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31" r:id="rId4"/>
    <p:sldId id="332" r:id="rId5"/>
    <p:sldId id="337" r:id="rId6"/>
    <p:sldId id="340" r:id="rId7"/>
    <p:sldId id="341" r:id="rId8"/>
    <p:sldId id="333" r:id="rId9"/>
    <p:sldId id="334" r:id="rId10"/>
    <p:sldId id="335" r:id="rId11"/>
    <p:sldId id="336" r:id="rId12"/>
    <p:sldId id="338" r:id="rId13"/>
    <p:sldId id="33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A69F5653-96F9-4024-9A6E-E6E19381ACDD}"/>
    <pc:docChg chg="modSld">
      <pc:chgData name="Victor Stany Rozario" userId="dbb37ec6-3e12-44d7-b04d-09b867830cae" providerId="ADAL" clId="{A69F5653-96F9-4024-9A6E-E6E19381ACDD}" dt="2022-12-08T04:17:34.320" v="5" actId="20577"/>
      <pc:docMkLst>
        <pc:docMk/>
      </pc:docMkLst>
      <pc:sldChg chg="modSp mod">
        <pc:chgData name="Victor Stany Rozario" userId="dbb37ec6-3e12-44d7-b04d-09b867830cae" providerId="ADAL" clId="{A69F5653-96F9-4024-9A6E-E6E19381ACDD}" dt="2022-12-08T04:17:34.320" v="5" actId="20577"/>
        <pc:sldMkLst>
          <pc:docMk/>
          <pc:sldMk cId="65564305" sldId="340"/>
        </pc:sldMkLst>
        <pc:graphicFrameChg chg="modGraphic">
          <ac:chgData name="Victor Stany Rozario" userId="dbb37ec6-3e12-44d7-b04d-09b867830cae" providerId="ADAL" clId="{A69F5653-96F9-4024-9A6E-E6E19381ACDD}" dt="2022-12-08T04:17:34.320" v="5" actId="20577"/>
          <ac:graphicFrameMkLst>
            <pc:docMk/>
            <pc:sldMk cId="65564305" sldId="340"/>
            <ac:graphicFrameMk id="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12/08/2022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esearchgate.net/profile/M_Mahmudul_Hasan" TargetMode="External"/><Relationship Id="rId7" Type="http://schemas.openxmlformats.org/officeDocument/2006/relationships/hyperlink" Target="https://scholar.google.com/citations?user=VqMvaIIAAAAJ&amp;hl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m-mahmudul-hasan-93043a87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design pattern</a:t>
            </a:r>
          </a:p>
        </p:txBody>
      </p:sp>
      <p:pic>
        <p:nvPicPr>
          <p:cNvPr id="25" name="Picture 24">
            <a:hlinkClick r:id="rId3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5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7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31837" y="349594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Victor Stany Rozario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 of Computer Science,  AIUB</a:t>
            </a:r>
          </a:p>
          <a:p>
            <a:r>
              <a:rPr lang="en-US" sz="2400" cap="none" dirty="0">
                <a:solidFill>
                  <a:srgbClr val="0070C0"/>
                </a:solidFill>
              </a:rPr>
              <a:t>Web:</a:t>
            </a:r>
            <a:r>
              <a:rPr lang="en-US" sz="2400" cap="none" dirty="0">
                <a:solidFill>
                  <a:srgbClr val="F49100"/>
                </a:solidFill>
              </a:rPr>
              <a:t> https://cs.aiub.edu/profile/stany</a:t>
            </a:r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FAÇADE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249" y="1929930"/>
            <a:ext cx="11029616" cy="43530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façade is used when you need to simplify and unify a large interface or a complex set of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b="1" dirty="0">
                <a:latin typeface="+mj-lt"/>
              </a:rPr>
              <a:t>Façade Pattern</a:t>
            </a:r>
            <a:r>
              <a:rPr lang="en-US" altLang="en-US" sz="2200" dirty="0">
                <a:latin typeface="+mj-lt"/>
              </a:rPr>
              <a:t> provides a unified interface to a set of interfaces in a subsystem.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Façade defines a higher-level interface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makes the subsystem easier to use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façade decouples the client from a complex subsystem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Implementing a façade requires that we compose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façade with its subsystem and use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delegation to perform the work of the façade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</a:t>
            </a:r>
            <a:r>
              <a:rPr lang="en-US" altLang="en-US" sz="2200" dirty="0">
                <a:solidFill>
                  <a:srgbClr val="7030A0"/>
                </a:solidFill>
              </a:rPr>
              <a:t>façade “wraps” a set of objects to simplify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This pattern hides all the complexity behind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23" y="3984171"/>
            <a:ext cx="4898572" cy="287382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1A88A4-0863-45A9-AAAF-D20DFE77A33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7816B-4391-4D79-B2CE-424B8BD4EF8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58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observer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16868"/>
            <a:ext cx="11029616" cy="3399716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Observer pattern </a:t>
            </a:r>
            <a:r>
              <a:rPr lang="en-US" sz="2200" dirty="0">
                <a:latin typeface="+mj-lt"/>
              </a:rPr>
              <a:t>is used when there is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one-to-many relationship between objects </a:t>
            </a:r>
            <a:r>
              <a:rPr lang="en-US" sz="2200" dirty="0">
                <a:latin typeface="+mj-lt"/>
              </a:rPr>
              <a:t>such as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if one object is modified, its dependent objects are to be notified automatically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Example:  </a:t>
            </a:r>
            <a:r>
              <a:rPr lang="en-US" sz="2200" dirty="0">
                <a:latin typeface="+mj-lt"/>
              </a:rPr>
              <a:t>when you subscribe to your local newspaper agent, every time there is a new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edition, it gets delivered to you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It is mainly used to implement distributed event handling systems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D70CA4-17F6-4B68-A808-E3DDB48EBE5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3663E-47AC-4102-8F1C-E665C647A90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91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54191"/>
            <a:ext cx="11029950" cy="61093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ell MT" pitchFamily="18" charset="0"/>
              </a:rPr>
              <a:t>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903" y="1399920"/>
            <a:ext cx="11029950" cy="3894752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Strategy pattern</a:t>
            </a:r>
            <a:r>
              <a:rPr lang="en-US" altLang="en-US" sz="2200" dirty="0">
                <a:latin typeface="+mj-lt"/>
              </a:rPr>
              <a:t> allows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selection of one of several algorithms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dynamically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a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behavior or its algorithm can be changed at run time</a:t>
            </a:r>
            <a:r>
              <a:rPr lang="en-US" sz="2200" dirty="0">
                <a:latin typeface="+mj-lt"/>
              </a:rPr>
              <a:t>. </a:t>
            </a: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Strategies don’t hide everything --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client code is typically aware that there are a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     strategies and has some criteria to choose among them </a:t>
            </a:r>
            <a:r>
              <a:rPr lang="en-US" altLang="en-US" sz="2200" dirty="0">
                <a:latin typeface="+mj-lt"/>
              </a:rPr>
              <a:t>--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shifts the algorithm decision to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  the client.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we create objects which represent various strategies and a context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object whose behavior varies as per its strategy object. The strategy object changes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executing algorithm of the context object. </a:t>
            </a:r>
            <a:endParaRPr lang="en-GB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D3FB65-8FAF-4F99-8A31-F629DE40032E}"/>
              </a:ext>
            </a:extLst>
          </p:cNvPr>
          <p:cNvSpPr txBox="1">
            <a:spLocks/>
          </p:cNvSpPr>
          <p:nvPr/>
        </p:nvSpPr>
        <p:spPr>
          <a:xfrm rot="5400000">
            <a:off x="11771670" y="199102"/>
            <a:ext cx="250723" cy="58993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75B916-B6B7-4855-9374-D771921246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85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38936"/>
            <a:ext cx="11029616" cy="227630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When a method returns one of several possible classes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share a common super 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is chosen at run time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Factory pattern allows to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create objects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without specifying the exact class of object that </a:t>
            </a:r>
            <a:br>
              <a:rPr lang="en-US" sz="2200" dirty="0">
                <a:solidFill>
                  <a:srgbClr val="7030A0"/>
                </a:solidFill>
                <a:latin typeface="+mj-lt"/>
              </a:rPr>
            </a:br>
            <a:r>
              <a:rPr lang="en-US" sz="2200" dirty="0">
                <a:solidFill>
                  <a:srgbClr val="7030A0"/>
                </a:solidFill>
                <a:latin typeface="+mj-lt"/>
              </a:rPr>
              <a:t>  will be created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ED96127-2973-4671-8B7A-C0CB2AF8E8FC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F0BB1-3D05-4056-B756-5AACFBAA5EFA}"/>
              </a:ext>
            </a:extLst>
          </p:cNvPr>
          <p:cNvSpPr>
            <a:spLocks noGrp="1"/>
          </p:cNvSpPr>
          <p:nvPr/>
        </p:nvSpPr>
        <p:spPr>
          <a:xfrm>
            <a:off x="-152401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What is design pattern?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183" y="2165309"/>
            <a:ext cx="11065625" cy="17927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 design pattern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describes a problem that occurs over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 in software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And then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describes the solution in a sufficiently generic manner </a:t>
            </a:r>
            <a:r>
              <a:rPr lang="en-US" altLang="en-US" sz="2200" dirty="0">
                <a:latin typeface="+mj-lt"/>
              </a:rPr>
              <a:t>as to be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applicable in a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wide variety of contexts.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09242-2972-42A4-84A9-8E5626AE15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503AA-C18A-47EF-9E6D-75BF6BC33DF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Typical pattern format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5394" y="2165309"/>
            <a:ext cx="10905414" cy="334721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pattern name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Specification of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Explanation why it is important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Examples of known uses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462C849-AD8D-4EAE-AA60-962AB714C29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6B467A-009C-4DBF-BE31-A60CA3C5FC0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87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Software measurement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943240"/>
            <a:ext cx="10879288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The solution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description of classes possibly with a structure diagram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language independent implementation, with language-specific issues as appropriate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Sample code</a:t>
            </a:r>
          </a:p>
          <a:p>
            <a:pPr lvl="1">
              <a:buFont typeface="Wingdings" pitchFamily="2" charset="2"/>
              <a:buChar char="§"/>
            </a:pPr>
            <a:endParaRPr lang="en-US" alt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Consequences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Results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Trade-offs of using the pattern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discussion of related patterns</a:t>
            </a: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613FB-ACB9-40F7-A749-AB8B7BA5B8E9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B468C-8210-4553-BC13-1DDAC708486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07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singleton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1" y="1916868"/>
            <a:ext cx="11261763" cy="3423758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Singleton pattern ensures </a:t>
            </a:r>
            <a:r>
              <a:rPr lang="en-US" altLang="en-US" sz="2200" dirty="0">
                <a:latin typeface="+mj-lt"/>
              </a:rPr>
              <a:t>you have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at most one instance of a class </a:t>
            </a:r>
            <a:r>
              <a:rPr lang="en-US" altLang="en-US" sz="2200" dirty="0">
                <a:latin typeface="+mj-lt"/>
              </a:rPr>
              <a:t>in your application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(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 of a Kind Objects</a:t>
            </a:r>
            <a:r>
              <a:rPr lang="en-US" sz="2200" dirty="0">
                <a:latin typeface="+mj-lt"/>
              </a:rPr>
              <a:t>)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For example, in a system there should be only one window manager (or only a file system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or only a print spooler)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more than one instantiated: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Incorrect program behavior</a:t>
            </a:r>
            <a:r>
              <a:rPr lang="en-US" altLang="en-US" sz="2200" dirty="0">
                <a:latin typeface="+mj-lt"/>
              </a:rPr>
              <a:t>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overuse of resources,  inconsistent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results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61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The Little Singleton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graphicFrame>
        <p:nvGraphicFramePr>
          <p:cNvPr id="10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2375"/>
              </p:ext>
            </p:extLst>
          </p:nvPr>
        </p:nvGraphicFramePr>
        <p:xfrm>
          <a:off x="1558833" y="2048827"/>
          <a:ext cx="8735876" cy="4576687"/>
        </p:xfrm>
        <a:graphic>
          <a:graphicData uri="http://schemas.openxmlformats.org/drawingml/2006/table">
            <a:tbl>
              <a:tblPr/>
              <a:tblGrid>
                <a:gridCol w="4367938">
                  <a:extLst>
                    <a:ext uri="{9D8B030D-6E8A-4147-A177-3AD203B41FA5}">
                      <a16:colId xmlns:a16="http://schemas.microsoft.com/office/drawing/2014/main" val="2880285110"/>
                    </a:ext>
                  </a:extLst>
                </a:gridCol>
                <a:gridCol w="4367938">
                  <a:extLst>
                    <a:ext uri="{9D8B030D-6E8A-4147-A177-3AD203B41FA5}">
                      <a16:colId xmlns:a16="http://schemas.microsoft.com/office/drawing/2014/main" val="3017087641"/>
                    </a:ext>
                  </a:extLst>
                </a:gridCol>
              </a:tblGrid>
              <a:tr h="5295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How would you create a single object?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749494"/>
                  </a:ext>
                </a:extLst>
              </a:tr>
              <a:tr h="791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what if another object wanted to create a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? Could it call new on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again?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576609"/>
                  </a:ext>
                </a:extLst>
              </a:tr>
              <a:tr h="55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Can we always instantiate a class one or more times?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476799"/>
                  </a:ext>
                </a:extLst>
              </a:tr>
              <a:tr h="604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if not?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69399"/>
                  </a:ext>
                </a:extLst>
              </a:tr>
              <a:tr h="126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Is this possible?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public class MyClass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    private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MyClass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( ) {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218082"/>
                  </a:ext>
                </a:extLst>
              </a:tr>
              <a:tr h="77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What does it mean?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396762"/>
                  </a:ext>
                </a:extLst>
              </a:tr>
            </a:tbl>
          </a:graphicData>
        </a:graphic>
      </p:graphicFrame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013223" y="2048826"/>
            <a:ext cx="18938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new </a:t>
            </a:r>
            <a:r>
              <a:rPr lang="en-US" altLang="en-US" sz="1600" dirty="0" err="1">
                <a:latin typeface="Comic Sans MS" panose="030F0702030302020204" pitchFamily="66" charset="0"/>
              </a:rPr>
              <a:t>MyObject</a:t>
            </a:r>
            <a:r>
              <a:rPr lang="en-US" altLang="en-US" sz="1600" dirty="0">
                <a:latin typeface="Comic Sans MS" panose="030F0702030302020204" pitchFamily="66" charset="0"/>
              </a:rPr>
              <a:t> ( );</a:t>
            </a: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032273" y="2688589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/>
              <a:t>Yes.</a:t>
            </a:r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6059260" y="3504564"/>
            <a:ext cx="320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Yes. Caveat: Only if it is public class</a:t>
            </a: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5914798" y="3976051"/>
            <a:ext cx="4379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/>
              <a:t>Only classes in the same package can instantiate it - but they can instantiate it more than once.</a:t>
            </a: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6022748" y="4847589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Yes. It is a legal definition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5987823" y="5990589"/>
            <a:ext cx="3806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/>
              <a:t>A class that can’t be instantiated because it has a private constructor</a:t>
            </a:r>
          </a:p>
        </p:txBody>
      </p:sp>
    </p:spTree>
    <p:extLst>
      <p:ext uri="{BB962C8B-B14F-4D97-AF65-F5344CB8AC3E}">
        <p14:creationId xmlns:p14="http://schemas.microsoft.com/office/powerpoint/2010/main" val="65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The Classic Singleton Pattern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668486" y="2057400"/>
            <a:ext cx="5181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public class Singleton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static Singleton uniqueInstance;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instance variables</a:t>
            </a:r>
          </a:p>
          <a:p>
            <a:pPr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Singleton  ( ) {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public static Singleton getInstance  ( )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if (uniqueInstance == null) {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return uniqueInstance;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}    </a:t>
            </a:r>
          </a:p>
          <a:p>
            <a:pPr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methods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 flipV="1">
            <a:off x="8088086" y="2667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002486" y="2992437"/>
            <a:ext cx="1616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We have a static variable to hold our one instance of the class Singleton.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3668486" y="3124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900011" y="2422525"/>
            <a:ext cx="16922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Constructor is declared private; only singleton can instantiate this class!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3516086" y="3810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14211" y="4648200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sz="14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getInstance</a:t>
            </a:r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 ( ) method gives us a way to instantiate the class and also return an instance of it.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 flipV="1">
            <a:off x="6564086" y="5791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767411" y="5775325"/>
            <a:ext cx="25304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Of course, Singleton is a regular class so it has other useful instances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24642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43240"/>
            <a:ext cx="11029616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is used when you need to use an existing class, but its interface is not the one you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An adapter changes an interface into one that a client expects</a:t>
            </a:r>
            <a:r>
              <a:rPr lang="en-US" altLang="en-US" sz="20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</a:rPr>
              <a:t>              “Putting a Square Plug in a Round Socket”</a:t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Implementing an adapter may require little work or a great deal of work depending on the size and complexity of the target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wraps an object to change its interface, a decorator wraps an object to add new behaviors and responsibilities. </a:t>
            </a:r>
            <a:endParaRPr lang="en-GB" sz="2000" dirty="0">
              <a:latin typeface="+mj-lt"/>
            </a:endParaRPr>
          </a:p>
        </p:txBody>
      </p:sp>
      <p:pic>
        <p:nvPicPr>
          <p:cNvPr id="8" name="Picture 6" descr="http://cleverbirdbanter.files.wordpress.com/2012/01/plug-and-sock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3146" y="2983822"/>
            <a:ext cx="3905794" cy="142385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5103720-A939-44F4-A98C-58C483FD19D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6E428-B8EE-409A-BBD1-1603B105B83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0563" y="1904051"/>
            <a:ext cx="11029616" cy="3334155"/>
          </a:xfrm>
        </p:spPr>
        <p:txBody>
          <a:bodyPr>
            <a:noAutofit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Scenario: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you have an existing software system that you need to work a new vendor library into it, but the new vendor designed their interfaces differently than the last vendor</a:t>
            </a:r>
          </a:p>
          <a:p>
            <a:r>
              <a:rPr lang="en-US" altLang="en-US" sz="2200" dirty="0">
                <a:latin typeface="+mj-lt"/>
              </a:rPr>
              <a:t> What to do? </a:t>
            </a: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r>
              <a:rPr lang="en-US" altLang="en-US" sz="2200" dirty="0">
                <a:latin typeface="+mj-lt"/>
              </a:rPr>
              <a:t>Write a class that adapts the new vendor interface into the one you’re expecting</a:t>
            </a:r>
            <a:endParaRPr lang="en-GB" sz="2200" dirty="0">
              <a:latin typeface="+mj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21131" y="3544275"/>
            <a:ext cx="1904411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764190">
            <a:off x="4655355" y="3530769"/>
            <a:ext cx="1752504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15350" y="3620372"/>
            <a:ext cx="1637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dirty="0">
                <a:latin typeface="+mj-lt"/>
              </a:rPr>
              <a:t>System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99785" y="3571128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dirty="0">
                <a:latin typeface="+mj-lt"/>
              </a:rPr>
              <a:t>Class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08329" y="3685562"/>
            <a:ext cx="480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229FF"/>
                </a:solidFill>
                <a:latin typeface="+mj-lt"/>
              </a:rPr>
              <a:t>Their interface doesn’t match the one you’ve written your code against. Not going to work!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427129" y="4142762"/>
            <a:ext cx="1981200" cy="457200"/>
          </a:xfrm>
          <a:custGeom>
            <a:avLst/>
            <a:gdLst>
              <a:gd name="T0" fmla="*/ 2147483647 w 1144"/>
              <a:gd name="T1" fmla="*/ 0 h 496"/>
              <a:gd name="T2" fmla="*/ 2147483647 w 1144"/>
              <a:gd name="T3" fmla="*/ 367056039 h 496"/>
              <a:gd name="T4" fmla="*/ 347551882 w 1144"/>
              <a:gd name="T5" fmla="*/ 326272150 h 496"/>
              <a:gd name="T6" fmla="*/ 102220949 w 1144"/>
              <a:gd name="T7" fmla="*/ 122352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144"/>
              <a:gd name="T13" fmla="*/ 0 h 496"/>
              <a:gd name="T14" fmla="*/ 1144 w 1144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4" h="496">
                <a:moveTo>
                  <a:pt x="1144" y="0"/>
                </a:moveTo>
                <a:cubicBezTo>
                  <a:pt x="1084" y="184"/>
                  <a:pt x="1024" y="368"/>
                  <a:pt x="856" y="432"/>
                </a:cubicBezTo>
                <a:cubicBezTo>
                  <a:pt x="688" y="496"/>
                  <a:pt x="272" y="432"/>
                  <a:pt x="136" y="384"/>
                </a:cubicBezTo>
                <a:cubicBezTo>
                  <a:pt x="0" y="336"/>
                  <a:pt x="20" y="240"/>
                  <a:pt x="4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396180" y="5342604"/>
            <a:ext cx="1905000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608782" y="5366562"/>
            <a:ext cx="18155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System</a:t>
            </a: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 rot="10764190">
            <a:off x="6478677" y="5340609"/>
            <a:ext cx="1905329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89329" y="5342604"/>
            <a:ext cx="926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Class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79329" y="61046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112929" y="6104604"/>
            <a:ext cx="1221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229FF"/>
                </a:solidFill>
                <a:latin typeface="+mj-lt"/>
              </a:rPr>
              <a:t> New code</a:t>
            </a: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636929" y="60284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91FC6-B5A5-4CAD-B27F-278E04A7FEEA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FD68BB-2FD1-4E84-A13A-6220995AA51D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5215424" y="5379958"/>
            <a:ext cx="1314995" cy="601530"/>
          </a:xfrm>
          <a:prstGeom prst="chevro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" name="Flowchart: Stored Data 26"/>
          <p:cNvSpPr/>
          <p:nvPr/>
        </p:nvSpPr>
        <p:spPr>
          <a:xfrm rot="10800000">
            <a:off x="5215424" y="5379957"/>
            <a:ext cx="1314995" cy="5945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458266" y="5489050"/>
            <a:ext cx="957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6401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685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Arial Rounded MT Bold</vt:lpstr>
      <vt:lpstr>Bell MT</vt:lpstr>
      <vt:lpstr>Book Antiqua</vt:lpstr>
      <vt:lpstr>Calibri</vt:lpstr>
      <vt:lpstr>Comic Sans MS</vt:lpstr>
      <vt:lpstr>Gill Sans MT</vt:lpstr>
      <vt:lpstr>Times</vt:lpstr>
      <vt:lpstr>Times New Roman</vt:lpstr>
      <vt:lpstr>Wingdings</vt:lpstr>
      <vt:lpstr>Wingdings 2</vt:lpstr>
      <vt:lpstr>Dividend</vt:lpstr>
      <vt:lpstr>PowerPoint Presentation</vt:lpstr>
      <vt:lpstr>What is design pattern?</vt:lpstr>
      <vt:lpstr>Typical pattern format</vt:lpstr>
      <vt:lpstr>Software measurement</vt:lpstr>
      <vt:lpstr>singleton</vt:lpstr>
      <vt:lpstr>The Little Singleton</vt:lpstr>
      <vt:lpstr>The Classic Singleton Pattern</vt:lpstr>
      <vt:lpstr>adapter</vt:lpstr>
      <vt:lpstr>adapter</vt:lpstr>
      <vt:lpstr>FAÇADE</vt:lpstr>
      <vt:lpstr>observer</vt:lpstr>
      <vt:lpstr>Strategy</vt:lpstr>
      <vt:lpstr>factory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Ch.10 - Design Pattern</dc:title>
  <dc:subject>Object Oriented Analysis and Design (OOAD)</dc:subject>
  <dc:creator>M. Mahmudul Hasan</dc:creator>
  <cp:lastModifiedBy>Victor Stany Rozario</cp:lastModifiedBy>
  <cp:revision>50</cp:revision>
  <dcterms:created xsi:type="dcterms:W3CDTF">2019-05-13T08:37:20Z</dcterms:created>
  <dcterms:modified xsi:type="dcterms:W3CDTF">2022-12-08T06:43:34Z</dcterms:modified>
</cp:coreProperties>
</file>