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2"/>
  </p:notesMasterIdLst>
  <p:handoutMasterIdLst>
    <p:handoutMasterId r:id="rId123"/>
  </p:handoutMasterIdLst>
  <p:sldIdLst>
    <p:sldId id="419" r:id="rId2"/>
    <p:sldId id="469" r:id="rId3"/>
    <p:sldId id="468" r:id="rId4"/>
    <p:sldId id="514" r:id="rId5"/>
    <p:sldId id="515" r:id="rId6"/>
    <p:sldId id="516" r:id="rId7"/>
    <p:sldId id="517" r:id="rId8"/>
    <p:sldId id="518" r:id="rId9"/>
    <p:sldId id="519" r:id="rId10"/>
    <p:sldId id="520" r:id="rId11"/>
    <p:sldId id="521" r:id="rId12"/>
    <p:sldId id="522" r:id="rId13"/>
    <p:sldId id="523" r:id="rId14"/>
    <p:sldId id="524" r:id="rId15"/>
    <p:sldId id="525" r:id="rId16"/>
    <p:sldId id="526" r:id="rId17"/>
    <p:sldId id="527" r:id="rId18"/>
    <p:sldId id="528" r:id="rId19"/>
    <p:sldId id="529" r:id="rId20"/>
    <p:sldId id="530" r:id="rId21"/>
    <p:sldId id="531" r:id="rId22"/>
    <p:sldId id="532" r:id="rId23"/>
    <p:sldId id="533" r:id="rId24"/>
    <p:sldId id="541" r:id="rId25"/>
    <p:sldId id="542" r:id="rId26"/>
    <p:sldId id="543" r:id="rId27"/>
    <p:sldId id="544" r:id="rId28"/>
    <p:sldId id="545" r:id="rId29"/>
    <p:sldId id="539" r:id="rId30"/>
    <p:sldId id="540" r:id="rId31"/>
    <p:sldId id="547" r:id="rId32"/>
    <p:sldId id="512" r:id="rId33"/>
    <p:sldId id="513" r:id="rId34"/>
    <p:sldId id="548" r:id="rId35"/>
    <p:sldId id="549" r:id="rId36"/>
    <p:sldId id="550" r:id="rId37"/>
    <p:sldId id="551" r:id="rId38"/>
    <p:sldId id="552" r:id="rId39"/>
    <p:sldId id="553" r:id="rId40"/>
    <p:sldId id="554" r:id="rId41"/>
    <p:sldId id="555" r:id="rId42"/>
    <p:sldId id="556" r:id="rId43"/>
    <p:sldId id="557" r:id="rId44"/>
    <p:sldId id="558" r:id="rId45"/>
    <p:sldId id="559" r:id="rId46"/>
    <p:sldId id="560" r:id="rId47"/>
    <p:sldId id="561" r:id="rId48"/>
    <p:sldId id="492" r:id="rId49"/>
    <p:sldId id="536" r:id="rId50"/>
    <p:sldId id="537" r:id="rId51"/>
    <p:sldId id="538" r:id="rId52"/>
    <p:sldId id="562" r:id="rId53"/>
    <p:sldId id="500" r:id="rId54"/>
    <p:sldId id="501" r:id="rId55"/>
    <p:sldId id="565" r:id="rId56"/>
    <p:sldId id="502" r:id="rId57"/>
    <p:sldId id="503" r:id="rId58"/>
    <p:sldId id="505" r:id="rId59"/>
    <p:sldId id="566" r:id="rId60"/>
    <p:sldId id="567" r:id="rId61"/>
    <p:sldId id="568" r:id="rId62"/>
    <p:sldId id="569" r:id="rId63"/>
    <p:sldId id="570" r:id="rId64"/>
    <p:sldId id="420" r:id="rId65"/>
    <p:sldId id="571" r:id="rId66"/>
    <p:sldId id="475" r:id="rId67"/>
    <p:sldId id="572" r:id="rId68"/>
    <p:sldId id="573" r:id="rId69"/>
    <p:sldId id="477" r:id="rId70"/>
    <p:sldId id="478" r:id="rId71"/>
    <p:sldId id="479" r:id="rId72"/>
    <p:sldId id="480" r:id="rId73"/>
    <p:sldId id="482" r:id="rId74"/>
    <p:sldId id="483" r:id="rId75"/>
    <p:sldId id="484" r:id="rId76"/>
    <p:sldId id="485" r:id="rId77"/>
    <p:sldId id="486" r:id="rId78"/>
    <p:sldId id="487" r:id="rId79"/>
    <p:sldId id="488" r:id="rId80"/>
    <p:sldId id="575" r:id="rId81"/>
    <p:sldId id="576" r:id="rId82"/>
    <p:sldId id="474" r:id="rId83"/>
    <p:sldId id="577" r:id="rId84"/>
    <p:sldId id="476" r:id="rId85"/>
    <p:sldId id="578" r:id="rId86"/>
    <p:sldId id="579" r:id="rId87"/>
    <p:sldId id="580" r:id="rId88"/>
    <p:sldId id="481" r:id="rId89"/>
    <p:sldId id="581" r:id="rId90"/>
    <p:sldId id="582" r:id="rId91"/>
    <p:sldId id="583" r:id="rId92"/>
    <p:sldId id="584" r:id="rId93"/>
    <p:sldId id="585" r:id="rId94"/>
    <p:sldId id="586" r:id="rId95"/>
    <p:sldId id="587" r:id="rId96"/>
    <p:sldId id="489" r:id="rId97"/>
    <p:sldId id="490" r:id="rId98"/>
    <p:sldId id="491" r:id="rId99"/>
    <p:sldId id="588" r:id="rId100"/>
    <p:sldId id="493" r:id="rId101"/>
    <p:sldId id="589" r:id="rId102"/>
    <p:sldId id="590" r:id="rId103"/>
    <p:sldId id="591" r:id="rId104"/>
    <p:sldId id="592" r:id="rId105"/>
    <p:sldId id="593" r:id="rId106"/>
    <p:sldId id="496" r:id="rId107"/>
    <p:sldId id="594" r:id="rId108"/>
    <p:sldId id="497" r:id="rId109"/>
    <p:sldId id="498" r:id="rId110"/>
    <p:sldId id="595" r:id="rId111"/>
    <p:sldId id="596" r:id="rId112"/>
    <p:sldId id="499" r:id="rId113"/>
    <p:sldId id="597" r:id="rId114"/>
    <p:sldId id="598" r:id="rId115"/>
    <p:sldId id="599" r:id="rId116"/>
    <p:sldId id="600" r:id="rId117"/>
    <p:sldId id="601" r:id="rId118"/>
    <p:sldId id="602" r:id="rId119"/>
    <p:sldId id="603" r:id="rId120"/>
    <p:sldId id="574" r:id="rId121"/>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5pPr>
    <a:lvl6pPr marL="2286000" algn="l" defTabSz="914400" rtl="0" eaLnBrk="1" latinLnBrk="0" hangingPunct="1">
      <a:defRPr sz="2800" b="1" kern="1200">
        <a:solidFill>
          <a:schemeClr val="bg2"/>
        </a:solidFill>
        <a:latin typeface="Arial Narrow" pitchFamily="34" charset="0"/>
        <a:ea typeface="+mn-ea"/>
        <a:cs typeface="Arial" charset="0"/>
      </a:defRPr>
    </a:lvl6pPr>
    <a:lvl7pPr marL="2743200" algn="l" defTabSz="914400" rtl="0" eaLnBrk="1" latinLnBrk="0" hangingPunct="1">
      <a:defRPr sz="2800" b="1" kern="1200">
        <a:solidFill>
          <a:schemeClr val="bg2"/>
        </a:solidFill>
        <a:latin typeface="Arial Narrow" pitchFamily="34" charset="0"/>
        <a:ea typeface="+mn-ea"/>
        <a:cs typeface="Arial" charset="0"/>
      </a:defRPr>
    </a:lvl7pPr>
    <a:lvl8pPr marL="3200400" algn="l" defTabSz="914400" rtl="0" eaLnBrk="1" latinLnBrk="0" hangingPunct="1">
      <a:defRPr sz="2800" b="1" kern="1200">
        <a:solidFill>
          <a:schemeClr val="bg2"/>
        </a:solidFill>
        <a:latin typeface="Arial Narrow" pitchFamily="34" charset="0"/>
        <a:ea typeface="+mn-ea"/>
        <a:cs typeface="Arial" charset="0"/>
      </a:defRPr>
    </a:lvl8pPr>
    <a:lvl9pPr marL="3657600" algn="l" defTabSz="914400" rtl="0" eaLnBrk="1" latinLnBrk="0" hangingPunct="1">
      <a:defRPr sz="2800" b="1" kern="1200">
        <a:solidFill>
          <a:schemeClr val="bg2"/>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660033"/>
    <a:srgbClr val="000000"/>
    <a:srgbClr val="0099CC"/>
    <a:srgbClr val="FFCC66"/>
    <a:srgbClr val="FF99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BD3048-4F31-4AC4-A808-8C8AC10BA85A}" v="6" dt="2024-09-15T03:29:37.2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502" autoAdjust="0"/>
  </p:normalViewPr>
  <p:slideViewPr>
    <p:cSldViewPr>
      <p:cViewPr varScale="1">
        <p:scale>
          <a:sx n="57" d="100"/>
          <a:sy n="57" d="100"/>
        </p:scale>
        <p:origin x="1540" y="40"/>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handoutMaster" Target="handoutMasters/handoutMaster1.xml"/><Relationship Id="rId128"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129" Type="http://schemas.microsoft.com/office/2015/10/relationships/revisionInfo" Target="revisionInfo.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ena Ahmed Noshin" userId="df4442bb-949b-4849-8a28-5716394ec665" providerId="ADAL" clId="{DED58239-4EC5-4C95-8B1F-7CFC3EB2301C}"/>
    <pc:docChg chg="modSld">
      <pc:chgData name="Juena Ahmed Noshin" userId="df4442bb-949b-4849-8a28-5716394ec665" providerId="ADAL" clId="{DED58239-4EC5-4C95-8B1F-7CFC3EB2301C}" dt="2024-09-15T03:19:44.184" v="28" actId="6549"/>
      <pc:docMkLst>
        <pc:docMk/>
      </pc:docMkLst>
      <pc:sldChg chg="modSp mod">
        <pc:chgData name="Juena Ahmed Noshin" userId="df4442bb-949b-4849-8a28-5716394ec665" providerId="ADAL" clId="{DED58239-4EC5-4C95-8B1F-7CFC3EB2301C}" dt="2024-09-15T03:19:44.184" v="28" actId="6549"/>
        <pc:sldMkLst>
          <pc:docMk/>
          <pc:sldMk cId="0" sldId="419"/>
        </pc:sldMkLst>
        <pc:spChg chg="mod">
          <ac:chgData name="Juena Ahmed Noshin" userId="df4442bb-949b-4849-8a28-5716394ec665" providerId="ADAL" clId="{DED58239-4EC5-4C95-8B1F-7CFC3EB2301C}" dt="2024-09-15T03:19:44.184" v="28" actId="6549"/>
          <ac:spMkLst>
            <pc:docMk/>
            <pc:sldMk cId="0" sldId="419"/>
            <ac:spMk id="5" creationId="{00000000-0000-0000-0000-000000000000}"/>
          </ac:spMkLst>
        </pc:spChg>
      </pc:sldChg>
    </pc:docChg>
  </pc:docChgLst>
  <pc:docChgLst>
    <pc:chgData name="Juena Ahmed Noshin" userId="df4442bb-949b-4849-8a28-5716394ec665" providerId="ADAL" clId="{E8BD3048-4F31-4AC4-A808-8C8AC10BA85A}"/>
    <pc:docChg chg="undo custSel addSld delSld modSld">
      <pc:chgData name="Juena Ahmed Noshin" userId="df4442bb-949b-4849-8a28-5716394ec665" providerId="ADAL" clId="{E8BD3048-4F31-4AC4-A808-8C8AC10BA85A}" dt="2024-09-15T03:29:54.045" v="627" actId="47"/>
      <pc:docMkLst>
        <pc:docMk/>
      </pc:docMkLst>
      <pc:sldChg chg="del">
        <pc:chgData name="Juena Ahmed Noshin" userId="df4442bb-949b-4849-8a28-5716394ec665" providerId="ADAL" clId="{E8BD3048-4F31-4AC4-A808-8C8AC10BA85A}" dt="2024-09-15T03:25:05.132" v="287" actId="47"/>
        <pc:sldMkLst>
          <pc:docMk/>
          <pc:sldMk cId="0" sldId="258"/>
        </pc:sldMkLst>
      </pc:sldChg>
      <pc:sldChg chg="del">
        <pc:chgData name="Juena Ahmed Noshin" userId="df4442bb-949b-4849-8a28-5716394ec665" providerId="ADAL" clId="{E8BD3048-4F31-4AC4-A808-8C8AC10BA85A}" dt="2024-09-15T03:25:05.163" v="288" actId="47"/>
        <pc:sldMkLst>
          <pc:docMk/>
          <pc:sldMk cId="0" sldId="259"/>
        </pc:sldMkLst>
      </pc:sldChg>
      <pc:sldChg chg="del">
        <pc:chgData name="Juena Ahmed Noshin" userId="df4442bb-949b-4849-8a28-5716394ec665" providerId="ADAL" clId="{E8BD3048-4F31-4AC4-A808-8C8AC10BA85A}" dt="2024-09-15T03:25:05.202" v="289" actId="47"/>
        <pc:sldMkLst>
          <pc:docMk/>
          <pc:sldMk cId="0" sldId="260"/>
        </pc:sldMkLst>
      </pc:sldChg>
      <pc:sldChg chg="del">
        <pc:chgData name="Juena Ahmed Noshin" userId="df4442bb-949b-4849-8a28-5716394ec665" providerId="ADAL" clId="{E8BD3048-4F31-4AC4-A808-8C8AC10BA85A}" dt="2024-09-15T03:25:05.233" v="290" actId="47"/>
        <pc:sldMkLst>
          <pc:docMk/>
          <pc:sldMk cId="0" sldId="262"/>
        </pc:sldMkLst>
      </pc:sldChg>
      <pc:sldChg chg="del">
        <pc:chgData name="Juena Ahmed Noshin" userId="df4442bb-949b-4849-8a28-5716394ec665" providerId="ADAL" clId="{E8BD3048-4F31-4AC4-A808-8C8AC10BA85A}" dt="2024-09-15T03:25:05.616" v="301" actId="47"/>
        <pc:sldMkLst>
          <pc:docMk/>
          <pc:sldMk cId="0" sldId="264"/>
        </pc:sldMkLst>
      </pc:sldChg>
      <pc:sldChg chg="del">
        <pc:chgData name="Juena Ahmed Noshin" userId="df4442bb-949b-4849-8a28-5716394ec665" providerId="ADAL" clId="{E8BD3048-4F31-4AC4-A808-8C8AC10BA85A}" dt="2024-09-15T03:25:05.481" v="297" actId="47"/>
        <pc:sldMkLst>
          <pc:docMk/>
          <pc:sldMk cId="0" sldId="266"/>
        </pc:sldMkLst>
      </pc:sldChg>
      <pc:sldChg chg="del">
        <pc:chgData name="Juena Ahmed Noshin" userId="df4442bb-949b-4849-8a28-5716394ec665" providerId="ADAL" clId="{E8BD3048-4F31-4AC4-A808-8C8AC10BA85A}" dt="2024-09-15T03:25:05.671" v="303" actId="47"/>
        <pc:sldMkLst>
          <pc:docMk/>
          <pc:sldMk cId="0" sldId="286"/>
        </pc:sldMkLst>
      </pc:sldChg>
      <pc:sldChg chg="del">
        <pc:chgData name="Juena Ahmed Noshin" userId="df4442bb-949b-4849-8a28-5716394ec665" providerId="ADAL" clId="{E8BD3048-4F31-4AC4-A808-8C8AC10BA85A}" dt="2024-09-15T03:25:05.519" v="298" actId="47"/>
        <pc:sldMkLst>
          <pc:docMk/>
          <pc:sldMk cId="0" sldId="290"/>
        </pc:sldMkLst>
      </pc:sldChg>
      <pc:sldChg chg="del">
        <pc:chgData name="Juena Ahmed Noshin" userId="df4442bb-949b-4849-8a28-5716394ec665" providerId="ADAL" clId="{E8BD3048-4F31-4AC4-A808-8C8AC10BA85A}" dt="2024-09-15T03:25:05.421" v="295" actId="47"/>
        <pc:sldMkLst>
          <pc:docMk/>
          <pc:sldMk cId="0" sldId="294"/>
        </pc:sldMkLst>
      </pc:sldChg>
      <pc:sldChg chg="del">
        <pc:chgData name="Juena Ahmed Noshin" userId="df4442bb-949b-4849-8a28-5716394ec665" providerId="ADAL" clId="{E8BD3048-4F31-4AC4-A808-8C8AC10BA85A}" dt="2024-09-15T03:25:05.704" v="304" actId="47"/>
        <pc:sldMkLst>
          <pc:docMk/>
          <pc:sldMk cId="0" sldId="295"/>
        </pc:sldMkLst>
      </pc:sldChg>
      <pc:sldChg chg="del">
        <pc:chgData name="Juena Ahmed Noshin" userId="df4442bb-949b-4849-8a28-5716394ec665" providerId="ADAL" clId="{E8BD3048-4F31-4AC4-A808-8C8AC10BA85A}" dt="2024-09-15T03:25:05.306" v="292" actId="47"/>
        <pc:sldMkLst>
          <pc:docMk/>
          <pc:sldMk cId="0" sldId="296"/>
        </pc:sldMkLst>
      </pc:sldChg>
      <pc:sldChg chg="del">
        <pc:chgData name="Juena Ahmed Noshin" userId="df4442bb-949b-4849-8a28-5716394ec665" providerId="ADAL" clId="{E8BD3048-4F31-4AC4-A808-8C8AC10BA85A}" dt="2024-09-15T03:25:05.266" v="291" actId="47"/>
        <pc:sldMkLst>
          <pc:docMk/>
          <pc:sldMk cId="0" sldId="297"/>
        </pc:sldMkLst>
      </pc:sldChg>
      <pc:sldChg chg="del">
        <pc:chgData name="Juena Ahmed Noshin" userId="df4442bb-949b-4849-8a28-5716394ec665" providerId="ADAL" clId="{E8BD3048-4F31-4AC4-A808-8C8AC10BA85A}" dt="2024-09-15T03:25:05.449" v="296" actId="47"/>
        <pc:sldMkLst>
          <pc:docMk/>
          <pc:sldMk cId="0" sldId="298"/>
        </pc:sldMkLst>
      </pc:sldChg>
      <pc:sldChg chg="del">
        <pc:chgData name="Juena Ahmed Noshin" userId="df4442bb-949b-4849-8a28-5716394ec665" providerId="ADAL" clId="{E8BD3048-4F31-4AC4-A808-8C8AC10BA85A}" dt="2024-09-15T03:25:05.766" v="306" actId="47"/>
        <pc:sldMkLst>
          <pc:docMk/>
          <pc:sldMk cId="0" sldId="299"/>
        </pc:sldMkLst>
      </pc:sldChg>
      <pc:sldChg chg="del">
        <pc:chgData name="Juena Ahmed Noshin" userId="df4442bb-949b-4849-8a28-5716394ec665" providerId="ADAL" clId="{E8BD3048-4F31-4AC4-A808-8C8AC10BA85A}" dt="2024-09-15T03:25:05.385" v="294" actId="47"/>
        <pc:sldMkLst>
          <pc:docMk/>
          <pc:sldMk cId="0" sldId="301"/>
        </pc:sldMkLst>
      </pc:sldChg>
      <pc:sldChg chg="del">
        <pc:chgData name="Juena Ahmed Noshin" userId="df4442bb-949b-4849-8a28-5716394ec665" providerId="ADAL" clId="{E8BD3048-4F31-4AC4-A808-8C8AC10BA85A}" dt="2024-09-15T03:25:05.639" v="302" actId="47"/>
        <pc:sldMkLst>
          <pc:docMk/>
          <pc:sldMk cId="0" sldId="302"/>
        </pc:sldMkLst>
      </pc:sldChg>
      <pc:sldChg chg="del">
        <pc:chgData name="Juena Ahmed Noshin" userId="df4442bb-949b-4849-8a28-5716394ec665" providerId="ADAL" clId="{E8BD3048-4F31-4AC4-A808-8C8AC10BA85A}" dt="2024-09-15T03:25:05.575" v="300" actId="47"/>
        <pc:sldMkLst>
          <pc:docMk/>
          <pc:sldMk cId="0" sldId="303"/>
        </pc:sldMkLst>
      </pc:sldChg>
      <pc:sldChg chg="del">
        <pc:chgData name="Juena Ahmed Noshin" userId="df4442bb-949b-4849-8a28-5716394ec665" providerId="ADAL" clId="{E8BD3048-4F31-4AC4-A808-8C8AC10BA85A}" dt="2024-09-15T03:25:05.733" v="305" actId="47"/>
        <pc:sldMkLst>
          <pc:docMk/>
          <pc:sldMk cId="0" sldId="304"/>
        </pc:sldMkLst>
      </pc:sldChg>
      <pc:sldChg chg="del">
        <pc:chgData name="Juena Ahmed Noshin" userId="df4442bb-949b-4849-8a28-5716394ec665" providerId="ADAL" clId="{E8BD3048-4F31-4AC4-A808-8C8AC10BA85A}" dt="2024-09-15T03:25:05.553" v="299" actId="47"/>
        <pc:sldMkLst>
          <pc:docMk/>
          <pc:sldMk cId="0" sldId="308"/>
        </pc:sldMkLst>
      </pc:sldChg>
      <pc:sldChg chg="del">
        <pc:chgData name="Juena Ahmed Noshin" userId="df4442bb-949b-4849-8a28-5716394ec665" providerId="ADAL" clId="{E8BD3048-4F31-4AC4-A808-8C8AC10BA85A}" dt="2024-09-15T03:25:05.932" v="311" actId="47"/>
        <pc:sldMkLst>
          <pc:docMk/>
          <pc:sldMk cId="0" sldId="310"/>
        </pc:sldMkLst>
      </pc:sldChg>
      <pc:sldChg chg="del">
        <pc:chgData name="Juena Ahmed Noshin" userId="df4442bb-949b-4849-8a28-5716394ec665" providerId="ADAL" clId="{E8BD3048-4F31-4AC4-A808-8C8AC10BA85A}" dt="2024-09-15T03:25:05.909" v="310" actId="47"/>
        <pc:sldMkLst>
          <pc:docMk/>
          <pc:sldMk cId="0" sldId="311"/>
        </pc:sldMkLst>
      </pc:sldChg>
      <pc:sldChg chg="del">
        <pc:chgData name="Juena Ahmed Noshin" userId="df4442bb-949b-4849-8a28-5716394ec665" providerId="ADAL" clId="{E8BD3048-4F31-4AC4-A808-8C8AC10BA85A}" dt="2024-09-15T03:25:05.877" v="309" actId="47"/>
        <pc:sldMkLst>
          <pc:docMk/>
          <pc:sldMk cId="0" sldId="312"/>
        </pc:sldMkLst>
      </pc:sldChg>
      <pc:sldChg chg="del">
        <pc:chgData name="Juena Ahmed Noshin" userId="df4442bb-949b-4849-8a28-5716394ec665" providerId="ADAL" clId="{E8BD3048-4F31-4AC4-A808-8C8AC10BA85A}" dt="2024-09-15T03:25:05.351" v="293" actId="47"/>
        <pc:sldMkLst>
          <pc:docMk/>
          <pc:sldMk cId="0" sldId="313"/>
        </pc:sldMkLst>
      </pc:sldChg>
      <pc:sldChg chg="del">
        <pc:chgData name="Juena Ahmed Noshin" userId="df4442bb-949b-4849-8a28-5716394ec665" providerId="ADAL" clId="{E8BD3048-4F31-4AC4-A808-8C8AC10BA85A}" dt="2024-09-15T03:25:05.068" v="285" actId="47"/>
        <pc:sldMkLst>
          <pc:docMk/>
          <pc:sldMk cId="0" sldId="316"/>
        </pc:sldMkLst>
      </pc:sldChg>
      <pc:sldChg chg="del">
        <pc:chgData name="Juena Ahmed Noshin" userId="df4442bb-949b-4849-8a28-5716394ec665" providerId="ADAL" clId="{E8BD3048-4F31-4AC4-A808-8C8AC10BA85A}" dt="2024-09-15T03:25:05.835" v="308" actId="47"/>
        <pc:sldMkLst>
          <pc:docMk/>
          <pc:sldMk cId="0" sldId="320"/>
        </pc:sldMkLst>
      </pc:sldChg>
      <pc:sldChg chg="del">
        <pc:chgData name="Juena Ahmed Noshin" userId="df4442bb-949b-4849-8a28-5716394ec665" providerId="ADAL" clId="{E8BD3048-4F31-4AC4-A808-8C8AC10BA85A}" dt="2024-09-15T03:25:05.100" v="286" actId="47"/>
        <pc:sldMkLst>
          <pc:docMk/>
          <pc:sldMk cId="0" sldId="321"/>
        </pc:sldMkLst>
      </pc:sldChg>
      <pc:sldChg chg="del">
        <pc:chgData name="Juena Ahmed Noshin" userId="df4442bb-949b-4849-8a28-5716394ec665" providerId="ADAL" clId="{E8BD3048-4F31-4AC4-A808-8C8AC10BA85A}" dt="2024-09-15T03:25:05.789" v="307" actId="47"/>
        <pc:sldMkLst>
          <pc:docMk/>
          <pc:sldMk cId="0" sldId="322"/>
        </pc:sldMkLst>
      </pc:sldChg>
      <pc:sldChg chg="del">
        <pc:chgData name="Juena Ahmed Noshin" userId="df4442bb-949b-4849-8a28-5716394ec665" providerId="ADAL" clId="{E8BD3048-4F31-4AC4-A808-8C8AC10BA85A}" dt="2024-09-15T03:25:05.988" v="312" actId="47"/>
        <pc:sldMkLst>
          <pc:docMk/>
          <pc:sldMk cId="0" sldId="323"/>
        </pc:sldMkLst>
      </pc:sldChg>
      <pc:sldChg chg="del">
        <pc:chgData name="Juena Ahmed Noshin" userId="df4442bb-949b-4849-8a28-5716394ec665" providerId="ADAL" clId="{E8BD3048-4F31-4AC4-A808-8C8AC10BA85A}" dt="2024-09-15T03:25:06.019" v="313" actId="47"/>
        <pc:sldMkLst>
          <pc:docMk/>
          <pc:sldMk cId="0" sldId="324"/>
        </pc:sldMkLst>
      </pc:sldChg>
      <pc:sldChg chg="del">
        <pc:chgData name="Juena Ahmed Noshin" userId="df4442bb-949b-4849-8a28-5716394ec665" providerId="ADAL" clId="{E8BD3048-4F31-4AC4-A808-8C8AC10BA85A}" dt="2024-09-15T03:25:06.067" v="314" actId="47"/>
        <pc:sldMkLst>
          <pc:docMk/>
          <pc:sldMk cId="0" sldId="325"/>
        </pc:sldMkLst>
      </pc:sldChg>
      <pc:sldChg chg="del">
        <pc:chgData name="Juena Ahmed Noshin" userId="df4442bb-949b-4849-8a28-5716394ec665" providerId="ADAL" clId="{E8BD3048-4F31-4AC4-A808-8C8AC10BA85A}" dt="2024-09-15T03:25:06.099" v="315" actId="47"/>
        <pc:sldMkLst>
          <pc:docMk/>
          <pc:sldMk cId="0" sldId="326"/>
        </pc:sldMkLst>
      </pc:sldChg>
      <pc:sldChg chg="del">
        <pc:chgData name="Juena Ahmed Noshin" userId="df4442bb-949b-4849-8a28-5716394ec665" providerId="ADAL" clId="{E8BD3048-4F31-4AC4-A808-8C8AC10BA85A}" dt="2024-09-15T03:25:06.140" v="316" actId="47"/>
        <pc:sldMkLst>
          <pc:docMk/>
          <pc:sldMk cId="0" sldId="327"/>
        </pc:sldMkLst>
      </pc:sldChg>
      <pc:sldChg chg="del">
        <pc:chgData name="Juena Ahmed Noshin" userId="df4442bb-949b-4849-8a28-5716394ec665" providerId="ADAL" clId="{E8BD3048-4F31-4AC4-A808-8C8AC10BA85A}" dt="2024-09-15T03:25:06.172" v="317" actId="47"/>
        <pc:sldMkLst>
          <pc:docMk/>
          <pc:sldMk cId="0" sldId="328"/>
        </pc:sldMkLst>
      </pc:sldChg>
      <pc:sldChg chg="del">
        <pc:chgData name="Juena Ahmed Noshin" userId="df4442bb-949b-4849-8a28-5716394ec665" providerId="ADAL" clId="{E8BD3048-4F31-4AC4-A808-8C8AC10BA85A}" dt="2024-09-15T03:25:06.209" v="318" actId="47"/>
        <pc:sldMkLst>
          <pc:docMk/>
          <pc:sldMk cId="0" sldId="329"/>
        </pc:sldMkLst>
      </pc:sldChg>
      <pc:sldChg chg="del">
        <pc:chgData name="Juena Ahmed Noshin" userId="df4442bb-949b-4849-8a28-5716394ec665" providerId="ADAL" clId="{E8BD3048-4F31-4AC4-A808-8C8AC10BA85A}" dt="2024-09-15T03:25:06.241" v="319" actId="47"/>
        <pc:sldMkLst>
          <pc:docMk/>
          <pc:sldMk cId="0" sldId="330"/>
        </pc:sldMkLst>
      </pc:sldChg>
      <pc:sldChg chg="del">
        <pc:chgData name="Juena Ahmed Noshin" userId="df4442bb-949b-4849-8a28-5716394ec665" providerId="ADAL" clId="{E8BD3048-4F31-4AC4-A808-8C8AC10BA85A}" dt="2024-09-15T03:25:06.273" v="320" actId="47"/>
        <pc:sldMkLst>
          <pc:docMk/>
          <pc:sldMk cId="0" sldId="331"/>
        </pc:sldMkLst>
      </pc:sldChg>
      <pc:sldChg chg="del">
        <pc:chgData name="Juena Ahmed Noshin" userId="df4442bb-949b-4849-8a28-5716394ec665" providerId="ADAL" clId="{E8BD3048-4F31-4AC4-A808-8C8AC10BA85A}" dt="2024-09-15T03:25:06.320" v="321" actId="47"/>
        <pc:sldMkLst>
          <pc:docMk/>
          <pc:sldMk cId="0" sldId="332"/>
        </pc:sldMkLst>
      </pc:sldChg>
      <pc:sldChg chg="del">
        <pc:chgData name="Juena Ahmed Noshin" userId="df4442bb-949b-4849-8a28-5716394ec665" providerId="ADAL" clId="{E8BD3048-4F31-4AC4-A808-8C8AC10BA85A}" dt="2024-09-15T03:25:06.351" v="322" actId="47"/>
        <pc:sldMkLst>
          <pc:docMk/>
          <pc:sldMk cId="0" sldId="333"/>
        </pc:sldMkLst>
      </pc:sldChg>
      <pc:sldChg chg="del">
        <pc:chgData name="Juena Ahmed Noshin" userId="df4442bb-949b-4849-8a28-5716394ec665" providerId="ADAL" clId="{E8BD3048-4F31-4AC4-A808-8C8AC10BA85A}" dt="2024-09-15T03:25:06.383" v="323" actId="47"/>
        <pc:sldMkLst>
          <pc:docMk/>
          <pc:sldMk cId="0" sldId="334"/>
        </pc:sldMkLst>
      </pc:sldChg>
      <pc:sldChg chg="del">
        <pc:chgData name="Juena Ahmed Noshin" userId="df4442bb-949b-4849-8a28-5716394ec665" providerId="ADAL" clId="{E8BD3048-4F31-4AC4-A808-8C8AC10BA85A}" dt="2024-09-15T03:25:06.421" v="324" actId="47"/>
        <pc:sldMkLst>
          <pc:docMk/>
          <pc:sldMk cId="0" sldId="335"/>
        </pc:sldMkLst>
      </pc:sldChg>
      <pc:sldChg chg="del">
        <pc:chgData name="Juena Ahmed Noshin" userId="df4442bb-949b-4849-8a28-5716394ec665" providerId="ADAL" clId="{E8BD3048-4F31-4AC4-A808-8C8AC10BA85A}" dt="2024-09-15T03:25:06.449" v="325" actId="47"/>
        <pc:sldMkLst>
          <pc:docMk/>
          <pc:sldMk cId="0" sldId="336"/>
        </pc:sldMkLst>
      </pc:sldChg>
      <pc:sldChg chg="del">
        <pc:chgData name="Juena Ahmed Noshin" userId="df4442bb-949b-4849-8a28-5716394ec665" providerId="ADAL" clId="{E8BD3048-4F31-4AC4-A808-8C8AC10BA85A}" dt="2024-09-15T03:25:06.487" v="326" actId="47"/>
        <pc:sldMkLst>
          <pc:docMk/>
          <pc:sldMk cId="0" sldId="337"/>
        </pc:sldMkLst>
      </pc:sldChg>
      <pc:sldChg chg="del">
        <pc:chgData name="Juena Ahmed Noshin" userId="df4442bb-949b-4849-8a28-5716394ec665" providerId="ADAL" clId="{E8BD3048-4F31-4AC4-A808-8C8AC10BA85A}" dt="2024-09-15T03:25:06.525" v="327" actId="47"/>
        <pc:sldMkLst>
          <pc:docMk/>
          <pc:sldMk cId="0" sldId="338"/>
        </pc:sldMkLst>
      </pc:sldChg>
      <pc:sldChg chg="del">
        <pc:chgData name="Juena Ahmed Noshin" userId="df4442bb-949b-4849-8a28-5716394ec665" providerId="ADAL" clId="{E8BD3048-4F31-4AC4-A808-8C8AC10BA85A}" dt="2024-09-15T03:25:06.560" v="328" actId="47"/>
        <pc:sldMkLst>
          <pc:docMk/>
          <pc:sldMk cId="0" sldId="339"/>
        </pc:sldMkLst>
      </pc:sldChg>
      <pc:sldChg chg="del">
        <pc:chgData name="Juena Ahmed Noshin" userId="df4442bb-949b-4849-8a28-5716394ec665" providerId="ADAL" clId="{E8BD3048-4F31-4AC4-A808-8C8AC10BA85A}" dt="2024-09-15T03:25:06.573" v="329" actId="47"/>
        <pc:sldMkLst>
          <pc:docMk/>
          <pc:sldMk cId="0" sldId="340"/>
        </pc:sldMkLst>
      </pc:sldChg>
      <pc:sldChg chg="del">
        <pc:chgData name="Juena Ahmed Noshin" userId="df4442bb-949b-4849-8a28-5716394ec665" providerId="ADAL" clId="{E8BD3048-4F31-4AC4-A808-8C8AC10BA85A}" dt="2024-09-15T03:25:06.607" v="330" actId="47"/>
        <pc:sldMkLst>
          <pc:docMk/>
          <pc:sldMk cId="0" sldId="341"/>
        </pc:sldMkLst>
      </pc:sldChg>
      <pc:sldChg chg="del">
        <pc:chgData name="Juena Ahmed Noshin" userId="df4442bb-949b-4849-8a28-5716394ec665" providerId="ADAL" clId="{E8BD3048-4F31-4AC4-A808-8C8AC10BA85A}" dt="2024-09-15T03:25:06.650" v="331" actId="47"/>
        <pc:sldMkLst>
          <pc:docMk/>
          <pc:sldMk cId="0" sldId="342"/>
        </pc:sldMkLst>
      </pc:sldChg>
      <pc:sldChg chg="del">
        <pc:chgData name="Juena Ahmed Noshin" userId="df4442bb-949b-4849-8a28-5716394ec665" providerId="ADAL" clId="{E8BD3048-4F31-4AC4-A808-8C8AC10BA85A}" dt="2024-09-15T03:25:06.684" v="332" actId="47"/>
        <pc:sldMkLst>
          <pc:docMk/>
          <pc:sldMk cId="0" sldId="343"/>
        </pc:sldMkLst>
      </pc:sldChg>
      <pc:sldChg chg="del">
        <pc:chgData name="Juena Ahmed Noshin" userId="df4442bb-949b-4849-8a28-5716394ec665" providerId="ADAL" clId="{E8BD3048-4F31-4AC4-A808-8C8AC10BA85A}" dt="2024-09-15T03:25:06.715" v="333" actId="47"/>
        <pc:sldMkLst>
          <pc:docMk/>
          <pc:sldMk cId="0" sldId="344"/>
        </pc:sldMkLst>
      </pc:sldChg>
      <pc:sldChg chg="del">
        <pc:chgData name="Juena Ahmed Noshin" userId="df4442bb-949b-4849-8a28-5716394ec665" providerId="ADAL" clId="{E8BD3048-4F31-4AC4-A808-8C8AC10BA85A}" dt="2024-09-15T03:25:06.747" v="334" actId="47"/>
        <pc:sldMkLst>
          <pc:docMk/>
          <pc:sldMk cId="0" sldId="345"/>
        </pc:sldMkLst>
      </pc:sldChg>
      <pc:sldChg chg="del">
        <pc:chgData name="Juena Ahmed Noshin" userId="df4442bb-949b-4849-8a28-5716394ec665" providerId="ADAL" clId="{E8BD3048-4F31-4AC4-A808-8C8AC10BA85A}" dt="2024-09-15T03:25:06.781" v="335" actId="47"/>
        <pc:sldMkLst>
          <pc:docMk/>
          <pc:sldMk cId="0" sldId="346"/>
        </pc:sldMkLst>
      </pc:sldChg>
      <pc:sldChg chg="del">
        <pc:chgData name="Juena Ahmed Noshin" userId="df4442bb-949b-4849-8a28-5716394ec665" providerId="ADAL" clId="{E8BD3048-4F31-4AC4-A808-8C8AC10BA85A}" dt="2024-09-15T03:25:06.797" v="336" actId="47"/>
        <pc:sldMkLst>
          <pc:docMk/>
          <pc:sldMk cId="0" sldId="347"/>
        </pc:sldMkLst>
      </pc:sldChg>
      <pc:sldChg chg="del">
        <pc:chgData name="Juena Ahmed Noshin" userId="df4442bb-949b-4849-8a28-5716394ec665" providerId="ADAL" clId="{E8BD3048-4F31-4AC4-A808-8C8AC10BA85A}" dt="2024-09-15T03:25:06.843" v="337" actId="47"/>
        <pc:sldMkLst>
          <pc:docMk/>
          <pc:sldMk cId="0" sldId="349"/>
        </pc:sldMkLst>
      </pc:sldChg>
      <pc:sldChg chg="del">
        <pc:chgData name="Juena Ahmed Noshin" userId="df4442bb-949b-4849-8a28-5716394ec665" providerId="ADAL" clId="{E8BD3048-4F31-4AC4-A808-8C8AC10BA85A}" dt="2024-09-15T03:25:06.874" v="338" actId="47"/>
        <pc:sldMkLst>
          <pc:docMk/>
          <pc:sldMk cId="0" sldId="350"/>
        </pc:sldMkLst>
      </pc:sldChg>
      <pc:sldChg chg="del">
        <pc:chgData name="Juena Ahmed Noshin" userId="df4442bb-949b-4849-8a28-5716394ec665" providerId="ADAL" clId="{E8BD3048-4F31-4AC4-A808-8C8AC10BA85A}" dt="2024-09-15T03:25:06.904" v="339" actId="47"/>
        <pc:sldMkLst>
          <pc:docMk/>
          <pc:sldMk cId="0" sldId="351"/>
        </pc:sldMkLst>
      </pc:sldChg>
      <pc:sldChg chg="del">
        <pc:chgData name="Juena Ahmed Noshin" userId="df4442bb-949b-4849-8a28-5716394ec665" providerId="ADAL" clId="{E8BD3048-4F31-4AC4-A808-8C8AC10BA85A}" dt="2024-09-15T03:25:06.936" v="340" actId="47"/>
        <pc:sldMkLst>
          <pc:docMk/>
          <pc:sldMk cId="0" sldId="352"/>
        </pc:sldMkLst>
      </pc:sldChg>
      <pc:sldChg chg="del">
        <pc:chgData name="Juena Ahmed Noshin" userId="df4442bb-949b-4849-8a28-5716394ec665" providerId="ADAL" clId="{E8BD3048-4F31-4AC4-A808-8C8AC10BA85A}" dt="2024-09-15T03:25:06.968" v="341" actId="47"/>
        <pc:sldMkLst>
          <pc:docMk/>
          <pc:sldMk cId="0" sldId="353"/>
        </pc:sldMkLst>
      </pc:sldChg>
      <pc:sldChg chg="del">
        <pc:chgData name="Juena Ahmed Noshin" userId="df4442bb-949b-4849-8a28-5716394ec665" providerId="ADAL" clId="{E8BD3048-4F31-4AC4-A808-8C8AC10BA85A}" dt="2024-09-15T03:25:07" v="342" actId="47"/>
        <pc:sldMkLst>
          <pc:docMk/>
          <pc:sldMk cId="0" sldId="354"/>
        </pc:sldMkLst>
      </pc:sldChg>
      <pc:sldChg chg="del">
        <pc:chgData name="Juena Ahmed Noshin" userId="df4442bb-949b-4849-8a28-5716394ec665" providerId="ADAL" clId="{E8BD3048-4F31-4AC4-A808-8C8AC10BA85A}" dt="2024-09-15T03:25:07.032" v="343" actId="47"/>
        <pc:sldMkLst>
          <pc:docMk/>
          <pc:sldMk cId="0" sldId="355"/>
        </pc:sldMkLst>
      </pc:sldChg>
      <pc:sldChg chg="del">
        <pc:chgData name="Juena Ahmed Noshin" userId="df4442bb-949b-4849-8a28-5716394ec665" providerId="ADAL" clId="{E8BD3048-4F31-4AC4-A808-8C8AC10BA85A}" dt="2024-09-15T03:25:07.064" v="344" actId="47"/>
        <pc:sldMkLst>
          <pc:docMk/>
          <pc:sldMk cId="0" sldId="356"/>
        </pc:sldMkLst>
      </pc:sldChg>
      <pc:sldChg chg="del">
        <pc:chgData name="Juena Ahmed Noshin" userId="df4442bb-949b-4849-8a28-5716394ec665" providerId="ADAL" clId="{E8BD3048-4F31-4AC4-A808-8C8AC10BA85A}" dt="2024-09-15T03:25:07.095" v="345" actId="47"/>
        <pc:sldMkLst>
          <pc:docMk/>
          <pc:sldMk cId="0" sldId="357"/>
        </pc:sldMkLst>
      </pc:sldChg>
      <pc:sldChg chg="del">
        <pc:chgData name="Juena Ahmed Noshin" userId="df4442bb-949b-4849-8a28-5716394ec665" providerId="ADAL" clId="{E8BD3048-4F31-4AC4-A808-8C8AC10BA85A}" dt="2024-09-15T03:25:07.135" v="346" actId="47"/>
        <pc:sldMkLst>
          <pc:docMk/>
          <pc:sldMk cId="0" sldId="358"/>
        </pc:sldMkLst>
      </pc:sldChg>
      <pc:sldChg chg="del">
        <pc:chgData name="Juena Ahmed Noshin" userId="df4442bb-949b-4849-8a28-5716394ec665" providerId="ADAL" clId="{E8BD3048-4F31-4AC4-A808-8C8AC10BA85A}" dt="2024-09-15T03:25:07.158" v="347" actId="47"/>
        <pc:sldMkLst>
          <pc:docMk/>
          <pc:sldMk cId="0" sldId="359"/>
        </pc:sldMkLst>
      </pc:sldChg>
      <pc:sldChg chg="del">
        <pc:chgData name="Juena Ahmed Noshin" userId="df4442bb-949b-4849-8a28-5716394ec665" providerId="ADAL" clId="{E8BD3048-4F31-4AC4-A808-8C8AC10BA85A}" dt="2024-09-15T03:25:07.190" v="348" actId="47"/>
        <pc:sldMkLst>
          <pc:docMk/>
          <pc:sldMk cId="0" sldId="360"/>
        </pc:sldMkLst>
      </pc:sldChg>
      <pc:sldChg chg="del">
        <pc:chgData name="Juena Ahmed Noshin" userId="df4442bb-949b-4849-8a28-5716394ec665" providerId="ADAL" clId="{E8BD3048-4F31-4AC4-A808-8C8AC10BA85A}" dt="2024-09-15T03:25:07.222" v="349" actId="47"/>
        <pc:sldMkLst>
          <pc:docMk/>
          <pc:sldMk cId="0" sldId="361"/>
        </pc:sldMkLst>
      </pc:sldChg>
      <pc:sldChg chg="del">
        <pc:chgData name="Juena Ahmed Noshin" userId="df4442bb-949b-4849-8a28-5716394ec665" providerId="ADAL" clId="{E8BD3048-4F31-4AC4-A808-8C8AC10BA85A}" dt="2024-09-15T03:25:07.253" v="350" actId="47"/>
        <pc:sldMkLst>
          <pc:docMk/>
          <pc:sldMk cId="0" sldId="362"/>
        </pc:sldMkLst>
      </pc:sldChg>
      <pc:sldChg chg="del">
        <pc:chgData name="Juena Ahmed Noshin" userId="df4442bb-949b-4849-8a28-5716394ec665" providerId="ADAL" clId="{E8BD3048-4F31-4AC4-A808-8C8AC10BA85A}" dt="2024-09-15T03:25:07.285" v="351" actId="47"/>
        <pc:sldMkLst>
          <pc:docMk/>
          <pc:sldMk cId="0" sldId="363"/>
        </pc:sldMkLst>
      </pc:sldChg>
      <pc:sldChg chg="del">
        <pc:chgData name="Juena Ahmed Noshin" userId="df4442bb-949b-4849-8a28-5716394ec665" providerId="ADAL" clId="{E8BD3048-4F31-4AC4-A808-8C8AC10BA85A}" dt="2024-09-15T03:25:07.316" v="352" actId="47"/>
        <pc:sldMkLst>
          <pc:docMk/>
          <pc:sldMk cId="0" sldId="364"/>
        </pc:sldMkLst>
      </pc:sldChg>
      <pc:sldChg chg="del">
        <pc:chgData name="Juena Ahmed Noshin" userId="df4442bb-949b-4849-8a28-5716394ec665" providerId="ADAL" clId="{E8BD3048-4F31-4AC4-A808-8C8AC10BA85A}" dt="2024-09-15T03:25:07.364" v="353" actId="47"/>
        <pc:sldMkLst>
          <pc:docMk/>
          <pc:sldMk cId="0" sldId="365"/>
        </pc:sldMkLst>
      </pc:sldChg>
      <pc:sldChg chg="del">
        <pc:chgData name="Juena Ahmed Noshin" userId="df4442bb-949b-4849-8a28-5716394ec665" providerId="ADAL" clId="{E8BD3048-4F31-4AC4-A808-8C8AC10BA85A}" dt="2024-09-15T03:25:07.397" v="354" actId="47"/>
        <pc:sldMkLst>
          <pc:docMk/>
          <pc:sldMk cId="0" sldId="366"/>
        </pc:sldMkLst>
      </pc:sldChg>
      <pc:sldChg chg="del">
        <pc:chgData name="Juena Ahmed Noshin" userId="df4442bb-949b-4849-8a28-5716394ec665" providerId="ADAL" clId="{E8BD3048-4F31-4AC4-A808-8C8AC10BA85A}" dt="2024-09-15T03:25:07.427" v="355" actId="47"/>
        <pc:sldMkLst>
          <pc:docMk/>
          <pc:sldMk cId="0" sldId="367"/>
        </pc:sldMkLst>
      </pc:sldChg>
      <pc:sldChg chg="del">
        <pc:chgData name="Juena Ahmed Noshin" userId="df4442bb-949b-4849-8a28-5716394ec665" providerId="ADAL" clId="{E8BD3048-4F31-4AC4-A808-8C8AC10BA85A}" dt="2024-09-15T03:25:07.467" v="356" actId="47"/>
        <pc:sldMkLst>
          <pc:docMk/>
          <pc:sldMk cId="0" sldId="368"/>
        </pc:sldMkLst>
      </pc:sldChg>
      <pc:sldChg chg="del">
        <pc:chgData name="Juena Ahmed Noshin" userId="df4442bb-949b-4849-8a28-5716394ec665" providerId="ADAL" clId="{E8BD3048-4F31-4AC4-A808-8C8AC10BA85A}" dt="2024-09-15T03:25:07.491" v="357" actId="47"/>
        <pc:sldMkLst>
          <pc:docMk/>
          <pc:sldMk cId="0" sldId="369"/>
        </pc:sldMkLst>
      </pc:sldChg>
      <pc:sldChg chg="del">
        <pc:chgData name="Juena Ahmed Noshin" userId="df4442bb-949b-4849-8a28-5716394ec665" providerId="ADAL" clId="{E8BD3048-4F31-4AC4-A808-8C8AC10BA85A}" dt="2024-09-15T03:25:07.527" v="358" actId="47"/>
        <pc:sldMkLst>
          <pc:docMk/>
          <pc:sldMk cId="0" sldId="371"/>
        </pc:sldMkLst>
      </pc:sldChg>
      <pc:sldChg chg="del">
        <pc:chgData name="Juena Ahmed Noshin" userId="df4442bb-949b-4849-8a28-5716394ec665" providerId="ADAL" clId="{E8BD3048-4F31-4AC4-A808-8C8AC10BA85A}" dt="2024-09-15T03:25:07.554" v="359" actId="47"/>
        <pc:sldMkLst>
          <pc:docMk/>
          <pc:sldMk cId="0" sldId="372"/>
        </pc:sldMkLst>
      </pc:sldChg>
      <pc:sldChg chg="del">
        <pc:chgData name="Juena Ahmed Noshin" userId="df4442bb-949b-4849-8a28-5716394ec665" providerId="ADAL" clId="{E8BD3048-4F31-4AC4-A808-8C8AC10BA85A}" dt="2024-09-15T03:25:07.588" v="360" actId="47"/>
        <pc:sldMkLst>
          <pc:docMk/>
          <pc:sldMk cId="0" sldId="373"/>
        </pc:sldMkLst>
      </pc:sldChg>
      <pc:sldChg chg="del">
        <pc:chgData name="Juena Ahmed Noshin" userId="df4442bb-949b-4849-8a28-5716394ec665" providerId="ADAL" clId="{E8BD3048-4F31-4AC4-A808-8C8AC10BA85A}" dt="2024-09-15T03:25:07.621" v="361" actId="47"/>
        <pc:sldMkLst>
          <pc:docMk/>
          <pc:sldMk cId="0" sldId="374"/>
        </pc:sldMkLst>
      </pc:sldChg>
      <pc:sldChg chg="del">
        <pc:chgData name="Juena Ahmed Noshin" userId="df4442bb-949b-4849-8a28-5716394ec665" providerId="ADAL" clId="{E8BD3048-4F31-4AC4-A808-8C8AC10BA85A}" dt="2024-09-15T03:25:07.650" v="362" actId="47"/>
        <pc:sldMkLst>
          <pc:docMk/>
          <pc:sldMk cId="0" sldId="375"/>
        </pc:sldMkLst>
      </pc:sldChg>
      <pc:sldChg chg="del">
        <pc:chgData name="Juena Ahmed Noshin" userId="df4442bb-949b-4849-8a28-5716394ec665" providerId="ADAL" clId="{E8BD3048-4F31-4AC4-A808-8C8AC10BA85A}" dt="2024-09-15T03:25:07.683" v="363" actId="47"/>
        <pc:sldMkLst>
          <pc:docMk/>
          <pc:sldMk cId="0" sldId="376"/>
        </pc:sldMkLst>
      </pc:sldChg>
      <pc:sldChg chg="del">
        <pc:chgData name="Juena Ahmed Noshin" userId="df4442bb-949b-4849-8a28-5716394ec665" providerId="ADAL" clId="{E8BD3048-4F31-4AC4-A808-8C8AC10BA85A}" dt="2024-09-15T03:25:07.716" v="364" actId="47"/>
        <pc:sldMkLst>
          <pc:docMk/>
          <pc:sldMk cId="0" sldId="377"/>
        </pc:sldMkLst>
      </pc:sldChg>
      <pc:sldChg chg="del">
        <pc:chgData name="Juena Ahmed Noshin" userId="df4442bb-949b-4849-8a28-5716394ec665" providerId="ADAL" clId="{E8BD3048-4F31-4AC4-A808-8C8AC10BA85A}" dt="2024-09-15T03:25:07.746" v="365" actId="47"/>
        <pc:sldMkLst>
          <pc:docMk/>
          <pc:sldMk cId="0" sldId="378"/>
        </pc:sldMkLst>
      </pc:sldChg>
      <pc:sldChg chg="del">
        <pc:chgData name="Juena Ahmed Noshin" userId="df4442bb-949b-4849-8a28-5716394ec665" providerId="ADAL" clId="{E8BD3048-4F31-4AC4-A808-8C8AC10BA85A}" dt="2024-09-15T03:25:07.785" v="366" actId="47"/>
        <pc:sldMkLst>
          <pc:docMk/>
          <pc:sldMk cId="0" sldId="379"/>
        </pc:sldMkLst>
      </pc:sldChg>
      <pc:sldChg chg="del">
        <pc:chgData name="Juena Ahmed Noshin" userId="df4442bb-949b-4849-8a28-5716394ec665" providerId="ADAL" clId="{E8BD3048-4F31-4AC4-A808-8C8AC10BA85A}" dt="2024-09-15T03:25:07.826" v="367" actId="47"/>
        <pc:sldMkLst>
          <pc:docMk/>
          <pc:sldMk cId="0" sldId="380"/>
        </pc:sldMkLst>
      </pc:sldChg>
      <pc:sldChg chg="del">
        <pc:chgData name="Juena Ahmed Noshin" userId="df4442bb-949b-4849-8a28-5716394ec665" providerId="ADAL" clId="{E8BD3048-4F31-4AC4-A808-8C8AC10BA85A}" dt="2024-09-15T03:25:07.841" v="368" actId="47"/>
        <pc:sldMkLst>
          <pc:docMk/>
          <pc:sldMk cId="0" sldId="381"/>
        </pc:sldMkLst>
      </pc:sldChg>
      <pc:sldChg chg="del">
        <pc:chgData name="Juena Ahmed Noshin" userId="df4442bb-949b-4849-8a28-5716394ec665" providerId="ADAL" clId="{E8BD3048-4F31-4AC4-A808-8C8AC10BA85A}" dt="2024-09-15T03:25:07.905" v="369" actId="47"/>
        <pc:sldMkLst>
          <pc:docMk/>
          <pc:sldMk cId="0" sldId="382"/>
        </pc:sldMkLst>
      </pc:sldChg>
      <pc:sldChg chg="del">
        <pc:chgData name="Juena Ahmed Noshin" userId="df4442bb-949b-4849-8a28-5716394ec665" providerId="ADAL" clId="{E8BD3048-4F31-4AC4-A808-8C8AC10BA85A}" dt="2024-09-15T03:25:07.941" v="370" actId="47"/>
        <pc:sldMkLst>
          <pc:docMk/>
          <pc:sldMk cId="0" sldId="383"/>
        </pc:sldMkLst>
      </pc:sldChg>
      <pc:sldChg chg="del">
        <pc:chgData name="Juena Ahmed Noshin" userId="df4442bb-949b-4849-8a28-5716394ec665" providerId="ADAL" clId="{E8BD3048-4F31-4AC4-A808-8C8AC10BA85A}" dt="2024-09-15T03:25:07.972" v="371" actId="47"/>
        <pc:sldMkLst>
          <pc:docMk/>
          <pc:sldMk cId="0" sldId="384"/>
        </pc:sldMkLst>
      </pc:sldChg>
      <pc:sldChg chg="del">
        <pc:chgData name="Juena Ahmed Noshin" userId="df4442bb-949b-4849-8a28-5716394ec665" providerId="ADAL" clId="{E8BD3048-4F31-4AC4-A808-8C8AC10BA85A}" dt="2024-09-15T03:25:07.999" v="372" actId="47"/>
        <pc:sldMkLst>
          <pc:docMk/>
          <pc:sldMk cId="0" sldId="385"/>
        </pc:sldMkLst>
      </pc:sldChg>
      <pc:sldChg chg="del">
        <pc:chgData name="Juena Ahmed Noshin" userId="df4442bb-949b-4849-8a28-5716394ec665" providerId="ADAL" clId="{E8BD3048-4F31-4AC4-A808-8C8AC10BA85A}" dt="2024-09-15T03:25:08.022" v="373" actId="47"/>
        <pc:sldMkLst>
          <pc:docMk/>
          <pc:sldMk cId="0" sldId="386"/>
        </pc:sldMkLst>
      </pc:sldChg>
      <pc:sldChg chg="del">
        <pc:chgData name="Juena Ahmed Noshin" userId="df4442bb-949b-4849-8a28-5716394ec665" providerId="ADAL" clId="{E8BD3048-4F31-4AC4-A808-8C8AC10BA85A}" dt="2024-09-15T03:25:08.046" v="374" actId="47"/>
        <pc:sldMkLst>
          <pc:docMk/>
          <pc:sldMk cId="0" sldId="387"/>
        </pc:sldMkLst>
      </pc:sldChg>
      <pc:sldChg chg="del">
        <pc:chgData name="Juena Ahmed Noshin" userId="df4442bb-949b-4849-8a28-5716394ec665" providerId="ADAL" clId="{E8BD3048-4F31-4AC4-A808-8C8AC10BA85A}" dt="2024-09-15T03:25:08.078" v="375" actId="47"/>
        <pc:sldMkLst>
          <pc:docMk/>
          <pc:sldMk cId="0" sldId="388"/>
        </pc:sldMkLst>
      </pc:sldChg>
      <pc:sldChg chg="del">
        <pc:chgData name="Juena Ahmed Noshin" userId="df4442bb-949b-4849-8a28-5716394ec665" providerId="ADAL" clId="{E8BD3048-4F31-4AC4-A808-8C8AC10BA85A}" dt="2024-09-15T03:25:08.110" v="376" actId="47"/>
        <pc:sldMkLst>
          <pc:docMk/>
          <pc:sldMk cId="0" sldId="389"/>
        </pc:sldMkLst>
      </pc:sldChg>
      <pc:sldChg chg="del">
        <pc:chgData name="Juena Ahmed Noshin" userId="df4442bb-949b-4849-8a28-5716394ec665" providerId="ADAL" clId="{E8BD3048-4F31-4AC4-A808-8C8AC10BA85A}" dt="2024-09-15T03:25:08.141" v="377" actId="47"/>
        <pc:sldMkLst>
          <pc:docMk/>
          <pc:sldMk cId="0" sldId="390"/>
        </pc:sldMkLst>
      </pc:sldChg>
      <pc:sldChg chg="del">
        <pc:chgData name="Juena Ahmed Noshin" userId="df4442bb-949b-4849-8a28-5716394ec665" providerId="ADAL" clId="{E8BD3048-4F31-4AC4-A808-8C8AC10BA85A}" dt="2024-09-15T03:25:08.157" v="378" actId="47"/>
        <pc:sldMkLst>
          <pc:docMk/>
          <pc:sldMk cId="0" sldId="391"/>
        </pc:sldMkLst>
      </pc:sldChg>
      <pc:sldChg chg="del">
        <pc:chgData name="Juena Ahmed Noshin" userId="df4442bb-949b-4849-8a28-5716394ec665" providerId="ADAL" clId="{E8BD3048-4F31-4AC4-A808-8C8AC10BA85A}" dt="2024-09-15T03:25:08.210" v="379" actId="47"/>
        <pc:sldMkLst>
          <pc:docMk/>
          <pc:sldMk cId="0" sldId="393"/>
        </pc:sldMkLst>
      </pc:sldChg>
      <pc:sldChg chg="del">
        <pc:chgData name="Juena Ahmed Noshin" userId="df4442bb-949b-4849-8a28-5716394ec665" providerId="ADAL" clId="{E8BD3048-4F31-4AC4-A808-8C8AC10BA85A}" dt="2024-09-15T03:25:08.236" v="380" actId="47"/>
        <pc:sldMkLst>
          <pc:docMk/>
          <pc:sldMk cId="0" sldId="394"/>
        </pc:sldMkLst>
      </pc:sldChg>
      <pc:sldChg chg="del">
        <pc:chgData name="Juena Ahmed Noshin" userId="df4442bb-949b-4849-8a28-5716394ec665" providerId="ADAL" clId="{E8BD3048-4F31-4AC4-A808-8C8AC10BA85A}" dt="2024-09-15T03:25:08.268" v="381" actId="47"/>
        <pc:sldMkLst>
          <pc:docMk/>
          <pc:sldMk cId="0" sldId="395"/>
        </pc:sldMkLst>
      </pc:sldChg>
      <pc:sldChg chg="del">
        <pc:chgData name="Juena Ahmed Noshin" userId="df4442bb-949b-4849-8a28-5716394ec665" providerId="ADAL" clId="{E8BD3048-4F31-4AC4-A808-8C8AC10BA85A}" dt="2024-09-15T03:25:08.299" v="382" actId="47"/>
        <pc:sldMkLst>
          <pc:docMk/>
          <pc:sldMk cId="0" sldId="396"/>
        </pc:sldMkLst>
      </pc:sldChg>
      <pc:sldChg chg="del">
        <pc:chgData name="Juena Ahmed Noshin" userId="df4442bb-949b-4849-8a28-5716394ec665" providerId="ADAL" clId="{E8BD3048-4F31-4AC4-A808-8C8AC10BA85A}" dt="2024-09-15T03:25:08.330" v="383" actId="47"/>
        <pc:sldMkLst>
          <pc:docMk/>
          <pc:sldMk cId="0" sldId="397"/>
        </pc:sldMkLst>
      </pc:sldChg>
      <pc:sldChg chg="del">
        <pc:chgData name="Juena Ahmed Noshin" userId="df4442bb-949b-4849-8a28-5716394ec665" providerId="ADAL" clId="{E8BD3048-4F31-4AC4-A808-8C8AC10BA85A}" dt="2024-09-15T03:25:08.346" v="384" actId="47"/>
        <pc:sldMkLst>
          <pc:docMk/>
          <pc:sldMk cId="0" sldId="398"/>
        </pc:sldMkLst>
      </pc:sldChg>
      <pc:sldChg chg="del">
        <pc:chgData name="Juena Ahmed Noshin" userId="df4442bb-949b-4849-8a28-5716394ec665" providerId="ADAL" clId="{E8BD3048-4F31-4AC4-A808-8C8AC10BA85A}" dt="2024-09-15T03:25:08.408" v="385" actId="47"/>
        <pc:sldMkLst>
          <pc:docMk/>
          <pc:sldMk cId="0" sldId="399"/>
        </pc:sldMkLst>
      </pc:sldChg>
      <pc:sldChg chg="del">
        <pc:chgData name="Juena Ahmed Noshin" userId="df4442bb-949b-4849-8a28-5716394ec665" providerId="ADAL" clId="{E8BD3048-4F31-4AC4-A808-8C8AC10BA85A}" dt="2024-09-15T03:25:08.442" v="386" actId="47"/>
        <pc:sldMkLst>
          <pc:docMk/>
          <pc:sldMk cId="0" sldId="400"/>
        </pc:sldMkLst>
      </pc:sldChg>
      <pc:sldChg chg="del">
        <pc:chgData name="Juena Ahmed Noshin" userId="df4442bb-949b-4849-8a28-5716394ec665" providerId="ADAL" clId="{E8BD3048-4F31-4AC4-A808-8C8AC10BA85A}" dt="2024-09-15T03:25:08.491" v="387" actId="47"/>
        <pc:sldMkLst>
          <pc:docMk/>
          <pc:sldMk cId="0" sldId="401"/>
        </pc:sldMkLst>
      </pc:sldChg>
      <pc:sldChg chg="del">
        <pc:chgData name="Juena Ahmed Noshin" userId="df4442bb-949b-4849-8a28-5716394ec665" providerId="ADAL" clId="{E8BD3048-4F31-4AC4-A808-8C8AC10BA85A}" dt="2024-09-15T03:25:08.520" v="388" actId="47"/>
        <pc:sldMkLst>
          <pc:docMk/>
          <pc:sldMk cId="0" sldId="402"/>
        </pc:sldMkLst>
      </pc:sldChg>
      <pc:sldChg chg="del">
        <pc:chgData name="Juena Ahmed Noshin" userId="df4442bb-949b-4849-8a28-5716394ec665" providerId="ADAL" clId="{E8BD3048-4F31-4AC4-A808-8C8AC10BA85A}" dt="2024-09-15T03:25:08.552" v="389" actId="47"/>
        <pc:sldMkLst>
          <pc:docMk/>
          <pc:sldMk cId="0" sldId="403"/>
        </pc:sldMkLst>
      </pc:sldChg>
      <pc:sldChg chg="del">
        <pc:chgData name="Juena Ahmed Noshin" userId="df4442bb-949b-4849-8a28-5716394ec665" providerId="ADAL" clId="{E8BD3048-4F31-4AC4-A808-8C8AC10BA85A}" dt="2024-09-15T03:25:08.583" v="390" actId="47"/>
        <pc:sldMkLst>
          <pc:docMk/>
          <pc:sldMk cId="0" sldId="404"/>
        </pc:sldMkLst>
      </pc:sldChg>
      <pc:sldChg chg="del">
        <pc:chgData name="Juena Ahmed Noshin" userId="df4442bb-949b-4849-8a28-5716394ec665" providerId="ADAL" clId="{E8BD3048-4F31-4AC4-A808-8C8AC10BA85A}" dt="2024-09-15T03:25:08.631" v="391" actId="47"/>
        <pc:sldMkLst>
          <pc:docMk/>
          <pc:sldMk cId="0" sldId="405"/>
        </pc:sldMkLst>
      </pc:sldChg>
      <pc:sldChg chg="del">
        <pc:chgData name="Juena Ahmed Noshin" userId="df4442bb-949b-4849-8a28-5716394ec665" providerId="ADAL" clId="{E8BD3048-4F31-4AC4-A808-8C8AC10BA85A}" dt="2024-09-15T03:25:08.663" v="392" actId="47"/>
        <pc:sldMkLst>
          <pc:docMk/>
          <pc:sldMk cId="0" sldId="406"/>
        </pc:sldMkLst>
      </pc:sldChg>
      <pc:sldChg chg="del">
        <pc:chgData name="Juena Ahmed Noshin" userId="df4442bb-949b-4849-8a28-5716394ec665" providerId="ADAL" clId="{E8BD3048-4F31-4AC4-A808-8C8AC10BA85A}" dt="2024-09-15T03:25:08.726" v="393" actId="47"/>
        <pc:sldMkLst>
          <pc:docMk/>
          <pc:sldMk cId="0" sldId="407"/>
        </pc:sldMkLst>
      </pc:sldChg>
      <pc:sldChg chg="del">
        <pc:chgData name="Juena Ahmed Noshin" userId="df4442bb-949b-4849-8a28-5716394ec665" providerId="ADAL" clId="{E8BD3048-4F31-4AC4-A808-8C8AC10BA85A}" dt="2024-09-15T03:25:08.774" v="394" actId="47"/>
        <pc:sldMkLst>
          <pc:docMk/>
          <pc:sldMk cId="0" sldId="408"/>
        </pc:sldMkLst>
      </pc:sldChg>
      <pc:sldChg chg="del">
        <pc:chgData name="Juena Ahmed Noshin" userId="df4442bb-949b-4849-8a28-5716394ec665" providerId="ADAL" clId="{E8BD3048-4F31-4AC4-A808-8C8AC10BA85A}" dt="2024-09-15T03:25:08.805" v="395" actId="47"/>
        <pc:sldMkLst>
          <pc:docMk/>
          <pc:sldMk cId="0" sldId="409"/>
        </pc:sldMkLst>
      </pc:sldChg>
      <pc:sldChg chg="del">
        <pc:chgData name="Juena Ahmed Noshin" userId="df4442bb-949b-4849-8a28-5716394ec665" providerId="ADAL" clId="{E8BD3048-4F31-4AC4-A808-8C8AC10BA85A}" dt="2024-09-15T03:25:08.852" v="396" actId="47"/>
        <pc:sldMkLst>
          <pc:docMk/>
          <pc:sldMk cId="0" sldId="410"/>
        </pc:sldMkLst>
      </pc:sldChg>
      <pc:sldChg chg="del">
        <pc:chgData name="Juena Ahmed Noshin" userId="df4442bb-949b-4849-8a28-5716394ec665" providerId="ADAL" clId="{E8BD3048-4F31-4AC4-A808-8C8AC10BA85A}" dt="2024-09-15T03:25:08.884" v="397" actId="47"/>
        <pc:sldMkLst>
          <pc:docMk/>
          <pc:sldMk cId="0" sldId="411"/>
        </pc:sldMkLst>
      </pc:sldChg>
      <pc:sldChg chg="del">
        <pc:chgData name="Juena Ahmed Noshin" userId="df4442bb-949b-4849-8a28-5716394ec665" providerId="ADAL" clId="{E8BD3048-4F31-4AC4-A808-8C8AC10BA85A}" dt="2024-09-15T03:25:08.931" v="398" actId="47"/>
        <pc:sldMkLst>
          <pc:docMk/>
          <pc:sldMk cId="0" sldId="412"/>
        </pc:sldMkLst>
      </pc:sldChg>
      <pc:sldChg chg="del">
        <pc:chgData name="Juena Ahmed Noshin" userId="df4442bb-949b-4849-8a28-5716394ec665" providerId="ADAL" clId="{E8BD3048-4F31-4AC4-A808-8C8AC10BA85A}" dt="2024-09-15T03:25:08.964" v="399" actId="47"/>
        <pc:sldMkLst>
          <pc:docMk/>
          <pc:sldMk cId="0" sldId="413"/>
        </pc:sldMkLst>
      </pc:sldChg>
      <pc:sldChg chg="del">
        <pc:chgData name="Juena Ahmed Noshin" userId="df4442bb-949b-4849-8a28-5716394ec665" providerId="ADAL" clId="{E8BD3048-4F31-4AC4-A808-8C8AC10BA85A}" dt="2024-09-15T03:25:08.999" v="400" actId="47"/>
        <pc:sldMkLst>
          <pc:docMk/>
          <pc:sldMk cId="0" sldId="414"/>
        </pc:sldMkLst>
      </pc:sldChg>
      <pc:sldChg chg="del">
        <pc:chgData name="Juena Ahmed Noshin" userId="df4442bb-949b-4849-8a28-5716394ec665" providerId="ADAL" clId="{E8BD3048-4F31-4AC4-A808-8C8AC10BA85A}" dt="2024-09-15T03:25:09.026" v="401" actId="47"/>
        <pc:sldMkLst>
          <pc:docMk/>
          <pc:sldMk cId="0" sldId="415"/>
        </pc:sldMkLst>
      </pc:sldChg>
      <pc:sldChg chg="del">
        <pc:chgData name="Juena Ahmed Noshin" userId="df4442bb-949b-4849-8a28-5716394ec665" providerId="ADAL" clId="{E8BD3048-4F31-4AC4-A808-8C8AC10BA85A}" dt="2024-09-15T03:25:09.061" v="402" actId="47"/>
        <pc:sldMkLst>
          <pc:docMk/>
          <pc:sldMk cId="0" sldId="416"/>
        </pc:sldMkLst>
      </pc:sldChg>
      <pc:sldChg chg="del">
        <pc:chgData name="Juena Ahmed Noshin" userId="df4442bb-949b-4849-8a28-5716394ec665" providerId="ADAL" clId="{E8BD3048-4F31-4AC4-A808-8C8AC10BA85A}" dt="2024-09-15T03:25:09.089" v="403" actId="47"/>
        <pc:sldMkLst>
          <pc:docMk/>
          <pc:sldMk cId="0" sldId="417"/>
        </pc:sldMkLst>
      </pc:sldChg>
      <pc:sldChg chg="modSp add del mod">
        <pc:chgData name="Juena Ahmed Noshin" userId="df4442bb-949b-4849-8a28-5716394ec665" providerId="ADAL" clId="{E8BD3048-4F31-4AC4-A808-8C8AC10BA85A}" dt="2024-09-15T03:25:13.409" v="408" actId="47"/>
        <pc:sldMkLst>
          <pc:docMk/>
          <pc:sldMk cId="0" sldId="419"/>
        </pc:sldMkLst>
        <pc:spChg chg="mod">
          <ac:chgData name="Juena Ahmed Noshin" userId="df4442bb-949b-4849-8a28-5716394ec665" providerId="ADAL" clId="{E8BD3048-4F31-4AC4-A808-8C8AC10BA85A}" dt="2024-09-15T03:20:33.193" v="19" actId="20577"/>
          <ac:spMkLst>
            <pc:docMk/>
            <pc:sldMk cId="0" sldId="419"/>
            <ac:spMk id="5" creationId="{00000000-0000-0000-0000-000000000000}"/>
          </ac:spMkLst>
        </pc:spChg>
      </pc:sldChg>
      <pc:sldChg chg="add del">
        <pc:chgData name="Juena Ahmed Noshin" userId="df4442bb-949b-4849-8a28-5716394ec665" providerId="ADAL" clId="{E8BD3048-4F31-4AC4-A808-8C8AC10BA85A}" dt="2024-09-15T03:28:20.018" v="483"/>
        <pc:sldMkLst>
          <pc:docMk/>
          <pc:sldMk cId="0" sldId="420"/>
        </pc:sldMkLst>
      </pc:sldChg>
      <pc:sldChg chg="del">
        <pc:chgData name="Juena Ahmed Noshin" userId="df4442bb-949b-4849-8a28-5716394ec665" providerId="ADAL" clId="{E8BD3048-4F31-4AC4-A808-8C8AC10BA85A}" dt="2024-09-15T03:25:03.377" v="261" actId="47"/>
        <pc:sldMkLst>
          <pc:docMk/>
          <pc:sldMk cId="0" sldId="421"/>
        </pc:sldMkLst>
      </pc:sldChg>
      <pc:sldChg chg="del">
        <pc:chgData name="Juena Ahmed Noshin" userId="df4442bb-949b-4849-8a28-5716394ec665" providerId="ADAL" clId="{E8BD3048-4F31-4AC4-A808-8C8AC10BA85A}" dt="2024-09-15T03:25:03.573" v="262" actId="47"/>
        <pc:sldMkLst>
          <pc:docMk/>
          <pc:sldMk cId="0" sldId="422"/>
        </pc:sldMkLst>
      </pc:sldChg>
      <pc:sldChg chg="del">
        <pc:chgData name="Juena Ahmed Noshin" userId="df4442bb-949b-4849-8a28-5716394ec665" providerId="ADAL" clId="{E8BD3048-4F31-4AC4-A808-8C8AC10BA85A}" dt="2024-09-15T03:25:03.724" v="263" actId="47"/>
        <pc:sldMkLst>
          <pc:docMk/>
          <pc:sldMk cId="0" sldId="423"/>
        </pc:sldMkLst>
      </pc:sldChg>
      <pc:sldChg chg="del">
        <pc:chgData name="Juena Ahmed Noshin" userId="df4442bb-949b-4849-8a28-5716394ec665" providerId="ADAL" clId="{E8BD3048-4F31-4AC4-A808-8C8AC10BA85A}" dt="2024-09-15T03:25:03.882" v="264" actId="47"/>
        <pc:sldMkLst>
          <pc:docMk/>
          <pc:sldMk cId="0" sldId="424"/>
        </pc:sldMkLst>
      </pc:sldChg>
      <pc:sldChg chg="del">
        <pc:chgData name="Juena Ahmed Noshin" userId="df4442bb-949b-4849-8a28-5716394ec665" providerId="ADAL" clId="{E8BD3048-4F31-4AC4-A808-8C8AC10BA85A}" dt="2024-09-15T03:25:04.372" v="265" actId="47"/>
        <pc:sldMkLst>
          <pc:docMk/>
          <pc:sldMk cId="0" sldId="425"/>
        </pc:sldMkLst>
      </pc:sldChg>
      <pc:sldChg chg="del">
        <pc:chgData name="Juena Ahmed Noshin" userId="df4442bb-949b-4849-8a28-5716394ec665" providerId="ADAL" clId="{E8BD3048-4F31-4AC4-A808-8C8AC10BA85A}" dt="2024-09-15T03:25:04.404" v="266" actId="47"/>
        <pc:sldMkLst>
          <pc:docMk/>
          <pc:sldMk cId="0" sldId="426"/>
        </pc:sldMkLst>
      </pc:sldChg>
      <pc:sldChg chg="del">
        <pc:chgData name="Juena Ahmed Noshin" userId="df4442bb-949b-4849-8a28-5716394ec665" providerId="ADAL" clId="{E8BD3048-4F31-4AC4-A808-8C8AC10BA85A}" dt="2024-09-15T03:25:04.436" v="267" actId="47"/>
        <pc:sldMkLst>
          <pc:docMk/>
          <pc:sldMk cId="0" sldId="427"/>
        </pc:sldMkLst>
      </pc:sldChg>
      <pc:sldChg chg="del">
        <pc:chgData name="Juena Ahmed Noshin" userId="df4442bb-949b-4849-8a28-5716394ec665" providerId="ADAL" clId="{E8BD3048-4F31-4AC4-A808-8C8AC10BA85A}" dt="2024-09-15T03:25:04.474" v="268" actId="47"/>
        <pc:sldMkLst>
          <pc:docMk/>
          <pc:sldMk cId="0" sldId="428"/>
        </pc:sldMkLst>
      </pc:sldChg>
      <pc:sldChg chg="del">
        <pc:chgData name="Juena Ahmed Noshin" userId="df4442bb-949b-4849-8a28-5716394ec665" providerId="ADAL" clId="{E8BD3048-4F31-4AC4-A808-8C8AC10BA85A}" dt="2024-09-15T03:25:05.026" v="284" actId="47"/>
        <pc:sldMkLst>
          <pc:docMk/>
          <pc:sldMk cId="0" sldId="430"/>
        </pc:sldMkLst>
      </pc:sldChg>
      <pc:sldChg chg="del">
        <pc:chgData name="Juena Ahmed Noshin" userId="df4442bb-949b-4849-8a28-5716394ec665" providerId="ADAL" clId="{E8BD3048-4F31-4AC4-A808-8C8AC10BA85A}" dt="2024-09-15T03:25:04.515" v="269" actId="47"/>
        <pc:sldMkLst>
          <pc:docMk/>
          <pc:sldMk cId="0" sldId="431"/>
        </pc:sldMkLst>
      </pc:sldChg>
      <pc:sldChg chg="del">
        <pc:chgData name="Juena Ahmed Noshin" userId="df4442bb-949b-4849-8a28-5716394ec665" providerId="ADAL" clId="{E8BD3048-4F31-4AC4-A808-8C8AC10BA85A}" dt="2024-09-15T03:25:04.546" v="270" actId="47"/>
        <pc:sldMkLst>
          <pc:docMk/>
          <pc:sldMk cId="0" sldId="432"/>
        </pc:sldMkLst>
      </pc:sldChg>
      <pc:sldChg chg="del">
        <pc:chgData name="Juena Ahmed Noshin" userId="df4442bb-949b-4849-8a28-5716394ec665" providerId="ADAL" clId="{E8BD3048-4F31-4AC4-A808-8C8AC10BA85A}" dt="2024-09-15T03:25:04.579" v="271" actId="47"/>
        <pc:sldMkLst>
          <pc:docMk/>
          <pc:sldMk cId="0" sldId="433"/>
        </pc:sldMkLst>
      </pc:sldChg>
      <pc:sldChg chg="del">
        <pc:chgData name="Juena Ahmed Noshin" userId="df4442bb-949b-4849-8a28-5716394ec665" providerId="ADAL" clId="{E8BD3048-4F31-4AC4-A808-8C8AC10BA85A}" dt="2024-09-15T03:25:04.618" v="272" actId="47"/>
        <pc:sldMkLst>
          <pc:docMk/>
          <pc:sldMk cId="1675093912" sldId="434"/>
        </pc:sldMkLst>
      </pc:sldChg>
      <pc:sldChg chg="del">
        <pc:chgData name="Juena Ahmed Noshin" userId="df4442bb-949b-4849-8a28-5716394ec665" providerId="ADAL" clId="{E8BD3048-4F31-4AC4-A808-8C8AC10BA85A}" dt="2024-09-15T03:25:04.646" v="273" actId="47"/>
        <pc:sldMkLst>
          <pc:docMk/>
          <pc:sldMk cId="2244343646" sldId="435"/>
        </pc:sldMkLst>
      </pc:sldChg>
      <pc:sldChg chg="del">
        <pc:chgData name="Juena Ahmed Noshin" userId="df4442bb-949b-4849-8a28-5716394ec665" providerId="ADAL" clId="{E8BD3048-4F31-4AC4-A808-8C8AC10BA85A}" dt="2024-09-15T03:25:04.678" v="274" actId="47"/>
        <pc:sldMkLst>
          <pc:docMk/>
          <pc:sldMk cId="2134057275" sldId="436"/>
        </pc:sldMkLst>
      </pc:sldChg>
      <pc:sldChg chg="del">
        <pc:chgData name="Juena Ahmed Noshin" userId="df4442bb-949b-4849-8a28-5716394ec665" providerId="ADAL" clId="{E8BD3048-4F31-4AC4-A808-8C8AC10BA85A}" dt="2024-09-15T03:25:04.736" v="275" actId="47"/>
        <pc:sldMkLst>
          <pc:docMk/>
          <pc:sldMk cId="1386048840" sldId="437"/>
        </pc:sldMkLst>
      </pc:sldChg>
      <pc:sldChg chg="del">
        <pc:chgData name="Juena Ahmed Noshin" userId="df4442bb-949b-4849-8a28-5716394ec665" providerId="ADAL" clId="{E8BD3048-4F31-4AC4-A808-8C8AC10BA85A}" dt="2024-09-15T03:25:04.767" v="276" actId="47"/>
        <pc:sldMkLst>
          <pc:docMk/>
          <pc:sldMk cId="1117195725" sldId="438"/>
        </pc:sldMkLst>
      </pc:sldChg>
      <pc:sldChg chg="del">
        <pc:chgData name="Juena Ahmed Noshin" userId="df4442bb-949b-4849-8a28-5716394ec665" providerId="ADAL" clId="{E8BD3048-4F31-4AC4-A808-8C8AC10BA85A}" dt="2024-09-15T03:25:04.799" v="277" actId="47"/>
        <pc:sldMkLst>
          <pc:docMk/>
          <pc:sldMk cId="1879969770" sldId="439"/>
        </pc:sldMkLst>
      </pc:sldChg>
      <pc:sldChg chg="del">
        <pc:chgData name="Juena Ahmed Noshin" userId="df4442bb-949b-4849-8a28-5716394ec665" providerId="ADAL" clId="{E8BD3048-4F31-4AC4-A808-8C8AC10BA85A}" dt="2024-09-15T03:25:04.831" v="278" actId="47"/>
        <pc:sldMkLst>
          <pc:docMk/>
          <pc:sldMk cId="2776152593" sldId="440"/>
        </pc:sldMkLst>
      </pc:sldChg>
      <pc:sldChg chg="del">
        <pc:chgData name="Juena Ahmed Noshin" userId="df4442bb-949b-4849-8a28-5716394ec665" providerId="ADAL" clId="{E8BD3048-4F31-4AC4-A808-8C8AC10BA85A}" dt="2024-09-15T03:25:04.870" v="279" actId="47"/>
        <pc:sldMkLst>
          <pc:docMk/>
          <pc:sldMk cId="1545767549" sldId="441"/>
        </pc:sldMkLst>
      </pc:sldChg>
      <pc:sldChg chg="del">
        <pc:chgData name="Juena Ahmed Noshin" userId="df4442bb-949b-4849-8a28-5716394ec665" providerId="ADAL" clId="{E8BD3048-4F31-4AC4-A808-8C8AC10BA85A}" dt="2024-09-15T03:25:04.894" v="280" actId="47"/>
        <pc:sldMkLst>
          <pc:docMk/>
          <pc:sldMk cId="86009463" sldId="442"/>
        </pc:sldMkLst>
      </pc:sldChg>
      <pc:sldChg chg="del">
        <pc:chgData name="Juena Ahmed Noshin" userId="df4442bb-949b-4849-8a28-5716394ec665" providerId="ADAL" clId="{E8BD3048-4F31-4AC4-A808-8C8AC10BA85A}" dt="2024-09-15T03:25:04.941" v="281" actId="47"/>
        <pc:sldMkLst>
          <pc:docMk/>
          <pc:sldMk cId="3916587080" sldId="443"/>
        </pc:sldMkLst>
      </pc:sldChg>
      <pc:sldChg chg="del">
        <pc:chgData name="Juena Ahmed Noshin" userId="df4442bb-949b-4849-8a28-5716394ec665" providerId="ADAL" clId="{E8BD3048-4F31-4AC4-A808-8C8AC10BA85A}" dt="2024-09-15T03:25:04.973" v="282" actId="47"/>
        <pc:sldMkLst>
          <pc:docMk/>
          <pc:sldMk cId="2252387815" sldId="444"/>
        </pc:sldMkLst>
      </pc:sldChg>
      <pc:sldChg chg="del">
        <pc:chgData name="Juena Ahmed Noshin" userId="df4442bb-949b-4849-8a28-5716394ec665" providerId="ADAL" clId="{E8BD3048-4F31-4AC4-A808-8C8AC10BA85A}" dt="2024-09-15T03:25:05.005" v="283" actId="47"/>
        <pc:sldMkLst>
          <pc:docMk/>
          <pc:sldMk cId="1891139189" sldId="445"/>
        </pc:sldMkLst>
      </pc:sldChg>
      <pc:sldChg chg="del">
        <pc:chgData name="Juena Ahmed Noshin" userId="df4442bb-949b-4849-8a28-5716394ec665" providerId="ADAL" clId="{E8BD3048-4F31-4AC4-A808-8C8AC10BA85A}" dt="2024-09-15T03:25:09.105" v="404" actId="47"/>
        <pc:sldMkLst>
          <pc:docMk/>
          <pc:sldMk cId="0" sldId="467"/>
        </pc:sldMkLst>
      </pc:sldChg>
      <pc:sldChg chg="modSp add del mod">
        <pc:chgData name="Juena Ahmed Noshin" userId="df4442bb-949b-4849-8a28-5716394ec665" providerId="ADAL" clId="{E8BD3048-4F31-4AC4-A808-8C8AC10BA85A}" dt="2024-09-15T03:25:14.802" v="410" actId="47"/>
        <pc:sldMkLst>
          <pc:docMk/>
          <pc:sldMk cId="0" sldId="468"/>
        </pc:sldMkLst>
        <pc:spChg chg="mod">
          <ac:chgData name="Juena Ahmed Noshin" userId="df4442bb-949b-4849-8a28-5716394ec665" providerId="ADAL" clId="{E8BD3048-4F31-4AC4-A808-8C8AC10BA85A}" dt="2024-09-15T03:24:33.440" v="259" actId="20577"/>
          <ac:spMkLst>
            <pc:docMk/>
            <pc:sldMk cId="0" sldId="468"/>
            <ac:spMk id="5" creationId="{00000000-0000-0000-0000-000000000000}"/>
          </ac:spMkLst>
        </pc:spChg>
      </pc:sldChg>
      <pc:sldChg chg="modSp add del mod">
        <pc:chgData name="Juena Ahmed Noshin" userId="df4442bb-949b-4849-8a28-5716394ec665" providerId="ADAL" clId="{E8BD3048-4F31-4AC4-A808-8C8AC10BA85A}" dt="2024-09-15T03:25:14.237" v="409" actId="47"/>
        <pc:sldMkLst>
          <pc:docMk/>
          <pc:sldMk cId="0" sldId="469"/>
        </pc:sldMkLst>
        <pc:spChg chg="mod">
          <ac:chgData name="Juena Ahmed Noshin" userId="df4442bb-949b-4849-8a28-5716394ec665" providerId="ADAL" clId="{E8BD3048-4F31-4AC4-A808-8C8AC10BA85A}" dt="2024-09-15T03:23:12.879" v="226" actId="20577"/>
          <ac:spMkLst>
            <pc:docMk/>
            <pc:sldMk cId="0" sldId="469"/>
            <ac:spMk id="3" creationId="{00000000-0000-0000-0000-000000000000}"/>
          </ac:spMkLst>
        </pc:spChg>
      </pc:sldChg>
      <pc:sldChg chg="add del">
        <pc:chgData name="Juena Ahmed Noshin" userId="df4442bb-949b-4849-8a28-5716394ec665" providerId="ADAL" clId="{E8BD3048-4F31-4AC4-A808-8C8AC10BA85A}" dt="2024-09-15T03:29:18.866" v="579" actId="47"/>
        <pc:sldMkLst>
          <pc:docMk/>
          <pc:sldMk cId="0" sldId="470"/>
        </pc:sldMkLst>
      </pc:sldChg>
      <pc:sldChg chg="add">
        <pc:chgData name="Juena Ahmed Noshin" userId="df4442bb-949b-4849-8a28-5716394ec665" providerId="ADAL" clId="{E8BD3048-4F31-4AC4-A808-8C8AC10BA85A}" dt="2024-09-15T03:29:02.082" v="532"/>
        <pc:sldMkLst>
          <pc:docMk/>
          <pc:sldMk cId="0" sldId="474"/>
        </pc:sldMkLst>
      </pc:sldChg>
      <pc:sldChg chg="add">
        <pc:chgData name="Juena Ahmed Noshin" userId="df4442bb-949b-4849-8a28-5716394ec665" providerId="ADAL" clId="{E8BD3048-4F31-4AC4-A808-8C8AC10BA85A}" dt="2024-09-15T03:28:20.018" v="483"/>
        <pc:sldMkLst>
          <pc:docMk/>
          <pc:sldMk cId="0" sldId="475"/>
        </pc:sldMkLst>
      </pc:sldChg>
      <pc:sldChg chg="add">
        <pc:chgData name="Juena Ahmed Noshin" userId="df4442bb-949b-4849-8a28-5716394ec665" providerId="ADAL" clId="{E8BD3048-4F31-4AC4-A808-8C8AC10BA85A}" dt="2024-09-15T03:29:02.082" v="532"/>
        <pc:sldMkLst>
          <pc:docMk/>
          <pc:sldMk cId="0" sldId="476"/>
        </pc:sldMkLst>
      </pc:sldChg>
      <pc:sldChg chg="add">
        <pc:chgData name="Juena Ahmed Noshin" userId="df4442bb-949b-4849-8a28-5716394ec665" providerId="ADAL" clId="{E8BD3048-4F31-4AC4-A808-8C8AC10BA85A}" dt="2024-09-15T03:28:20.018" v="483"/>
        <pc:sldMkLst>
          <pc:docMk/>
          <pc:sldMk cId="0" sldId="477"/>
        </pc:sldMkLst>
      </pc:sldChg>
      <pc:sldChg chg="add">
        <pc:chgData name="Juena Ahmed Noshin" userId="df4442bb-949b-4849-8a28-5716394ec665" providerId="ADAL" clId="{E8BD3048-4F31-4AC4-A808-8C8AC10BA85A}" dt="2024-09-15T03:28:20.018" v="483"/>
        <pc:sldMkLst>
          <pc:docMk/>
          <pc:sldMk cId="0" sldId="478"/>
        </pc:sldMkLst>
      </pc:sldChg>
      <pc:sldChg chg="add">
        <pc:chgData name="Juena Ahmed Noshin" userId="df4442bb-949b-4849-8a28-5716394ec665" providerId="ADAL" clId="{E8BD3048-4F31-4AC4-A808-8C8AC10BA85A}" dt="2024-09-15T03:28:20.018" v="483"/>
        <pc:sldMkLst>
          <pc:docMk/>
          <pc:sldMk cId="0" sldId="479"/>
        </pc:sldMkLst>
      </pc:sldChg>
      <pc:sldChg chg="add">
        <pc:chgData name="Juena Ahmed Noshin" userId="df4442bb-949b-4849-8a28-5716394ec665" providerId="ADAL" clId="{E8BD3048-4F31-4AC4-A808-8C8AC10BA85A}" dt="2024-09-15T03:28:20.018" v="483"/>
        <pc:sldMkLst>
          <pc:docMk/>
          <pc:sldMk cId="0" sldId="480"/>
        </pc:sldMkLst>
      </pc:sldChg>
      <pc:sldChg chg="add">
        <pc:chgData name="Juena Ahmed Noshin" userId="df4442bb-949b-4849-8a28-5716394ec665" providerId="ADAL" clId="{E8BD3048-4F31-4AC4-A808-8C8AC10BA85A}" dt="2024-09-15T03:29:02.082" v="532"/>
        <pc:sldMkLst>
          <pc:docMk/>
          <pc:sldMk cId="0" sldId="481"/>
        </pc:sldMkLst>
      </pc:sldChg>
      <pc:sldChg chg="add">
        <pc:chgData name="Juena Ahmed Noshin" userId="df4442bb-949b-4849-8a28-5716394ec665" providerId="ADAL" clId="{E8BD3048-4F31-4AC4-A808-8C8AC10BA85A}" dt="2024-09-15T03:28:20.018" v="483"/>
        <pc:sldMkLst>
          <pc:docMk/>
          <pc:sldMk cId="0" sldId="482"/>
        </pc:sldMkLst>
      </pc:sldChg>
      <pc:sldChg chg="add">
        <pc:chgData name="Juena Ahmed Noshin" userId="df4442bb-949b-4849-8a28-5716394ec665" providerId="ADAL" clId="{E8BD3048-4F31-4AC4-A808-8C8AC10BA85A}" dt="2024-09-15T03:28:20.018" v="483"/>
        <pc:sldMkLst>
          <pc:docMk/>
          <pc:sldMk cId="0" sldId="483"/>
        </pc:sldMkLst>
      </pc:sldChg>
      <pc:sldChg chg="add">
        <pc:chgData name="Juena Ahmed Noshin" userId="df4442bb-949b-4849-8a28-5716394ec665" providerId="ADAL" clId="{E8BD3048-4F31-4AC4-A808-8C8AC10BA85A}" dt="2024-09-15T03:28:20.018" v="483"/>
        <pc:sldMkLst>
          <pc:docMk/>
          <pc:sldMk cId="0" sldId="484"/>
        </pc:sldMkLst>
      </pc:sldChg>
      <pc:sldChg chg="add">
        <pc:chgData name="Juena Ahmed Noshin" userId="df4442bb-949b-4849-8a28-5716394ec665" providerId="ADAL" clId="{E8BD3048-4F31-4AC4-A808-8C8AC10BA85A}" dt="2024-09-15T03:28:20.018" v="483"/>
        <pc:sldMkLst>
          <pc:docMk/>
          <pc:sldMk cId="0" sldId="485"/>
        </pc:sldMkLst>
      </pc:sldChg>
      <pc:sldChg chg="add">
        <pc:chgData name="Juena Ahmed Noshin" userId="df4442bb-949b-4849-8a28-5716394ec665" providerId="ADAL" clId="{E8BD3048-4F31-4AC4-A808-8C8AC10BA85A}" dt="2024-09-15T03:28:20.018" v="483"/>
        <pc:sldMkLst>
          <pc:docMk/>
          <pc:sldMk cId="0" sldId="486"/>
        </pc:sldMkLst>
      </pc:sldChg>
      <pc:sldChg chg="add">
        <pc:chgData name="Juena Ahmed Noshin" userId="df4442bb-949b-4849-8a28-5716394ec665" providerId="ADAL" clId="{E8BD3048-4F31-4AC4-A808-8C8AC10BA85A}" dt="2024-09-15T03:28:20.018" v="483"/>
        <pc:sldMkLst>
          <pc:docMk/>
          <pc:sldMk cId="0" sldId="487"/>
        </pc:sldMkLst>
      </pc:sldChg>
      <pc:sldChg chg="add">
        <pc:chgData name="Juena Ahmed Noshin" userId="df4442bb-949b-4849-8a28-5716394ec665" providerId="ADAL" clId="{E8BD3048-4F31-4AC4-A808-8C8AC10BA85A}" dt="2024-09-15T03:28:20.018" v="483"/>
        <pc:sldMkLst>
          <pc:docMk/>
          <pc:sldMk cId="0" sldId="488"/>
        </pc:sldMkLst>
      </pc:sldChg>
      <pc:sldChg chg="add">
        <pc:chgData name="Juena Ahmed Noshin" userId="df4442bb-949b-4849-8a28-5716394ec665" providerId="ADAL" clId="{E8BD3048-4F31-4AC4-A808-8C8AC10BA85A}" dt="2024-09-15T03:29:02.082" v="532"/>
        <pc:sldMkLst>
          <pc:docMk/>
          <pc:sldMk cId="0" sldId="489"/>
        </pc:sldMkLst>
      </pc:sldChg>
      <pc:sldChg chg="add">
        <pc:chgData name="Juena Ahmed Noshin" userId="df4442bb-949b-4849-8a28-5716394ec665" providerId="ADAL" clId="{E8BD3048-4F31-4AC4-A808-8C8AC10BA85A}" dt="2024-09-15T03:29:02.082" v="532"/>
        <pc:sldMkLst>
          <pc:docMk/>
          <pc:sldMk cId="0" sldId="490"/>
        </pc:sldMkLst>
      </pc:sldChg>
      <pc:sldChg chg="add">
        <pc:chgData name="Juena Ahmed Noshin" userId="df4442bb-949b-4849-8a28-5716394ec665" providerId="ADAL" clId="{E8BD3048-4F31-4AC4-A808-8C8AC10BA85A}" dt="2024-09-15T03:29:02.082" v="532"/>
        <pc:sldMkLst>
          <pc:docMk/>
          <pc:sldMk cId="0" sldId="491"/>
        </pc:sldMkLst>
      </pc:sldChg>
      <pc:sldChg chg="add">
        <pc:chgData name="Juena Ahmed Noshin" userId="df4442bb-949b-4849-8a28-5716394ec665" providerId="ADAL" clId="{E8BD3048-4F31-4AC4-A808-8C8AC10BA85A}" dt="2024-09-15T03:26:10.109" v="413"/>
        <pc:sldMkLst>
          <pc:docMk/>
          <pc:sldMk cId="0" sldId="492"/>
        </pc:sldMkLst>
      </pc:sldChg>
      <pc:sldChg chg="add">
        <pc:chgData name="Juena Ahmed Noshin" userId="df4442bb-949b-4849-8a28-5716394ec665" providerId="ADAL" clId="{E8BD3048-4F31-4AC4-A808-8C8AC10BA85A}" dt="2024-09-15T03:29:02.082" v="532"/>
        <pc:sldMkLst>
          <pc:docMk/>
          <pc:sldMk cId="0" sldId="493"/>
        </pc:sldMkLst>
      </pc:sldChg>
      <pc:sldChg chg="add del">
        <pc:chgData name="Juena Ahmed Noshin" userId="df4442bb-949b-4849-8a28-5716394ec665" providerId="ADAL" clId="{E8BD3048-4F31-4AC4-A808-8C8AC10BA85A}" dt="2024-09-15T03:29:54.045" v="627" actId="47"/>
        <pc:sldMkLst>
          <pc:docMk/>
          <pc:sldMk cId="0" sldId="495"/>
        </pc:sldMkLst>
      </pc:sldChg>
      <pc:sldChg chg="add">
        <pc:chgData name="Juena Ahmed Noshin" userId="df4442bb-949b-4849-8a28-5716394ec665" providerId="ADAL" clId="{E8BD3048-4F31-4AC4-A808-8C8AC10BA85A}" dt="2024-09-15T03:29:37.276" v="580"/>
        <pc:sldMkLst>
          <pc:docMk/>
          <pc:sldMk cId="0" sldId="496"/>
        </pc:sldMkLst>
      </pc:sldChg>
      <pc:sldChg chg="add">
        <pc:chgData name="Juena Ahmed Noshin" userId="df4442bb-949b-4849-8a28-5716394ec665" providerId="ADAL" clId="{E8BD3048-4F31-4AC4-A808-8C8AC10BA85A}" dt="2024-09-15T03:29:37.276" v="580"/>
        <pc:sldMkLst>
          <pc:docMk/>
          <pc:sldMk cId="0" sldId="497"/>
        </pc:sldMkLst>
      </pc:sldChg>
      <pc:sldChg chg="add">
        <pc:chgData name="Juena Ahmed Noshin" userId="df4442bb-949b-4849-8a28-5716394ec665" providerId="ADAL" clId="{E8BD3048-4F31-4AC4-A808-8C8AC10BA85A}" dt="2024-09-15T03:29:37.276" v="580"/>
        <pc:sldMkLst>
          <pc:docMk/>
          <pc:sldMk cId="0" sldId="498"/>
        </pc:sldMkLst>
      </pc:sldChg>
      <pc:sldChg chg="add">
        <pc:chgData name="Juena Ahmed Noshin" userId="df4442bb-949b-4849-8a28-5716394ec665" providerId="ADAL" clId="{E8BD3048-4F31-4AC4-A808-8C8AC10BA85A}" dt="2024-09-15T03:29:37.276" v="580"/>
        <pc:sldMkLst>
          <pc:docMk/>
          <pc:sldMk cId="0" sldId="499"/>
        </pc:sldMkLst>
      </pc:sldChg>
      <pc:sldChg chg="add">
        <pc:chgData name="Juena Ahmed Noshin" userId="df4442bb-949b-4849-8a28-5716394ec665" providerId="ADAL" clId="{E8BD3048-4F31-4AC4-A808-8C8AC10BA85A}" dt="2024-09-15T03:27:05.876" v="477"/>
        <pc:sldMkLst>
          <pc:docMk/>
          <pc:sldMk cId="0" sldId="500"/>
        </pc:sldMkLst>
      </pc:sldChg>
      <pc:sldChg chg="add">
        <pc:chgData name="Juena Ahmed Noshin" userId="df4442bb-949b-4849-8a28-5716394ec665" providerId="ADAL" clId="{E8BD3048-4F31-4AC4-A808-8C8AC10BA85A}" dt="2024-09-15T03:27:05.876" v="477"/>
        <pc:sldMkLst>
          <pc:docMk/>
          <pc:sldMk cId="0" sldId="501"/>
        </pc:sldMkLst>
      </pc:sldChg>
      <pc:sldChg chg="add">
        <pc:chgData name="Juena Ahmed Noshin" userId="df4442bb-949b-4849-8a28-5716394ec665" providerId="ADAL" clId="{E8BD3048-4F31-4AC4-A808-8C8AC10BA85A}" dt="2024-09-15T03:27:05.876" v="477"/>
        <pc:sldMkLst>
          <pc:docMk/>
          <pc:sldMk cId="0" sldId="502"/>
        </pc:sldMkLst>
      </pc:sldChg>
      <pc:sldChg chg="add">
        <pc:chgData name="Juena Ahmed Noshin" userId="df4442bb-949b-4849-8a28-5716394ec665" providerId="ADAL" clId="{E8BD3048-4F31-4AC4-A808-8C8AC10BA85A}" dt="2024-09-15T03:27:05.876" v="477"/>
        <pc:sldMkLst>
          <pc:docMk/>
          <pc:sldMk cId="0" sldId="503"/>
        </pc:sldMkLst>
      </pc:sldChg>
      <pc:sldChg chg="add">
        <pc:chgData name="Juena Ahmed Noshin" userId="df4442bb-949b-4849-8a28-5716394ec665" providerId="ADAL" clId="{E8BD3048-4F31-4AC4-A808-8C8AC10BA85A}" dt="2024-09-15T03:27:05.876" v="477"/>
        <pc:sldMkLst>
          <pc:docMk/>
          <pc:sldMk cId="0" sldId="505"/>
        </pc:sldMkLst>
      </pc:sldChg>
      <pc:sldChg chg="modSp add mod">
        <pc:chgData name="Juena Ahmed Noshin" userId="df4442bb-949b-4849-8a28-5716394ec665" providerId="ADAL" clId="{E8BD3048-4F31-4AC4-A808-8C8AC10BA85A}" dt="2024-09-15T03:27:29.398" v="481" actId="5793"/>
        <pc:sldMkLst>
          <pc:docMk/>
          <pc:sldMk cId="0" sldId="512"/>
        </pc:sldMkLst>
        <pc:spChg chg="mod">
          <ac:chgData name="Juena Ahmed Noshin" userId="df4442bb-949b-4849-8a28-5716394ec665" providerId="ADAL" clId="{E8BD3048-4F31-4AC4-A808-8C8AC10BA85A}" dt="2024-09-15T03:27:29.398" v="481" actId="5793"/>
          <ac:spMkLst>
            <pc:docMk/>
            <pc:sldMk cId="0" sldId="512"/>
            <ac:spMk id="7171" creationId="{00000000-0000-0000-0000-000000000000}"/>
          </ac:spMkLst>
        </pc:spChg>
      </pc:sldChg>
      <pc:sldChg chg="add">
        <pc:chgData name="Juena Ahmed Noshin" userId="df4442bb-949b-4849-8a28-5716394ec665" providerId="ADAL" clId="{E8BD3048-4F31-4AC4-A808-8C8AC10BA85A}" dt="2024-09-15T03:26:10.109" v="413"/>
        <pc:sldMkLst>
          <pc:docMk/>
          <pc:sldMk cId="0" sldId="513"/>
        </pc:sldMkLst>
      </pc:sldChg>
      <pc:sldChg chg="add">
        <pc:chgData name="Juena Ahmed Noshin" userId="df4442bb-949b-4849-8a28-5716394ec665" providerId="ADAL" clId="{E8BD3048-4F31-4AC4-A808-8C8AC10BA85A}" dt="2024-09-15T03:25:16.986" v="411"/>
        <pc:sldMkLst>
          <pc:docMk/>
          <pc:sldMk cId="1909540493" sldId="514"/>
        </pc:sldMkLst>
      </pc:sldChg>
      <pc:sldChg chg="add">
        <pc:chgData name="Juena Ahmed Noshin" userId="df4442bb-949b-4849-8a28-5716394ec665" providerId="ADAL" clId="{E8BD3048-4F31-4AC4-A808-8C8AC10BA85A}" dt="2024-09-15T03:25:16.986" v="411"/>
        <pc:sldMkLst>
          <pc:docMk/>
          <pc:sldMk cId="1051308613" sldId="515"/>
        </pc:sldMkLst>
      </pc:sldChg>
      <pc:sldChg chg="add">
        <pc:chgData name="Juena Ahmed Noshin" userId="df4442bb-949b-4849-8a28-5716394ec665" providerId="ADAL" clId="{E8BD3048-4F31-4AC4-A808-8C8AC10BA85A}" dt="2024-09-15T03:25:16.986" v="411"/>
        <pc:sldMkLst>
          <pc:docMk/>
          <pc:sldMk cId="2050294978" sldId="516"/>
        </pc:sldMkLst>
      </pc:sldChg>
      <pc:sldChg chg="add">
        <pc:chgData name="Juena Ahmed Noshin" userId="df4442bb-949b-4849-8a28-5716394ec665" providerId="ADAL" clId="{E8BD3048-4F31-4AC4-A808-8C8AC10BA85A}" dt="2024-09-15T03:25:16.986" v="411"/>
        <pc:sldMkLst>
          <pc:docMk/>
          <pc:sldMk cId="1265412145" sldId="517"/>
        </pc:sldMkLst>
      </pc:sldChg>
      <pc:sldChg chg="add">
        <pc:chgData name="Juena Ahmed Noshin" userId="df4442bb-949b-4849-8a28-5716394ec665" providerId="ADAL" clId="{E8BD3048-4F31-4AC4-A808-8C8AC10BA85A}" dt="2024-09-15T03:25:16.986" v="411"/>
        <pc:sldMkLst>
          <pc:docMk/>
          <pc:sldMk cId="656687208" sldId="518"/>
        </pc:sldMkLst>
      </pc:sldChg>
      <pc:sldChg chg="add">
        <pc:chgData name="Juena Ahmed Noshin" userId="df4442bb-949b-4849-8a28-5716394ec665" providerId="ADAL" clId="{E8BD3048-4F31-4AC4-A808-8C8AC10BA85A}" dt="2024-09-15T03:25:16.986" v="411"/>
        <pc:sldMkLst>
          <pc:docMk/>
          <pc:sldMk cId="3628836229" sldId="519"/>
        </pc:sldMkLst>
      </pc:sldChg>
      <pc:sldChg chg="add">
        <pc:chgData name="Juena Ahmed Noshin" userId="df4442bb-949b-4849-8a28-5716394ec665" providerId="ADAL" clId="{E8BD3048-4F31-4AC4-A808-8C8AC10BA85A}" dt="2024-09-15T03:25:16.986" v="411"/>
        <pc:sldMkLst>
          <pc:docMk/>
          <pc:sldMk cId="3391135773" sldId="520"/>
        </pc:sldMkLst>
      </pc:sldChg>
      <pc:sldChg chg="add">
        <pc:chgData name="Juena Ahmed Noshin" userId="df4442bb-949b-4849-8a28-5716394ec665" providerId="ADAL" clId="{E8BD3048-4F31-4AC4-A808-8C8AC10BA85A}" dt="2024-09-15T03:25:16.986" v="411"/>
        <pc:sldMkLst>
          <pc:docMk/>
          <pc:sldMk cId="735222047" sldId="521"/>
        </pc:sldMkLst>
      </pc:sldChg>
      <pc:sldChg chg="add">
        <pc:chgData name="Juena Ahmed Noshin" userId="df4442bb-949b-4849-8a28-5716394ec665" providerId="ADAL" clId="{E8BD3048-4F31-4AC4-A808-8C8AC10BA85A}" dt="2024-09-15T03:25:16.986" v="411"/>
        <pc:sldMkLst>
          <pc:docMk/>
          <pc:sldMk cId="1132424860" sldId="522"/>
        </pc:sldMkLst>
      </pc:sldChg>
      <pc:sldChg chg="add">
        <pc:chgData name="Juena Ahmed Noshin" userId="df4442bb-949b-4849-8a28-5716394ec665" providerId="ADAL" clId="{E8BD3048-4F31-4AC4-A808-8C8AC10BA85A}" dt="2024-09-15T03:25:16.986" v="411"/>
        <pc:sldMkLst>
          <pc:docMk/>
          <pc:sldMk cId="3795252837" sldId="523"/>
        </pc:sldMkLst>
      </pc:sldChg>
      <pc:sldChg chg="add">
        <pc:chgData name="Juena Ahmed Noshin" userId="df4442bb-949b-4849-8a28-5716394ec665" providerId="ADAL" clId="{E8BD3048-4F31-4AC4-A808-8C8AC10BA85A}" dt="2024-09-15T03:25:16.986" v="411"/>
        <pc:sldMkLst>
          <pc:docMk/>
          <pc:sldMk cId="499953820" sldId="524"/>
        </pc:sldMkLst>
      </pc:sldChg>
      <pc:sldChg chg="add">
        <pc:chgData name="Juena Ahmed Noshin" userId="df4442bb-949b-4849-8a28-5716394ec665" providerId="ADAL" clId="{E8BD3048-4F31-4AC4-A808-8C8AC10BA85A}" dt="2024-09-15T03:25:16.986" v="411"/>
        <pc:sldMkLst>
          <pc:docMk/>
          <pc:sldMk cId="1267226669" sldId="525"/>
        </pc:sldMkLst>
      </pc:sldChg>
      <pc:sldChg chg="add">
        <pc:chgData name="Juena Ahmed Noshin" userId="df4442bb-949b-4849-8a28-5716394ec665" providerId="ADAL" clId="{E8BD3048-4F31-4AC4-A808-8C8AC10BA85A}" dt="2024-09-15T03:25:16.986" v="411"/>
        <pc:sldMkLst>
          <pc:docMk/>
          <pc:sldMk cId="805672737" sldId="526"/>
        </pc:sldMkLst>
      </pc:sldChg>
      <pc:sldChg chg="add">
        <pc:chgData name="Juena Ahmed Noshin" userId="df4442bb-949b-4849-8a28-5716394ec665" providerId="ADAL" clId="{E8BD3048-4F31-4AC4-A808-8C8AC10BA85A}" dt="2024-09-15T03:25:16.986" v="411"/>
        <pc:sldMkLst>
          <pc:docMk/>
          <pc:sldMk cId="1168668909" sldId="527"/>
        </pc:sldMkLst>
      </pc:sldChg>
      <pc:sldChg chg="add">
        <pc:chgData name="Juena Ahmed Noshin" userId="df4442bb-949b-4849-8a28-5716394ec665" providerId="ADAL" clId="{E8BD3048-4F31-4AC4-A808-8C8AC10BA85A}" dt="2024-09-15T03:25:16.986" v="411"/>
        <pc:sldMkLst>
          <pc:docMk/>
          <pc:sldMk cId="2594529909" sldId="528"/>
        </pc:sldMkLst>
      </pc:sldChg>
      <pc:sldChg chg="add">
        <pc:chgData name="Juena Ahmed Noshin" userId="df4442bb-949b-4849-8a28-5716394ec665" providerId="ADAL" clId="{E8BD3048-4F31-4AC4-A808-8C8AC10BA85A}" dt="2024-09-15T03:25:16.986" v="411"/>
        <pc:sldMkLst>
          <pc:docMk/>
          <pc:sldMk cId="1309603449" sldId="529"/>
        </pc:sldMkLst>
      </pc:sldChg>
      <pc:sldChg chg="add">
        <pc:chgData name="Juena Ahmed Noshin" userId="df4442bb-949b-4849-8a28-5716394ec665" providerId="ADAL" clId="{E8BD3048-4F31-4AC4-A808-8C8AC10BA85A}" dt="2024-09-15T03:25:16.986" v="411"/>
        <pc:sldMkLst>
          <pc:docMk/>
          <pc:sldMk cId="2021406883" sldId="530"/>
        </pc:sldMkLst>
      </pc:sldChg>
      <pc:sldChg chg="add">
        <pc:chgData name="Juena Ahmed Noshin" userId="df4442bb-949b-4849-8a28-5716394ec665" providerId="ADAL" clId="{E8BD3048-4F31-4AC4-A808-8C8AC10BA85A}" dt="2024-09-15T03:25:16.986" v="411"/>
        <pc:sldMkLst>
          <pc:docMk/>
          <pc:sldMk cId="3260915324" sldId="531"/>
        </pc:sldMkLst>
      </pc:sldChg>
      <pc:sldChg chg="add">
        <pc:chgData name="Juena Ahmed Noshin" userId="df4442bb-949b-4849-8a28-5716394ec665" providerId="ADAL" clId="{E8BD3048-4F31-4AC4-A808-8C8AC10BA85A}" dt="2024-09-15T03:25:16.986" v="411"/>
        <pc:sldMkLst>
          <pc:docMk/>
          <pc:sldMk cId="2722838241" sldId="532"/>
        </pc:sldMkLst>
      </pc:sldChg>
      <pc:sldChg chg="add">
        <pc:chgData name="Juena Ahmed Noshin" userId="df4442bb-949b-4849-8a28-5716394ec665" providerId="ADAL" clId="{E8BD3048-4F31-4AC4-A808-8C8AC10BA85A}" dt="2024-09-15T03:25:16.986" v="411"/>
        <pc:sldMkLst>
          <pc:docMk/>
          <pc:sldMk cId="2398147108" sldId="533"/>
        </pc:sldMkLst>
      </pc:sldChg>
      <pc:sldChg chg="add">
        <pc:chgData name="Juena Ahmed Noshin" userId="df4442bb-949b-4849-8a28-5716394ec665" providerId="ADAL" clId="{E8BD3048-4F31-4AC4-A808-8C8AC10BA85A}" dt="2024-09-15T03:26:10.109" v="413"/>
        <pc:sldMkLst>
          <pc:docMk/>
          <pc:sldMk cId="2435680164" sldId="536"/>
        </pc:sldMkLst>
      </pc:sldChg>
      <pc:sldChg chg="add">
        <pc:chgData name="Juena Ahmed Noshin" userId="df4442bb-949b-4849-8a28-5716394ec665" providerId="ADAL" clId="{E8BD3048-4F31-4AC4-A808-8C8AC10BA85A}" dt="2024-09-15T03:26:10.109" v="413"/>
        <pc:sldMkLst>
          <pc:docMk/>
          <pc:sldMk cId="4123648202" sldId="537"/>
        </pc:sldMkLst>
      </pc:sldChg>
      <pc:sldChg chg="add">
        <pc:chgData name="Juena Ahmed Noshin" userId="df4442bb-949b-4849-8a28-5716394ec665" providerId="ADAL" clId="{E8BD3048-4F31-4AC4-A808-8C8AC10BA85A}" dt="2024-09-15T03:26:10.109" v="413"/>
        <pc:sldMkLst>
          <pc:docMk/>
          <pc:sldMk cId="3127185166" sldId="538"/>
        </pc:sldMkLst>
      </pc:sldChg>
      <pc:sldChg chg="add">
        <pc:chgData name="Juena Ahmed Noshin" userId="df4442bb-949b-4849-8a28-5716394ec665" providerId="ADAL" clId="{E8BD3048-4F31-4AC4-A808-8C8AC10BA85A}" dt="2024-09-15T03:25:16.986" v="411"/>
        <pc:sldMkLst>
          <pc:docMk/>
          <pc:sldMk cId="61370933" sldId="539"/>
        </pc:sldMkLst>
      </pc:sldChg>
      <pc:sldChg chg="add">
        <pc:chgData name="Juena Ahmed Noshin" userId="df4442bb-949b-4849-8a28-5716394ec665" providerId="ADAL" clId="{E8BD3048-4F31-4AC4-A808-8C8AC10BA85A}" dt="2024-09-15T03:25:16.986" v="411"/>
        <pc:sldMkLst>
          <pc:docMk/>
          <pc:sldMk cId="3935086482" sldId="540"/>
        </pc:sldMkLst>
      </pc:sldChg>
      <pc:sldChg chg="add">
        <pc:chgData name="Juena Ahmed Noshin" userId="df4442bb-949b-4849-8a28-5716394ec665" providerId="ADAL" clId="{E8BD3048-4F31-4AC4-A808-8C8AC10BA85A}" dt="2024-09-15T03:25:16.986" v="411"/>
        <pc:sldMkLst>
          <pc:docMk/>
          <pc:sldMk cId="433943667" sldId="541"/>
        </pc:sldMkLst>
      </pc:sldChg>
      <pc:sldChg chg="add">
        <pc:chgData name="Juena Ahmed Noshin" userId="df4442bb-949b-4849-8a28-5716394ec665" providerId="ADAL" clId="{E8BD3048-4F31-4AC4-A808-8C8AC10BA85A}" dt="2024-09-15T03:25:16.986" v="411"/>
        <pc:sldMkLst>
          <pc:docMk/>
          <pc:sldMk cId="1234515381" sldId="542"/>
        </pc:sldMkLst>
      </pc:sldChg>
      <pc:sldChg chg="add">
        <pc:chgData name="Juena Ahmed Noshin" userId="df4442bb-949b-4849-8a28-5716394ec665" providerId="ADAL" clId="{E8BD3048-4F31-4AC4-A808-8C8AC10BA85A}" dt="2024-09-15T03:25:16.986" v="411"/>
        <pc:sldMkLst>
          <pc:docMk/>
          <pc:sldMk cId="2982235048" sldId="543"/>
        </pc:sldMkLst>
      </pc:sldChg>
      <pc:sldChg chg="add">
        <pc:chgData name="Juena Ahmed Noshin" userId="df4442bb-949b-4849-8a28-5716394ec665" providerId="ADAL" clId="{E8BD3048-4F31-4AC4-A808-8C8AC10BA85A}" dt="2024-09-15T03:25:16.986" v="411"/>
        <pc:sldMkLst>
          <pc:docMk/>
          <pc:sldMk cId="1104981235" sldId="544"/>
        </pc:sldMkLst>
      </pc:sldChg>
      <pc:sldChg chg="add">
        <pc:chgData name="Juena Ahmed Noshin" userId="df4442bb-949b-4849-8a28-5716394ec665" providerId="ADAL" clId="{E8BD3048-4F31-4AC4-A808-8C8AC10BA85A}" dt="2024-09-15T03:25:16.986" v="411"/>
        <pc:sldMkLst>
          <pc:docMk/>
          <pc:sldMk cId="1514899970" sldId="545"/>
        </pc:sldMkLst>
      </pc:sldChg>
      <pc:sldChg chg="add del">
        <pc:chgData name="Juena Ahmed Noshin" userId="df4442bb-949b-4849-8a28-5716394ec665" providerId="ADAL" clId="{E8BD3048-4F31-4AC4-A808-8C8AC10BA85A}" dt="2024-09-15T03:28:41.366" v="531" actId="47"/>
        <pc:sldMkLst>
          <pc:docMk/>
          <pc:sldMk cId="0" sldId="546"/>
        </pc:sldMkLst>
      </pc:sldChg>
      <pc:sldChg chg="modSp add mod">
        <pc:chgData name="Juena Ahmed Noshin" userId="df4442bb-949b-4849-8a28-5716394ec665" providerId="ADAL" clId="{E8BD3048-4F31-4AC4-A808-8C8AC10BA85A}" dt="2024-09-15T03:26:38.448" v="475" actId="20577"/>
        <pc:sldMkLst>
          <pc:docMk/>
          <pc:sldMk cId="0" sldId="547"/>
        </pc:sldMkLst>
        <pc:spChg chg="mod">
          <ac:chgData name="Juena Ahmed Noshin" userId="df4442bb-949b-4849-8a28-5716394ec665" providerId="ADAL" clId="{E8BD3048-4F31-4AC4-A808-8C8AC10BA85A}" dt="2024-09-15T03:26:38.448" v="475" actId="20577"/>
          <ac:spMkLst>
            <pc:docMk/>
            <pc:sldMk cId="0" sldId="547"/>
            <ac:spMk id="5" creationId="{00000000-0000-0000-0000-000000000000}"/>
          </ac:spMkLst>
        </pc:spChg>
      </pc:sldChg>
      <pc:sldChg chg="add">
        <pc:chgData name="Juena Ahmed Noshin" userId="df4442bb-949b-4849-8a28-5716394ec665" providerId="ADAL" clId="{E8BD3048-4F31-4AC4-A808-8C8AC10BA85A}" dt="2024-09-15T03:26:10.109" v="413"/>
        <pc:sldMkLst>
          <pc:docMk/>
          <pc:sldMk cId="0" sldId="548"/>
        </pc:sldMkLst>
      </pc:sldChg>
      <pc:sldChg chg="add">
        <pc:chgData name="Juena Ahmed Noshin" userId="df4442bb-949b-4849-8a28-5716394ec665" providerId="ADAL" clId="{E8BD3048-4F31-4AC4-A808-8C8AC10BA85A}" dt="2024-09-15T03:26:10.109" v="413"/>
        <pc:sldMkLst>
          <pc:docMk/>
          <pc:sldMk cId="0" sldId="549"/>
        </pc:sldMkLst>
      </pc:sldChg>
      <pc:sldChg chg="add">
        <pc:chgData name="Juena Ahmed Noshin" userId="df4442bb-949b-4849-8a28-5716394ec665" providerId="ADAL" clId="{E8BD3048-4F31-4AC4-A808-8C8AC10BA85A}" dt="2024-09-15T03:26:10.109" v="413"/>
        <pc:sldMkLst>
          <pc:docMk/>
          <pc:sldMk cId="0" sldId="550"/>
        </pc:sldMkLst>
      </pc:sldChg>
      <pc:sldChg chg="add">
        <pc:chgData name="Juena Ahmed Noshin" userId="df4442bb-949b-4849-8a28-5716394ec665" providerId="ADAL" clId="{E8BD3048-4F31-4AC4-A808-8C8AC10BA85A}" dt="2024-09-15T03:26:10.109" v="413"/>
        <pc:sldMkLst>
          <pc:docMk/>
          <pc:sldMk cId="0" sldId="551"/>
        </pc:sldMkLst>
      </pc:sldChg>
      <pc:sldChg chg="add">
        <pc:chgData name="Juena Ahmed Noshin" userId="df4442bb-949b-4849-8a28-5716394ec665" providerId="ADAL" clId="{E8BD3048-4F31-4AC4-A808-8C8AC10BA85A}" dt="2024-09-15T03:26:10.109" v="413"/>
        <pc:sldMkLst>
          <pc:docMk/>
          <pc:sldMk cId="0" sldId="552"/>
        </pc:sldMkLst>
      </pc:sldChg>
      <pc:sldChg chg="add">
        <pc:chgData name="Juena Ahmed Noshin" userId="df4442bb-949b-4849-8a28-5716394ec665" providerId="ADAL" clId="{E8BD3048-4F31-4AC4-A808-8C8AC10BA85A}" dt="2024-09-15T03:26:10.109" v="413"/>
        <pc:sldMkLst>
          <pc:docMk/>
          <pc:sldMk cId="0" sldId="553"/>
        </pc:sldMkLst>
      </pc:sldChg>
      <pc:sldChg chg="add">
        <pc:chgData name="Juena Ahmed Noshin" userId="df4442bb-949b-4849-8a28-5716394ec665" providerId="ADAL" clId="{E8BD3048-4F31-4AC4-A808-8C8AC10BA85A}" dt="2024-09-15T03:26:10.109" v="413"/>
        <pc:sldMkLst>
          <pc:docMk/>
          <pc:sldMk cId="0" sldId="554"/>
        </pc:sldMkLst>
      </pc:sldChg>
      <pc:sldChg chg="add">
        <pc:chgData name="Juena Ahmed Noshin" userId="df4442bb-949b-4849-8a28-5716394ec665" providerId="ADAL" clId="{E8BD3048-4F31-4AC4-A808-8C8AC10BA85A}" dt="2024-09-15T03:26:10.109" v="413"/>
        <pc:sldMkLst>
          <pc:docMk/>
          <pc:sldMk cId="0" sldId="555"/>
        </pc:sldMkLst>
      </pc:sldChg>
      <pc:sldChg chg="add">
        <pc:chgData name="Juena Ahmed Noshin" userId="df4442bb-949b-4849-8a28-5716394ec665" providerId="ADAL" clId="{E8BD3048-4F31-4AC4-A808-8C8AC10BA85A}" dt="2024-09-15T03:26:10.109" v="413"/>
        <pc:sldMkLst>
          <pc:docMk/>
          <pc:sldMk cId="0" sldId="556"/>
        </pc:sldMkLst>
      </pc:sldChg>
      <pc:sldChg chg="add">
        <pc:chgData name="Juena Ahmed Noshin" userId="df4442bb-949b-4849-8a28-5716394ec665" providerId="ADAL" clId="{E8BD3048-4F31-4AC4-A808-8C8AC10BA85A}" dt="2024-09-15T03:26:10.109" v="413"/>
        <pc:sldMkLst>
          <pc:docMk/>
          <pc:sldMk cId="0" sldId="557"/>
        </pc:sldMkLst>
      </pc:sldChg>
      <pc:sldChg chg="add">
        <pc:chgData name="Juena Ahmed Noshin" userId="df4442bb-949b-4849-8a28-5716394ec665" providerId="ADAL" clId="{E8BD3048-4F31-4AC4-A808-8C8AC10BA85A}" dt="2024-09-15T03:26:10.109" v="413"/>
        <pc:sldMkLst>
          <pc:docMk/>
          <pc:sldMk cId="0" sldId="558"/>
        </pc:sldMkLst>
      </pc:sldChg>
      <pc:sldChg chg="add">
        <pc:chgData name="Juena Ahmed Noshin" userId="df4442bb-949b-4849-8a28-5716394ec665" providerId="ADAL" clId="{E8BD3048-4F31-4AC4-A808-8C8AC10BA85A}" dt="2024-09-15T03:26:10.109" v="413"/>
        <pc:sldMkLst>
          <pc:docMk/>
          <pc:sldMk cId="0" sldId="559"/>
        </pc:sldMkLst>
      </pc:sldChg>
      <pc:sldChg chg="add">
        <pc:chgData name="Juena Ahmed Noshin" userId="df4442bb-949b-4849-8a28-5716394ec665" providerId="ADAL" clId="{E8BD3048-4F31-4AC4-A808-8C8AC10BA85A}" dt="2024-09-15T03:26:10.109" v="413"/>
        <pc:sldMkLst>
          <pc:docMk/>
          <pc:sldMk cId="0" sldId="560"/>
        </pc:sldMkLst>
      </pc:sldChg>
      <pc:sldChg chg="add">
        <pc:chgData name="Juena Ahmed Noshin" userId="df4442bb-949b-4849-8a28-5716394ec665" providerId="ADAL" clId="{E8BD3048-4F31-4AC4-A808-8C8AC10BA85A}" dt="2024-09-15T03:26:10.109" v="413"/>
        <pc:sldMkLst>
          <pc:docMk/>
          <pc:sldMk cId="2759672068" sldId="561"/>
        </pc:sldMkLst>
      </pc:sldChg>
      <pc:sldChg chg="add">
        <pc:chgData name="Juena Ahmed Noshin" userId="df4442bb-949b-4849-8a28-5716394ec665" providerId="ADAL" clId="{E8BD3048-4F31-4AC4-A808-8C8AC10BA85A}" dt="2024-09-15T03:26:10.109" v="413"/>
        <pc:sldMkLst>
          <pc:docMk/>
          <pc:sldMk cId="3230224795" sldId="562"/>
        </pc:sldMkLst>
      </pc:sldChg>
      <pc:sldChg chg="add del">
        <pc:chgData name="Juena Ahmed Noshin" userId="df4442bb-949b-4849-8a28-5716394ec665" providerId="ADAL" clId="{E8BD3048-4F31-4AC4-A808-8C8AC10BA85A}" dt="2024-09-15T03:27:11.028" v="478" actId="47"/>
        <pc:sldMkLst>
          <pc:docMk/>
          <pc:sldMk cId="0" sldId="563"/>
        </pc:sldMkLst>
      </pc:sldChg>
      <pc:sldChg chg="add del">
        <pc:chgData name="Juena Ahmed Noshin" userId="df4442bb-949b-4849-8a28-5716394ec665" providerId="ADAL" clId="{E8BD3048-4F31-4AC4-A808-8C8AC10BA85A}" dt="2024-09-15T03:27:49.421" v="482" actId="47"/>
        <pc:sldMkLst>
          <pc:docMk/>
          <pc:sldMk cId="0" sldId="564"/>
        </pc:sldMkLst>
      </pc:sldChg>
      <pc:sldChg chg="add">
        <pc:chgData name="Juena Ahmed Noshin" userId="df4442bb-949b-4849-8a28-5716394ec665" providerId="ADAL" clId="{E8BD3048-4F31-4AC4-A808-8C8AC10BA85A}" dt="2024-09-15T03:27:05.876" v="477"/>
        <pc:sldMkLst>
          <pc:docMk/>
          <pc:sldMk cId="0" sldId="565"/>
        </pc:sldMkLst>
      </pc:sldChg>
      <pc:sldChg chg="add">
        <pc:chgData name="Juena Ahmed Noshin" userId="df4442bb-949b-4849-8a28-5716394ec665" providerId="ADAL" clId="{E8BD3048-4F31-4AC4-A808-8C8AC10BA85A}" dt="2024-09-15T03:27:05.876" v="477"/>
        <pc:sldMkLst>
          <pc:docMk/>
          <pc:sldMk cId="0" sldId="566"/>
        </pc:sldMkLst>
      </pc:sldChg>
      <pc:sldChg chg="add">
        <pc:chgData name="Juena Ahmed Noshin" userId="df4442bb-949b-4849-8a28-5716394ec665" providerId="ADAL" clId="{E8BD3048-4F31-4AC4-A808-8C8AC10BA85A}" dt="2024-09-15T03:27:05.876" v="477"/>
        <pc:sldMkLst>
          <pc:docMk/>
          <pc:sldMk cId="0" sldId="567"/>
        </pc:sldMkLst>
      </pc:sldChg>
      <pc:sldChg chg="add">
        <pc:chgData name="Juena Ahmed Noshin" userId="df4442bb-949b-4849-8a28-5716394ec665" providerId="ADAL" clId="{E8BD3048-4F31-4AC4-A808-8C8AC10BA85A}" dt="2024-09-15T03:27:05.876" v="477"/>
        <pc:sldMkLst>
          <pc:docMk/>
          <pc:sldMk cId="0" sldId="568"/>
        </pc:sldMkLst>
      </pc:sldChg>
      <pc:sldChg chg="add">
        <pc:chgData name="Juena Ahmed Noshin" userId="df4442bb-949b-4849-8a28-5716394ec665" providerId="ADAL" clId="{E8BD3048-4F31-4AC4-A808-8C8AC10BA85A}" dt="2024-09-15T03:27:05.876" v="477"/>
        <pc:sldMkLst>
          <pc:docMk/>
          <pc:sldMk cId="0" sldId="569"/>
        </pc:sldMkLst>
      </pc:sldChg>
      <pc:sldChg chg="modSp add mod">
        <pc:chgData name="Juena Ahmed Noshin" userId="df4442bb-949b-4849-8a28-5716394ec665" providerId="ADAL" clId="{E8BD3048-4F31-4AC4-A808-8C8AC10BA85A}" dt="2024-09-15T03:28:29.837" v="529" actId="20577"/>
        <pc:sldMkLst>
          <pc:docMk/>
          <pc:sldMk cId="0" sldId="570"/>
        </pc:sldMkLst>
        <pc:spChg chg="mod">
          <ac:chgData name="Juena Ahmed Noshin" userId="df4442bb-949b-4849-8a28-5716394ec665" providerId="ADAL" clId="{E8BD3048-4F31-4AC4-A808-8C8AC10BA85A}" dt="2024-09-15T03:28:29.837" v="529" actId="20577"/>
          <ac:spMkLst>
            <pc:docMk/>
            <pc:sldMk cId="0" sldId="570"/>
            <ac:spMk id="5" creationId="{00000000-0000-0000-0000-000000000000}"/>
          </ac:spMkLst>
        </pc:spChg>
      </pc:sldChg>
      <pc:sldChg chg="add">
        <pc:chgData name="Juena Ahmed Noshin" userId="df4442bb-949b-4849-8a28-5716394ec665" providerId="ADAL" clId="{E8BD3048-4F31-4AC4-A808-8C8AC10BA85A}" dt="2024-09-15T03:28:20.018" v="483"/>
        <pc:sldMkLst>
          <pc:docMk/>
          <pc:sldMk cId="0" sldId="571"/>
        </pc:sldMkLst>
      </pc:sldChg>
      <pc:sldChg chg="add">
        <pc:chgData name="Juena Ahmed Noshin" userId="df4442bb-949b-4849-8a28-5716394ec665" providerId="ADAL" clId="{E8BD3048-4F31-4AC4-A808-8C8AC10BA85A}" dt="2024-09-15T03:28:20.018" v="483"/>
        <pc:sldMkLst>
          <pc:docMk/>
          <pc:sldMk cId="3868127680" sldId="572"/>
        </pc:sldMkLst>
      </pc:sldChg>
      <pc:sldChg chg="add">
        <pc:chgData name="Juena Ahmed Noshin" userId="df4442bb-949b-4849-8a28-5716394ec665" providerId="ADAL" clId="{E8BD3048-4F31-4AC4-A808-8C8AC10BA85A}" dt="2024-09-15T03:28:20.018" v="483"/>
        <pc:sldMkLst>
          <pc:docMk/>
          <pc:sldMk cId="2886622051" sldId="573"/>
        </pc:sldMkLst>
      </pc:sldChg>
      <pc:sldChg chg="add">
        <pc:chgData name="Juena Ahmed Noshin" userId="df4442bb-949b-4849-8a28-5716394ec665" providerId="ADAL" clId="{E8BD3048-4F31-4AC4-A808-8C8AC10BA85A}" dt="2024-09-15T03:28:20.018" v="483"/>
        <pc:sldMkLst>
          <pc:docMk/>
          <pc:sldMk cId="0" sldId="574"/>
        </pc:sldMkLst>
      </pc:sldChg>
      <pc:sldChg chg="modSp add mod">
        <pc:chgData name="Juena Ahmed Noshin" userId="df4442bb-949b-4849-8a28-5716394ec665" providerId="ADAL" clId="{E8BD3048-4F31-4AC4-A808-8C8AC10BA85A}" dt="2024-09-15T03:29:09.760" v="578" actId="20577"/>
        <pc:sldMkLst>
          <pc:docMk/>
          <pc:sldMk cId="0" sldId="575"/>
        </pc:sldMkLst>
        <pc:spChg chg="mod">
          <ac:chgData name="Juena Ahmed Noshin" userId="df4442bb-949b-4849-8a28-5716394ec665" providerId="ADAL" clId="{E8BD3048-4F31-4AC4-A808-8C8AC10BA85A}" dt="2024-09-15T03:29:09.760" v="578" actId="20577"/>
          <ac:spMkLst>
            <pc:docMk/>
            <pc:sldMk cId="0" sldId="575"/>
            <ac:spMk id="5" creationId="{00000000-0000-0000-0000-000000000000}"/>
          </ac:spMkLst>
        </pc:spChg>
      </pc:sldChg>
      <pc:sldChg chg="add">
        <pc:chgData name="Juena Ahmed Noshin" userId="df4442bb-949b-4849-8a28-5716394ec665" providerId="ADAL" clId="{E8BD3048-4F31-4AC4-A808-8C8AC10BA85A}" dt="2024-09-15T03:29:02.082" v="532"/>
        <pc:sldMkLst>
          <pc:docMk/>
          <pc:sldMk cId="0" sldId="576"/>
        </pc:sldMkLst>
      </pc:sldChg>
      <pc:sldChg chg="add">
        <pc:chgData name="Juena Ahmed Noshin" userId="df4442bb-949b-4849-8a28-5716394ec665" providerId="ADAL" clId="{E8BD3048-4F31-4AC4-A808-8C8AC10BA85A}" dt="2024-09-15T03:29:02.082" v="532"/>
        <pc:sldMkLst>
          <pc:docMk/>
          <pc:sldMk cId="0" sldId="577"/>
        </pc:sldMkLst>
      </pc:sldChg>
      <pc:sldChg chg="add">
        <pc:chgData name="Juena Ahmed Noshin" userId="df4442bb-949b-4849-8a28-5716394ec665" providerId="ADAL" clId="{E8BD3048-4F31-4AC4-A808-8C8AC10BA85A}" dt="2024-09-15T03:29:02.082" v="532"/>
        <pc:sldMkLst>
          <pc:docMk/>
          <pc:sldMk cId="0" sldId="578"/>
        </pc:sldMkLst>
      </pc:sldChg>
      <pc:sldChg chg="add">
        <pc:chgData name="Juena Ahmed Noshin" userId="df4442bb-949b-4849-8a28-5716394ec665" providerId="ADAL" clId="{E8BD3048-4F31-4AC4-A808-8C8AC10BA85A}" dt="2024-09-15T03:29:02.082" v="532"/>
        <pc:sldMkLst>
          <pc:docMk/>
          <pc:sldMk cId="0" sldId="579"/>
        </pc:sldMkLst>
      </pc:sldChg>
      <pc:sldChg chg="add">
        <pc:chgData name="Juena Ahmed Noshin" userId="df4442bb-949b-4849-8a28-5716394ec665" providerId="ADAL" clId="{E8BD3048-4F31-4AC4-A808-8C8AC10BA85A}" dt="2024-09-15T03:29:02.082" v="532"/>
        <pc:sldMkLst>
          <pc:docMk/>
          <pc:sldMk cId="0" sldId="580"/>
        </pc:sldMkLst>
      </pc:sldChg>
      <pc:sldChg chg="add">
        <pc:chgData name="Juena Ahmed Noshin" userId="df4442bb-949b-4849-8a28-5716394ec665" providerId="ADAL" clId="{E8BD3048-4F31-4AC4-A808-8C8AC10BA85A}" dt="2024-09-15T03:29:02.082" v="532"/>
        <pc:sldMkLst>
          <pc:docMk/>
          <pc:sldMk cId="0" sldId="581"/>
        </pc:sldMkLst>
      </pc:sldChg>
      <pc:sldChg chg="add">
        <pc:chgData name="Juena Ahmed Noshin" userId="df4442bb-949b-4849-8a28-5716394ec665" providerId="ADAL" clId="{E8BD3048-4F31-4AC4-A808-8C8AC10BA85A}" dt="2024-09-15T03:29:02.082" v="532"/>
        <pc:sldMkLst>
          <pc:docMk/>
          <pc:sldMk cId="0" sldId="582"/>
        </pc:sldMkLst>
      </pc:sldChg>
      <pc:sldChg chg="add">
        <pc:chgData name="Juena Ahmed Noshin" userId="df4442bb-949b-4849-8a28-5716394ec665" providerId="ADAL" clId="{E8BD3048-4F31-4AC4-A808-8C8AC10BA85A}" dt="2024-09-15T03:29:02.082" v="532"/>
        <pc:sldMkLst>
          <pc:docMk/>
          <pc:sldMk cId="0" sldId="583"/>
        </pc:sldMkLst>
      </pc:sldChg>
      <pc:sldChg chg="add">
        <pc:chgData name="Juena Ahmed Noshin" userId="df4442bb-949b-4849-8a28-5716394ec665" providerId="ADAL" clId="{E8BD3048-4F31-4AC4-A808-8C8AC10BA85A}" dt="2024-09-15T03:29:02.082" v="532"/>
        <pc:sldMkLst>
          <pc:docMk/>
          <pc:sldMk cId="0" sldId="584"/>
        </pc:sldMkLst>
      </pc:sldChg>
      <pc:sldChg chg="add">
        <pc:chgData name="Juena Ahmed Noshin" userId="df4442bb-949b-4849-8a28-5716394ec665" providerId="ADAL" clId="{E8BD3048-4F31-4AC4-A808-8C8AC10BA85A}" dt="2024-09-15T03:29:02.082" v="532"/>
        <pc:sldMkLst>
          <pc:docMk/>
          <pc:sldMk cId="0" sldId="585"/>
        </pc:sldMkLst>
      </pc:sldChg>
      <pc:sldChg chg="add">
        <pc:chgData name="Juena Ahmed Noshin" userId="df4442bb-949b-4849-8a28-5716394ec665" providerId="ADAL" clId="{E8BD3048-4F31-4AC4-A808-8C8AC10BA85A}" dt="2024-09-15T03:29:02.082" v="532"/>
        <pc:sldMkLst>
          <pc:docMk/>
          <pc:sldMk cId="0" sldId="586"/>
        </pc:sldMkLst>
      </pc:sldChg>
      <pc:sldChg chg="add">
        <pc:chgData name="Juena Ahmed Noshin" userId="df4442bb-949b-4849-8a28-5716394ec665" providerId="ADAL" clId="{E8BD3048-4F31-4AC4-A808-8C8AC10BA85A}" dt="2024-09-15T03:29:02.082" v="532"/>
        <pc:sldMkLst>
          <pc:docMk/>
          <pc:sldMk cId="0" sldId="587"/>
        </pc:sldMkLst>
      </pc:sldChg>
      <pc:sldChg chg="add">
        <pc:chgData name="Juena Ahmed Noshin" userId="df4442bb-949b-4849-8a28-5716394ec665" providerId="ADAL" clId="{E8BD3048-4F31-4AC4-A808-8C8AC10BA85A}" dt="2024-09-15T03:29:02.082" v="532"/>
        <pc:sldMkLst>
          <pc:docMk/>
          <pc:sldMk cId="0" sldId="588"/>
        </pc:sldMkLst>
      </pc:sldChg>
      <pc:sldChg chg="modSp add mod">
        <pc:chgData name="Juena Ahmed Noshin" userId="df4442bb-949b-4849-8a28-5716394ec665" providerId="ADAL" clId="{E8BD3048-4F31-4AC4-A808-8C8AC10BA85A}" dt="2024-09-15T03:29:45.718" v="626" actId="20577"/>
        <pc:sldMkLst>
          <pc:docMk/>
          <pc:sldMk cId="0" sldId="589"/>
        </pc:sldMkLst>
        <pc:spChg chg="mod">
          <ac:chgData name="Juena Ahmed Noshin" userId="df4442bb-949b-4849-8a28-5716394ec665" providerId="ADAL" clId="{E8BD3048-4F31-4AC4-A808-8C8AC10BA85A}" dt="2024-09-15T03:29:45.718" v="626" actId="20577"/>
          <ac:spMkLst>
            <pc:docMk/>
            <pc:sldMk cId="0" sldId="589"/>
            <ac:spMk id="5" creationId="{00000000-0000-0000-0000-000000000000}"/>
          </ac:spMkLst>
        </pc:spChg>
      </pc:sldChg>
      <pc:sldChg chg="add">
        <pc:chgData name="Juena Ahmed Noshin" userId="df4442bb-949b-4849-8a28-5716394ec665" providerId="ADAL" clId="{E8BD3048-4F31-4AC4-A808-8C8AC10BA85A}" dt="2024-09-15T03:29:37.276" v="580"/>
        <pc:sldMkLst>
          <pc:docMk/>
          <pc:sldMk cId="0" sldId="590"/>
        </pc:sldMkLst>
      </pc:sldChg>
      <pc:sldChg chg="add">
        <pc:chgData name="Juena Ahmed Noshin" userId="df4442bb-949b-4849-8a28-5716394ec665" providerId="ADAL" clId="{E8BD3048-4F31-4AC4-A808-8C8AC10BA85A}" dt="2024-09-15T03:29:37.276" v="580"/>
        <pc:sldMkLst>
          <pc:docMk/>
          <pc:sldMk cId="0" sldId="591"/>
        </pc:sldMkLst>
      </pc:sldChg>
      <pc:sldChg chg="add">
        <pc:chgData name="Juena Ahmed Noshin" userId="df4442bb-949b-4849-8a28-5716394ec665" providerId="ADAL" clId="{E8BD3048-4F31-4AC4-A808-8C8AC10BA85A}" dt="2024-09-15T03:29:37.276" v="580"/>
        <pc:sldMkLst>
          <pc:docMk/>
          <pc:sldMk cId="0" sldId="592"/>
        </pc:sldMkLst>
      </pc:sldChg>
      <pc:sldChg chg="add">
        <pc:chgData name="Juena Ahmed Noshin" userId="df4442bb-949b-4849-8a28-5716394ec665" providerId="ADAL" clId="{E8BD3048-4F31-4AC4-A808-8C8AC10BA85A}" dt="2024-09-15T03:29:37.276" v="580"/>
        <pc:sldMkLst>
          <pc:docMk/>
          <pc:sldMk cId="0" sldId="593"/>
        </pc:sldMkLst>
      </pc:sldChg>
      <pc:sldChg chg="add">
        <pc:chgData name="Juena Ahmed Noshin" userId="df4442bb-949b-4849-8a28-5716394ec665" providerId="ADAL" clId="{E8BD3048-4F31-4AC4-A808-8C8AC10BA85A}" dt="2024-09-15T03:29:37.276" v="580"/>
        <pc:sldMkLst>
          <pc:docMk/>
          <pc:sldMk cId="0" sldId="594"/>
        </pc:sldMkLst>
      </pc:sldChg>
      <pc:sldChg chg="add">
        <pc:chgData name="Juena Ahmed Noshin" userId="df4442bb-949b-4849-8a28-5716394ec665" providerId="ADAL" clId="{E8BD3048-4F31-4AC4-A808-8C8AC10BA85A}" dt="2024-09-15T03:29:37.276" v="580"/>
        <pc:sldMkLst>
          <pc:docMk/>
          <pc:sldMk cId="0" sldId="595"/>
        </pc:sldMkLst>
      </pc:sldChg>
      <pc:sldChg chg="add">
        <pc:chgData name="Juena Ahmed Noshin" userId="df4442bb-949b-4849-8a28-5716394ec665" providerId="ADAL" clId="{E8BD3048-4F31-4AC4-A808-8C8AC10BA85A}" dt="2024-09-15T03:29:37.276" v="580"/>
        <pc:sldMkLst>
          <pc:docMk/>
          <pc:sldMk cId="0" sldId="596"/>
        </pc:sldMkLst>
      </pc:sldChg>
      <pc:sldChg chg="add">
        <pc:chgData name="Juena Ahmed Noshin" userId="df4442bb-949b-4849-8a28-5716394ec665" providerId="ADAL" clId="{E8BD3048-4F31-4AC4-A808-8C8AC10BA85A}" dt="2024-09-15T03:29:37.276" v="580"/>
        <pc:sldMkLst>
          <pc:docMk/>
          <pc:sldMk cId="0" sldId="597"/>
        </pc:sldMkLst>
      </pc:sldChg>
      <pc:sldChg chg="add">
        <pc:chgData name="Juena Ahmed Noshin" userId="df4442bb-949b-4849-8a28-5716394ec665" providerId="ADAL" clId="{E8BD3048-4F31-4AC4-A808-8C8AC10BA85A}" dt="2024-09-15T03:29:37.276" v="580"/>
        <pc:sldMkLst>
          <pc:docMk/>
          <pc:sldMk cId="0" sldId="598"/>
        </pc:sldMkLst>
      </pc:sldChg>
      <pc:sldChg chg="add">
        <pc:chgData name="Juena Ahmed Noshin" userId="df4442bb-949b-4849-8a28-5716394ec665" providerId="ADAL" clId="{E8BD3048-4F31-4AC4-A808-8C8AC10BA85A}" dt="2024-09-15T03:29:37.276" v="580"/>
        <pc:sldMkLst>
          <pc:docMk/>
          <pc:sldMk cId="0" sldId="599"/>
        </pc:sldMkLst>
      </pc:sldChg>
      <pc:sldChg chg="add">
        <pc:chgData name="Juena Ahmed Noshin" userId="df4442bb-949b-4849-8a28-5716394ec665" providerId="ADAL" clId="{E8BD3048-4F31-4AC4-A808-8C8AC10BA85A}" dt="2024-09-15T03:29:37.276" v="580"/>
        <pc:sldMkLst>
          <pc:docMk/>
          <pc:sldMk cId="0" sldId="600"/>
        </pc:sldMkLst>
      </pc:sldChg>
      <pc:sldChg chg="add">
        <pc:chgData name="Juena Ahmed Noshin" userId="df4442bb-949b-4849-8a28-5716394ec665" providerId="ADAL" clId="{E8BD3048-4F31-4AC4-A808-8C8AC10BA85A}" dt="2024-09-15T03:29:37.276" v="580"/>
        <pc:sldMkLst>
          <pc:docMk/>
          <pc:sldMk cId="0" sldId="601"/>
        </pc:sldMkLst>
      </pc:sldChg>
      <pc:sldChg chg="add">
        <pc:chgData name="Juena Ahmed Noshin" userId="df4442bb-949b-4849-8a28-5716394ec665" providerId="ADAL" clId="{E8BD3048-4F31-4AC4-A808-8C8AC10BA85A}" dt="2024-09-15T03:29:37.276" v="580"/>
        <pc:sldMkLst>
          <pc:docMk/>
          <pc:sldMk cId="0" sldId="602"/>
        </pc:sldMkLst>
      </pc:sldChg>
      <pc:sldChg chg="add">
        <pc:chgData name="Juena Ahmed Noshin" userId="df4442bb-949b-4849-8a28-5716394ec665" providerId="ADAL" clId="{E8BD3048-4F31-4AC4-A808-8C8AC10BA85A}" dt="2024-09-15T03:29:37.276" v="580"/>
        <pc:sldMkLst>
          <pc:docMk/>
          <pc:sldMk cId="0" sldId="60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5175" y="8715375"/>
            <a:ext cx="5280025"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defRPr/>
            </a:pPr>
            <a:r>
              <a:rPr lang="en-US" sz="1000">
                <a:solidFill>
                  <a:schemeClr val="tx1"/>
                </a:solidFill>
                <a:latin typeface="Arial" charset="0"/>
              </a:rPr>
              <a:t>&lt;Course name&gt; &lt;Lesson number&gt;</a:t>
            </a:r>
            <a:r>
              <a:rPr lang="en-US" sz="1000">
                <a:solidFill>
                  <a:schemeClr val="tx1"/>
                </a:solidFill>
                <a:latin typeface="Times New Roman" pitchFamily="18" charset="0"/>
              </a:rPr>
              <a:t>-</a:t>
            </a:r>
            <a:fld id="{35E6A67C-5171-4676-ACF2-568C80EFCC45}" type="slidenum">
              <a:rPr lang="en-US" sz="1000">
                <a:solidFill>
                  <a:schemeClr val="tx1"/>
                </a:solidFill>
                <a:latin typeface="Arial" charset="0"/>
              </a:rPr>
              <a:pPr defTabSz="941388">
                <a:lnSpc>
                  <a:spcPct val="100000"/>
                </a:lnSpc>
                <a:spcBef>
                  <a:spcPct val="50000"/>
                </a:spcBef>
                <a:defRPr/>
              </a:pPr>
              <a:t>‹#›</a:t>
            </a:fld>
            <a:endParaRPr lang="en-US" sz="1000">
              <a:solidFill>
                <a:schemeClr val="tx1"/>
              </a:solidFill>
              <a:latin typeface="Arial"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idx="2"/>
          </p:nvPr>
        </p:nvSpPr>
        <p:spPr bwMode="auto">
          <a:xfrm>
            <a:off x="466725" y="152400"/>
            <a:ext cx="5880100" cy="4406900"/>
          </a:xfrm>
          <a:prstGeom prst="rect">
            <a:avLst/>
          </a:prstGeom>
          <a:noFill/>
          <a:ln w="12700">
            <a:solidFill>
              <a:schemeClr val="tx1"/>
            </a:solidFill>
            <a:miter lim="800000"/>
            <a:headEnd/>
            <a:tailEnd/>
          </a:ln>
        </p:spPr>
      </p:sp>
      <p:sp>
        <p:nvSpPr>
          <p:cNvPr id="3075" name="Rectangle 3"/>
          <p:cNvSpPr>
            <a:spLocks noGrp="1" noChangeArrowheads="1"/>
          </p:cNvSpPr>
          <p:nvPr>
            <p:ph type="body" sz="quarter" idx="3"/>
          </p:nvPr>
        </p:nvSpPr>
        <p:spPr bwMode="auto">
          <a:xfrm>
            <a:off x="409575" y="4765675"/>
            <a:ext cx="5995988" cy="3749675"/>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Heading (Level 1) Arial 11pt Bold</a:t>
            </a:r>
          </a:p>
          <a:p>
            <a:pPr lvl="1"/>
            <a:r>
              <a:rPr lang="en-US" noProof="0"/>
              <a:t>Body Text (Level 2) Times New Roman 11pt</a:t>
            </a:r>
          </a:p>
          <a:p>
            <a:pPr lvl="2"/>
            <a:r>
              <a:rPr lang="en-US" noProof="0"/>
              <a:t>Bullet 1 (Level 3) Times New Roman 11pt</a:t>
            </a:r>
          </a:p>
          <a:p>
            <a:pPr lvl="3"/>
            <a:r>
              <a:rPr lang="en-US" noProof="0"/>
              <a:t>Bullet 2 (Level 4) Times New Roman 11pt</a:t>
            </a:r>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r>
              <a:rPr lang="en-US" noProof="0"/>
              <a:t>Technical Note (Level 1) Arial 11pt Bold (CHANGE TO BLUE)</a:t>
            </a:r>
          </a:p>
          <a:p>
            <a:pPr lvl="0"/>
            <a:r>
              <a:rPr lang="en-US" noProof="0"/>
              <a:t>Class Management Note (Level 1) Arial 11pt Bold (CHANGE TO BLUE)</a:t>
            </a:r>
          </a:p>
          <a:p>
            <a:pPr lvl="1"/>
            <a:r>
              <a:rPr lang="en-US" noProof="0"/>
              <a:t>Body Text (Level 2) Times New Roman 11pt (CHANGE TO BLUE)</a:t>
            </a:r>
          </a:p>
          <a:p>
            <a:pPr lvl="2"/>
            <a:r>
              <a:rPr lang="en-US" noProof="0"/>
              <a:t>Bullet 1 (Level 3) Times New Roman 11pt (CHANGE TO BLUE)</a:t>
            </a:r>
          </a:p>
        </p:txBody>
      </p:sp>
      <p:sp>
        <p:nvSpPr>
          <p:cNvPr id="3076" name="Rectangle 4"/>
          <p:cNvSpPr>
            <a:spLocks noChangeArrowheads="1"/>
          </p:cNvSpPr>
          <p:nvPr/>
        </p:nvSpPr>
        <p:spPr bwMode="auto">
          <a:xfrm>
            <a:off x="712788" y="8593138"/>
            <a:ext cx="5270500"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defRPr/>
            </a:pPr>
            <a:r>
              <a:rPr lang="en-US" sz="1000">
                <a:solidFill>
                  <a:schemeClr val="tx1"/>
                </a:solidFill>
                <a:latin typeface="Arial" charset="0"/>
              </a:rPr>
              <a:t>Introduction to Oracle: SQL and PL/SQL  1</a:t>
            </a:r>
            <a:r>
              <a:rPr lang="en-US" sz="1000">
                <a:solidFill>
                  <a:schemeClr val="tx1"/>
                </a:solidFill>
                <a:latin typeface="Times New Roman" pitchFamily="18" charset="0"/>
              </a:rPr>
              <a:t>-</a:t>
            </a:r>
            <a:fld id="{FB517E57-D154-464F-AB6B-48A81B16AB24}" type="slidenum">
              <a:rPr lang="en-US" sz="1000">
                <a:solidFill>
                  <a:schemeClr val="tx1"/>
                </a:solidFill>
                <a:latin typeface="Arial" charset="0"/>
              </a:rPr>
              <a:pPr defTabSz="941388">
                <a:lnSpc>
                  <a:spcPct val="100000"/>
                </a:lnSpc>
                <a:spcBef>
                  <a:spcPct val="50000"/>
                </a:spcBef>
                <a:defRPr/>
              </a:pPr>
              <a:t>‹#›</a:t>
            </a:fld>
            <a:endParaRPr lang="en-US" sz="1000">
              <a:solidFill>
                <a:schemeClr val="tx1"/>
              </a:solidFill>
              <a:latin typeface="Arial" charset="0"/>
            </a:endParaRPr>
          </a:p>
        </p:txBody>
      </p:sp>
    </p:spTree>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charset="0"/>
        <a:ea typeface="+mn-ea"/>
        <a:cs typeface="Arial" charset="0"/>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Arial" charset="0"/>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charset="0"/>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charset="0"/>
      </a:defRPr>
    </a:lvl4pPr>
    <a:lvl5pPr marL="2057400" indent="-228600"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image" Target="../media/image3.wmf"/></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 Target="../slides/slide104.xml"/><Relationship Id="rId1" Type="http://schemas.openxmlformats.org/officeDocument/2006/relationships/notesMaster" Target="../notesMasters/notesMaster1.xml"/><Relationship Id="rId4" Type="http://schemas.openxmlformats.org/officeDocument/2006/relationships/image" Target="../media/image10.wmf"/></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860800" y="-1588"/>
            <a:ext cx="2957513" cy="458788"/>
          </a:xfrm>
          <a:prstGeom prst="rect">
            <a:avLst/>
          </a:prstGeom>
          <a:noFill/>
          <a:ln w="9525">
            <a:noFill/>
            <a:miter lim="800000"/>
            <a:headEnd/>
            <a:tailEnd/>
          </a:ln>
          <a:effectLst/>
        </p:spPr>
        <p:txBody>
          <a:bodyPr wrap="none" anchor="ctr"/>
          <a:lstStyle/>
          <a:p>
            <a:endParaRPr lang="en-US"/>
          </a:p>
        </p:txBody>
      </p:sp>
      <p:sp>
        <p:nvSpPr>
          <p:cNvPr id="47107" name="Rectangle 3"/>
          <p:cNvSpPr>
            <a:spLocks noChangeArrowheads="1"/>
          </p:cNvSpPr>
          <p:nvPr/>
        </p:nvSpPr>
        <p:spPr bwMode="auto">
          <a:xfrm>
            <a:off x="-1588" y="-1588"/>
            <a:ext cx="2954338" cy="458788"/>
          </a:xfrm>
          <a:prstGeom prst="rect">
            <a:avLst/>
          </a:prstGeom>
          <a:noFill/>
          <a:ln w="9525">
            <a:noFill/>
            <a:miter lim="800000"/>
            <a:headEnd/>
            <a:tailEnd/>
          </a:ln>
          <a:effectLst/>
        </p:spPr>
        <p:txBody>
          <a:bodyPr wrap="none" anchor="ctr"/>
          <a:lstStyle/>
          <a:p>
            <a:endParaRPr lang="en-US"/>
          </a:p>
        </p:txBody>
      </p:sp>
      <p:sp>
        <p:nvSpPr>
          <p:cNvPr id="47108" name="Rectangle 4"/>
          <p:cNvSpPr>
            <a:spLocks noGrp="1" noChangeArrowheads="1"/>
          </p:cNvSpPr>
          <p:nvPr>
            <p:ph type="body" idx="1"/>
          </p:nvPr>
        </p:nvSpPr>
        <p:spPr>
          <a:noFill/>
        </p:spPr>
        <p:txBody>
          <a:bodyPr/>
          <a:lstStyle/>
          <a:p>
            <a:r>
              <a:rPr lang="en-US"/>
              <a:t>Data from Multiple Tables</a:t>
            </a:r>
          </a:p>
          <a:p>
            <a:pPr lvl="1"/>
            <a:r>
              <a:rPr lang="en-US"/>
              <a:t>Sometimes you need to use data from more than one table. In the slide example, the report displays data from two separate tables.</a:t>
            </a:r>
          </a:p>
          <a:p>
            <a:pPr lvl="2"/>
            <a:r>
              <a:rPr lang="en-US"/>
              <a:t>EMPNO exists in the EMP table.</a:t>
            </a:r>
          </a:p>
          <a:p>
            <a:pPr lvl="2"/>
            <a:r>
              <a:rPr lang="en-US"/>
              <a:t>DEPTNO exists in both the EMP and DEPT the tables.</a:t>
            </a:r>
          </a:p>
          <a:p>
            <a:pPr lvl="2"/>
            <a:r>
              <a:rPr lang="en-US"/>
              <a:t>LOC exists in the DEPT table.</a:t>
            </a:r>
          </a:p>
          <a:p>
            <a:pPr lvl="1"/>
            <a:r>
              <a:rPr lang="en-US"/>
              <a:t>To produce the report, you need to link EMP and DEPT tables and access data from both of them.</a:t>
            </a:r>
          </a:p>
          <a:p>
            <a:endParaRPr lang="en-US"/>
          </a:p>
          <a:p>
            <a:endParaRPr lang="en-US"/>
          </a:p>
          <a:p>
            <a:endParaRPr lang="en-US"/>
          </a:p>
          <a:p>
            <a:endParaRPr lang="en-US"/>
          </a:p>
          <a:p>
            <a:endParaRPr lang="en-US"/>
          </a:p>
          <a:p>
            <a:endParaRPr lang="en-US"/>
          </a:p>
          <a:p>
            <a:endParaRPr lang="en-US"/>
          </a:p>
          <a:p>
            <a:endParaRPr lang="en-US"/>
          </a:p>
          <a:p>
            <a:r>
              <a:rPr lang="en-US">
                <a:solidFill>
                  <a:schemeClr val="accent2"/>
                </a:solidFill>
              </a:rPr>
              <a:t>Class Management Note</a:t>
            </a:r>
            <a:endParaRPr lang="en-US"/>
          </a:p>
          <a:p>
            <a:pPr lvl="1"/>
            <a:r>
              <a:rPr lang="en-US">
                <a:solidFill>
                  <a:schemeClr val="accent2"/>
                </a:solidFill>
              </a:rPr>
              <a:t>In the slide, the DEPTNO column can come from either the EMP or the DEPT table.</a:t>
            </a:r>
            <a:r>
              <a:rPr lang="en-US"/>
              <a:t> </a:t>
            </a:r>
          </a:p>
        </p:txBody>
      </p:sp>
      <p:sp>
        <p:nvSpPr>
          <p:cNvPr id="47109" name="Rectangle 5"/>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446088" y="173038"/>
            <a:ext cx="5921375" cy="4440237"/>
          </a:xfrm>
          <a:ln cap="flat"/>
        </p:spPr>
      </p:sp>
      <p:sp>
        <p:nvSpPr>
          <p:cNvPr id="56323" name="Rectangle 3"/>
          <p:cNvSpPr>
            <a:spLocks noGrp="1" noChangeArrowheads="1"/>
          </p:cNvSpPr>
          <p:nvPr>
            <p:ph type="body" idx="1"/>
          </p:nvPr>
        </p:nvSpPr>
        <p:spPr>
          <a:xfrm>
            <a:off x="452438" y="4762500"/>
            <a:ext cx="5927725" cy="3795713"/>
          </a:xfrm>
          <a:noFill/>
        </p:spPr>
        <p:txBody>
          <a:bodyPr/>
          <a:lstStyle/>
          <a:p>
            <a:pPr defTabSz="377825">
              <a:tabLst>
                <a:tab pos="441325" algn="l"/>
              </a:tabLst>
            </a:pPr>
            <a:r>
              <a:rPr lang="en-US"/>
              <a:t>Table Aliases</a:t>
            </a:r>
          </a:p>
          <a:p>
            <a:pPr lvl="1" defTabSz="377825">
              <a:tabLst>
                <a:tab pos="441325" algn="l"/>
              </a:tabLst>
            </a:pPr>
            <a:r>
              <a:rPr lang="en-US"/>
              <a:t>Qualifying column names with table names can be very time consuming, particularly if table names are lengthy. You can use table </a:t>
            </a:r>
            <a:r>
              <a:rPr lang="en-US" i="1"/>
              <a:t>aliases</a:t>
            </a:r>
            <a:r>
              <a:rPr lang="en-US"/>
              <a:t> instead of table names. Just as a column alias gives a column another name, a </a:t>
            </a:r>
            <a:r>
              <a:rPr lang="en-US">
                <a:solidFill>
                  <a:srgbClr val="FC0128"/>
                </a:solidFill>
              </a:rPr>
              <a:t>table alias </a:t>
            </a:r>
            <a:r>
              <a:rPr lang="en-US"/>
              <a:t>gives a table another name. Table aliases help to keep SQL code smaller, therefore using less memory.</a:t>
            </a:r>
          </a:p>
          <a:p>
            <a:pPr lvl="1" defTabSz="377825">
              <a:tabLst>
                <a:tab pos="441325" algn="l"/>
              </a:tabLst>
            </a:pPr>
            <a:r>
              <a:rPr lang="en-US"/>
              <a:t>Notice how table aliases are identified in the FROM clause in the example. The table name is specified in full, followed by a space and then the table alias. The EMP table has been given an alias of E, whereas the DEPT table has an alias of D.</a:t>
            </a:r>
          </a:p>
          <a:p>
            <a:pPr defTabSz="377825">
              <a:tabLst>
                <a:tab pos="441325" algn="l"/>
              </a:tabLst>
            </a:pPr>
            <a:r>
              <a:rPr lang="en-US"/>
              <a:t>Guidelines</a:t>
            </a:r>
          </a:p>
          <a:p>
            <a:pPr marL="434975" lvl="2" indent="-206375" defTabSz="377825">
              <a:tabLst>
                <a:tab pos="441325" algn="l"/>
              </a:tabLst>
            </a:pPr>
            <a:r>
              <a:rPr lang="en-US"/>
              <a:t>	Table aliases can be up to 30 characters in length, but the shorter they are the better. </a:t>
            </a:r>
          </a:p>
          <a:p>
            <a:pPr marL="434975" lvl="2" indent="-206375" defTabSz="377825">
              <a:tabLst>
                <a:tab pos="441325" algn="l"/>
              </a:tabLst>
            </a:pPr>
            <a:r>
              <a:rPr lang="en-US"/>
              <a:t>	If a table alias is used for a particular table name in the FROM clause, then that table alias must be substituted for the table name throughout the SELECT statement.</a:t>
            </a:r>
          </a:p>
          <a:p>
            <a:pPr marL="434975" lvl="2" indent="-206375" defTabSz="377825">
              <a:tabLst>
                <a:tab pos="441325" algn="l"/>
              </a:tabLst>
            </a:pPr>
            <a:r>
              <a:rPr lang="en-US"/>
              <a:t>	Table aliases should be meaningful.</a:t>
            </a:r>
          </a:p>
          <a:p>
            <a:pPr marL="434975" lvl="2" indent="-206375" defTabSz="377825">
              <a:tabLst>
                <a:tab pos="441325" algn="l"/>
              </a:tabLst>
            </a:pPr>
            <a:r>
              <a:rPr lang="en-US"/>
              <a:t>	The table alias is valid only for the current SELECT statement.</a:t>
            </a:r>
          </a:p>
          <a:p>
            <a:pPr defTabSz="377825">
              <a:tabLst>
                <a:tab pos="441325" algn="l"/>
              </a:tabLst>
            </a:pPr>
            <a:endParaRPr lang="en-US" b="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474663" y="161925"/>
            <a:ext cx="5864225" cy="4397375"/>
          </a:xfrm>
          <a:ln cap="flat"/>
        </p:spPr>
      </p:sp>
      <p:sp>
        <p:nvSpPr>
          <p:cNvPr id="57347" name="Rectangle 3"/>
          <p:cNvSpPr>
            <a:spLocks noGrp="1" noChangeArrowheads="1"/>
          </p:cNvSpPr>
          <p:nvPr>
            <p:ph type="body" idx="1"/>
          </p:nvPr>
        </p:nvSpPr>
        <p:spPr>
          <a:noFill/>
        </p:spPr>
        <p:txBody>
          <a:bodyPr/>
          <a:lstStyle/>
          <a:p>
            <a:r>
              <a:rPr lang="en-US"/>
              <a:t>Additional Search Conditions</a:t>
            </a:r>
          </a:p>
          <a:p>
            <a:pPr lvl="1"/>
            <a:r>
              <a:rPr lang="en-US"/>
              <a:t>Sometimes you may need to join more than two tables. For example, to display the name, the orders placed, the item numbers, the total for each item, and the total for each order for customer TKB SPORT SHOP, you will have to join the CUSTOMER, ORD, and ITEM tables.  </a:t>
            </a:r>
          </a:p>
          <a:p>
            <a:endParaRPr lang="en-US"/>
          </a:p>
          <a:p>
            <a:endParaRPr lang="en-US"/>
          </a:p>
        </p:txBody>
      </p:sp>
      <p:sp>
        <p:nvSpPr>
          <p:cNvPr id="57348" name="Rectangle 4"/>
          <p:cNvSpPr>
            <a:spLocks noChangeArrowheads="1"/>
          </p:cNvSpPr>
          <p:nvPr/>
        </p:nvSpPr>
        <p:spPr bwMode="auto">
          <a:xfrm>
            <a:off x="615950" y="5580063"/>
            <a:ext cx="5632450" cy="990600"/>
          </a:xfrm>
          <a:prstGeom prst="rect">
            <a:avLst/>
          </a:prstGeom>
          <a:noFill/>
          <a:ln w="12700">
            <a:solidFill>
              <a:schemeClr val="tx1"/>
            </a:solidFill>
            <a:miter lim="800000"/>
            <a:headEnd/>
            <a:tailEnd/>
          </a:ln>
          <a:effectLst/>
        </p:spPr>
        <p:txBody>
          <a:bodyPr wrap="none" lIns="93663" tIns="47625" rIns="93663" bIns="47625"/>
          <a:lstStyle/>
          <a:p>
            <a:pPr algn="l" defTabSz="942975">
              <a:lnSpc>
                <a:spcPct val="100000"/>
              </a:lnSpc>
              <a:spcBef>
                <a:spcPct val="0"/>
              </a:spcBef>
            </a:pPr>
            <a:r>
              <a:rPr lang="en-US" sz="1100">
                <a:solidFill>
                  <a:schemeClr val="tx1"/>
                </a:solidFill>
                <a:latin typeface="Courier New" pitchFamily="49" charset="0"/>
              </a:rPr>
              <a:t>SQL&gt; SELECT	c.name, o.ordid, i.itemid, i.itemtot, o.total</a:t>
            </a:r>
          </a:p>
          <a:p>
            <a:pPr algn="l" defTabSz="942975">
              <a:lnSpc>
                <a:spcPct val="100000"/>
              </a:lnSpc>
              <a:spcBef>
                <a:spcPct val="0"/>
              </a:spcBef>
            </a:pPr>
            <a:r>
              <a:rPr lang="en-US" sz="1100">
                <a:solidFill>
                  <a:schemeClr val="tx1"/>
                </a:solidFill>
                <a:latin typeface="Courier New" pitchFamily="49" charset="0"/>
              </a:rPr>
              <a:t>  2  FROM 	customer c, ord o, item i</a:t>
            </a:r>
          </a:p>
          <a:p>
            <a:pPr algn="l" defTabSz="942975">
              <a:lnSpc>
                <a:spcPct val="100000"/>
              </a:lnSpc>
              <a:spcBef>
                <a:spcPct val="0"/>
              </a:spcBef>
            </a:pPr>
            <a:r>
              <a:rPr lang="en-US" sz="1100">
                <a:solidFill>
                  <a:schemeClr val="tx1"/>
                </a:solidFill>
                <a:latin typeface="Courier New" pitchFamily="49" charset="0"/>
              </a:rPr>
              <a:t>  3  WHERE	c.custid = o.custid</a:t>
            </a:r>
          </a:p>
          <a:p>
            <a:pPr algn="l" defTabSz="942975">
              <a:lnSpc>
                <a:spcPct val="100000"/>
              </a:lnSpc>
              <a:spcBef>
                <a:spcPct val="0"/>
              </a:spcBef>
            </a:pPr>
            <a:r>
              <a:rPr lang="en-US" sz="1100">
                <a:solidFill>
                  <a:schemeClr val="tx1"/>
                </a:solidFill>
                <a:latin typeface="Courier New" pitchFamily="49" charset="0"/>
              </a:rPr>
              <a:t>  4  AND	o.ordid = i.ordid</a:t>
            </a:r>
          </a:p>
          <a:p>
            <a:pPr algn="l" defTabSz="942975">
              <a:lnSpc>
                <a:spcPct val="100000"/>
              </a:lnSpc>
              <a:spcBef>
                <a:spcPct val="0"/>
              </a:spcBef>
            </a:pPr>
            <a:r>
              <a:rPr lang="en-US" sz="1100">
                <a:solidFill>
                  <a:schemeClr val="tx1"/>
                </a:solidFill>
                <a:latin typeface="Courier New" pitchFamily="49" charset="0"/>
              </a:rPr>
              <a:t>  5  AND	c.name = 'TKB SPORT SHOP';</a:t>
            </a:r>
          </a:p>
        </p:txBody>
      </p:sp>
      <p:sp>
        <p:nvSpPr>
          <p:cNvPr id="57349" name="Rectangle 5"/>
          <p:cNvSpPr>
            <a:spLocks noChangeArrowheads="1"/>
          </p:cNvSpPr>
          <p:nvPr/>
        </p:nvSpPr>
        <p:spPr bwMode="auto">
          <a:xfrm>
            <a:off x="615950" y="6681788"/>
            <a:ext cx="5632450" cy="938212"/>
          </a:xfrm>
          <a:prstGeom prst="rect">
            <a:avLst/>
          </a:prstGeom>
          <a:noFill/>
          <a:ln w="12700">
            <a:solidFill>
              <a:schemeClr val="tx1"/>
            </a:solidFill>
            <a:miter lim="800000"/>
            <a:headEnd/>
            <a:tailEnd/>
          </a:ln>
          <a:effectLst/>
        </p:spPr>
        <p:txBody>
          <a:bodyPr wrap="none" lIns="93663" tIns="47625" rIns="93663" bIns="47625"/>
          <a:lstStyle/>
          <a:p>
            <a:pPr algn="l" defTabSz="942975">
              <a:lnSpc>
                <a:spcPct val="100000"/>
              </a:lnSpc>
              <a:spcBef>
                <a:spcPct val="0"/>
              </a:spcBef>
            </a:pPr>
            <a:r>
              <a:rPr lang="en-US" sz="1100" b="0">
                <a:solidFill>
                  <a:schemeClr val="tx1"/>
                </a:solidFill>
                <a:latin typeface="Courier New" pitchFamily="49" charset="0"/>
              </a:rPr>
              <a:t>NAME             ORDID    ITEMID   ITEMTOT     TOTAL</a:t>
            </a:r>
          </a:p>
          <a:p>
            <a:pPr algn="l" defTabSz="942975">
              <a:lnSpc>
                <a:spcPct val="100000"/>
              </a:lnSpc>
              <a:spcBef>
                <a:spcPct val="0"/>
              </a:spcBef>
            </a:pPr>
            <a:r>
              <a:rPr lang="en-US" sz="1100" b="0">
                <a:solidFill>
                  <a:schemeClr val="tx1"/>
                </a:solidFill>
                <a:latin typeface="Courier New" pitchFamily="49" charset="0"/>
              </a:rPr>
              <a:t>------------ --------- --------- --------- ---------</a:t>
            </a:r>
          </a:p>
          <a:p>
            <a:pPr algn="l" defTabSz="942975">
              <a:lnSpc>
                <a:spcPct val="100000"/>
              </a:lnSpc>
              <a:spcBef>
                <a:spcPct val="0"/>
              </a:spcBef>
            </a:pPr>
            <a:r>
              <a:rPr lang="en-US" sz="1100" b="0">
                <a:solidFill>
                  <a:schemeClr val="tx1"/>
                </a:solidFill>
                <a:latin typeface="Courier New" pitchFamily="49" charset="0"/>
              </a:rPr>
              <a:t>TKB SPORT SHOP     610         3        58     101.4</a:t>
            </a:r>
          </a:p>
          <a:p>
            <a:pPr algn="l" defTabSz="942975">
              <a:lnSpc>
                <a:spcPct val="100000"/>
              </a:lnSpc>
              <a:spcBef>
                <a:spcPct val="0"/>
              </a:spcBef>
            </a:pPr>
            <a:r>
              <a:rPr lang="en-US" sz="1100" b="0">
                <a:solidFill>
                  <a:schemeClr val="tx1"/>
                </a:solidFill>
                <a:latin typeface="Courier New" pitchFamily="49" charset="0"/>
              </a:rPr>
              <a:t>TKB SPORT SHOP     610         1        35     101.4</a:t>
            </a:r>
          </a:p>
          <a:p>
            <a:pPr algn="l" defTabSz="942975">
              <a:lnSpc>
                <a:spcPct val="100000"/>
              </a:lnSpc>
              <a:spcBef>
                <a:spcPct val="0"/>
              </a:spcBef>
            </a:pPr>
            <a:r>
              <a:rPr lang="en-US" sz="1100" b="0">
                <a:solidFill>
                  <a:schemeClr val="tx1"/>
                </a:solidFill>
                <a:latin typeface="Courier New" pitchFamily="49" charset="0"/>
              </a:rPr>
              <a:t>TKB SPORT SHOP     610         2       8.4     101.4</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60800" y="-1588"/>
            <a:ext cx="2957513" cy="458788"/>
          </a:xfrm>
          <a:prstGeom prst="rect">
            <a:avLst/>
          </a:prstGeom>
          <a:noFill/>
          <a:ln w="9525">
            <a:noFill/>
            <a:miter lim="800000"/>
            <a:headEnd/>
            <a:tailEnd/>
          </a:ln>
          <a:effectLst/>
        </p:spPr>
        <p:txBody>
          <a:bodyPr wrap="none" anchor="ctr"/>
          <a:lstStyle/>
          <a:p>
            <a:endParaRPr lang="en-US"/>
          </a:p>
        </p:txBody>
      </p:sp>
      <p:sp>
        <p:nvSpPr>
          <p:cNvPr id="58371" name="Rectangle 3"/>
          <p:cNvSpPr>
            <a:spLocks noChangeArrowheads="1"/>
          </p:cNvSpPr>
          <p:nvPr/>
        </p:nvSpPr>
        <p:spPr bwMode="auto">
          <a:xfrm>
            <a:off x="-1588" y="-1588"/>
            <a:ext cx="2954338" cy="458788"/>
          </a:xfrm>
          <a:prstGeom prst="rect">
            <a:avLst/>
          </a:prstGeom>
          <a:noFill/>
          <a:ln w="9525">
            <a:noFill/>
            <a:miter lim="800000"/>
            <a:headEnd/>
            <a:tailEnd/>
          </a:ln>
          <a:effectLst/>
        </p:spPr>
        <p:txBody>
          <a:bodyPr wrap="none" anchor="ctr"/>
          <a:lstStyle/>
          <a:p>
            <a:endParaRPr lang="en-US"/>
          </a:p>
        </p:txBody>
      </p:sp>
      <p:sp>
        <p:nvSpPr>
          <p:cNvPr id="58372" name="Rectangle 4"/>
          <p:cNvSpPr>
            <a:spLocks noGrp="1" noChangeArrowheads="1"/>
          </p:cNvSpPr>
          <p:nvPr>
            <p:ph type="body" idx="1"/>
          </p:nvPr>
        </p:nvSpPr>
        <p:spPr>
          <a:xfrm>
            <a:off x="452438" y="4762500"/>
            <a:ext cx="5311775" cy="3795713"/>
          </a:xfrm>
          <a:noFill/>
        </p:spPr>
        <p:txBody>
          <a:bodyPr/>
          <a:lstStyle/>
          <a:p>
            <a:pPr defTabSz="377825">
              <a:tabLst>
                <a:tab pos="441325" algn="l"/>
              </a:tabLst>
            </a:pPr>
            <a:r>
              <a:rPr lang="en-US"/>
              <a:t>Non-Equijoins</a:t>
            </a:r>
          </a:p>
          <a:p>
            <a:pPr lvl="1" defTabSz="377825">
              <a:tabLst>
                <a:tab pos="441325" algn="l"/>
              </a:tabLst>
            </a:pPr>
            <a:r>
              <a:rPr lang="en-US"/>
              <a:t>The relationship between the EMP table and the SALGRADE table is a </a:t>
            </a:r>
            <a:r>
              <a:rPr lang="en-US">
                <a:solidFill>
                  <a:srgbClr val="FC0128"/>
                </a:solidFill>
              </a:rPr>
              <a:t>non-equijoin,</a:t>
            </a:r>
            <a:r>
              <a:rPr lang="en-US"/>
              <a:t> meaning that no column in the EMP table corresponds directly to a column in the SALGRADE table. The relationship between the two tables is that the SAL column in the EMP table is between the LOSAL and HISAL column of the SALGRADE table. The relationship is obtained using an operator other than equal (=). </a:t>
            </a:r>
          </a:p>
        </p:txBody>
      </p:sp>
      <p:sp>
        <p:nvSpPr>
          <p:cNvPr id="58373" name="Rectangle 5"/>
          <p:cNvSpPr>
            <a:spLocks noGrp="1" noRot="1" noChangeAspect="1" noChangeArrowheads="1" noTextEdit="1"/>
          </p:cNvSpPr>
          <p:nvPr>
            <p:ph type="sldImg"/>
          </p:nvPr>
        </p:nvSpPr>
        <p:spPr>
          <a:xfrm>
            <a:off x="446088" y="173038"/>
            <a:ext cx="5921375" cy="4440237"/>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474663" y="161925"/>
            <a:ext cx="5864225" cy="4397375"/>
          </a:xfrm>
          <a:ln cap="flat"/>
        </p:spPr>
      </p:sp>
      <p:sp>
        <p:nvSpPr>
          <p:cNvPr id="59395" name="Rectangle 3"/>
          <p:cNvSpPr>
            <a:spLocks noGrp="1" noChangeArrowheads="1"/>
          </p:cNvSpPr>
          <p:nvPr>
            <p:ph type="body" idx="1"/>
          </p:nvPr>
        </p:nvSpPr>
        <p:spPr>
          <a:noFill/>
        </p:spPr>
        <p:txBody>
          <a:bodyPr/>
          <a:lstStyle/>
          <a:p>
            <a:r>
              <a:rPr lang="en-US"/>
              <a:t>Non-Equijoins (continued)</a:t>
            </a:r>
          </a:p>
          <a:p>
            <a:pPr lvl="1"/>
            <a:r>
              <a:rPr lang="en-US"/>
              <a:t>The slide example creates a non-equijoin to evaluate an employee’s salary grade. The salary must be </a:t>
            </a:r>
            <a:r>
              <a:rPr lang="en-US" i="1"/>
              <a:t>between</a:t>
            </a:r>
            <a:r>
              <a:rPr lang="en-US"/>
              <a:t> any pair of the low and high salary ranges. </a:t>
            </a:r>
          </a:p>
          <a:p>
            <a:pPr lvl="1"/>
            <a:r>
              <a:rPr lang="en-US">
                <a:solidFill>
                  <a:srgbClr val="000000"/>
                </a:solidFill>
              </a:rPr>
              <a:t>It is important to note that all employees appear exactly once when this query is executed. No employee is repeated in the list. There are two reasons for this:</a:t>
            </a:r>
          </a:p>
          <a:p>
            <a:pPr lvl="2"/>
            <a:r>
              <a:rPr lang="en-US">
                <a:solidFill>
                  <a:srgbClr val="000000"/>
                </a:solidFill>
              </a:rPr>
              <a:t>None of the rows in the salary grade table contain grades that overlap. That is, the salary value for an employee can only lie between the low salary and high salary values of one of the rows in the salary grade table. </a:t>
            </a:r>
          </a:p>
          <a:p>
            <a:pPr lvl="2"/>
            <a:r>
              <a:rPr lang="en-US">
                <a:solidFill>
                  <a:srgbClr val="000000"/>
                </a:solidFill>
              </a:rPr>
              <a:t>All of the employees’ salaries lie within the limits provided by the salary grade table. That is, no employee earns less than the lowest value contained in the LOSAL column or more than the highest value contained in the HISAL column.</a:t>
            </a:r>
            <a:endParaRPr lang="en-US" b="1"/>
          </a:p>
          <a:p>
            <a:pPr lvl="1"/>
            <a:r>
              <a:rPr lang="en-US" b="1"/>
              <a:t>Note:</a:t>
            </a:r>
            <a:r>
              <a:rPr lang="en-US"/>
              <a:t> Other operators such as &lt;= and &gt;= could be used, but BETWEEN is the simplest. Remember to specify the low value first and the high value last when using BETWEEN. Table aliases have been specified for performance reasons, not because of possible ambiguity.</a:t>
            </a:r>
            <a:endParaRPr lang="en-US" b="1"/>
          </a:p>
          <a:p>
            <a:endParaRPr lang="en-US">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p:spPr>
        <p:txBody>
          <a:bodyPr/>
          <a:lstStyle/>
          <a:p>
            <a:pPr>
              <a:tabLst/>
            </a:pPr>
            <a:r>
              <a:rPr lang="en-US"/>
              <a:t>Returning Records with No Direct Match with Outer Joins</a:t>
            </a:r>
            <a:endParaRPr lang="en-US">
              <a:latin typeface="Times" charset="0"/>
            </a:endParaRPr>
          </a:p>
          <a:p>
            <a:pPr lvl="1">
              <a:tabLst/>
            </a:pPr>
            <a:r>
              <a:rPr lang="en-US"/>
              <a:t>If a row does not satisfy a join condition, the row will not appear in the query result. For example, in the equijoin condition of EMP and DEPT tables, department OPERATIONS does not appear because no one works in that department.</a:t>
            </a:r>
          </a:p>
        </p:txBody>
      </p:sp>
      <p:sp>
        <p:nvSpPr>
          <p:cNvPr id="60419" name="Rectangle 3"/>
          <p:cNvSpPr>
            <a:spLocks noGrp="1" noRot="1" noChangeAspect="1" noChangeArrowheads="1" noTextEdit="1"/>
          </p:cNvSpPr>
          <p:nvPr>
            <p:ph type="sldImg"/>
          </p:nvPr>
        </p:nvSpPr>
        <p:spPr>
          <a:xfrm>
            <a:off x="474663" y="161925"/>
            <a:ext cx="5864225" cy="4397375"/>
          </a:xfrm>
          <a:ln cap="flat"/>
        </p:spPr>
      </p:sp>
      <p:sp>
        <p:nvSpPr>
          <p:cNvPr id="60420" name="Rectangle 4"/>
          <p:cNvSpPr>
            <a:spLocks noChangeArrowheads="1"/>
          </p:cNvSpPr>
          <p:nvPr/>
        </p:nvSpPr>
        <p:spPr bwMode="auto">
          <a:xfrm>
            <a:off x="615950" y="5575300"/>
            <a:ext cx="5632450" cy="601663"/>
          </a:xfrm>
          <a:prstGeom prst="rect">
            <a:avLst/>
          </a:prstGeom>
          <a:noFill/>
          <a:ln w="12700">
            <a:solidFill>
              <a:schemeClr val="tx1"/>
            </a:solidFill>
            <a:miter lim="800000"/>
            <a:headEnd/>
            <a:tailEnd/>
          </a:ln>
          <a:effectLst/>
        </p:spPr>
        <p:txBody>
          <a:bodyPr wrap="none" lIns="93663" tIns="47625" rIns="93663" bIns="47625"/>
          <a:lstStyle/>
          <a:p>
            <a:pPr algn="l" defTabSz="942975">
              <a:lnSpc>
                <a:spcPct val="100000"/>
              </a:lnSpc>
              <a:spcBef>
                <a:spcPct val="0"/>
              </a:spcBef>
            </a:pPr>
            <a:r>
              <a:rPr lang="en-US" sz="1100">
                <a:solidFill>
                  <a:schemeClr val="tx1"/>
                </a:solidFill>
                <a:latin typeface="Courier New" pitchFamily="49" charset="0"/>
              </a:rPr>
              <a:t>SQL&gt; SELECT e.ename, e.deptno, d.dname</a:t>
            </a:r>
          </a:p>
          <a:p>
            <a:pPr algn="l" defTabSz="942975">
              <a:lnSpc>
                <a:spcPct val="100000"/>
              </a:lnSpc>
              <a:spcBef>
                <a:spcPct val="0"/>
              </a:spcBef>
            </a:pPr>
            <a:r>
              <a:rPr lang="en-US" sz="1100">
                <a:solidFill>
                  <a:schemeClr val="tx1"/>
                </a:solidFill>
                <a:latin typeface="Courier New" pitchFamily="49" charset="0"/>
              </a:rPr>
              <a:t>  2  FROM   emp e, dept d</a:t>
            </a:r>
          </a:p>
          <a:p>
            <a:pPr algn="l" defTabSz="942975">
              <a:lnSpc>
                <a:spcPct val="100000"/>
              </a:lnSpc>
              <a:spcBef>
                <a:spcPct val="0"/>
              </a:spcBef>
            </a:pPr>
            <a:r>
              <a:rPr lang="en-US" sz="1100">
                <a:solidFill>
                  <a:schemeClr val="tx1"/>
                </a:solidFill>
                <a:latin typeface="Courier New" pitchFamily="49" charset="0"/>
              </a:rPr>
              <a:t>  3  WHERE  e.deptno = d.deptno;</a:t>
            </a:r>
          </a:p>
        </p:txBody>
      </p:sp>
      <p:sp>
        <p:nvSpPr>
          <p:cNvPr id="60421" name="Rectangle 5"/>
          <p:cNvSpPr>
            <a:spLocks noChangeArrowheads="1"/>
          </p:cNvSpPr>
          <p:nvPr/>
        </p:nvSpPr>
        <p:spPr bwMode="auto">
          <a:xfrm>
            <a:off x="615950" y="6302375"/>
            <a:ext cx="5632450" cy="2085975"/>
          </a:xfrm>
          <a:prstGeom prst="rect">
            <a:avLst/>
          </a:prstGeom>
          <a:noFill/>
          <a:ln w="12700">
            <a:solidFill>
              <a:schemeClr val="tx1"/>
            </a:solidFill>
            <a:miter lim="800000"/>
            <a:headEnd/>
            <a:tailEnd/>
          </a:ln>
          <a:effectLst/>
        </p:spPr>
        <p:txBody>
          <a:bodyPr wrap="none" lIns="93663" tIns="47625" rIns="93663" bIns="47625"/>
          <a:lstStyle/>
          <a:p>
            <a:pPr algn="l" defTabSz="942975">
              <a:lnSpc>
                <a:spcPct val="100000"/>
              </a:lnSpc>
              <a:spcBef>
                <a:spcPct val="0"/>
              </a:spcBef>
            </a:pPr>
            <a:r>
              <a:rPr lang="en-US" sz="1100" b="0">
                <a:solidFill>
                  <a:schemeClr val="tx1"/>
                </a:solidFill>
                <a:latin typeface="Courier New" pitchFamily="49" charset="0"/>
              </a:rPr>
              <a:t>ENAME         DEPTNO DNAME</a:t>
            </a:r>
          </a:p>
          <a:p>
            <a:pPr algn="l" defTabSz="942975">
              <a:lnSpc>
                <a:spcPct val="100000"/>
              </a:lnSpc>
              <a:spcBef>
                <a:spcPct val="0"/>
              </a:spcBef>
            </a:pPr>
            <a:r>
              <a:rPr lang="en-US" sz="1100" b="0">
                <a:solidFill>
                  <a:schemeClr val="tx1"/>
                </a:solidFill>
                <a:latin typeface="Courier New" pitchFamily="49" charset="0"/>
              </a:rPr>
              <a:t>---------- --------- -------------</a:t>
            </a:r>
          </a:p>
          <a:p>
            <a:pPr algn="l" defTabSz="942975">
              <a:lnSpc>
                <a:spcPct val="100000"/>
              </a:lnSpc>
              <a:spcBef>
                <a:spcPct val="0"/>
              </a:spcBef>
            </a:pPr>
            <a:r>
              <a:rPr lang="en-US" sz="1100" b="0">
                <a:solidFill>
                  <a:schemeClr val="tx1"/>
                </a:solidFill>
                <a:latin typeface="Courier New" pitchFamily="49" charset="0"/>
              </a:rPr>
              <a:t>KING              10 ACCOUNTING</a:t>
            </a:r>
          </a:p>
          <a:p>
            <a:pPr algn="l" defTabSz="942975">
              <a:lnSpc>
                <a:spcPct val="100000"/>
              </a:lnSpc>
              <a:spcBef>
                <a:spcPct val="0"/>
              </a:spcBef>
            </a:pPr>
            <a:r>
              <a:rPr lang="en-US" sz="1100" b="0">
                <a:solidFill>
                  <a:schemeClr val="tx1"/>
                </a:solidFill>
                <a:latin typeface="Courier New" pitchFamily="49" charset="0"/>
              </a:rPr>
              <a:t>BLAKE             30 SALES</a:t>
            </a:r>
          </a:p>
          <a:p>
            <a:pPr algn="l" defTabSz="942975">
              <a:lnSpc>
                <a:spcPct val="100000"/>
              </a:lnSpc>
              <a:spcBef>
                <a:spcPct val="0"/>
              </a:spcBef>
            </a:pPr>
            <a:r>
              <a:rPr lang="en-US" sz="1100" b="0">
                <a:solidFill>
                  <a:schemeClr val="tx1"/>
                </a:solidFill>
                <a:latin typeface="Courier New" pitchFamily="49" charset="0"/>
              </a:rPr>
              <a:t>CLARK             10 ACCOUNTING</a:t>
            </a:r>
          </a:p>
          <a:p>
            <a:pPr algn="l" defTabSz="942975">
              <a:lnSpc>
                <a:spcPct val="100000"/>
              </a:lnSpc>
              <a:spcBef>
                <a:spcPct val="0"/>
              </a:spcBef>
            </a:pPr>
            <a:r>
              <a:rPr lang="en-US" sz="1100" b="0">
                <a:solidFill>
                  <a:schemeClr val="tx1"/>
                </a:solidFill>
                <a:latin typeface="Courier New" pitchFamily="49" charset="0"/>
              </a:rPr>
              <a:t>JONES             20 RESEARCH</a:t>
            </a:r>
          </a:p>
          <a:p>
            <a:pPr algn="l" defTabSz="942975">
              <a:lnSpc>
                <a:spcPct val="100000"/>
              </a:lnSpc>
              <a:spcBef>
                <a:spcPct val="0"/>
              </a:spcBef>
            </a:pPr>
            <a:r>
              <a:rPr lang="en-US" sz="1100" b="0">
                <a:solidFill>
                  <a:schemeClr val="tx1"/>
                </a:solidFill>
                <a:latin typeface="Courier New" pitchFamily="49" charset="0"/>
              </a:rPr>
              <a:t>... </a:t>
            </a:r>
          </a:p>
          <a:p>
            <a:pPr algn="l" defTabSz="942975">
              <a:lnSpc>
                <a:spcPct val="100000"/>
              </a:lnSpc>
              <a:spcBef>
                <a:spcPct val="0"/>
              </a:spcBef>
            </a:pPr>
            <a:r>
              <a:rPr lang="en-US" sz="1100" b="0">
                <a:solidFill>
                  <a:schemeClr val="tx1"/>
                </a:solidFill>
                <a:latin typeface="Courier New" pitchFamily="49" charset="0"/>
              </a:rPr>
              <a:t>ALLEN             30 SALES</a:t>
            </a:r>
          </a:p>
          <a:p>
            <a:pPr algn="l" defTabSz="942975">
              <a:lnSpc>
                <a:spcPct val="100000"/>
              </a:lnSpc>
              <a:spcBef>
                <a:spcPct val="0"/>
              </a:spcBef>
            </a:pPr>
            <a:r>
              <a:rPr lang="en-US" sz="1100" b="0">
                <a:solidFill>
                  <a:schemeClr val="tx1"/>
                </a:solidFill>
                <a:latin typeface="Courier New" pitchFamily="49" charset="0"/>
              </a:rPr>
              <a:t>TURNER            30 SALES</a:t>
            </a:r>
          </a:p>
          <a:p>
            <a:pPr algn="l" defTabSz="942975">
              <a:lnSpc>
                <a:spcPct val="100000"/>
              </a:lnSpc>
              <a:spcBef>
                <a:spcPct val="0"/>
              </a:spcBef>
            </a:pPr>
            <a:r>
              <a:rPr lang="en-US" sz="1100" b="0">
                <a:solidFill>
                  <a:schemeClr val="tx1"/>
                </a:solidFill>
                <a:latin typeface="Courier New" pitchFamily="49" charset="0"/>
              </a:rPr>
              <a:t>JAMES             30 SALES</a:t>
            </a:r>
          </a:p>
          <a:p>
            <a:pPr algn="l" defTabSz="942975">
              <a:lnSpc>
                <a:spcPct val="100000"/>
              </a:lnSpc>
              <a:spcBef>
                <a:spcPct val="0"/>
              </a:spcBef>
            </a:pPr>
            <a:r>
              <a:rPr lang="en-US" sz="1100" b="0">
                <a:solidFill>
                  <a:schemeClr val="tx1"/>
                </a:solidFill>
                <a:latin typeface="Courier New" pitchFamily="49" charset="0"/>
              </a:rPr>
              <a:t>...</a:t>
            </a:r>
          </a:p>
          <a:p>
            <a:pPr algn="l" defTabSz="942975">
              <a:lnSpc>
                <a:spcPct val="100000"/>
              </a:lnSpc>
              <a:spcBef>
                <a:spcPct val="0"/>
              </a:spcBef>
            </a:pPr>
            <a:r>
              <a:rPr lang="en-US" sz="1100" b="0">
                <a:solidFill>
                  <a:schemeClr val="tx1"/>
                </a:solidFill>
                <a:latin typeface="Courier New" pitchFamily="49" charset="0"/>
              </a:rPr>
              <a:t>14 rows selected.</a:t>
            </a:r>
          </a:p>
          <a:p>
            <a:pPr algn="l" defTabSz="942975">
              <a:lnSpc>
                <a:spcPct val="100000"/>
              </a:lnSpc>
              <a:spcBef>
                <a:spcPct val="0"/>
              </a:spcBef>
            </a:pPr>
            <a:endParaRPr lang="en-US" sz="1100" b="0">
              <a:solidFill>
                <a:schemeClr val="tx1"/>
              </a:solidFill>
              <a:latin typeface="Courier New" pitchFamily="49"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noFill/>
        </p:spPr>
        <p:txBody>
          <a:bodyPr/>
          <a:lstStyle/>
          <a:p>
            <a:pPr>
              <a:tabLst/>
            </a:pPr>
            <a:r>
              <a:rPr lang="en-US"/>
              <a:t>Returning Records with No Direct Match with Outer Joins</a:t>
            </a:r>
          </a:p>
          <a:p>
            <a:pPr lvl="1">
              <a:tabLst/>
            </a:pPr>
            <a:r>
              <a:rPr lang="en-US"/>
              <a:t>The missing row(s) can be returned if an </a:t>
            </a:r>
            <a:r>
              <a:rPr lang="en-US" i="1">
                <a:solidFill>
                  <a:srgbClr val="FC0128"/>
                </a:solidFill>
              </a:rPr>
              <a:t>outer join</a:t>
            </a:r>
            <a:r>
              <a:rPr lang="en-US">
                <a:solidFill>
                  <a:srgbClr val="FC0128"/>
                </a:solidFill>
              </a:rPr>
              <a:t> </a:t>
            </a:r>
            <a:r>
              <a:rPr lang="en-US"/>
              <a:t>operator is used in the join condition. The operator is a plus sign enclosed in parentheses </a:t>
            </a:r>
            <a:r>
              <a:rPr lang="en-US">
                <a:solidFill>
                  <a:srgbClr val="FC0128"/>
                </a:solidFill>
              </a:rPr>
              <a:t>(+),</a:t>
            </a:r>
            <a:r>
              <a:rPr lang="en-US"/>
              <a:t> and it is </a:t>
            </a:r>
            <a:r>
              <a:rPr lang="en-US" i="1"/>
              <a:t>placed on the </a:t>
            </a:r>
            <a:r>
              <a:rPr lang="en-US"/>
              <a:t>“</a:t>
            </a:r>
            <a:r>
              <a:rPr lang="en-US" i="1"/>
              <a:t>side</a:t>
            </a:r>
            <a:r>
              <a:rPr lang="en-US"/>
              <a:t>” </a:t>
            </a:r>
            <a:r>
              <a:rPr lang="en-US" i="1"/>
              <a:t>of the join that is deficient in information</a:t>
            </a:r>
            <a:r>
              <a:rPr lang="en-US"/>
              <a:t>. This operator has the effect of creating one or more null rows, to which one or more rows from the nondeficient table can be joined.</a:t>
            </a:r>
          </a:p>
          <a:p>
            <a:pPr lvl="1">
              <a:tabLst/>
            </a:pPr>
            <a:r>
              <a:rPr lang="en-US"/>
              <a:t>In the syntax:</a:t>
            </a:r>
          </a:p>
          <a:p>
            <a:pPr lvl="1">
              <a:spcBef>
                <a:spcPct val="20000"/>
              </a:spcBef>
              <a:tabLst/>
            </a:pPr>
            <a:r>
              <a:rPr lang="en-US">
                <a:latin typeface="Times" charset="0"/>
              </a:rPr>
              <a:t>	</a:t>
            </a:r>
            <a:r>
              <a:rPr lang="en-US" i="1">
                <a:latin typeface="Times" charset="0"/>
              </a:rPr>
              <a:t>table1.column =</a:t>
            </a:r>
            <a:r>
              <a:rPr lang="en-US">
                <a:latin typeface="Times" charset="0"/>
              </a:rPr>
              <a:t>		is the condition that joins (or relates) the tables together. 		</a:t>
            </a:r>
          </a:p>
          <a:p>
            <a:pPr lvl="1">
              <a:spcBef>
                <a:spcPct val="20000"/>
              </a:spcBef>
              <a:tabLst/>
            </a:pPr>
            <a:r>
              <a:rPr lang="en-US">
                <a:latin typeface="Times" charset="0"/>
              </a:rPr>
              <a:t>	</a:t>
            </a:r>
            <a:r>
              <a:rPr lang="en-US" i="1">
                <a:latin typeface="Times" charset="0"/>
              </a:rPr>
              <a:t>table2.column</a:t>
            </a:r>
            <a:r>
              <a:rPr lang="en-US">
                <a:latin typeface="Times" charset="0"/>
              </a:rPr>
              <a:t> (+)		is the outer join symbol, which can be placed on either side of the</a:t>
            </a:r>
            <a:br>
              <a:rPr lang="en-US">
                <a:latin typeface="Times" charset="0"/>
              </a:rPr>
            </a:br>
            <a:r>
              <a:rPr lang="en-US">
                <a:latin typeface="Times" charset="0"/>
              </a:rPr>
              <a:t>					WHERE clause condition, but not on both sides (Place the outer</a:t>
            </a:r>
            <a:br>
              <a:rPr lang="en-US">
                <a:latin typeface="Times" charset="0"/>
              </a:rPr>
            </a:br>
            <a:r>
              <a:rPr lang="en-US">
                <a:latin typeface="Times" charset="0"/>
              </a:rPr>
              <a:t>					join symbol following the name of the column in the table without 						the matching rows.)</a:t>
            </a:r>
          </a:p>
          <a:p>
            <a:pPr lvl="1">
              <a:tabLst/>
            </a:pPr>
            <a:endParaRPr lang="en-US"/>
          </a:p>
          <a:p>
            <a:pPr lvl="1">
              <a:tabLst/>
            </a:pPr>
            <a:endParaRPr lang="en-US"/>
          </a:p>
          <a:p>
            <a:pPr lvl="1">
              <a:tabLst/>
            </a:pPr>
            <a:endParaRPr lang="en-US"/>
          </a:p>
          <a:p>
            <a:pPr lvl="1">
              <a:tabLst/>
            </a:pPr>
            <a:endParaRPr lang="en-US"/>
          </a:p>
          <a:p>
            <a:pPr>
              <a:tabLst/>
            </a:pPr>
            <a:r>
              <a:rPr lang="en-US">
                <a:solidFill>
                  <a:schemeClr val="accent2"/>
                </a:solidFill>
              </a:rPr>
              <a:t>Class Management Note</a:t>
            </a:r>
          </a:p>
          <a:p>
            <a:pPr lvl="1">
              <a:tabLst/>
            </a:pPr>
            <a:r>
              <a:rPr lang="en-US">
                <a:solidFill>
                  <a:schemeClr val="accent2"/>
                </a:solidFill>
              </a:rPr>
              <a:t>Demo: </a:t>
            </a:r>
            <a:r>
              <a:rPr lang="en-US" i="1">
                <a:solidFill>
                  <a:schemeClr val="accent2"/>
                </a:solidFill>
              </a:rPr>
              <a:t>l4ejoin.sql</a:t>
            </a:r>
          </a:p>
          <a:p>
            <a:pPr lvl="1">
              <a:tabLst/>
            </a:pPr>
            <a:r>
              <a:rPr lang="en-US">
                <a:solidFill>
                  <a:schemeClr val="accent2"/>
                </a:solidFill>
              </a:rPr>
              <a:t>Purpose: To illustrate an equijoin leading to an outer join.</a:t>
            </a:r>
            <a:endParaRPr lang="en-US" i="1"/>
          </a:p>
          <a:p>
            <a:pPr>
              <a:tabLst/>
            </a:pPr>
            <a:endParaRPr lang="en-US"/>
          </a:p>
          <a:p>
            <a:pPr>
              <a:tabLst/>
            </a:pPr>
            <a:endParaRPr lang="en-US"/>
          </a:p>
        </p:txBody>
      </p:sp>
      <p:sp>
        <p:nvSpPr>
          <p:cNvPr id="61443" name="Rectangle 3"/>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3859213" y="0"/>
            <a:ext cx="2960687" cy="458788"/>
          </a:xfrm>
          <a:prstGeom prst="rect">
            <a:avLst/>
          </a:prstGeom>
          <a:noFill/>
          <a:ln w="9525">
            <a:noFill/>
            <a:miter lim="800000"/>
            <a:headEnd/>
            <a:tailEnd/>
          </a:ln>
          <a:effectLst/>
        </p:spPr>
        <p:txBody>
          <a:bodyPr wrap="none" anchor="ctr"/>
          <a:lstStyle/>
          <a:p>
            <a:endParaRPr lang="en-US"/>
          </a:p>
        </p:txBody>
      </p:sp>
      <p:sp>
        <p:nvSpPr>
          <p:cNvPr id="62467" name="Rectangle 3"/>
          <p:cNvSpPr>
            <a:spLocks noChangeArrowheads="1"/>
          </p:cNvSpPr>
          <p:nvPr/>
        </p:nvSpPr>
        <p:spPr bwMode="auto">
          <a:xfrm>
            <a:off x="-3175" y="0"/>
            <a:ext cx="2957513" cy="458788"/>
          </a:xfrm>
          <a:prstGeom prst="rect">
            <a:avLst/>
          </a:prstGeom>
          <a:noFill/>
          <a:ln w="9525">
            <a:noFill/>
            <a:miter lim="800000"/>
            <a:headEnd/>
            <a:tailEnd/>
          </a:ln>
          <a:effectLst/>
        </p:spPr>
        <p:txBody>
          <a:bodyPr wrap="none" anchor="ctr"/>
          <a:lstStyle/>
          <a:p>
            <a:endParaRPr lang="en-US"/>
          </a:p>
        </p:txBody>
      </p:sp>
      <p:sp>
        <p:nvSpPr>
          <p:cNvPr id="62468" name="Rectangle 4"/>
          <p:cNvSpPr>
            <a:spLocks noGrp="1" noChangeArrowheads="1"/>
          </p:cNvSpPr>
          <p:nvPr>
            <p:ph type="body" idx="1"/>
          </p:nvPr>
        </p:nvSpPr>
        <p:spPr>
          <a:noFill/>
        </p:spPr>
        <p:txBody>
          <a:bodyPr/>
          <a:lstStyle/>
          <a:p>
            <a:pPr>
              <a:tabLst/>
            </a:pPr>
            <a:r>
              <a:rPr lang="en-US"/>
              <a:t>Returning Records with No Direct Match with Outer Joins (continued)</a:t>
            </a:r>
          </a:p>
          <a:p>
            <a:pPr lvl="1">
              <a:tabLst/>
            </a:pPr>
            <a:r>
              <a:rPr lang="en-US"/>
              <a:t>The slide example displays numbers and names for all the departments. The OPERATIONS department, which does not have any employees, is also displayed.</a:t>
            </a:r>
          </a:p>
          <a:p>
            <a:pPr>
              <a:tabLst/>
            </a:pPr>
            <a:r>
              <a:rPr lang="en-US"/>
              <a:t>Outer Join Restrictions</a:t>
            </a:r>
          </a:p>
          <a:p>
            <a:pPr lvl="2">
              <a:tabLst/>
            </a:pPr>
            <a:r>
              <a:rPr lang="en-US"/>
              <a:t>The outer join operator can appear on only </a:t>
            </a:r>
            <a:r>
              <a:rPr lang="en-US" i="1"/>
              <a:t>one</a:t>
            </a:r>
            <a:r>
              <a:rPr lang="en-US"/>
              <a:t> side of the expression—the side that has information missing. It returns those rows from one table that have no direct match in the other table.</a:t>
            </a:r>
          </a:p>
          <a:p>
            <a:pPr lvl="2">
              <a:tabLst/>
            </a:pPr>
            <a:r>
              <a:rPr lang="en-US"/>
              <a:t>A condition involving an outer join cannot use the IN operator or be linked to another condition by the OR operator.</a:t>
            </a:r>
          </a:p>
          <a:p>
            <a:pPr lvl="2">
              <a:buFontTx/>
              <a:buNone/>
              <a:tabLst/>
            </a:pPr>
            <a:endParaRPr lang="en-US"/>
          </a:p>
          <a:p>
            <a:pPr lvl="2">
              <a:buFontTx/>
              <a:buNone/>
              <a:tabLst/>
            </a:pPr>
            <a:endParaRPr lang="en-US"/>
          </a:p>
          <a:p>
            <a:pPr lvl="2">
              <a:buFontTx/>
              <a:buNone/>
              <a:tabLst/>
            </a:pPr>
            <a:endParaRPr lang="en-US"/>
          </a:p>
          <a:p>
            <a:pPr lvl="2">
              <a:buFontTx/>
              <a:buNone/>
              <a:tabLst/>
            </a:pPr>
            <a:endParaRPr lang="en-US"/>
          </a:p>
          <a:p>
            <a:pPr lvl="2">
              <a:buFontTx/>
              <a:buNone/>
              <a:tabLst/>
            </a:pPr>
            <a:endParaRPr lang="en-US"/>
          </a:p>
          <a:p>
            <a:pPr lvl="2">
              <a:buFontTx/>
              <a:buNone/>
              <a:tabLst/>
            </a:pPr>
            <a:endParaRPr lang="en-US"/>
          </a:p>
          <a:p>
            <a:pPr>
              <a:tabLst/>
            </a:pPr>
            <a:r>
              <a:rPr lang="en-US">
                <a:solidFill>
                  <a:schemeClr val="accent2"/>
                </a:solidFill>
              </a:rPr>
              <a:t>Class Management Note</a:t>
            </a:r>
          </a:p>
          <a:p>
            <a:pPr lvl="1">
              <a:tabLst/>
            </a:pPr>
            <a:r>
              <a:rPr lang="en-US">
                <a:solidFill>
                  <a:schemeClr val="accent2"/>
                </a:solidFill>
              </a:rPr>
              <a:t>Demo: </a:t>
            </a:r>
            <a:r>
              <a:rPr lang="en-US" i="1">
                <a:solidFill>
                  <a:schemeClr val="accent2"/>
                </a:solidFill>
              </a:rPr>
              <a:t>l4ojoin.sql</a:t>
            </a:r>
          </a:p>
          <a:p>
            <a:pPr lvl="1">
              <a:tabLst/>
            </a:pPr>
            <a:r>
              <a:rPr lang="en-US">
                <a:solidFill>
                  <a:schemeClr val="accent2"/>
                </a:solidFill>
              </a:rPr>
              <a:t>Purpose: To illustrate an outer join.</a:t>
            </a:r>
            <a:endParaRPr lang="en-US" i="1"/>
          </a:p>
          <a:p>
            <a:pPr>
              <a:tabLst/>
            </a:pPr>
            <a:endParaRPr lang="en-US" b="0" i="1">
              <a:latin typeface="Times New Roman" pitchFamily="18" charset="0"/>
            </a:endParaRPr>
          </a:p>
        </p:txBody>
      </p:sp>
      <p:sp>
        <p:nvSpPr>
          <p:cNvPr id="62469" name="Rectangle 5"/>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p:spPr>
        <p:txBody>
          <a:bodyPr/>
          <a:lstStyle/>
          <a:p>
            <a:pPr>
              <a:tabLst/>
            </a:pPr>
            <a:r>
              <a:rPr lang="en-US"/>
              <a:t>Joining a Table to Itself</a:t>
            </a:r>
          </a:p>
          <a:p>
            <a:pPr lvl="1">
              <a:tabLst/>
            </a:pPr>
            <a:r>
              <a:rPr lang="en-US"/>
              <a:t>Sometimes you need to join a table to itself. To find the name of each employee’s manager, you need to join the EMP table to itself, or perform a </a:t>
            </a:r>
            <a:r>
              <a:rPr lang="en-US">
                <a:solidFill>
                  <a:srgbClr val="FC0128"/>
                </a:solidFill>
              </a:rPr>
              <a:t>self join.</a:t>
            </a:r>
            <a:r>
              <a:rPr lang="en-US"/>
              <a:t> For example, to find the name of Blake’s manager, you need to:</a:t>
            </a:r>
          </a:p>
          <a:p>
            <a:pPr lvl="2">
              <a:tabLst/>
            </a:pPr>
            <a:r>
              <a:rPr lang="en-US"/>
              <a:t>Find Blake in the EMP table by looking at the ENAME column.</a:t>
            </a:r>
          </a:p>
          <a:p>
            <a:pPr lvl="2">
              <a:tabLst/>
            </a:pPr>
            <a:r>
              <a:rPr lang="en-US"/>
              <a:t>Find the manager number for Blake by looking at the MGR column. Blake’s manager number is 7839.</a:t>
            </a:r>
          </a:p>
          <a:p>
            <a:pPr lvl="2">
              <a:tabLst/>
            </a:pPr>
            <a:r>
              <a:rPr lang="en-US"/>
              <a:t>Find the name of the manager with EMPNO 7839 by looking at the ENAME column. King’s employee number is 7839, so King is Blake’s manager.</a:t>
            </a:r>
          </a:p>
          <a:p>
            <a:pPr lvl="1">
              <a:tabLst/>
            </a:pPr>
            <a:r>
              <a:rPr lang="en-US"/>
              <a:t>In this process, you look in the table twice. The first time you look in the table to find Blake in the ENAME column and MGR value of 7839. The second time you look in the EMPNO column to find 7839 and the ENAME column to find King.  </a:t>
            </a:r>
          </a:p>
          <a:p>
            <a:pPr lvl="1">
              <a:tabLst/>
            </a:pPr>
            <a:endParaRPr lang="en-US"/>
          </a:p>
          <a:p>
            <a:pPr lvl="1">
              <a:tabLst/>
            </a:pPr>
            <a:endParaRPr lang="en-US"/>
          </a:p>
          <a:p>
            <a:pPr lvl="1">
              <a:tabLst/>
            </a:pPr>
            <a:endParaRPr lang="en-US"/>
          </a:p>
          <a:p>
            <a:pPr lvl="1">
              <a:tabLst/>
            </a:pPr>
            <a:endParaRPr lang="en-US"/>
          </a:p>
          <a:p>
            <a:pPr>
              <a:tabLst/>
            </a:pPr>
            <a:r>
              <a:rPr lang="en-US">
                <a:solidFill>
                  <a:schemeClr val="accent2"/>
                </a:solidFill>
              </a:rPr>
              <a:t>Class Management Note</a:t>
            </a:r>
          </a:p>
          <a:p>
            <a:pPr lvl="1">
              <a:tabLst/>
            </a:pPr>
            <a:r>
              <a:rPr lang="en-US">
                <a:solidFill>
                  <a:schemeClr val="accent2"/>
                </a:solidFill>
              </a:rPr>
              <a:t>Show the data from the EMP table and point out how each manager is also an employee.</a:t>
            </a:r>
          </a:p>
        </p:txBody>
      </p:sp>
      <p:sp>
        <p:nvSpPr>
          <p:cNvPr id="63491" name="Rectangle 3"/>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60800" y="-1588"/>
            <a:ext cx="2957513" cy="458788"/>
          </a:xfrm>
          <a:prstGeom prst="rect">
            <a:avLst/>
          </a:prstGeom>
          <a:noFill/>
          <a:ln w="9525">
            <a:noFill/>
            <a:miter lim="800000"/>
            <a:headEnd/>
            <a:tailEnd/>
          </a:ln>
          <a:effectLst/>
        </p:spPr>
        <p:txBody>
          <a:bodyPr wrap="none" anchor="ctr"/>
          <a:lstStyle/>
          <a:p>
            <a:endParaRPr lang="en-US"/>
          </a:p>
        </p:txBody>
      </p:sp>
      <p:sp>
        <p:nvSpPr>
          <p:cNvPr id="64515" name="Rectangle 3"/>
          <p:cNvSpPr>
            <a:spLocks noChangeArrowheads="1"/>
          </p:cNvSpPr>
          <p:nvPr/>
        </p:nvSpPr>
        <p:spPr bwMode="auto">
          <a:xfrm>
            <a:off x="-1588" y="-1588"/>
            <a:ext cx="2954338" cy="458788"/>
          </a:xfrm>
          <a:prstGeom prst="rect">
            <a:avLst/>
          </a:prstGeom>
          <a:noFill/>
          <a:ln w="9525">
            <a:noFill/>
            <a:miter lim="800000"/>
            <a:headEnd/>
            <a:tailEnd/>
          </a:ln>
          <a:effectLst/>
        </p:spPr>
        <p:txBody>
          <a:bodyPr wrap="none" anchor="ctr"/>
          <a:lstStyle/>
          <a:p>
            <a:endParaRPr lang="en-US"/>
          </a:p>
        </p:txBody>
      </p:sp>
      <p:sp>
        <p:nvSpPr>
          <p:cNvPr id="64516" name="Rectangle 4"/>
          <p:cNvSpPr>
            <a:spLocks noGrp="1" noChangeArrowheads="1"/>
          </p:cNvSpPr>
          <p:nvPr>
            <p:ph type="body" idx="1"/>
          </p:nvPr>
        </p:nvSpPr>
        <p:spPr>
          <a:xfrm>
            <a:off x="452438" y="4762500"/>
            <a:ext cx="5951537" cy="3795713"/>
          </a:xfrm>
          <a:noFill/>
        </p:spPr>
        <p:txBody>
          <a:bodyPr/>
          <a:lstStyle/>
          <a:p>
            <a:pPr defTabSz="377825">
              <a:tabLst>
                <a:tab pos="441325" algn="l"/>
              </a:tabLst>
            </a:pPr>
            <a:r>
              <a:rPr lang="en-US"/>
              <a:t>Joining a Table to Itself (continued)</a:t>
            </a:r>
          </a:p>
          <a:p>
            <a:pPr lvl="1" defTabSz="377825">
              <a:tabLst>
                <a:tab pos="441325" algn="l"/>
              </a:tabLst>
            </a:pPr>
            <a:r>
              <a:rPr lang="en-US"/>
              <a:t>The slide example joins the EMP table to itself. To simulate two tables in the FROM clause, there are two aliases, namely WORKER and MANAGER, for the same table, EMP. </a:t>
            </a:r>
          </a:p>
          <a:p>
            <a:pPr lvl="1" defTabSz="377825">
              <a:tabLst>
                <a:tab pos="441325" algn="l"/>
              </a:tabLst>
            </a:pPr>
            <a:r>
              <a:rPr lang="en-US"/>
              <a:t>In this example, the WHERE clause contains the join that means “where a worker’s manager number matches the employee number for the manager.”</a:t>
            </a:r>
          </a:p>
          <a:p>
            <a:pPr lvl="1" defTabSz="377825">
              <a:tabLst>
                <a:tab pos="441325" algn="l"/>
              </a:tabLst>
            </a:pPr>
            <a:endParaRPr lang="en-US"/>
          </a:p>
          <a:p>
            <a:pPr defTabSz="377825">
              <a:tabLst>
                <a:tab pos="441325" algn="l"/>
              </a:tabLst>
            </a:pPr>
            <a:endParaRPr lang="en-US">
              <a:solidFill>
                <a:schemeClr val="accent2"/>
              </a:solidFill>
            </a:endParaRPr>
          </a:p>
          <a:p>
            <a:pPr defTabSz="377825">
              <a:tabLst>
                <a:tab pos="441325" algn="l"/>
              </a:tabLst>
            </a:pPr>
            <a:endParaRPr lang="en-US">
              <a:solidFill>
                <a:schemeClr val="accent2"/>
              </a:solidFill>
            </a:endParaRPr>
          </a:p>
          <a:p>
            <a:pPr defTabSz="377825">
              <a:tabLst>
                <a:tab pos="441325" algn="l"/>
              </a:tabLst>
            </a:pPr>
            <a:endParaRPr lang="en-US">
              <a:solidFill>
                <a:schemeClr val="accent2"/>
              </a:solidFill>
            </a:endParaRPr>
          </a:p>
          <a:p>
            <a:pPr defTabSz="377825">
              <a:tabLst>
                <a:tab pos="441325" algn="l"/>
              </a:tabLst>
            </a:pPr>
            <a:endParaRPr lang="en-US">
              <a:solidFill>
                <a:schemeClr val="accent2"/>
              </a:solidFill>
            </a:endParaRPr>
          </a:p>
          <a:p>
            <a:pPr defTabSz="377825">
              <a:tabLst>
                <a:tab pos="441325" algn="l"/>
              </a:tabLst>
            </a:pPr>
            <a:endParaRPr lang="en-US">
              <a:solidFill>
                <a:schemeClr val="accent2"/>
              </a:solidFill>
            </a:endParaRPr>
          </a:p>
          <a:p>
            <a:pPr defTabSz="377825">
              <a:tabLst>
                <a:tab pos="441325" algn="l"/>
              </a:tabLst>
            </a:pPr>
            <a:r>
              <a:rPr lang="en-US">
                <a:solidFill>
                  <a:schemeClr val="accent2"/>
                </a:solidFill>
              </a:rPr>
              <a:t>Class Management Note</a:t>
            </a:r>
          </a:p>
          <a:p>
            <a:pPr lvl="1" defTabSz="377825">
              <a:tabLst>
                <a:tab pos="441325" algn="l"/>
              </a:tabLst>
            </a:pPr>
            <a:r>
              <a:rPr lang="en-US">
                <a:solidFill>
                  <a:schemeClr val="accent2"/>
                </a:solidFill>
              </a:rPr>
              <a:t>Point out the following to the students:</a:t>
            </a:r>
          </a:p>
          <a:p>
            <a:pPr marL="434975" lvl="2" indent="-206375" defTabSz="377825">
              <a:tabLst>
                <a:tab pos="441325" algn="l"/>
              </a:tabLst>
            </a:pPr>
            <a:r>
              <a:rPr lang="en-US">
                <a:solidFill>
                  <a:schemeClr val="accent2"/>
                </a:solidFill>
              </a:rPr>
              <a:t>The column heading in the result of the query on the slide seems meaningless. A meaningful column alias should have been used instead.</a:t>
            </a:r>
          </a:p>
          <a:p>
            <a:pPr marL="434975" lvl="2" indent="-206375" defTabSz="377825">
              <a:tabLst>
                <a:tab pos="441325" algn="l"/>
              </a:tabLst>
            </a:pPr>
            <a:r>
              <a:rPr lang="en-US">
                <a:solidFill>
                  <a:schemeClr val="accent2"/>
                </a:solidFill>
              </a:rPr>
              <a:t>There are only 13 rows in the output, but there are 14 rows in the EMP table. This occurs because employee King, who is the president, does not have a manager.</a:t>
            </a:r>
            <a:r>
              <a:rPr lang="en-US"/>
              <a:t> </a:t>
            </a:r>
          </a:p>
        </p:txBody>
      </p:sp>
      <p:sp>
        <p:nvSpPr>
          <p:cNvPr id="64517" name="Rectangle 5"/>
          <p:cNvSpPr>
            <a:spLocks noGrp="1" noRot="1" noChangeAspect="1" noChangeArrowheads="1" noTextEdit="1"/>
          </p:cNvSpPr>
          <p:nvPr>
            <p:ph type="sldImg"/>
          </p:nvPr>
        </p:nvSpPr>
        <p:spPr>
          <a:xfrm>
            <a:off x="446088" y="184150"/>
            <a:ext cx="5921375" cy="4440238"/>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endParaRPr lang="en-US" dirty="0">
              <a:solidFill>
                <a:srgbClr val="000000"/>
              </a:solidFill>
            </a:endParaRPr>
          </a:p>
        </p:txBody>
      </p:sp>
      <p:sp>
        <p:nvSpPr>
          <p:cNvPr id="8197" name="Rectangle 5"/>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59213" y="0"/>
            <a:ext cx="2960687" cy="458788"/>
          </a:xfrm>
          <a:prstGeom prst="rect">
            <a:avLst/>
          </a:prstGeom>
          <a:noFill/>
          <a:ln w="9525">
            <a:noFill/>
            <a:miter lim="800000"/>
            <a:headEnd/>
            <a:tailEnd/>
          </a:ln>
          <a:effectLst/>
        </p:spPr>
        <p:txBody>
          <a:bodyPr wrap="none" anchor="ctr"/>
          <a:lstStyle/>
          <a:p>
            <a:endParaRPr lang="en-US"/>
          </a:p>
        </p:txBody>
      </p:sp>
      <p:sp>
        <p:nvSpPr>
          <p:cNvPr id="48131" name="Rectangle 3"/>
          <p:cNvSpPr>
            <a:spLocks noChangeArrowheads="1"/>
          </p:cNvSpPr>
          <p:nvPr/>
        </p:nvSpPr>
        <p:spPr bwMode="auto">
          <a:xfrm>
            <a:off x="-3175" y="0"/>
            <a:ext cx="2957513" cy="458788"/>
          </a:xfrm>
          <a:prstGeom prst="rect">
            <a:avLst/>
          </a:prstGeom>
          <a:noFill/>
          <a:ln w="9525">
            <a:noFill/>
            <a:miter lim="800000"/>
            <a:headEnd/>
            <a:tailEnd/>
          </a:ln>
          <a:effectLst/>
        </p:spPr>
        <p:txBody>
          <a:bodyPr wrap="none" anchor="ctr"/>
          <a:lstStyle/>
          <a:p>
            <a:endParaRPr lang="en-US"/>
          </a:p>
        </p:txBody>
      </p:sp>
      <p:sp>
        <p:nvSpPr>
          <p:cNvPr id="48132" name="Rectangle 4"/>
          <p:cNvSpPr>
            <a:spLocks noGrp="1" noChangeArrowheads="1"/>
          </p:cNvSpPr>
          <p:nvPr>
            <p:ph type="body" idx="1"/>
          </p:nvPr>
        </p:nvSpPr>
        <p:spPr>
          <a:xfrm>
            <a:off x="409575" y="4702175"/>
            <a:ext cx="5995988" cy="3749675"/>
          </a:xfrm>
          <a:noFill/>
        </p:spPr>
        <p:txBody>
          <a:bodyPr/>
          <a:lstStyle/>
          <a:p>
            <a:r>
              <a:rPr lang="en-US"/>
              <a:t>Defining Joins</a:t>
            </a:r>
          </a:p>
          <a:p>
            <a:pPr lvl="1"/>
            <a:r>
              <a:rPr lang="en-US">
                <a:latin typeface="Times" charset="0"/>
              </a:rPr>
              <a:t>When data from more than one table in the database is required, a </a:t>
            </a:r>
            <a:r>
              <a:rPr lang="en-US" i="1">
                <a:latin typeface="Times" charset="0"/>
              </a:rPr>
              <a:t>join</a:t>
            </a:r>
            <a:r>
              <a:rPr lang="en-US">
                <a:latin typeface="Times" charset="0"/>
              </a:rPr>
              <a:t> condition is used. Rows in one table can be joined to rows in another table according to common values existing in corresponding columns, that is, usually primary and foreign key columns. </a:t>
            </a:r>
          </a:p>
          <a:p>
            <a:pPr lvl="1"/>
            <a:r>
              <a:rPr lang="en-US">
                <a:latin typeface="Times" charset="0"/>
              </a:rPr>
              <a:t>To display data from two or more related tables, write a simple </a:t>
            </a:r>
            <a:r>
              <a:rPr lang="en-US">
                <a:solidFill>
                  <a:srgbClr val="FC0128"/>
                </a:solidFill>
                <a:latin typeface="Times" charset="0"/>
              </a:rPr>
              <a:t>join </a:t>
            </a:r>
            <a:r>
              <a:rPr lang="en-US">
                <a:latin typeface="Times" charset="0"/>
              </a:rPr>
              <a:t>condition in the WHERE clause. In the syntax:</a:t>
            </a:r>
          </a:p>
          <a:p>
            <a:pPr lvl="1"/>
            <a:r>
              <a:rPr lang="en-US">
                <a:latin typeface="Times" charset="0"/>
              </a:rPr>
              <a:t>	</a:t>
            </a:r>
            <a:r>
              <a:rPr lang="en-US" i="1">
                <a:latin typeface="Times" charset="0"/>
              </a:rPr>
              <a:t>table1.column	</a:t>
            </a:r>
            <a:r>
              <a:rPr lang="en-US">
                <a:latin typeface="Times" charset="0"/>
              </a:rPr>
              <a:t>denotes the table and column from which data is retrieved</a:t>
            </a:r>
          </a:p>
          <a:p>
            <a:pPr lvl="1"/>
            <a:r>
              <a:rPr lang="en-US">
                <a:latin typeface="Times" charset="0"/>
              </a:rPr>
              <a:t>	</a:t>
            </a:r>
            <a:r>
              <a:rPr lang="en-US" i="1">
                <a:latin typeface="Times" charset="0"/>
              </a:rPr>
              <a:t>table1.column1</a:t>
            </a:r>
            <a:r>
              <a:rPr lang="en-US">
                <a:latin typeface="Times" charset="0"/>
              </a:rPr>
              <a:t> =	is the condition that joins (or relates) the tables together</a:t>
            </a:r>
            <a:br>
              <a:rPr lang="en-US">
                <a:latin typeface="Times" charset="0"/>
              </a:rPr>
            </a:br>
            <a:r>
              <a:rPr lang="en-US">
                <a:latin typeface="Times" charset="0"/>
              </a:rPr>
              <a:t>	</a:t>
            </a:r>
            <a:r>
              <a:rPr lang="en-US" i="1">
                <a:latin typeface="Times" charset="0"/>
              </a:rPr>
              <a:t>table2.column2	</a:t>
            </a:r>
          </a:p>
          <a:p>
            <a:r>
              <a:rPr lang="en-US"/>
              <a:t>Guidelines</a:t>
            </a:r>
          </a:p>
          <a:p>
            <a:pPr marL="444500" lvl="2" indent="-215900"/>
            <a:r>
              <a:rPr lang="en-US"/>
              <a:t>When writing a SELECT statement that joins tables, precede the column name with the table name for clarity and to enhance database access.</a:t>
            </a:r>
          </a:p>
          <a:p>
            <a:pPr marL="444500" lvl="2" indent="-215900"/>
            <a:r>
              <a:rPr lang="en-US"/>
              <a:t>If the same column name appears in more than one table, the column name must be prefixed with the table name.</a:t>
            </a:r>
          </a:p>
          <a:p>
            <a:pPr marL="444500" lvl="2" indent="-215900"/>
            <a:r>
              <a:rPr lang="en-US"/>
              <a:t>To join </a:t>
            </a:r>
            <a:r>
              <a:rPr lang="en-US" i="1"/>
              <a:t>n</a:t>
            </a:r>
            <a:r>
              <a:rPr lang="en-US"/>
              <a:t> tables together, you need a minimum of (</a:t>
            </a:r>
            <a:r>
              <a:rPr lang="en-US" i="1"/>
              <a:t>n-1</a:t>
            </a:r>
            <a:r>
              <a:rPr lang="en-US"/>
              <a:t>) join conditions. Therefore, to join four tables, a minimum of three joins are required. This rule may not apply if your table has a concatenated primary key, in which case more than one column is required to uniquely identify each row.</a:t>
            </a:r>
          </a:p>
          <a:p>
            <a:pPr algn="just">
              <a:spcBef>
                <a:spcPct val="3000"/>
              </a:spcBef>
            </a:pPr>
            <a:r>
              <a:rPr lang="en-US" b="0">
                <a:latin typeface="Times" charset="0"/>
              </a:rPr>
              <a:t>For more information, see</a:t>
            </a:r>
          </a:p>
          <a:p>
            <a:pPr algn="just">
              <a:spcBef>
                <a:spcPct val="3000"/>
              </a:spcBef>
              <a:spcAft>
                <a:spcPct val="999000"/>
              </a:spcAft>
            </a:pPr>
            <a:r>
              <a:rPr lang="en-US" b="0" i="1">
                <a:latin typeface="Times" charset="0"/>
              </a:rPr>
              <a:t>Oracle Server SQL Reference Manual, </a:t>
            </a:r>
            <a:r>
              <a:rPr lang="en-US" b="0">
                <a:latin typeface="Times" charset="0"/>
              </a:rPr>
              <a:t>Release 8</a:t>
            </a:r>
            <a:r>
              <a:rPr lang="en-US" b="0" i="1">
                <a:latin typeface="Times" charset="0"/>
              </a:rPr>
              <a:t>, </a:t>
            </a:r>
            <a:r>
              <a:rPr lang="en-US" b="0">
                <a:latin typeface="Times" charset="0"/>
              </a:rPr>
              <a:t>“SELECT.”</a:t>
            </a:r>
          </a:p>
        </p:txBody>
      </p:sp>
      <p:sp>
        <p:nvSpPr>
          <p:cNvPr id="48133" name="Rectangle 5"/>
          <p:cNvSpPr>
            <a:spLocks noGrp="1" noRot="1" noChangeAspect="1" noChangeArrowheads="1" noTextEdit="1"/>
          </p:cNvSpPr>
          <p:nvPr>
            <p:ph type="sldImg"/>
          </p:nvPr>
        </p:nvSpPr>
        <p:spPr>
          <a:xfrm>
            <a:off x="474663" y="161925"/>
            <a:ext cx="5864225" cy="4397375"/>
          </a:xfrm>
          <a:ln cap="flat"/>
        </p:spPr>
      </p:sp>
      <p:grpSp>
        <p:nvGrpSpPr>
          <p:cNvPr id="2" name="Group 19"/>
          <p:cNvGrpSpPr>
            <a:grpSpLocks/>
          </p:cNvGrpSpPr>
          <p:nvPr/>
        </p:nvGrpSpPr>
        <p:grpSpPr bwMode="auto">
          <a:xfrm>
            <a:off x="138113" y="8212138"/>
            <a:ext cx="296862" cy="288925"/>
            <a:chOff x="87" y="5173"/>
            <a:chExt cx="187" cy="182"/>
          </a:xfrm>
        </p:grpSpPr>
        <p:sp>
          <p:nvSpPr>
            <p:cNvPr id="48135" name="Freeform 6"/>
            <p:cNvSpPr>
              <a:spLocks/>
            </p:cNvSpPr>
            <p:nvPr/>
          </p:nvSpPr>
          <p:spPr bwMode="auto">
            <a:xfrm>
              <a:off x="87" y="5173"/>
              <a:ext cx="179" cy="177"/>
            </a:xfrm>
            <a:custGeom>
              <a:avLst/>
              <a:gdLst>
                <a:gd name="T0" fmla="*/ 178 w 179"/>
                <a:gd name="T1" fmla="*/ 176 h 177"/>
                <a:gd name="T2" fmla="*/ 178 w 179"/>
                <a:gd name="T3" fmla="*/ 0 h 177"/>
                <a:gd name="T4" fmla="*/ 0 w 179"/>
                <a:gd name="T5" fmla="*/ 0 h 177"/>
                <a:gd name="T6" fmla="*/ 0 w 179"/>
                <a:gd name="T7" fmla="*/ 176 h 177"/>
                <a:gd name="T8" fmla="*/ 178 w 179"/>
                <a:gd name="T9" fmla="*/ 176 h 1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9" h="177">
                  <a:moveTo>
                    <a:pt x="178" y="176"/>
                  </a:moveTo>
                  <a:lnTo>
                    <a:pt x="178" y="0"/>
                  </a:lnTo>
                  <a:lnTo>
                    <a:pt x="0" y="0"/>
                  </a:lnTo>
                  <a:lnTo>
                    <a:pt x="0" y="176"/>
                  </a:lnTo>
                  <a:lnTo>
                    <a:pt x="178" y="176"/>
                  </a:lnTo>
                </a:path>
              </a:pathLst>
            </a:custGeom>
            <a:solidFill>
              <a:srgbClr val="000000"/>
            </a:solidFill>
            <a:ln w="9525" cap="rnd">
              <a:noFill/>
              <a:round/>
              <a:headEnd/>
              <a:tailEnd/>
            </a:ln>
            <a:effectLst/>
          </p:spPr>
          <p:txBody>
            <a:bodyPr/>
            <a:lstStyle/>
            <a:p>
              <a:endParaRPr lang="en-US"/>
            </a:p>
          </p:txBody>
        </p:sp>
        <p:sp>
          <p:nvSpPr>
            <p:cNvPr id="48136" name="Freeform 7"/>
            <p:cNvSpPr>
              <a:spLocks/>
            </p:cNvSpPr>
            <p:nvPr/>
          </p:nvSpPr>
          <p:spPr bwMode="auto">
            <a:xfrm>
              <a:off x="150" y="5239"/>
              <a:ext cx="69" cy="38"/>
            </a:xfrm>
            <a:custGeom>
              <a:avLst/>
              <a:gdLst>
                <a:gd name="T0" fmla="*/ 68 w 69"/>
                <a:gd name="T1" fmla="*/ 7 h 38"/>
                <a:gd name="T2" fmla="*/ 65 w 69"/>
                <a:gd name="T3" fmla="*/ 0 h 38"/>
                <a:gd name="T4" fmla="*/ 0 w 69"/>
                <a:gd name="T5" fmla="*/ 29 h 38"/>
                <a:gd name="T6" fmla="*/ 3 w 69"/>
                <a:gd name="T7" fmla="*/ 37 h 38"/>
                <a:gd name="T8" fmla="*/ 68 w 69"/>
                <a:gd name="T9" fmla="*/ 7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38">
                  <a:moveTo>
                    <a:pt x="68" y="7"/>
                  </a:moveTo>
                  <a:lnTo>
                    <a:pt x="65" y="0"/>
                  </a:lnTo>
                  <a:lnTo>
                    <a:pt x="0" y="29"/>
                  </a:lnTo>
                  <a:lnTo>
                    <a:pt x="3" y="37"/>
                  </a:lnTo>
                  <a:lnTo>
                    <a:pt x="68" y="7"/>
                  </a:lnTo>
                </a:path>
              </a:pathLst>
            </a:custGeom>
            <a:solidFill>
              <a:srgbClr val="FFFFFF"/>
            </a:solidFill>
            <a:ln w="9525" cap="rnd">
              <a:noFill/>
              <a:round/>
              <a:headEnd/>
              <a:tailEnd/>
            </a:ln>
            <a:effectLst/>
          </p:spPr>
          <p:txBody>
            <a:bodyPr/>
            <a:lstStyle/>
            <a:p>
              <a:endParaRPr lang="en-US"/>
            </a:p>
          </p:txBody>
        </p:sp>
        <p:sp>
          <p:nvSpPr>
            <p:cNvPr id="48137" name="Freeform 8"/>
            <p:cNvSpPr>
              <a:spLocks/>
            </p:cNvSpPr>
            <p:nvPr/>
          </p:nvSpPr>
          <p:spPr bwMode="auto">
            <a:xfrm>
              <a:off x="159" y="5255"/>
              <a:ext cx="68" cy="36"/>
            </a:xfrm>
            <a:custGeom>
              <a:avLst/>
              <a:gdLst>
                <a:gd name="T0" fmla="*/ 67 w 68"/>
                <a:gd name="T1" fmla="*/ 6 h 36"/>
                <a:gd name="T2" fmla="*/ 64 w 68"/>
                <a:gd name="T3" fmla="*/ 0 h 36"/>
                <a:gd name="T4" fmla="*/ 0 w 68"/>
                <a:gd name="T5" fmla="*/ 28 h 36"/>
                <a:gd name="T6" fmla="*/ 2 w 68"/>
                <a:gd name="T7" fmla="*/ 35 h 36"/>
                <a:gd name="T8" fmla="*/ 67 w 68"/>
                <a:gd name="T9" fmla="*/ 6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36">
                  <a:moveTo>
                    <a:pt x="67" y="6"/>
                  </a:moveTo>
                  <a:lnTo>
                    <a:pt x="64" y="0"/>
                  </a:lnTo>
                  <a:lnTo>
                    <a:pt x="0" y="28"/>
                  </a:lnTo>
                  <a:lnTo>
                    <a:pt x="2" y="35"/>
                  </a:lnTo>
                  <a:lnTo>
                    <a:pt x="67" y="6"/>
                  </a:lnTo>
                </a:path>
              </a:pathLst>
            </a:custGeom>
            <a:solidFill>
              <a:srgbClr val="FFFFFF"/>
            </a:solidFill>
            <a:ln w="9525" cap="rnd">
              <a:noFill/>
              <a:round/>
              <a:headEnd/>
              <a:tailEnd/>
            </a:ln>
            <a:effectLst/>
          </p:spPr>
          <p:txBody>
            <a:bodyPr/>
            <a:lstStyle/>
            <a:p>
              <a:endParaRPr lang="en-US"/>
            </a:p>
          </p:txBody>
        </p:sp>
        <p:sp>
          <p:nvSpPr>
            <p:cNvPr id="48138" name="Freeform 9"/>
            <p:cNvSpPr>
              <a:spLocks/>
            </p:cNvSpPr>
            <p:nvPr/>
          </p:nvSpPr>
          <p:spPr bwMode="auto">
            <a:xfrm>
              <a:off x="164" y="5272"/>
              <a:ext cx="69" cy="34"/>
            </a:xfrm>
            <a:custGeom>
              <a:avLst/>
              <a:gdLst>
                <a:gd name="T0" fmla="*/ 68 w 69"/>
                <a:gd name="T1" fmla="*/ 6 h 34"/>
                <a:gd name="T2" fmla="*/ 65 w 69"/>
                <a:gd name="T3" fmla="*/ 0 h 34"/>
                <a:gd name="T4" fmla="*/ 0 w 69"/>
                <a:gd name="T5" fmla="*/ 26 h 34"/>
                <a:gd name="T6" fmla="*/ 3 w 69"/>
                <a:gd name="T7" fmla="*/ 33 h 34"/>
                <a:gd name="T8" fmla="*/ 68 w 69"/>
                <a:gd name="T9" fmla="*/ 6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34">
                  <a:moveTo>
                    <a:pt x="68" y="6"/>
                  </a:moveTo>
                  <a:lnTo>
                    <a:pt x="65" y="0"/>
                  </a:lnTo>
                  <a:lnTo>
                    <a:pt x="0" y="26"/>
                  </a:lnTo>
                  <a:lnTo>
                    <a:pt x="3" y="33"/>
                  </a:lnTo>
                  <a:lnTo>
                    <a:pt x="68" y="6"/>
                  </a:lnTo>
                </a:path>
              </a:pathLst>
            </a:custGeom>
            <a:solidFill>
              <a:srgbClr val="FFFFFF"/>
            </a:solidFill>
            <a:ln w="9525" cap="rnd">
              <a:noFill/>
              <a:round/>
              <a:headEnd/>
              <a:tailEnd/>
            </a:ln>
            <a:effectLst/>
          </p:spPr>
          <p:txBody>
            <a:bodyPr/>
            <a:lstStyle/>
            <a:p>
              <a:endParaRPr lang="en-US"/>
            </a:p>
          </p:txBody>
        </p:sp>
        <p:sp>
          <p:nvSpPr>
            <p:cNvPr id="48139" name="Freeform 10"/>
            <p:cNvSpPr>
              <a:spLocks/>
            </p:cNvSpPr>
            <p:nvPr/>
          </p:nvSpPr>
          <p:spPr bwMode="auto">
            <a:xfrm>
              <a:off x="172" y="5287"/>
              <a:ext cx="72" cy="36"/>
            </a:xfrm>
            <a:custGeom>
              <a:avLst/>
              <a:gdLst>
                <a:gd name="T0" fmla="*/ 71 w 72"/>
                <a:gd name="T1" fmla="*/ 6 h 36"/>
                <a:gd name="T2" fmla="*/ 67 w 72"/>
                <a:gd name="T3" fmla="*/ 0 h 36"/>
                <a:gd name="T4" fmla="*/ 0 w 72"/>
                <a:gd name="T5" fmla="*/ 28 h 36"/>
                <a:gd name="T6" fmla="*/ 3 w 72"/>
                <a:gd name="T7" fmla="*/ 35 h 36"/>
                <a:gd name="T8" fmla="*/ 71 w 72"/>
                <a:gd name="T9" fmla="*/ 6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 h="36">
                  <a:moveTo>
                    <a:pt x="71" y="6"/>
                  </a:moveTo>
                  <a:lnTo>
                    <a:pt x="67" y="0"/>
                  </a:lnTo>
                  <a:lnTo>
                    <a:pt x="0" y="28"/>
                  </a:lnTo>
                  <a:lnTo>
                    <a:pt x="3" y="35"/>
                  </a:lnTo>
                  <a:lnTo>
                    <a:pt x="71" y="6"/>
                  </a:lnTo>
                </a:path>
              </a:pathLst>
            </a:custGeom>
            <a:solidFill>
              <a:srgbClr val="FFFFFF"/>
            </a:solidFill>
            <a:ln w="9525" cap="rnd">
              <a:noFill/>
              <a:round/>
              <a:headEnd/>
              <a:tailEnd/>
            </a:ln>
            <a:effectLst/>
          </p:spPr>
          <p:txBody>
            <a:bodyPr/>
            <a:lstStyle/>
            <a:p>
              <a:endParaRPr lang="en-US"/>
            </a:p>
          </p:txBody>
        </p:sp>
        <p:sp>
          <p:nvSpPr>
            <p:cNvPr id="48140" name="Freeform 11"/>
            <p:cNvSpPr>
              <a:spLocks/>
            </p:cNvSpPr>
            <p:nvPr/>
          </p:nvSpPr>
          <p:spPr bwMode="auto">
            <a:xfrm>
              <a:off x="180" y="5303"/>
              <a:ext cx="70" cy="39"/>
            </a:xfrm>
            <a:custGeom>
              <a:avLst/>
              <a:gdLst>
                <a:gd name="T0" fmla="*/ 69 w 70"/>
                <a:gd name="T1" fmla="*/ 7 h 39"/>
                <a:gd name="T2" fmla="*/ 65 w 70"/>
                <a:gd name="T3" fmla="*/ 0 h 39"/>
                <a:gd name="T4" fmla="*/ 0 w 70"/>
                <a:gd name="T5" fmla="*/ 30 h 39"/>
                <a:gd name="T6" fmla="*/ 3 w 70"/>
                <a:gd name="T7" fmla="*/ 38 h 39"/>
                <a:gd name="T8" fmla="*/ 69 w 70"/>
                <a:gd name="T9" fmla="*/ 7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 h="39">
                  <a:moveTo>
                    <a:pt x="69" y="7"/>
                  </a:moveTo>
                  <a:lnTo>
                    <a:pt x="65" y="0"/>
                  </a:lnTo>
                  <a:lnTo>
                    <a:pt x="0" y="30"/>
                  </a:lnTo>
                  <a:lnTo>
                    <a:pt x="3" y="38"/>
                  </a:lnTo>
                  <a:lnTo>
                    <a:pt x="69" y="7"/>
                  </a:lnTo>
                </a:path>
              </a:pathLst>
            </a:custGeom>
            <a:solidFill>
              <a:srgbClr val="FFFFFF"/>
            </a:solidFill>
            <a:ln w="9525" cap="rnd">
              <a:noFill/>
              <a:round/>
              <a:headEnd/>
              <a:tailEnd/>
            </a:ln>
            <a:effectLst/>
          </p:spPr>
          <p:txBody>
            <a:bodyPr/>
            <a:lstStyle/>
            <a:p>
              <a:endParaRPr lang="en-US"/>
            </a:p>
          </p:txBody>
        </p:sp>
        <p:sp>
          <p:nvSpPr>
            <p:cNvPr id="48141" name="Freeform 12"/>
            <p:cNvSpPr>
              <a:spLocks/>
            </p:cNvSpPr>
            <p:nvPr/>
          </p:nvSpPr>
          <p:spPr bwMode="auto">
            <a:xfrm>
              <a:off x="110" y="5202"/>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58">
                  <a:moveTo>
                    <a:pt x="120" y="7"/>
                  </a:moveTo>
                  <a:lnTo>
                    <a:pt x="118" y="0"/>
                  </a:lnTo>
                  <a:lnTo>
                    <a:pt x="0" y="50"/>
                  </a:lnTo>
                  <a:lnTo>
                    <a:pt x="2" y="57"/>
                  </a:lnTo>
                  <a:lnTo>
                    <a:pt x="120" y="7"/>
                  </a:lnTo>
                </a:path>
              </a:pathLst>
            </a:custGeom>
            <a:solidFill>
              <a:srgbClr val="FFFFFF"/>
            </a:solidFill>
            <a:ln w="9525" cap="rnd">
              <a:noFill/>
              <a:round/>
              <a:headEnd/>
              <a:tailEnd/>
            </a:ln>
            <a:effectLst/>
          </p:spPr>
          <p:txBody>
            <a:bodyPr/>
            <a:lstStyle/>
            <a:p>
              <a:endParaRPr lang="en-US"/>
            </a:p>
          </p:txBody>
        </p:sp>
        <p:sp>
          <p:nvSpPr>
            <p:cNvPr id="48142" name="Freeform 13"/>
            <p:cNvSpPr>
              <a:spLocks/>
            </p:cNvSpPr>
            <p:nvPr/>
          </p:nvSpPr>
          <p:spPr bwMode="auto">
            <a:xfrm>
              <a:off x="91" y="5190"/>
              <a:ext cx="123" cy="59"/>
            </a:xfrm>
            <a:custGeom>
              <a:avLst/>
              <a:gdLst>
                <a:gd name="T0" fmla="*/ 122 w 123"/>
                <a:gd name="T1" fmla="*/ 7 h 59"/>
                <a:gd name="T2" fmla="*/ 119 w 123"/>
                <a:gd name="T3" fmla="*/ 0 h 59"/>
                <a:gd name="T4" fmla="*/ 0 w 123"/>
                <a:gd name="T5" fmla="*/ 51 h 59"/>
                <a:gd name="T6" fmla="*/ 2 w 123"/>
                <a:gd name="T7" fmla="*/ 58 h 59"/>
                <a:gd name="T8" fmla="*/ 122 w 123"/>
                <a:gd name="T9" fmla="*/ 7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59">
                  <a:moveTo>
                    <a:pt x="122" y="7"/>
                  </a:moveTo>
                  <a:lnTo>
                    <a:pt x="119" y="0"/>
                  </a:lnTo>
                  <a:lnTo>
                    <a:pt x="0" y="51"/>
                  </a:lnTo>
                  <a:lnTo>
                    <a:pt x="2" y="58"/>
                  </a:lnTo>
                  <a:lnTo>
                    <a:pt x="122" y="7"/>
                  </a:lnTo>
                </a:path>
              </a:pathLst>
            </a:custGeom>
            <a:solidFill>
              <a:srgbClr val="FFFFFF"/>
            </a:solidFill>
            <a:ln w="9525" cap="rnd">
              <a:noFill/>
              <a:round/>
              <a:headEnd/>
              <a:tailEnd/>
            </a:ln>
            <a:effectLst/>
          </p:spPr>
          <p:txBody>
            <a:bodyPr/>
            <a:lstStyle/>
            <a:p>
              <a:endParaRPr lang="en-US"/>
            </a:p>
          </p:txBody>
        </p:sp>
        <p:sp>
          <p:nvSpPr>
            <p:cNvPr id="48143" name="Freeform 14"/>
            <p:cNvSpPr>
              <a:spLocks/>
            </p:cNvSpPr>
            <p:nvPr/>
          </p:nvSpPr>
          <p:spPr bwMode="auto">
            <a:xfrm>
              <a:off x="219" y="5204"/>
              <a:ext cx="55" cy="104"/>
            </a:xfrm>
            <a:custGeom>
              <a:avLst/>
              <a:gdLst>
                <a:gd name="T0" fmla="*/ 46 w 55"/>
                <a:gd name="T1" fmla="*/ 103 h 104"/>
                <a:gd name="T2" fmla="*/ 54 w 55"/>
                <a:gd name="T3" fmla="*/ 100 h 104"/>
                <a:gd name="T4" fmla="*/ 7 w 55"/>
                <a:gd name="T5" fmla="*/ 0 h 104"/>
                <a:gd name="T6" fmla="*/ 0 w 55"/>
                <a:gd name="T7" fmla="*/ 2 h 104"/>
                <a:gd name="T8" fmla="*/ 46 w 55"/>
                <a:gd name="T9" fmla="*/ 103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04">
                  <a:moveTo>
                    <a:pt x="46" y="103"/>
                  </a:moveTo>
                  <a:lnTo>
                    <a:pt x="54" y="100"/>
                  </a:lnTo>
                  <a:lnTo>
                    <a:pt x="7" y="0"/>
                  </a:lnTo>
                  <a:lnTo>
                    <a:pt x="0" y="2"/>
                  </a:lnTo>
                  <a:lnTo>
                    <a:pt x="46" y="103"/>
                  </a:lnTo>
                </a:path>
              </a:pathLst>
            </a:custGeom>
            <a:solidFill>
              <a:srgbClr val="FFFFFF"/>
            </a:solidFill>
            <a:ln w="9525" cap="rnd">
              <a:noFill/>
              <a:round/>
              <a:headEnd/>
              <a:tailEnd/>
            </a:ln>
            <a:effectLst/>
          </p:spPr>
          <p:txBody>
            <a:bodyPr/>
            <a:lstStyle/>
            <a:p>
              <a:endParaRPr lang="en-US"/>
            </a:p>
          </p:txBody>
        </p:sp>
        <p:sp>
          <p:nvSpPr>
            <p:cNvPr id="48144" name="Freeform 15"/>
            <p:cNvSpPr>
              <a:spLocks/>
            </p:cNvSpPr>
            <p:nvPr/>
          </p:nvSpPr>
          <p:spPr bwMode="auto">
            <a:xfrm>
              <a:off x="110" y="5249"/>
              <a:ext cx="53" cy="106"/>
            </a:xfrm>
            <a:custGeom>
              <a:avLst/>
              <a:gdLst>
                <a:gd name="T0" fmla="*/ 45 w 53"/>
                <a:gd name="T1" fmla="*/ 105 h 106"/>
                <a:gd name="T2" fmla="*/ 52 w 53"/>
                <a:gd name="T3" fmla="*/ 101 h 106"/>
                <a:gd name="T4" fmla="*/ 6 w 53"/>
                <a:gd name="T5" fmla="*/ 0 h 106"/>
                <a:gd name="T6" fmla="*/ 0 w 53"/>
                <a:gd name="T7" fmla="*/ 3 h 106"/>
                <a:gd name="T8" fmla="*/ 45 w 53"/>
                <a:gd name="T9" fmla="*/ 105 h 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06">
                  <a:moveTo>
                    <a:pt x="45" y="105"/>
                  </a:moveTo>
                  <a:lnTo>
                    <a:pt x="52" y="101"/>
                  </a:lnTo>
                  <a:lnTo>
                    <a:pt x="6" y="0"/>
                  </a:lnTo>
                  <a:lnTo>
                    <a:pt x="0" y="3"/>
                  </a:lnTo>
                  <a:lnTo>
                    <a:pt x="45" y="105"/>
                  </a:lnTo>
                </a:path>
              </a:pathLst>
            </a:custGeom>
            <a:solidFill>
              <a:srgbClr val="FFFFFF"/>
            </a:solidFill>
            <a:ln w="9525" cap="rnd">
              <a:noFill/>
              <a:round/>
              <a:headEnd/>
              <a:tailEnd/>
            </a:ln>
            <a:effectLst/>
          </p:spPr>
          <p:txBody>
            <a:bodyPr/>
            <a:lstStyle/>
            <a:p>
              <a:endParaRPr lang="en-US"/>
            </a:p>
          </p:txBody>
        </p:sp>
        <p:sp>
          <p:nvSpPr>
            <p:cNvPr id="48145" name="Freeform 16"/>
            <p:cNvSpPr>
              <a:spLocks/>
            </p:cNvSpPr>
            <p:nvPr/>
          </p:nvSpPr>
          <p:spPr bwMode="auto">
            <a:xfrm>
              <a:off x="87" y="5241"/>
              <a:ext cx="60" cy="114"/>
            </a:xfrm>
            <a:custGeom>
              <a:avLst/>
              <a:gdLst>
                <a:gd name="T0" fmla="*/ 51 w 60"/>
                <a:gd name="T1" fmla="*/ 113 h 114"/>
                <a:gd name="T2" fmla="*/ 59 w 60"/>
                <a:gd name="T3" fmla="*/ 110 h 114"/>
                <a:gd name="T4" fmla="*/ 6 w 60"/>
                <a:gd name="T5" fmla="*/ 0 h 114"/>
                <a:gd name="T6" fmla="*/ 0 w 60"/>
                <a:gd name="T7" fmla="*/ 2 h 114"/>
                <a:gd name="T8" fmla="*/ 51 w 60"/>
                <a:gd name="T9" fmla="*/ 113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114">
                  <a:moveTo>
                    <a:pt x="51" y="113"/>
                  </a:moveTo>
                  <a:lnTo>
                    <a:pt x="59" y="110"/>
                  </a:lnTo>
                  <a:lnTo>
                    <a:pt x="6" y="0"/>
                  </a:lnTo>
                  <a:lnTo>
                    <a:pt x="0" y="2"/>
                  </a:lnTo>
                  <a:lnTo>
                    <a:pt x="51" y="113"/>
                  </a:lnTo>
                </a:path>
              </a:pathLst>
            </a:custGeom>
            <a:solidFill>
              <a:srgbClr val="FFFFFF"/>
            </a:solidFill>
            <a:ln w="9525" cap="rnd">
              <a:noFill/>
              <a:round/>
              <a:headEnd/>
              <a:tailEnd/>
            </a:ln>
            <a:effectLst/>
          </p:spPr>
          <p:txBody>
            <a:bodyPr/>
            <a:lstStyle/>
            <a:p>
              <a:endParaRPr lang="en-US"/>
            </a:p>
          </p:txBody>
        </p:sp>
        <p:sp>
          <p:nvSpPr>
            <p:cNvPr id="48146" name="Freeform 17"/>
            <p:cNvSpPr>
              <a:spLocks/>
            </p:cNvSpPr>
            <p:nvPr/>
          </p:nvSpPr>
          <p:spPr bwMode="auto">
            <a:xfrm>
              <a:off x="90" y="5241"/>
              <a:ext cx="30" cy="18"/>
            </a:xfrm>
            <a:custGeom>
              <a:avLst/>
              <a:gdLst>
                <a:gd name="T0" fmla="*/ 25 w 30"/>
                <a:gd name="T1" fmla="*/ 17 h 18"/>
                <a:gd name="T2" fmla="*/ 29 w 30"/>
                <a:gd name="T3" fmla="*/ 10 h 18"/>
                <a:gd name="T4" fmla="*/ 4 w 30"/>
                <a:gd name="T5" fmla="*/ 0 h 18"/>
                <a:gd name="T6" fmla="*/ 0 w 30"/>
                <a:gd name="T7" fmla="*/ 6 h 18"/>
                <a:gd name="T8" fmla="*/ 25 w 30"/>
                <a:gd name="T9" fmla="*/ 17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18">
                  <a:moveTo>
                    <a:pt x="25" y="17"/>
                  </a:moveTo>
                  <a:lnTo>
                    <a:pt x="29" y="10"/>
                  </a:lnTo>
                  <a:lnTo>
                    <a:pt x="4" y="0"/>
                  </a:lnTo>
                  <a:lnTo>
                    <a:pt x="0" y="6"/>
                  </a:lnTo>
                  <a:lnTo>
                    <a:pt x="25" y="17"/>
                  </a:lnTo>
                </a:path>
              </a:pathLst>
            </a:custGeom>
            <a:solidFill>
              <a:srgbClr val="FFFFFF"/>
            </a:solidFill>
            <a:ln w="9525" cap="rnd">
              <a:noFill/>
              <a:round/>
              <a:headEnd/>
              <a:tailEnd/>
            </a:ln>
            <a:effectLst/>
          </p:spPr>
          <p:txBody>
            <a:bodyPr/>
            <a:lstStyle/>
            <a:p>
              <a:endParaRPr lang="en-US"/>
            </a:p>
          </p:txBody>
        </p:sp>
        <p:sp>
          <p:nvSpPr>
            <p:cNvPr id="48147" name="Freeform 18"/>
            <p:cNvSpPr>
              <a:spLocks/>
            </p:cNvSpPr>
            <p:nvPr/>
          </p:nvSpPr>
          <p:spPr bwMode="auto">
            <a:xfrm>
              <a:off x="200" y="5197"/>
              <a:ext cx="27" cy="18"/>
            </a:xfrm>
            <a:custGeom>
              <a:avLst/>
              <a:gdLst>
                <a:gd name="T0" fmla="*/ 22 w 27"/>
                <a:gd name="T1" fmla="*/ 17 h 18"/>
                <a:gd name="T2" fmla="*/ 26 w 27"/>
                <a:gd name="T3" fmla="*/ 10 h 18"/>
                <a:gd name="T4" fmla="*/ 4 w 27"/>
                <a:gd name="T5" fmla="*/ 0 h 18"/>
                <a:gd name="T6" fmla="*/ 0 w 27"/>
                <a:gd name="T7" fmla="*/ 5 h 18"/>
                <a:gd name="T8" fmla="*/ 22 w 27"/>
                <a:gd name="T9" fmla="*/ 17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8">
                  <a:moveTo>
                    <a:pt x="22" y="17"/>
                  </a:moveTo>
                  <a:lnTo>
                    <a:pt x="26" y="10"/>
                  </a:lnTo>
                  <a:lnTo>
                    <a:pt x="4" y="0"/>
                  </a:lnTo>
                  <a:lnTo>
                    <a:pt x="0" y="5"/>
                  </a:lnTo>
                  <a:lnTo>
                    <a:pt x="22" y="17"/>
                  </a:lnTo>
                </a:path>
              </a:pathLst>
            </a:custGeom>
            <a:solidFill>
              <a:srgbClr val="FFFFFF"/>
            </a:solidFill>
            <a:ln w="9525" cap="rnd">
              <a:noFill/>
              <a:round/>
              <a:headEnd/>
              <a:tailEnd/>
            </a:ln>
            <a:effectLst/>
          </p:spPr>
          <p:txBody>
            <a:bodyPr/>
            <a:lstStyle/>
            <a:p>
              <a:endParaRPr lang="en-US"/>
            </a:p>
          </p:txBody>
        </p:sp>
      </p:gr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 name="Rectangle 4"/>
          <p:cNvSpPr>
            <a:spLocks noGrp="1" noChangeArrowheads="1"/>
          </p:cNvSpPr>
          <p:nvPr>
            <p:ph type="body" idx="1"/>
          </p:nvPr>
        </p:nvSpPr>
        <p:spPr>
          <a:xfrm>
            <a:off x="452438" y="4762500"/>
            <a:ext cx="5842000" cy="3795713"/>
          </a:xfrm>
          <a:noFill/>
          <a:ln/>
        </p:spPr>
        <p:txBody>
          <a:bodyPr/>
          <a:lstStyle/>
          <a:p>
            <a:pPr defTabSz="377825">
              <a:tabLst>
                <a:tab pos="442913" algn="l"/>
              </a:tabLst>
            </a:pPr>
            <a:endParaRPr lang="en-US" b="0" dirty="0">
              <a:latin typeface="Times New Roman" pitchFamily="18" charset="0"/>
            </a:endParaRPr>
          </a:p>
        </p:txBody>
      </p:sp>
      <p:sp>
        <p:nvSpPr>
          <p:cNvPr id="10245" name="Rectangle 5"/>
          <p:cNvSpPr>
            <a:spLocks noGrp="1" noRot="1" noChangeAspect="1" noChangeArrowheads="1" noTextEdit="1"/>
          </p:cNvSpPr>
          <p:nvPr>
            <p:ph type="sldImg"/>
          </p:nvPr>
        </p:nvSpPr>
        <p:spPr>
          <a:xfrm>
            <a:off x="441325" y="168275"/>
            <a:ext cx="5927725" cy="4445000"/>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a:lstStyle/>
          <a:p>
            <a:endParaRPr lang="en-US" dirty="0"/>
          </a:p>
        </p:txBody>
      </p:sp>
      <p:sp>
        <p:nvSpPr>
          <p:cNvPr id="12291" name="Rectangle 3"/>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441325" y="168275"/>
            <a:ext cx="5927725" cy="4445000"/>
          </a:xfrm>
          <a:ln cap="flat"/>
        </p:spPr>
      </p:sp>
      <p:sp>
        <p:nvSpPr>
          <p:cNvPr id="14339" name="Rectangle 3"/>
          <p:cNvSpPr>
            <a:spLocks noGrp="1" noChangeArrowheads="1"/>
          </p:cNvSpPr>
          <p:nvPr>
            <p:ph type="body" idx="1"/>
          </p:nvPr>
        </p:nvSpPr>
        <p:spPr>
          <a:xfrm>
            <a:off x="452438" y="4762500"/>
            <a:ext cx="5778500" cy="3795713"/>
          </a:xfrm>
          <a:noFill/>
          <a:ln/>
        </p:spPr>
        <p:txBody>
          <a:bodyPr/>
          <a:lstStyle/>
          <a:p>
            <a:pPr defTabSz="377825">
              <a:tabLst>
                <a:tab pos="442913" algn="l"/>
              </a:tabLst>
            </a:pPr>
            <a:endParaRPr lang="en-US" dirty="0">
              <a:solidFill>
                <a:schemeClr val="accent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7"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8" name="Rectangle 4"/>
          <p:cNvSpPr>
            <a:spLocks noGrp="1" noChangeArrowheads="1"/>
          </p:cNvSpPr>
          <p:nvPr>
            <p:ph type="body" idx="1"/>
          </p:nvPr>
        </p:nvSpPr>
        <p:spPr>
          <a:noFill/>
          <a:ln/>
        </p:spPr>
        <p:txBody>
          <a:bodyPr/>
          <a:lstStyle/>
          <a:p>
            <a:endParaRPr lang="en-US" dirty="0">
              <a:solidFill>
                <a:schemeClr val="accent2"/>
              </a:solidFill>
            </a:endParaRPr>
          </a:p>
        </p:txBody>
      </p:sp>
      <p:sp>
        <p:nvSpPr>
          <p:cNvPr id="16389" name="Rectangle 5"/>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5" name="Rectangle 3"/>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6" name="Rectangle 4"/>
          <p:cNvSpPr>
            <a:spLocks noGrp="1" noChangeArrowheads="1"/>
          </p:cNvSpPr>
          <p:nvPr>
            <p:ph type="body" idx="1"/>
          </p:nvPr>
        </p:nvSpPr>
        <p:spPr>
          <a:xfrm>
            <a:off x="452438" y="4762500"/>
            <a:ext cx="5789612" cy="3795713"/>
          </a:xfrm>
          <a:noFill/>
          <a:ln/>
        </p:spPr>
        <p:txBody>
          <a:bodyPr/>
          <a:lstStyle/>
          <a:p>
            <a:pPr defTabSz="377825">
              <a:tabLst>
                <a:tab pos="442913" algn="l"/>
              </a:tabLst>
            </a:pPr>
            <a:endParaRPr lang="en-US" dirty="0">
              <a:solidFill>
                <a:schemeClr val="accent1"/>
              </a:solidFill>
            </a:endParaRPr>
          </a:p>
        </p:txBody>
      </p:sp>
      <p:sp>
        <p:nvSpPr>
          <p:cNvPr id="18437" name="Rectangle 5"/>
          <p:cNvSpPr>
            <a:spLocks noGrp="1" noRot="1" noChangeAspect="1" noChangeArrowheads="1" noTextEdit="1"/>
          </p:cNvSpPr>
          <p:nvPr>
            <p:ph type="sldImg"/>
          </p:nvPr>
        </p:nvSpPr>
        <p:spPr>
          <a:xfrm>
            <a:off x="441325" y="168275"/>
            <a:ext cx="5927725" cy="4445000"/>
          </a:xfr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41325" y="168275"/>
            <a:ext cx="5927725" cy="4445000"/>
          </a:xfrm>
          <a:ln cap="flat"/>
        </p:spPr>
      </p:sp>
      <p:sp>
        <p:nvSpPr>
          <p:cNvPr id="20483" name="Rectangle 3"/>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Rectangle 4"/>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Rectangle 5"/>
          <p:cNvSpPr>
            <a:spLocks noGrp="1" noChangeArrowheads="1"/>
          </p:cNvSpPr>
          <p:nvPr>
            <p:ph type="body" idx="1"/>
          </p:nvPr>
        </p:nvSpPr>
        <p:spPr>
          <a:xfrm>
            <a:off x="452438" y="4762500"/>
            <a:ext cx="5802312" cy="3795713"/>
          </a:xfrm>
          <a:noFill/>
          <a:ln/>
        </p:spPr>
        <p:txBody>
          <a:bodyPr/>
          <a:lstStyle/>
          <a:p>
            <a:pPr defTabSz="377825">
              <a:tabLst>
                <a:tab pos="442913" algn="l"/>
              </a:tabLst>
            </a:pPr>
            <a:endParaRPr lang="en-US" dirty="0">
              <a:solidFill>
                <a:srgbClr val="000000"/>
              </a:solidFill>
              <a:latin typeface="Courier New" pitchFamily="49" charset="0"/>
            </a:endParaRPr>
          </a:p>
        </p:txBody>
      </p:sp>
      <p:sp>
        <p:nvSpPr>
          <p:cNvPr id="20486" name="Rectangle 6"/>
          <p:cNvSpPr>
            <a:spLocks noChangeArrowheads="1"/>
          </p:cNvSpPr>
          <p:nvPr/>
        </p:nvSpPr>
        <p:spPr bwMode="auto">
          <a:xfrm>
            <a:off x="655638" y="5843588"/>
            <a:ext cx="5618162" cy="12366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Rectangle 7"/>
          <p:cNvSpPr>
            <a:spLocks noChangeArrowheads="1"/>
          </p:cNvSpPr>
          <p:nvPr/>
        </p:nvSpPr>
        <p:spPr bwMode="auto">
          <a:xfrm>
            <a:off x="652463" y="7213600"/>
            <a:ext cx="5630862" cy="11271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Rectangle 8"/>
          <p:cNvSpPr>
            <a:spLocks noChangeArrowheads="1"/>
          </p:cNvSpPr>
          <p:nvPr/>
        </p:nvSpPr>
        <p:spPr bwMode="auto">
          <a:xfrm>
            <a:off x="698500" y="7258050"/>
            <a:ext cx="5224463"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p>
            <a:pPr algn="l" defTabSz="828675">
              <a:lnSpc>
                <a:spcPct val="100000"/>
              </a:lnSpc>
              <a:spcBef>
                <a:spcPct val="0"/>
              </a:spcBef>
            </a:pPr>
            <a:r>
              <a:rPr lang="en-US" sz="1100" b="0">
                <a:solidFill>
                  <a:srgbClr val="000000"/>
                </a:solidFill>
                <a:latin typeface="Courier New" pitchFamily="49" charset="0"/>
              </a:rPr>
              <a:t>ENAME      JOB</a:t>
            </a:r>
          </a:p>
          <a:p>
            <a:pPr algn="l" defTabSz="828675">
              <a:lnSpc>
                <a:spcPct val="100000"/>
              </a:lnSpc>
              <a:spcBef>
                <a:spcPct val="0"/>
              </a:spcBef>
            </a:pPr>
            <a:r>
              <a:rPr lang="en-US" sz="1100" b="0">
                <a:solidFill>
                  <a:srgbClr val="000000"/>
                </a:solidFill>
                <a:latin typeface="Courier New" pitchFamily="49" charset="0"/>
              </a:rPr>
              <a:t>---------- ---------</a:t>
            </a:r>
          </a:p>
          <a:p>
            <a:pPr algn="l" defTabSz="828675">
              <a:lnSpc>
                <a:spcPct val="100000"/>
              </a:lnSpc>
              <a:spcBef>
                <a:spcPct val="0"/>
              </a:spcBef>
            </a:pPr>
            <a:r>
              <a:rPr lang="en-US" sz="1100" b="0">
                <a:solidFill>
                  <a:srgbClr val="000000"/>
                </a:solidFill>
                <a:latin typeface="Courier New" pitchFamily="49" charset="0"/>
              </a:rPr>
              <a:t>JAMES      CLERK</a:t>
            </a:r>
          </a:p>
          <a:p>
            <a:pPr algn="l" defTabSz="828675">
              <a:lnSpc>
                <a:spcPct val="100000"/>
              </a:lnSpc>
              <a:spcBef>
                <a:spcPct val="0"/>
              </a:spcBef>
            </a:pPr>
            <a:r>
              <a:rPr lang="en-US" sz="1100" b="0">
                <a:solidFill>
                  <a:srgbClr val="000000"/>
                </a:solidFill>
                <a:latin typeface="Courier New" pitchFamily="49" charset="0"/>
              </a:rPr>
              <a:t>SMITH      CLERK</a:t>
            </a:r>
          </a:p>
          <a:p>
            <a:pPr algn="l" defTabSz="828675">
              <a:lnSpc>
                <a:spcPct val="100000"/>
              </a:lnSpc>
              <a:spcBef>
                <a:spcPct val="0"/>
              </a:spcBef>
            </a:pPr>
            <a:r>
              <a:rPr lang="en-US" sz="1100" b="0">
                <a:solidFill>
                  <a:srgbClr val="000000"/>
                </a:solidFill>
                <a:latin typeface="Courier New" pitchFamily="49" charset="0"/>
              </a:rPr>
              <a:t>ADAMS      CLERK</a:t>
            </a:r>
          </a:p>
          <a:p>
            <a:pPr algn="l" defTabSz="828675">
              <a:lnSpc>
                <a:spcPct val="100000"/>
              </a:lnSpc>
              <a:spcBef>
                <a:spcPct val="0"/>
              </a:spcBef>
            </a:pPr>
            <a:r>
              <a:rPr lang="en-US" sz="1100" b="0">
                <a:solidFill>
                  <a:srgbClr val="000000"/>
                </a:solidFill>
                <a:latin typeface="Courier New" pitchFamily="49" charset="0"/>
              </a:rPr>
              <a:t>MILLER     CLERK</a:t>
            </a:r>
          </a:p>
        </p:txBody>
      </p:sp>
      <p:sp>
        <p:nvSpPr>
          <p:cNvPr id="20489" name="Rectangle 9"/>
          <p:cNvSpPr>
            <a:spLocks noChangeArrowheads="1"/>
          </p:cNvSpPr>
          <p:nvPr/>
        </p:nvSpPr>
        <p:spPr bwMode="auto">
          <a:xfrm>
            <a:off x="714375" y="5907088"/>
            <a:ext cx="4208463" cy="113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403225">
              <a:lnSpc>
                <a:spcPct val="100000"/>
              </a:lnSpc>
              <a:spcBef>
                <a:spcPct val="0"/>
              </a:spcBef>
              <a:spcAft>
                <a:spcPct val="24000"/>
              </a:spcAft>
            </a:pPr>
            <a:r>
              <a:rPr lang="en-US" sz="1100">
                <a:solidFill>
                  <a:schemeClr val="tx1"/>
                </a:solidFill>
                <a:latin typeface="Courier New" pitchFamily="49" charset="0"/>
              </a:rPr>
              <a:t>SQL&gt; SELECT   ename, job</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job = </a:t>
            </a:r>
          </a:p>
          <a:p>
            <a:pPr algn="l" defTabSz="403225">
              <a:lnSpc>
                <a:spcPct val="100000"/>
              </a:lnSpc>
              <a:spcBef>
                <a:spcPct val="0"/>
              </a:spcBef>
              <a:spcAft>
                <a:spcPct val="24000"/>
              </a:spcAft>
            </a:pPr>
            <a:r>
              <a:rPr lang="en-US" sz="1100">
                <a:solidFill>
                  <a:schemeClr val="tx1"/>
                </a:solidFill>
                <a:latin typeface="Courier New" pitchFamily="49" charset="0"/>
              </a:rPr>
              <a:t>   4		      	(SELECT  job</a:t>
            </a:r>
            <a:br>
              <a:rPr lang="en-US" sz="1100">
                <a:solidFill>
                  <a:schemeClr val="tx1"/>
                </a:solidFill>
                <a:latin typeface="Courier New" pitchFamily="49" charset="0"/>
              </a:rPr>
            </a:br>
            <a:r>
              <a:rPr lang="en-US" sz="1100">
                <a:solidFill>
                  <a:schemeClr val="tx1"/>
                </a:solidFill>
                <a:latin typeface="Courier New" pitchFamily="49" charset="0"/>
              </a:rPr>
              <a:t>   5	     			 FROM     emp</a:t>
            </a:r>
            <a:br>
              <a:rPr lang="en-US" sz="1100">
                <a:solidFill>
                  <a:schemeClr val="tx1"/>
                </a:solidFill>
                <a:latin typeface="Courier New" pitchFamily="49" charset="0"/>
              </a:rPr>
            </a:br>
            <a:r>
              <a:rPr lang="en-US" sz="1100">
                <a:solidFill>
                  <a:schemeClr val="tx1"/>
                </a:solidFill>
                <a:latin typeface="Courier New" pitchFamily="49" charset="0"/>
              </a:rPr>
              <a:t>   6	     			 WHERE    empno = 7369);</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474663" y="161925"/>
            <a:ext cx="5864225" cy="4397375"/>
          </a:xfrm>
          <a:ln cap="flat"/>
        </p:spPr>
      </p:sp>
      <p:sp>
        <p:nvSpPr>
          <p:cNvPr id="22531"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p:spPr>
        <p:txBody>
          <a:bodyPr/>
          <a:lstStyle/>
          <a:p>
            <a:pPr>
              <a:tabLst/>
            </a:pPr>
            <a:endParaRPr lang="en-US" b="0" dirty="0">
              <a:latin typeface="Times New Roman" pitchFamily="18" charset="0"/>
            </a:endParaRPr>
          </a:p>
        </p:txBody>
      </p:sp>
      <p:sp>
        <p:nvSpPr>
          <p:cNvPr id="24579" name="Rectangle 3"/>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474663" y="161925"/>
            <a:ext cx="5864225" cy="4397375"/>
          </a:xfrm>
          <a:ln cap="flat"/>
        </p:spPr>
      </p:sp>
      <p:sp>
        <p:nvSpPr>
          <p:cNvPr id="26627" name="Rectangle 3"/>
          <p:cNvSpPr>
            <a:spLocks noGrp="1" noChangeArrowheads="1"/>
          </p:cNvSpPr>
          <p:nvPr>
            <p:ph type="body" idx="1"/>
          </p:nvPr>
        </p:nvSpPr>
        <p:spPr>
          <a:noFill/>
          <a:ln/>
        </p:spPr>
        <p:txBody>
          <a:bodyPr/>
          <a:lstStyle/>
          <a:p>
            <a:endParaRPr lang="en-US" b="0" dirty="0">
              <a:latin typeface="Times New Roman" pitchFamily="18" charset="0"/>
            </a:endParaRPr>
          </a:p>
        </p:txBody>
      </p:sp>
      <p:sp>
        <p:nvSpPr>
          <p:cNvPr id="26628" name="Rectangle 4"/>
          <p:cNvSpPr>
            <a:spLocks noChangeArrowheads="1"/>
          </p:cNvSpPr>
          <p:nvPr/>
        </p:nvSpPr>
        <p:spPr bwMode="auto">
          <a:xfrm>
            <a:off x="625475" y="5805488"/>
            <a:ext cx="5635625" cy="8239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00" tIns="42863" rIns="88900" bIns="42863" anchor="ctr"/>
          <a:lstStyle/>
          <a:p>
            <a:pPr algn="l" defTabSz="828675">
              <a:lnSpc>
                <a:spcPct val="70000"/>
              </a:lnSpc>
              <a:spcBef>
                <a:spcPct val="0"/>
              </a:spcBef>
              <a:tabLst>
                <a:tab pos="1141413" algn="l"/>
              </a:tabLst>
            </a:pPr>
            <a:r>
              <a:rPr lang="en-US" sz="2500" b="0">
                <a:solidFill>
                  <a:schemeClr val="tx1"/>
                </a:solidFill>
                <a:latin typeface="Times New Roman" pitchFamily="18" charset="0"/>
              </a:rPr>
              <a:t>   </a:t>
            </a:r>
            <a:r>
              <a:rPr lang="en-US" sz="1100" b="0">
                <a:solidFill>
                  <a:schemeClr val="tx1"/>
                </a:solidFill>
                <a:latin typeface="Courier New" pitchFamily="49" charset="0"/>
              </a:rPr>
              <a:t>DEPTNO   MIN(SAL)</a:t>
            </a:r>
          </a:p>
          <a:p>
            <a:pPr algn="l" defTabSz="828675">
              <a:lnSpc>
                <a:spcPct val="100000"/>
              </a:lnSpc>
              <a:spcBef>
                <a:spcPct val="0"/>
              </a:spcBef>
              <a:tabLst>
                <a:tab pos="1141413" algn="l"/>
              </a:tabLst>
            </a:pPr>
            <a:r>
              <a:rPr lang="en-US" sz="1100" b="0">
                <a:solidFill>
                  <a:schemeClr val="tx1"/>
                </a:solidFill>
                <a:latin typeface="Courier New" pitchFamily="49" charset="0"/>
              </a:rPr>
              <a:t>--------- ---------</a:t>
            </a:r>
          </a:p>
          <a:p>
            <a:pPr algn="l" defTabSz="828675">
              <a:lnSpc>
                <a:spcPct val="100000"/>
              </a:lnSpc>
              <a:spcBef>
                <a:spcPct val="0"/>
              </a:spcBef>
              <a:tabLst>
                <a:tab pos="1141413" algn="l"/>
              </a:tabLst>
            </a:pPr>
            <a:r>
              <a:rPr lang="en-US" sz="1100" b="0">
                <a:solidFill>
                  <a:schemeClr val="tx1"/>
                </a:solidFill>
                <a:latin typeface="Courier New" pitchFamily="49" charset="0"/>
              </a:rPr>
              <a:t>       10      1300</a:t>
            </a:r>
          </a:p>
          <a:p>
            <a:pPr algn="l" defTabSz="828675">
              <a:lnSpc>
                <a:spcPct val="100000"/>
              </a:lnSpc>
              <a:spcBef>
                <a:spcPct val="0"/>
              </a:spcBef>
              <a:tabLst>
                <a:tab pos="1141413" algn="l"/>
              </a:tabLst>
            </a:pPr>
            <a:r>
              <a:rPr lang="en-US" sz="1100" b="0">
                <a:solidFill>
                  <a:schemeClr val="tx1"/>
                </a:solidFill>
                <a:latin typeface="Courier New" pitchFamily="49" charset="0"/>
              </a:rPr>
              <a:t>       30       950</a:t>
            </a:r>
          </a:p>
        </p:txBody>
      </p:sp>
      <p:sp>
        <p:nvSpPr>
          <p:cNvPr id="26629" name="Rectangle 5"/>
          <p:cNvSpPr>
            <a:spLocks noChangeArrowheads="1"/>
          </p:cNvSpPr>
          <p:nvPr/>
        </p:nvSpPr>
        <p:spPr bwMode="auto">
          <a:xfrm>
            <a:off x="612775" y="7154863"/>
            <a:ext cx="5653088" cy="11096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0" name="Rectangle 6"/>
          <p:cNvSpPr>
            <a:spLocks noChangeArrowheads="1"/>
          </p:cNvSpPr>
          <p:nvPr/>
        </p:nvSpPr>
        <p:spPr bwMode="auto">
          <a:xfrm>
            <a:off x="650875" y="7154863"/>
            <a:ext cx="56896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SQL&gt; SELECT	job, AVG(sal)</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2  FROM	emp</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3  GROUP BY	job</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4  HAVING	AVG(sal) = (SELECT	 MIN(AVG(sal))</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5		FROM      EMP</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6		GROUP BY  job);</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441325" y="168275"/>
            <a:ext cx="5927725" cy="4445000"/>
          </a:xfrm>
          <a:ln cap="flat"/>
        </p:spPr>
      </p:sp>
      <p:sp>
        <p:nvSpPr>
          <p:cNvPr id="28675" name="Rectangle 3"/>
          <p:cNvSpPr>
            <a:spLocks noGrp="1" noChangeArrowheads="1"/>
          </p:cNvSpPr>
          <p:nvPr>
            <p:ph type="body" idx="1"/>
          </p:nvPr>
        </p:nvSpPr>
        <p:spPr>
          <a:xfrm>
            <a:off x="452438" y="4762500"/>
            <a:ext cx="5862637" cy="3795713"/>
          </a:xfrm>
          <a:noFill/>
          <a:ln/>
        </p:spPr>
        <p:txBody>
          <a:bodyPr/>
          <a:lstStyle/>
          <a:p>
            <a:pPr defTabSz="377825">
              <a:tabLst>
                <a:tab pos="442913" algn="l"/>
              </a:tabLst>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noFill/>
        </p:spPr>
        <p:txBody>
          <a:bodyPr/>
          <a:lstStyle/>
          <a:p>
            <a:r>
              <a:rPr lang="en-US"/>
              <a:t>Cartesian Product</a:t>
            </a:r>
          </a:p>
          <a:p>
            <a:pPr lvl="1"/>
            <a:r>
              <a:rPr lang="en-US"/>
              <a:t>When a join condition is invalid or omitted completely, the result is a </a:t>
            </a:r>
            <a:r>
              <a:rPr lang="en-US" i="1"/>
              <a:t>Cartesian product</a:t>
            </a:r>
            <a:r>
              <a:rPr lang="en-US"/>
              <a:t> in which all combinations of rows will be displayed. All rows in the first table are joined to all rows in the second table.</a:t>
            </a:r>
          </a:p>
          <a:p>
            <a:pPr lvl="1"/>
            <a:r>
              <a:rPr lang="en-US"/>
              <a:t>A </a:t>
            </a:r>
            <a:r>
              <a:rPr lang="en-US">
                <a:solidFill>
                  <a:srgbClr val="FC0128"/>
                </a:solidFill>
              </a:rPr>
              <a:t>Cartesian product </a:t>
            </a:r>
            <a:r>
              <a:rPr lang="en-US"/>
              <a:t>tends to generate a large number of rows, and its result is rarely useful. You should always include a valid join condition in a WHERE clause, unless you have a specific need to combine all rows from all tables.</a:t>
            </a:r>
          </a:p>
          <a:p>
            <a:endParaRPr lang="en-US" b="0">
              <a:latin typeface="Times New Roman" pitchFamily="18" charset="0"/>
            </a:endParaRPr>
          </a:p>
        </p:txBody>
      </p:sp>
      <p:sp>
        <p:nvSpPr>
          <p:cNvPr id="49155" name="Rectangle 3"/>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41325" y="168275"/>
            <a:ext cx="5927725" cy="4445000"/>
          </a:xfrm>
          <a:ln cap="flat"/>
        </p:spPr>
      </p:sp>
      <p:sp>
        <p:nvSpPr>
          <p:cNvPr id="30723" name="Rectangle 3"/>
          <p:cNvSpPr>
            <a:spLocks noGrp="1" noChangeArrowheads="1"/>
          </p:cNvSpPr>
          <p:nvPr>
            <p:ph type="body" idx="1"/>
          </p:nvPr>
        </p:nvSpPr>
        <p:spPr>
          <a:xfrm>
            <a:off x="452438" y="4762500"/>
            <a:ext cx="5815012" cy="3795713"/>
          </a:xfrm>
          <a:noFill/>
          <a:ln/>
        </p:spPr>
        <p:txBody>
          <a:bodyPr/>
          <a:lstStyle/>
          <a:p>
            <a:pPr defTabSz="377825">
              <a:tabLst>
                <a:tab pos="442913" algn="l"/>
              </a:tabLst>
            </a:pPr>
            <a:endParaRPr lang="en-US" b="0" dirty="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474663" y="161925"/>
            <a:ext cx="5864225" cy="4397375"/>
          </a:xfrm>
          <a:ln cap="flat"/>
        </p:spPr>
      </p:sp>
      <p:sp>
        <p:nvSpPr>
          <p:cNvPr id="32771" name="Rectangle 3"/>
          <p:cNvSpPr>
            <a:spLocks noGrp="1" noChangeArrowheads="1"/>
          </p:cNvSpPr>
          <p:nvPr>
            <p:ph type="body" idx="1"/>
          </p:nvPr>
        </p:nvSpPr>
        <p:spPr>
          <a:noFill/>
          <a:ln/>
        </p:spPr>
        <p:txBody>
          <a:bodyPr/>
          <a:lstStyle/>
          <a:p>
            <a:pPr>
              <a:tabLst>
                <a:tab pos="285750" algn="l"/>
                <a:tab pos="1289050" algn="l"/>
              </a:tabLst>
            </a:pPr>
            <a:endParaRPr lang="en-US" b="0" dirty="0">
              <a:latin typeface="Times New Roman" pitchFamily="18" charset="0"/>
            </a:endParaRPr>
          </a:p>
        </p:txBody>
      </p:sp>
      <p:grpSp>
        <p:nvGrpSpPr>
          <p:cNvPr id="2" name="Group 6"/>
          <p:cNvGrpSpPr>
            <a:grpSpLocks/>
          </p:cNvGrpSpPr>
          <p:nvPr/>
        </p:nvGrpSpPr>
        <p:grpSpPr bwMode="auto">
          <a:xfrm>
            <a:off x="617538" y="5613400"/>
            <a:ext cx="5643562" cy="1001713"/>
            <a:chOff x="389" y="3536"/>
            <a:chExt cx="3555" cy="631"/>
          </a:xfrm>
        </p:grpSpPr>
        <p:sp>
          <p:nvSpPr>
            <p:cNvPr id="32772" name="Rectangle 4"/>
            <p:cNvSpPr>
              <a:spLocks noChangeArrowheads="1"/>
            </p:cNvSpPr>
            <p:nvPr/>
          </p:nvSpPr>
          <p:spPr bwMode="auto">
            <a:xfrm>
              <a:off x="389" y="3536"/>
              <a:ext cx="3555" cy="63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3" name="Rectangle 5"/>
            <p:cNvSpPr>
              <a:spLocks noChangeArrowheads="1"/>
            </p:cNvSpPr>
            <p:nvPr/>
          </p:nvSpPr>
          <p:spPr bwMode="auto">
            <a:xfrm>
              <a:off x="399" y="3563"/>
              <a:ext cx="2287" cy="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422275">
                <a:lnSpc>
                  <a:spcPct val="100000"/>
                </a:lnSpc>
                <a:spcBef>
                  <a:spcPct val="0"/>
                </a:spcBef>
                <a:spcAft>
                  <a:spcPct val="24000"/>
                </a:spcAft>
              </a:pPr>
              <a:r>
                <a:rPr lang="en-US" sz="1100">
                  <a:solidFill>
                    <a:schemeClr val="tx1"/>
                  </a:solidFill>
                  <a:latin typeface="Courier New" pitchFamily="49" charset="0"/>
                </a:rPr>
                <a:t>SQL&gt; SELECT  	ename, sal, deptno</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sal IN (SELECT    MIN(sal)</a:t>
              </a:r>
              <a:br>
                <a:rPr lang="en-US" sz="1100">
                  <a:solidFill>
                    <a:schemeClr val="tx1"/>
                  </a:solidFill>
                  <a:latin typeface="Courier New" pitchFamily="49" charset="0"/>
                </a:rPr>
              </a:br>
              <a:r>
                <a:rPr lang="en-US" sz="1100">
                  <a:solidFill>
                    <a:schemeClr val="tx1"/>
                  </a:solidFill>
                  <a:latin typeface="Courier New" pitchFamily="49" charset="0"/>
                </a:rPr>
                <a:t>  4				  FROM     emp</a:t>
              </a:r>
              <a:br>
                <a:rPr lang="en-US" sz="1100">
                  <a:solidFill>
                    <a:schemeClr val="tx1"/>
                  </a:solidFill>
                  <a:latin typeface="Courier New" pitchFamily="49" charset="0"/>
                </a:rPr>
              </a:br>
              <a:r>
                <a:rPr lang="en-US" sz="1100">
                  <a:solidFill>
                    <a:schemeClr val="tx1"/>
                  </a:solidFill>
                  <a:latin typeface="Courier New" pitchFamily="49" charset="0"/>
                </a:rPr>
                <a:t>  5				  GROUP BY deptno);</a:t>
              </a:r>
            </a:p>
          </p:txBody>
        </p:sp>
      </p:grpSp>
      <p:grpSp>
        <p:nvGrpSpPr>
          <p:cNvPr id="3" name="Group 9"/>
          <p:cNvGrpSpPr>
            <a:grpSpLocks/>
          </p:cNvGrpSpPr>
          <p:nvPr/>
        </p:nvGrpSpPr>
        <p:grpSpPr bwMode="auto">
          <a:xfrm>
            <a:off x="612775" y="7670800"/>
            <a:ext cx="5645150" cy="647700"/>
            <a:chOff x="386" y="4832"/>
            <a:chExt cx="3556" cy="408"/>
          </a:xfrm>
        </p:grpSpPr>
        <p:sp>
          <p:nvSpPr>
            <p:cNvPr id="32775" name="Rectangle 7"/>
            <p:cNvSpPr>
              <a:spLocks noChangeArrowheads="1"/>
            </p:cNvSpPr>
            <p:nvPr/>
          </p:nvSpPr>
          <p:spPr bwMode="auto">
            <a:xfrm>
              <a:off x="386" y="4832"/>
              <a:ext cx="3556" cy="40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6" name="Rectangle 8"/>
            <p:cNvSpPr>
              <a:spLocks noChangeArrowheads="1"/>
            </p:cNvSpPr>
            <p:nvPr/>
          </p:nvSpPr>
          <p:spPr bwMode="auto">
            <a:xfrm>
              <a:off x="403" y="4852"/>
              <a:ext cx="2123"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422275">
                <a:lnSpc>
                  <a:spcPct val="100000"/>
                </a:lnSpc>
                <a:spcBef>
                  <a:spcPct val="0"/>
                </a:spcBef>
                <a:spcAft>
                  <a:spcPct val="24000"/>
                </a:spcAft>
              </a:pPr>
              <a:r>
                <a:rPr lang="en-US" sz="1100">
                  <a:solidFill>
                    <a:schemeClr val="tx1"/>
                  </a:solidFill>
                  <a:latin typeface="Courier New" pitchFamily="49" charset="0"/>
                </a:rPr>
                <a:t>SQL&gt; SELECT   ename, sal, deptno</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sal IN (800, 950, 1300);</a:t>
              </a:r>
            </a:p>
          </p:txBody>
        </p:sp>
      </p:gr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474663" y="161925"/>
            <a:ext cx="5864225" cy="4397375"/>
          </a:xfrm>
          <a:ln cap="flat"/>
        </p:spPr>
      </p:sp>
      <p:sp>
        <p:nvSpPr>
          <p:cNvPr id="34819"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474663" y="161925"/>
            <a:ext cx="5864225" cy="4397375"/>
          </a:xfrm>
          <a:ln/>
        </p:spPr>
      </p:sp>
      <p:sp>
        <p:nvSpPr>
          <p:cNvPr id="4710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469900" y="152400"/>
            <a:ext cx="5873750" cy="4406900"/>
          </a:xfrm>
          <a:ln/>
        </p:spPr>
      </p:sp>
      <p:sp>
        <p:nvSpPr>
          <p:cNvPr id="64515" name="Notes Placeholder 2"/>
          <p:cNvSpPr>
            <a:spLocks noGrp="1"/>
          </p:cNvSpPr>
          <p:nvPr>
            <p:ph type="body" idx="1"/>
          </p:nvPr>
        </p:nvSpPr>
        <p:spPr>
          <a:noFill/>
          <a:ln/>
        </p:spPr>
        <p:txBody>
          <a:bodyPr/>
          <a:lstStyle/>
          <a:p>
            <a:endParaRPr lang="en-US">
              <a:latin typeface="Arial" charset="0"/>
              <a:cs typeface="Arial" charset="0"/>
            </a:endParaRPr>
          </a:p>
        </p:txBody>
      </p:sp>
      <p:sp>
        <p:nvSpPr>
          <p:cNvPr id="64516" name="Slide Number Placeholder 3"/>
          <p:cNvSpPr>
            <a:spLocks noGrp="1"/>
          </p:cNvSpPr>
          <p:nvPr>
            <p:ph type="sldNum" sz="quarter" idx="4294967295"/>
          </p:nvPr>
        </p:nvSpPr>
        <p:spPr bwMode="auto">
          <a:xfrm>
            <a:off x="3862388" y="8670925"/>
            <a:ext cx="2954337" cy="455613"/>
          </a:xfrm>
          <a:prstGeom prst="rect">
            <a:avLst/>
          </a:prstGeom>
          <a:noFill/>
          <a:ln>
            <a:miter lim="800000"/>
            <a:headEnd/>
            <a:tailEnd/>
          </a:ln>
        </p:spPr>
        <p:txBody>
          <a:bodyPr lIns="91110" tIns="45555" rIns="91110" bIns="45555"/>
          <a:lstStyle/>
          <a:p>
            <a:fld id="{F0EEE8EB-3B49-49A7-9954-44DEE6ED7554}" type="slidenum">
              <a:rPr lang="en-US"/>
              <a:pPr/>
              <a:t>47</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471488" y="157163"/>
            <a:ext cx="5870575" cy="4402137"/>
          </a:xfrm>
          <a:ln cap="flat"/>
        </p:spPr>
      </p:sp>
      <p:sp>
        <p:nvSpPr>
          <p:cNvPr id="10243" name="Rectangle 3"/>
          <p:cNvSpPr>
            <a:spLocks noGrp="1" noChangeArrowheads="1"/>
          </p:cNvSpPr>
          <p:nvPr>
            <p:ph type="body" idx="1"/>
          </p:nvPr>
        </p:nvSpPr>
        <p:spPr>
          <a:noFill/>
          <a:ln/>
        </p:spPr>
        <p:txBody>
          <a:bodyPr/>
          <a:lstStyle/>
          <a:p>
            <a:endParaRPr lang="en-US" dirty="0"/>
          </a:p>
        </p:txBody>
      </p:sp>
      <p:sp>
        <p:nvSpPr>
          <p:cNvPr id="10244" name="Rectangle 4"/>
          <p:cNvSpPr>
            <a:spLocks noChangeArrowheads="1"/>
          </p:cNvSpPr>
          <p:nvPr/>
        </p:nvSpPr>
        <p:spPr bwMode="auto">
          <a:xfrm>
            <a:off x="598488" y="6184900"/>
            <a:ext cx="5556250" cy="1123950"/>
          </a:xfrm>
          <a:prstGeom prst="rect">
            <a:avLst/>
          </a:prstGeom>
          <a:noFill/>
          <a:ln w="12700">
            <a:solidFill>
              <a:schemeClr val="tx1"/>
            </a:solidFill>
            <a:miter lim="800000"/>
            <a:headEnd/>
            <a:tailEnd/>
          </a:ln>
          <a:effectLst/>
        </p:spPr>
        <p:txBody>
          <a:bodyPr wrap="none" anchor="ctr"/>
          <a:lstStyle/>
          <a:p>
            <a:endParaRPr lang="en-US"/>
          </a:p>
        </p:txBody>
      </p:sp>
      <p:sp>
        <p:nvSpPr>
          <p:cNvPr id="10245" name="Rectangle 5"/>
          <p:cNvSpPr>
            <a:spLocks noChangeArrowheads="1"/>
          </p:cNvSpPr>
          <p:nvPr/>
        </p:nvSpPr>
        <p:spPr bwMode="auto">
          <a:xfrm>
            <a:off x="596900" y="6203950"/>
            <a:ext cx="5722938" cy="1098550"/>
          </a:xfrm>
          <a:prstGeom prst="rect">
            <a:avLst/>
          </a:prstGeom>
          <a:noFill/>
          <a:ln w="9525">
            <a:noFill/>
            <a:miter lim="800000"/>
            <a:headEnd/>
            <a:tailEnd/>
          </a:ln>
          <a:effectLst/>
        </p:spPr>
        <p:txBody>
          <a:bodyPr lIns="90488" tIns="44450" rIns="90488" bIns="44450">
            <a:spAutoFit/>
          </a:bodyPr>
          <a:lstStyle/>
          <a:p>
            <a:pPr algn="l" defTabSz="869950">
              <a:lnSpc>
                <a:spcPct val="100000"/>
              </a:lnSpc>
              <a:spcBef>
                <a:spcPct val="0"/>
              </a:spcBef>
            </a:pPr>
            <a:r>
              <a:rPr lang="en-US" sz="1100" b="1" i="0">
                <a:solidFill>
                  <a:schemeClr val="tx1"/>
                </a:solidFill>
                <a:latin typeface="Courier New" pitchFamily="49" charset="0"/>
              </a:rPr>
              <a:t> </a:t>
            </a:r>
            <a:r>
              <a:rPr lang="en-US" sz="1100" i="0">
                <a:solidFill>
                  <a:schemeClr val="tx1"/>
                </a:solidFill>
                <a:latin typeface="Courier New" pitchFamily="49" charset="0"/>
              </a:rPr>
              <a:t>SELECT	</a:t>
            </a:r>
            <a:r>
              <a:rPr lang="en-US" sz="1100">
                <a:solidFill>
                  <a:schemeClr val="tx1"/>
                </a:solidFill>
                <a:latin typeface="Courier New" pitchFamily="49" charset="0"/>
              </a:rPr>
              <a:t>column, column</a:t>
            </a:r>
            <a:r>
              <a:rPr lang="en-US" sz="1100" i="0">
                <a:solidFill>
                  <a:schemeClr val="tx1"/>
                </a:solidFill>
                <a:latin typeface="Courier New" pitchFamily="49" charset="0"/>
              </a:rPr>
              <a:t>, ...</a:t>
            </a:r>
          </a:p>
          <a:p>
            <a:pPr algn="l" defTabSz="869950">
              <a:lnSpc>
                <a:spcPct val="100000"/>
              </a:lnSpc>
              <a:spcBef>
                <a:spcPct val="0"/>
              </a:spcBef>
            </a:pPr>
            <a:r>
              <a:rPr lang="en-US" sz="1100" i="0">
                <a:solidFill>
                  <a:schemeClr val="tx1"/>
                </a:solidFill>
                <a:latin typeface="Courier New" pitchFamily="49" charset="0"/>
              </a:rPr>
              <a:t> FROM 	</a:t>
            </a:r>
            <a:r>
              <a:rPr lang="en-US" sz="1100">
                <a:solidFill>
                  <a:schemeClr val="tx1"/>
                </a:solidFill>
                <a:latin typeface="Courier New" pitchFamily="49" charset="0"/>
              </a:rPr>
              <a:t>table</a:t>
            </a:r>
            <a:endParaRPr lang="en-US" sz="1100" i="0">
              <a:solidFill>
                <a:schemeClr val="tx1"/>
              </a:solidFill>
              <a:latin typeface="Courier New" pitchFamily="49" charset="0"/>
            </a:endParaRPr>
          </a:p>
          <a:p>
            <a:pPr algn="l" defTabSz="869950">
              <a:lnSpc>
                <a:spcPct val="100000"/>
              </a:lnSpc>
              <a:spcBef>
                <a:spcPct val="0"/>
              </a:spcBef>
            </a:pPr>
            <a:r>
              <a:rPr lang="en-US" sz="1100" i="0">
                <a:solidFill>
                  <a:schemeClr val="tx1"/>
                </a:solidFill>
                <a:latin typeface="Courier New" pitchFamily="49" charset="0"/>
              </a:rPr>
              <a:t> WHERE	(</a:t>
            </a:r>
            <a:r>
              <a:rPr lang="en-US" sz="1100">
                <a:solidFill>
                  <a:schemeClr val="tx1"/>
                </a:solidFill>
                <a:latin typeface="Courier New" pitchFamily="49" charset="0"/>
              </a:rPr>
              <a:t>column, column</a:t>
            </a:r>
            <a:r>
              <a:rPr lang="en-US" sz="1100" i="0">
                <a:solidFill>
                  <a:schemeClr val="tx1"/>
                </a:solidFill>
                <a:latin typeface="Courier New" pitchFamily="49" charset="0"/>
              </a:rPr>
              <a:t>, ...) IN</a:t>
            </a:r>
          </a:p>
          <a:p>
            <a:pPr algn="l" defTabSz="869950">
              <a:lnSpc>
                <a:spcPct val="100000"/>
              </a:lnSpc>
              <a:spcBef>
                <a:spcPct val="0"/>
              </a:spcBef>
            </a:pPr>
            <a:r>
              <a:rPr lang="en-US" sz="1100" i="0">
                <a:solidFill>
                  <a:schemeClr val="tx1"/>
                </a:solidFill>
                <a:latin typeface="Courier New" pitchFamily="49" charset="0"/>
              </a:rPr>
              <a:t>  			(SELECT </a:t>
            </a:r>
            <a:r>
              <a:rPr lang="en-US" sz="1100">
                <a:solidFill>
                  <a:schemeClr val="tx1"/>
                </a:solidFill>
                <a:latin typeface="Courier New" pitchFamily="49" charset="0"/>
              </a:rPr>
              <a:t>column, column</a:t>
            </a:r>
            <a:r>
              <a:rPr lang="en-US" sz="1100" i="0">
                <a:solidFill>
                  <a:schemeClr val="tx1"/>
                </a:solidFill>
                <a:latin typeface="Courier New" pitchFamily="49" charset="0"/>
              </a:rPr>
              <a:t>, ...</a:t>
            </a:r>
          </a:p>
          <a:p>
            <a:pPr algn="l" defTabSz="869950">
              <a:lnSpc>
                <a:spcPct val="100000"/>
              </a:lnSpc>
              <a:spcBef>
                <a:spcPct val="0"/>
              </a:spcBef>
            </a:pPr>
            <a:r>
              <a:rPr lang="en-US" sz="1100" i="0">
                <a:solidFill>
                  <a:schemeClr val="tx1"/>
                </a:solidFill>
                <a:latin typeface="Courier New" pitchFamily="49" charset="0"/>
              </a:rPr>
              <a:t>                                FROM   </a:t>
            </a:r>
            <a:r>
              <a:rPr lang="en-US" sz="1100">
                <a:solidFill>
                  <a:schemeClr val="tx1"/>
                </a:solidFill>
                <a:latin typeface="Courier New" pitchFamily="49" charset="0"/>
              </a:rPr>
              <a:t>table</a:t>
            </a:r>
          </a:p>
          <a:p>
            <a:pPr algn="l" defTabSz="869950">
              <a:lnSpc>
                <a:spcPct val="100000"/>
              </a:lnSpc>
              <a:spcBef>
                <a:spcPct val="0"/>
              </a:spcBef>
            </a:pPr>
            <a:r>
              <a:rPr lang="en-US" sz="1100" i="0">
                <a:solidFill>
                  <a:schemeClr val="tx1"/>
                </a:solidFill>
                <a:latin typeface="Courier New" pitchFamily="49" charset="0"/>
              </a:rPr>
              <a:t>                                WHERE  </a:t>
            </a:r>
            <a:r>
              <a:rPr lang="en-US" sz="1100">
                <a:solidFill>
                  <a:schemeClr val="tx1"/>
                </a:solidFill>
                <a:latin typeface="Courier New" pitchFamily="49" charset="0"/>
              </a:rPr>
              <a:t>condition</a:t>
            </a:r>
            <a:r>
              <a:rPr lang="en-US" sz="1100" i="0">
                <a:solidFill>
                  <a:schemeClr val="tx1"/>
                </a:solidFill>
                <a:latin typeface="Courier New" pitchFamily="49" charset="0"/>
              </a:rPr>
              <a: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471488" y="157163"/>
            <a:ext cx="5870575" cy="4402137"/>
          </a:xfrm>
          <a:ln cap="flat"/>
        </p:spPr>
      </p:sp>
      <p:sp>
        <p:nvSpPr>
          <p:cNvPr id="10243" name="Rectangle 3"/>
          <p:cNvSpPr>
            <a:spLocks noGrp="1" noChangeArrowheads="1"/>
          </p:cNvSpPr>
          <p:nvPr>
            <p:ph type="body" idx="1"/>
          </p:nvPr>
        </p:nvSpPr>
        <p:spPr>
          <a:noFill/>
          <a:ln/>
        </p:spPr>
        <p:txBody>
          <a:bodyPr/>
          <a:lstStyle/>
          <a:p>
            <a:endParaRPr lang="en-US" dirty="0"/>
          </a:p>
        </p:txBody>
      </p:sp>
      <p:sp>
        <p:nvSpPr>
          <p:cNvPr id="10244" name="Rectangle 4"/>
          <p:cNvSpPr>
            <a:spLocks noChangeArrowheads="1"/>
          </p:cNvSpPr>
          <p:nvPr/>
        </p:nvSpPr>
        <p:spPr bwMode="auto">
          <a:xfrm>
            <a:off x="598488" y="6184900"/>
            <a:ext cx="5556250" cy="1123950"/>
          </a:xfrm>
          <a:prstGeom prst="rect">
            <a:avLst/>
          </a:prstGeom>
          <a:noFill/>
          <a:ln w="12700">
            <a:solidFill>
              <a:schemeClr val="tx1"/>
            </a:solidFill>
            <a:miter lim="800000"/>
            <a:headEnd/>
            <a:tailEnd/>
          </a:ln>
          <a:effectLst/>
        </p:spPr>
        <p:txBody>
          <a:bodyPr wrap="none" anchor="ctr"/>
          <a:lstStyle/>
          <a:p>
            <a:endParaRPr lang="en-US"/>
          </a:p>
        </p:txBody>
      </p:sp>
      <p:sp>
        <p:nvSpPr>
          <p:cNvPr id="10245" name="Rectangle 5"/>
          <p:cNvSpPr>
            <a:spLocks noChangeArrowheads="1"/>
          </p:cNvSpPr>
          <p:nvPr/>
        </p:nvSpPr>
        <p:spPr bwMode="auto">
          <a:xfrm>
            <a:off x="596900" y="6203950"/>
            <a:ext cx="5722938" cy="1098550"/>
          </a:xfrm>
          <a:prstGeom prst="rect">
            <a:avLst/>
          </a:prstGeom>
          <a:noFill/>
          <a:ln w="9525">
            <a:noFill/>
            <a:miter lim="800000"/>
            <a:headEnd/>
            <a:tailEnd/>
          </a:ln>
          <a:effectLst/>
        </p:spPr>
        <p:txBody>
          <a:bodyPr lIns="90488" tIns="44450" rIns="90488" bIns="44450">
            <a:spAutoFit/>
          </a:bodyPr>
          <a:lstStyle/>
          <a:p>
            <a:pPr algn="l" defTabSz="869950">
              <a:lnSpc>
                <a:spcPct val="100000"/>
              </a:lnSpc>
              <a:spcBef>
                <a:spcPct val="0"/>
              </a:spcBef>
            </a:pPr>
            <a:r>
              <a:rPr lang="en-US" sz="1100" b="1" i="0">
                <a:solidFill>
                  <a:schemeClr val="tx1"/>
                </a:solidFill>
                <a:latin typeface="Courier New" pitchFamily="49" charset="0"/>
              </a:rPr>
              <a:t> </a:t>
            </a:r>
            <a:r>
              <a:rPr lang="en-US" sz="1100" i="0">
                <a:solidFill>
                  <a:schemeClr val="tx1"/>
                </a:solidFill>
                <a:latin typeface="Courier New" pitchFamily="49" charset="0"/>
              </a:rPr>
              <a:t>SELECT	</a:t>
            </a:r>
            <a:r>
              <a:rPr lang="en-US" sz="1100">
                <a:solidFill>
                  <a:schemeClr val="tx1"/>
                </a:solidFill>
                <a:latin typeface="Courier New" pitchFamily="49" charset="0"/>
              </a:rPr>
              <a:t>column, column</a:t>
            </a:r>
            <a:r>
              <a:rPr lang="en-US" sz="1100" i="0">
                <a:solidFill>
                  <a:schemeClr val="tx1"/>
                </a:solidFill>
                <a:latin typeface="Courier New" pitchFamily="49" charset="0"/>
              </a:rPr>
              <a:t>, ...</a:t>
            </a:r>
          </a:p>
          <a:p>
            <a:pPr algn="l" defTabSz="869950">
              <a:lnSpc>
                <a:spcPct val="100000"/>
              </a:lnSpc>
              <a:spcBef>
                <a:spcPct val="0"/>
              </a:spcBef>
            </a:pPr>
            <a:r>
              <a:rPr lang="en-US" sz="1100" i="0">
                <a:solidFill>
                  <a:schemeClr val="tx1"/>
                </a:solidFill>
                <a:latin typeface="Courier New" pitchFamily="49" charset="0"/>
              </a:rPr>
              <a:t> FROM 	</a:t>
            </a:r>
            <a:r>
              <a:rPr lang="en-US" sz="1100">
                <a:solidFill>
                  <a:schemeClr val="tx1"/>
                </a:solidFill>
                <a:latin typeface="Courier New" pitchFamily="49" charset="0"/>
              </a:rPr>
              <a:t>table</a:t>
            </a:r>
            <a:endParaRPr lang="en-US" sz="1100" i="0">
              <a:solidFill>
                <a:schemeClr val="tx1"/>
              </a:solidFill>
              <a:latin typeface="Courier New" pitchFamily="49" charset="0"/>
            </a:endParaRPr>
          </a:p>
          <a:p>
            <a:pPr algn="l" defTabSz="869950">
              <a:lnSpc>
                <a:spcPct val="100000"/>
              </a:lnSpc>
              <a:spcBef>
                <a:spcPct val="0"/>
              </a:spcBef>
            </a:pPr>
            <a:r>
              <a:rPr lang="en-US" sz="1100" i="0">
                <a:solidFill>
                  <a:schemeClr val="tx1"/>
                </a:solidFill>
                <a:latin typeface="Courier New" pitchFamily="49" charset="0"/>
              </a:rPr>
              <a:t> WHERE	(</a:t>
            </a:r>
            <a:r>
              <a:rPr lang="en-US" sz="1100">
                <a:solidFill>
                  <a:schemeClr val="tx1"/>
                </a:solidFill>
                <a:latin typeface="Courier New" pitchFamily="49" charset="0"/>
              </a:rPr>
              <a:t>column, column</a:t>
            </a:r>
            <a:r>
              <a:rPr lang="en-US" sz="1100" i="0">
                <a:solidFill>
                  <a:schemeClr val="tx1"/>
                </a:solidFill>
                <a:latin typeface="Courier New" pitchFamily="49" charset="0"/>
              </a:rPr>
              <a:t>, ...) IN</a:t>
            </a:r>
          </a:p>
          <a:p>
            <a:pPr algn="l" defTabSz="869950">
              <a:lnSpc>
                <a:spcPct val="100000"/>
              </a:lnSpc>
              <a:spcBef>
                <a:spcPct val="0"/>
              </a:spcBef>
            </a:pPr>
            <a:r>
              <a:rPr lang="en-US" sz="1100" i="0">
                <a:solidFill>
                  <a:schemeClr val="tx1"/>
                </a:solidFill>
                <a:latin typeface="Courier New" pitchFamily="49" charset="0"/>
              </a:rPr>
              <a:t>  			(SELECT </a:t>
            </a:r>
            <a:r>
              <a:rPr lang="en-US" sz="1100">
                <a:solidFill>
                  <a:schemeClr val="tx1"/>
                </a:solidFill>
                <a:latin typeface="Courier New" pitchFamily="49" charset="0"/>
              </a:rPr>
              <a:t>column, column</a:t>
            </a:r>
            <a:r>
              <a:rPr lang="en-US" sz="1100" i="0">
                <a:solidFill>
                  <a:schemeClr val="tx1"/>
                </a:solidFill>
                <a:latin typeface="Courier New" pitchFamily="49" charset="0"/>
              </a:rPr>
              <a:t>, ...</a:t>
            </a:r>
          </a:p>
          <a:p>
            <a:pPr algn="l" defTabSz="869950">
              <a:lnSpc>
                <a:spcPct val="100000"/>
              </a:lnSpc>
              <a:spcBef>
                <a:spcPct val="0"/>
              </a:spcBef>
            </a:pPr>
            <a:r>
              <a:rPr lang="en-US" sz="1100" i="0">
                <a:solidFill>
                  <a:schemeClr val="tx1"/>
                </a:solidFill>
                <a:latin typeface="Courier New" pitchFamily="49" charset="0"/>
              </a:rPr>
              <a:t>                                FROM   </a:t>
            </a:r>
            <a:r>
              <a:rPr lang="en-US" sz="1100">
                <a:solidFill>
                  <a:schemeClr val="tx1"/>
                </a:solidFill>
                <a:latin typeface="Courier New" pitchFamily="49" charset="0"/>
              </a:rPr>
              <a:t>table</a:t>
            </a:r>
          </a:p>
          <a:p>
            <a:pPr algn="l" defTabSz="869950">
              <a:lnSpc>
                <a:spcPct val="100000"/>
              </a:lnSpc>
              <a:spcBef>
                <a:spcPct val="0"/>
              </a:spcBef>
            </a:pPr>
            <a:r>
              <a:rPr lang="en-US" sz="1100" i="0">
                <a:solidFill>
                  <a:schemeClr val="tx1"/>
                </a:solidFill>
                <a:latin typeface="Courier New" pitchFamily="49" charset="0"/>
              </a:rPr>
              <a:t>                                WHERE  </a:t>
            </a:r>
            <a:r>
              <a:rPr lang="en-US" sz="1100">
                <a:solidFill>
                  <a:schemeClr val="tx1"/>
                </a:solidFill>
                <a:latin typeface="Courier New" pitchFamily="49" charset="0"/>
              </a:rPr>
              <a:t>condition</a:t>
            </a:r>
            <a:r>
              <a:rPr lang="en-US" sz="1100" i="0">
                <a:solidFill>
                  <a:schemeClr val="tx1"/>
                </a:solidFill>
                <a:latin typeface="Courier New" pitchFamily="49" charset="0"/>
              </a:rPr>
              <a:t>);</a:t>
            </a:r>
          </a:p>
        </p:txBody>
      </p:sp>
    </p:spTree>
    <p:extLst>
      <p:ext uri="{BB962C8B-B14F-4D97-AF65-F5344CB8AC3E}">
        <p14:creationId xmlns:p14="http://schemas.microsoft.com/office/powerpoint/2010/main" val="35969310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471488" y="157163"/>
            <a:ext cx="5870575" cy="4402137"/>
          </a:xfrm>
          <a:ln cap="flat"/>
        </p:spPr>
      </p:sp>
      <p:sp>
        <p:nvSpPr>
          <p:cNvPr id="10243" name="Rectangle 3"/>
          <p:cNvSpPr>
            <a:spLocks noGrp="1" noChangeArrowheads="1"/>
          </p:cNvSpPr>
          <p:nvPr>
            <p:ph type="body" idx="1"/>
          </p:nvPr>
        </p:nvSpPr>
        <p:spPr>
          <a:noFill/>
          <a:ln/>
        </p:spPr>
        <p:txBody>
          <a:bodyPr/>
          <a:lstStyle/>
          <a:p>
            <a:endParaRPr lang="en-US" dirty="0"/>
          </a:p>
        </p:txBody>
      </p:sp>
      <p:sp>
        <p:nvSpPr>
          <p:cNvPr id="10244" name="Rectangle 4"/>
          <p:cNvSpPr>
            <a:spLocks noChangeArrowheads="1"/>
          </p:cNvSpPr>
          <p:nvPr/>
        </p:nvSpPr>
        <p:spPr bwMode="auto">
          <a:xfrm>
            <a:off x="598488" y="6184900"/>
            <a:ext cx="5556250" cy="1123950"/>
          </a:xfrm>
          <a:prstGeom prst="rect">
            <a:avLst/>
          </a:prstGeom>
          <a:noFill/>
          <a:ln w="12700">
            <a:solidFill>
              <a:schemeClr val="tx1"/>
            </a:solidFill>
            <a:miter lim="800000"/>
            <a:headEnd/>
            <a:tailEnd/>
          </a:ln>
          <a:effectLst/>
        </p:spPr>
        <p:txBody>
          <a:bodyPr wrap="none" anchor="ctr"/>
          <a:lstStyle/>
          <a:p>
            <a:endParaRPr lang="en-US"/>
          </a:p>
        </p:txBody>
      </p:sp>
      <p:sp>
        <p:nvSpPr>
          <p:cNvPr id="10245" name="Rectangle 5"/>
          <p:cNvSpPr>
            <a:spLocks noChangeArrowheads="1"/>
          </p:cNvSpPr>
          <p:nvPr/>
        </p:nvSpPr>
        <p:spPr bwMode="auto">
          <a:xfrm>
            <a:off x="596900" y="6203950"/>
            <a:ext cx="5722938" cy="1098550"/>
          </a:xfrm>
          <a:prstGeom prst="rect">
            <a:avLst/>
          </a:prstGeom>
          <a:noFill/>
          <a:ln w="9525">
            <a:noFill/>
            <a:miter lim="800000"/>
            <a:headEnd/>
            <a:tailEnd/>
          </a:ln>
          <a:effectLst/>
        </p:spPr>
        <p:txBody>
          <a:bodyPr lIns="90488" tIns="44450" rIns="90488" bIns="44450">
            <a:spAutoFit/>
          </a:bodyPr>
          <a:lstStyle/>
          <a:p>
            <a:pPr algn="l" defTabSz="869950">
              <a:lnSpc>
                <a:spcPct val="100000"/>
              </a:lnSpc>
              <a:spcBef>
                <a:spcPct val="0"/>
              </a:spcBef>
            </a:pPr>
            <a:r>
              <a:rPr lang="en-US" sz="1100" b="1" i="0">
                <a:solidFill>
                  <a:schemeClr val="tx1"/>
                </a:solidFill>
                <a:latin typeface="Courier New" pitchFamily="49" charset="0"/>
              </a:rPr>
              <a:t> </a:t>
            </a:r>
            <a:r>
              <a:rPr lang="en-US" sz="1100" i="0">
                <a:solidFill>
                  <a:schemeClr val="tx1"/>
                </a:solidFill>
                <a:latin typeface="Courier New" pitchFamily="49" charset="0"/>
              </a:rPr>
              <a:t>SELECT	</a:t>
            </a:r>
            <a:r>
              <a:rPr lang="en-US" sz="1100">
                <a:solidFill>
                  <a:schemeClr val="tx1"/>
                </a:solidFill>
                <a:latin typeface="Courier New" pitchFamily="49" charset="0"/>
              </a:rPr>
              <a:t>column, column</a:t>
            </a:r>
            <a:r>
              <a:rPr lang="en-US" sz="1100" i="0">
                <a:solidFill>
                  <a:schemeClr val="tx1"/>
                </a:solidFill>
                <a:latin typeface="Courier New" pitchFamily="49" charset="0"/>
              </a:rPr>
              <a:t>, ...</a:t>
            </a:r>
          </a:p>
          <a:p>
            <a:pPr algn="l" defTabSz="869950">
              <a:lnSpc>
                <a:spcPct val="100000"/>
              </a:lnSpc>
              <a:spcBef>
                <a:spcPct val="0"/>
              </a:spcBef>
            </a:pPr>
            <a:r>
              <a:rPr lang="en-US" sz="1100" i="0">
                <a:solidFill>
                  <a:schemeClr val="tx1"/>
                </a:solidFill>
                <a:latin typeface="Courier New" pitchFamily="49" charset="0"/>
              </a:rPr>
              <a:t> FROM 	</a:t>
            </a:r>
            <a:r>
              <a:rPr lang="en-US" sz="1100">
                <a:solidFill>
                  <a:schemeClr val="tx1"/>
                </a:solidFill>
                <a:latin typeface="Courier New" pitchFamily="49" charset="0"/>
              </a:rPr>
              <a:t>table</a:t>
            </a:r>
            <a:endParaRPr lang="en-US" sz="1100" i="0">
              <a:solidFill>
                <a:schemeClr val="tx1"/>
              </a:solidFill>
              <a:latin typeface="Courier New" pitchFamily="49" charset="0"/>
            </a:endParaRPr>
          </a:p>
          <a:p>
            <a:pPr algn="l" defTabSz="869950">
              <a:lnSpc>
                <a:spcPct val="100000"/>
              </a:lnSpc>
              <a:spcBef>
                <a:spcPct val="0"/>
              </a:spcBef>
            </a:pPr>
            <a:r>
              <a:rPr lang="en-US" sz="1100" i="0">
                <a:solidFill>
                  <a:schemeClr val="tx1"/>
                </a:solidFill>
                <a:latin typeface="Courier New" pitchFamily="49" charset="0"/>
              </a:rPr>
              <a:t> WHERE	(</a:t>
            </a:r>
            <a:r>
              <a:rPr lang="en-US" sz="1100">
                <a:solidFill>
                  <a:schemeClr val="tx1"/>
                </a:solidFill>
                <a:latin typeface="Courier New" pitchFamily="49" charset="0"/>
              </a:rPr>
              <a:t>column, column</a:t>
            </a:r>
            <a:r>
              <a:rPr lang="en-US" sz="1100" i="0">
                <a:solidFill>
                  <a:schemeClr val="tx1"/>
                </a:solidFill>
                <a:latin typeface="Courier New" pitchFamily="49" charset="0"/>
              </a:rPr>
              <a:t>, ...) IN</a:t>
            </a:r>
          </a:p>
          <a:p>
            <a:pPr algn="l" defTabSz="869950">
              <a:lnSpc>
                <a:spcPct val="100000"/>
              </a:lnSpc>
              <a:spcBef>
                <a:spcPct val="0"/>
              </a:spcBef>
            </a:pPr>
            <a:r>
              <a:rPr lang="en-US" sz="1100" i="0">
                <a:solidFill>
                  <a:schemeClr val="tx1"/>
                </a:solidFill>
                <a:latin typeface="Courier New" pitchFamily="49" charset="0"/>
              </a:rPr>
              <a:t>  			(SELECT </a:t>
            </a:r>
            <a:r>
              <a:rPr lang="en-US" sz="1100">
                <a:solidFill>
                  <a:schemeClr val="tx1"/>
                </a:solidFill>
                <a:latin typeface="Courier New" pitchFamily="49" charset="0"/>
              </a:rPr>
              <a:t>column, column</a:t>
            </a:r>
            <a:r>
              <a:rPr lang="en-US" sz="1100" i="0">
                <a:solidFill>
                  <a:schemeClr val="tx1"/>
                </a:solidFill>
                <a:latin typeface="Courier New" pitchFamily="49" charset="0"/>
              </a:rPr>
              <a:t>, ...</a:t>
            </a:r>
          </a:p>
          <a:p>
            <a:pPr algn="l" defTabSz="869950">
              <a:lnSpc>
                <a:spcPct val="100000"/>
              </a:lnSpc>
              <a:spcBef>
                <a:spcPct val="0"/>
              </a:spcBef>
            </a:pPr>
            <a:r>
              <a:rPr lang="en-US" sz="1100" i="0">
                <a:solidFill>
                  <a:schemeClr val="tx1"/>
                </a:solidFill>
                <a:latin typeface="Courier New" pitchFamily="49" charset="0"/>
              </a:rPr>
              <a:t>                                FROM   </a:t>
            </a:r>
            <a:r>
              <a:rPr lang="en-US" sz="1100">
                <a:solidFill>
                  <a:schemeClr val="tx1"/>
                </a:solidFill>
                <a:latin typeface="Courier New" pitchFamily="49" charset="0"/>
              </a:rPr>
              <a:t>table</a:t>
            </a:r>
          </a:p>
          <a:p>
            <a:pPr algn="l" defTabSz="869950">
              <a:lnSpc>
                <a:spcPct val="100000"/>
              </a:lnSpc>
              <a:spcBef>
                <a:spcPct val="0"/>
              </a:spcBef>
            </a:pPr>
            <a:r>
              <a:rPr lang="en-US" sz="1100" i="0">
                <a:solidFill>
                  <a:schemeClr val="tx1"/>
                </a:solidFill>
                <a:latin typeface="Courier New" pitchFamily="49" charset="0"/>
              </a:rPr>
              <a:t>                                WHERE  </a:t>
            </a:r>
            <a:r>
              <a:rPr lang="en-US" sz="1100">
                <a:solidFill>
                  <a:schemeClr val="tx1"/>
                </a:solidFill>
                <a:latin typeface="Courier New" pitchFamily="49" charset="0"/>
              </a:rPr>
              <a:t>condition</a:t>
            </a:r>
            <a:r>
              <a:rPr lang="en-US" sz="1100" i="0">
                <a:solidFill>
                  <a:schemeClr val="tx1"/>
                </a:solidFill>
                <a:latin typeface="Courier New" pitchFamily="49" charset="0"/>
              </a:rPr>
              <a:t>);</a:t>
            </a:r>
          </a:p>
        </p:txBody>
      </p:sp>
    </p:spTree>
    <p:extLst>
      <p:ext uri="{BB962C8B-B14F-4D97-AF65-F5344CB8AC3E}">
        <p14:creationId xmlns:p14="http://schemas.microsoft.com/office/powerpoint/2010/main" val="29226222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471488" y="157163"/>
            <a:ext cx="5870575" cy="4402137"/>
          </a:xfrm>
          <a:ln cap="flat"/>
        </p:spPr>
      </p:sp>
      <p:sp>
        <p:nvSpPr>
          <p:cNvPr id="10243" name="Rectangle 3"/>
          <p:cNvSpPr>
            <a:spLocks noGrp="1" noChangeArrowheads="1"/>
          </p:cNvSpPr>
          <p:nvPr>
            <p:ph type="body" idx="1"/>
          </p:nvPr>
        </p:nvSpPr>
        <p:spPr>
          <a:noFill/>
          <a:ln/>
        </p:spPr>
        <p:txBody>
          <a:bodyPr/>
          <a:lstStyle/>
          <a:p>
            <a:endParaRPr lang="en-US" dirty="0"/>
          </a:p>
        </p:txBody>
      </p:sp>
      <p:sp>
        <p:nvSpPr>
          <p:cNvPr id="10244" name="Rectangle 4"/>
          <p:cNvSpPr>
            <a:spLocks noChangeArrowheads="1"/>
          </p:cNvSpPr>
          <p:nvPr/>
        </p:nvSpPr>
        <p:spPr bwMode="auto">
          <a:xfrm>
            <a:off x="598488" y="6184900"/>
            <a:ext cx="5556250" cy="1123950"/>
          </a:xfrm>
          <a:prstGeom prst="rect">
            <a:avLst/>
          </a:prstGeom>
          <a:noFill/>
          <a:ln w="12700">
            <a:solidFill>
              <a:schemeClr val="tx1"/>
            </a:solidFill>
            <a:miter lim="800000"/>
            <a:headEnd/>
            <a:tailEnd/>
          </a:ln>
          <a:effectLst/>
        </p:spPr>
        <p:txBody>
          <a:bodyPr wrap="none" anchor="ctr"/>
          <a:lstStyle/>
          <a:p>
            <a:endParaRPr lang="en-US"/>
          </a:p>
        </p:txBody>
      </p:sp>
      <p:sp>
        <p:nvSpPr>
          <p:cNvPr id="10245" name="Rectangle 5"/>
          <p:cNvSpPr>
            <a:spLocks noChangeArrowheads="1"/>
          </p:cNvSpPr>
          <p:nvPr/>
        </p:nvSpPr>
        <p:spPr bwMode="auto">
          <a:xfrm>
            <a:off x="596900" y="6203950"/>
            <a:ext cx="5722938" cy="1098550"/>
          </a:xfrm>
          <a:prstGeom prst="rect">
            <a:avLst/>
          </a:prstGeom>
          <a:noFill/>
          <a:ln w="9525">
            <a:noFill/>
            <a:miter lim="800000"/>
            <a:headEnd/>
            <a:tailEnd/>
          </a:ln>
          <a:effectLst/>
        </p:spPr>
        <p:txBody>
          <a:bodyPr lIns="90488" tIns="44450" rIns="90488" bIns="44450">
            <a:spAutoFit/>
          </a:bodyPr>
          <a:lstStyle/>
          <a:p>
            <a:pPr algn="l" defTabSz="869950">
              <a:lnSpc>
                <a:spcPct val="100000"/>
              </a:lnSpc>
              <a:spcBef>
                <a:spcPct val="0"/>
              </a:spcBef>
            </a:pPr>
            <a:r>
              <a:rPr lang="en-US" sz="1100" b="1" i="0">
                <a:solidFill>
                  <a:schemeClr val="tx1"/>
                </a:solidFill>
                <a:latin typeface="Courier New" pitchFamily="49" charset="0"/>
              </a:rPr>
              <a:t> </a:t>
            </a:r>
            <a:r>
              <a:rPr lang="en-US" sz="1100" i="0">
                <a:solidFill>
                  <a:schemeClr val="tx1"/>
                </a:solidFill>
                <a:latin typeface="Courier New" pitchFamily="49" charset="0"/>
              </a:rPr>
              <a:t>SELECT	</a:t>
            </a:r>
            <a:r>
              <a:rPr lang="en-US" sz="1100">
                <a:solidFill>
                  <a:schemeClr val="tx1"/>
                </a:solidFill>
                <a:latin typeface="Courier New" pitchFamily="49" charset="0"/>
              </a:rPr>
              <a:t>column, column</a:t>
            </a:r>
            <a:r>
              <a:rPr lang="en-US" sz="1100" i="0">
                <a:solidFill>
                  <a:schemeClr val="tx1"/>
                </a:solidFill>
                <a:latin typeface="Courier New" pitchFamily="49" charset="0"/>
              </a:rPr>
              <a:t>, ...</a:t>
            </a:r>
          </a:p>
          <a:p>
            <a:pPr algn="l" defTabSz="869950">
              <a:lnSpc>
                <a:spcPct val="100000"/>
              </a:lnSpc>
              <a:spcBef>
                <a:spcPct val="0"/>
              </a:spcBef>
            </a:pPr>
            <a:r>
              <a:rPr lang="en-US" sz="1100" i="0">
                <a:solidFill>
                  <a:schemeClr val="tx1"/>
                </a:solidFill>
                <a:latin typeface="Courier New" pitchFamily="49" charset="0"/>
              </a:rPr>
              <a:t> FROM 	</a:t>
            </a:r>
            <a:r>
              <a:rPr lang="en-US" sz="1100">
                <a:solidFill>
                  <a:schemeClr val="tx1"/>
                </a:solidFill>
                <a:latin typeface="Courier New" pitchFamily="49" charset="0"/>
              </a:rPr>
              <a:t>table</a:t>
            </a:r>
            <a:endParaRPr lang="en-US" sz="1100" i="0">
              <a:solidFill>
                <a:schemeClr val="tx1"/>
              </a:solidFill>
              <a:latin typeface="Courier New" pitchFamily="49" charset="0"/>
            </a:endParaRPr>
          </a:p>
          <a:p>
            <a:pPr algn="l" defTabSz="869950">
              <a:lnSpc>
                <a:spcPct val="100000"/>
              </a:lnSpc>
              <a:spcBef>
                <a:spcPct val="0"/>
              </a:spcBef>
            </a:pPr>
            <a:r>
              <a:rPr lang="en-US" sz="1100" i="0">
                <a:solidFill>
                  <a:schemeClr val="tx1"/>
                </a:solidFill>
                <a:latin typeface="Courier New" pitchFamily="49" charset="0"/>
              </a:rPr>
              <a:t> WHERE	(</a:t>
            </a:r>
            <a:r>
              <a:rPr lang="en-US" sz="1100">
                <a:solidFill>
                  <a:schemeClr val="tx1"/>
                </a:solidFill>
                <a:latin typeface="Courier New" pitchFamily="49" charset="0"/>
              </a:rPr>
              <a:t>column, column</a:t>
            </a:r>
            <a:r>
              <a:rPr lang="en-US" sz="1100" i="0">
                <a:solidFill>
                  <a:schemeClr val="tx1"/>
                </a:solidFill>
                <a:latin typeface="Courier New" pitchFamily="49" charset="0"/>
              </a:rPr>
              <a:t>, ...) IN</a:t>
            </a:r>
          </a:p>
          <a:p>
            <a:pPr algn="l" defTabSz="869950">
              <a:lnSpc>
                <a:spcPct val="100000"/>
              </a:lnSpc>
              <a:spcBef>
                <a:spcPct val="0"/>
              </a:spcBef>
            </a:pPr>
            <a:r>
              <a:rPr lang="en-US" sz="1100" i="0">
                <a:solidFill>
                  <a:schemeClr val="tx1"/>
                </a:solidFill>
                <a:latin typeface="Courier New" pitchFamily="49" charset="0"/>
              </a:rPr>
              <a:t>  			(SELECT </a:t>
            </a:r>
            <a:r>
              <a:rPr lang="en-US" sz="1100">
                <a:solidFill>
                  <a:schemeClr val="tx1"/>
                </a:solidFill>
                <a:latin typeface="Courier New" pitchFamily="49" charset="0"/>
              </a:rPr>
              <a:t>column, column</a:t>
            </a:r>
            <a:r>
              <a:rPr lang="en-US" sz="1100" i="0">
                <a:solidFill>
                  <a:schemeClr val="tx1"/>
                </a:solidFill>
                <a:latin typeface="Courier New" pitchFamily="49" charset="0"/>
              </a:rPr>
              <a:t>, ...</a:t>
            </a:r>
          </a:p>
          <a:p>
            <a:pPr algn="l" defTabSz="869950">
              <a:lnSpc>
                <a:spcPct val="100000"/>
              </a:lnSpc>
              <a:spcBef>
                <a:spcPct val="0"/>
              </a:spcBef>
            </a:pPr>
            <a:r>
              <a:rPr lang="en-US" sz="1100" i="0">
                <a:solidFill>
                  <a:schemeClr val="tx1"/>
                </a:solidFill>
                <a:latin typeface="Courier New" pitchFamily="49" charset="0"/>
              </a:rPr>
              <a:t>                                FROM   </a:t>
            </a:r>
            <a:r>
              <a:rPr lang="en-US" sz="1100">
                <a:solidFill>
                  <a:schemeClr val="tx1"/>
                </a:solidFill>
                <a:latin typeface="Courier New" pitchFamily="49" charset="0"/>
              </a:rPr>
              <a:t>table</a:t>
            </a:r>
          </a:p>
          <a:p>
            <a:pPr algn="l" defTabSz="869950">
              <a:lnSpc>
                <a:spcPct val="100000"/>
              </a:lnSpc>
              <a:spcBef>
                <a:spcPct val="0"/>
              </a:spcBef>
            </a:pPr>
            <a:r>
              <a:rPr lang="en-US" sz="1100" i="0">
                <a:solidFill>
                  <a:schemeClr val="tx1"/>
                </a:solidFill>
                <a:latin typeface="Courier New" pitchFamily="49" charset="0"/>
              </a:rPr>
              <a:t>                                WHERE  </a:t>
            </a:r>
            <a:r>
              <a:rPr lang="en-US" sz="1100">
                <a:solidFill>
                  <a:schemeClr val="tx1"/>
                </a:solidFill>
                <a:latin typeface="Courier New" pitchFamily="49" charset="0"/>
              </a:rPr>
              <a:t>condition</a:t>
            </a:r>
            <a:r>
              <a:rPr lang="en-US" sz="1100" i="0">
                <a:solidFill>
                  <a:schemeClr val="tx1"/>
                </a:solidFill>
                <a:latin typeface="Courier New" pitchFamily="49" charset="0"/>
              </a:rPr>
              <a:t>);</a:t>
            </a:r>
          </a:p>
        </p:txBody>
      </p:sp>
    </p:spTree>
    <p:extLst>
      <p:ext uri="{BB962C8B-B14F-4D97-AF65-F5344CB8AC3E}">
        <p14:creationId xmlns:p14="http://schemas.microsoft.com/office/powerpoint/2010/main" val="39453535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471488" y="157163"/>
            <a:ext cx="5870575" cy="4402137"/>
          </a:xfrm>
          <a:ln cap="flat"/>
        </p:spPr>
      </p:sp>
      <p:sp>
        <p:nvSpPr>
          <p:cNvPr id="10243" name="Rectangle 3"/>
          <p:cNvSpPr>
            <a:spLocks noGrp="1" noChangeArrowheads="1"/>
          </p:cNvSpPr>
          <p:nvPr>
            <p:ph type="body" idx="1"/>
          </p:nvPr>
        </p:nvSpPr>
        <p:spPr>
          <a:noFill/>
          <a:ln/>
        </p:spPr>
        <p:txBody>
          <a:bodyPr/>
          <a:lstStyle/>
          <a:p>
            <a:endParaRPr lang="en-US" dirty="0"/>
          </a:p>
        </p:txBody>
      </p:sp>
      <p:sp>
        <p:nvSpPr>
          <p:cNvPr id="10244" name="Rectangle 4"/>
          <p:cNvSpPr>
            <a:spLocks noChangeArrowheads="1"/>
          </p:cNvSpPr>
          <p:nvPr/>
        </p:nvSpPr>
        <p:spPr bwMode="auto">
          <a:xfrm>
            <a:off x="598488" y="6184900"/>
            <a:ext cx="5556250" cy="1123950"/>
          </a:xfrm>
          <a:prstGeom prst="rect">
            <a:avLst/>
          </a:prstGeom>
          <a:noFill/>
          <a:ln w="12700">
            <a:solidFill>
              <a:schemeClr val="tx1"/>
            </a:solidFill>
            <a:miter lim="800000"/>
            <a:headEnd/>
            <a:tailEnd/>
          </a:ln>
          <a:effectLst/>
        </p:spPr>
        <p:txBody>
          <a:bodyPr wrap="none" anchor="ctr"/>
          <a:lstStyle/>
          <a:p>
            <a:endParaRPr lang="en-US"/>
          </a:p>
        </p:txBody>
      </p:sp>
      <p:sp>
        <p:nvSpPr>
          <p:cNvPr id="10245" name="Rectangle 5"/>
          <p:cNvSpPr>
            <a:spLocks noChangeArrowheads="1"/>
          </p:cNvSpPr>
          <p:nvPr/>
        </p:nvSpPr>
        <p:spPr bwMode="auto">
          <a:xfrm>
            <a:off x="596900" y="6203950"/>
            <a:ext cx="5722938" cy="1098550"/>
          </a:xfrm>
          <a:prstGeom prst="rect">
            <a:avLst/>
          </a:prstGeom>
          <a:noFill/>
          <a:ln w="9525">
            <a:noFill/>
            <a:miter lim="800000"/>
            <a:headEnd/>
            <a:tailEnd/>
          </a:ln>
          <a:effectLst/>
        </p:spPr>
        <p:txBody>
          <a:bodyPr lIns="90488" tIns="44450" rIns="90488" bIns="44450">
            <a:spAutoFit/>
          </a:bodyPr>
          <a:lstStyle/>
          <a:p>
            <a:pPr algn="l" defTabSz="869950">
              <a:lnSpc>
                <a:spcPct val="100000"/>
              </a:lnSpc>
              <a:spcBef>
                <a:spcPct val="0"/>
              </a:spcBef>
            </a:pPr>
            <a:r>
              <a:rPr lang="en-US" sz="1100" b="1" i="0">
                <a:solidFill>
                  <a:schemeClr val="tx1"/>
                </a:solidFill>
                <a:latin typeface="Courier New" pitchFamily="49" charset="0"/>
              </a:rPr>
              <a:t> </a:t>
            </a:r>
            <a:r>
              <a:rPr lang="en-US" sz="1100" i="0">
                <a:solidFill>
                  <a:schemeClr val="tx1"/>
                </a:solidFill>
                <a:latin typeface="Courier New" pitchFamily="49" charset="0"/>
              </a:rPr>
              <a:t>SELECT	</a:t>
            </a:r>
            <a:r>
              <a:rPr lang="en-US" sz="1100">
                <a:solidFill>
                  <a:schemeClr val="tx1"/>
                </a:solidFill>
                <a:latin typeface="Courier New" pitchFamily="49" charset="0"/>
              </a:rPr>
              <a:t>column, column</a:t>
            </a:r>
            <a:r>
              <a:rPr lang="en-US" sz="1100" i="0">
                <a:solidFill>
                  <a:schemeClr val="tx1"/>
                </a:solidFill>
                <a:latin typeface="Courier New" pitchFamily="49" charset="0"/>
              </a:rPr>
              <a:t>, ...</a:t>
            </a:r>
          </a:p>
          <a:p>
            <a:pPr algn="l" defTabSz="869950">
              <a:lnSpc>
                <a:spcPct val="100000"/>
              </a:lnSpc>
              <a:spcBef>
                <a:spcPct val="0"/>
              </a:spcBef>
            </a:pPr>
            <a:r>
              <a:rPr lang="en-US" sz="1100" i="0">
                <a:solidFill>
                  <a:schemeClr val="tx1"/>
                </a:solidFill>
                <a:latin typeface="Courier New" pitchFamily="49" charset="0"/>
              </a:rPr>
              <a:t> FROM 	</a:t>
            </a:r>
            <a:r>
              <a:rPr lang="en-US" sz="1100">
                <a:solidFill>
                  <a:schemeClr val="tx1"/>
                </a:solidFill>
                <a:latin typeface="Courier New" pitchFamily="49" charset="0"/>
              </a:rPr>
              <a:t>table</a:t>
            </a:r>
            <a:endParaRPr lang="en-US" sz="1100" i="0">
              <a:solidFill>
                <a:schemeClr val="tx1"/>
              </a:solidFill>
              <a:latin typeface="Courier New" pitchFamily="49" charset="0"/>
            </a:endParaRPr>
          </a:p>
          <a:p>
            <a:pPr algn="l" defTabSz="869950">
              <a:lnSpc>
                <a:spcPct val="100000"/>
              </a:lnSpc>
              <a:spcBef>
                <a:spcPct val="0"/>
              </a:spcBef>
            </a:pPr>
            <a:r>
              <a:rPr lang="en-US" sz="1100" i="0">
                <a:solidFill>
                  <a:schemeClr val="tx1"/>
                </a:solidFill>
                <a:latin typeface="Courier New" pitchFamily="49" charset="0"/>
              </a:rPr>
              <a:t> WHERE	(</a:t>
            </a:r>
            <a:r>
              <a:rPr lang="en-US" sz="1100">
                <a:solidFill>
                  <a:schemeClr val="tx1"/>
                </a:solidFill>
                <a:latin typeface="Courier New" pitchFamily="49" charset="0"/>
              </a:rPr>
              <a:t>column, column</a:t>
            </a:r>
            <a:r>
              <a:rPr lang="en-US" sz="1100" i="0">
                <a:solidFill>
                  <a:schemeClr val="tx1"/>
                </a:solidFill>
                <a:latin typeface="Courier New" pitchFamily="49" charset="0"/>
              </a:rPr>
              <a:t>, ...) IN</a:t>
            </a:r>
          </a:p>
          <a:p>
            <a:pPr algn="l" defTabSz="869950">
              <a:lnSpc>
                <a:spcPct val="100000"/>
              </a:lnSpc>
              <a:spcBef>
                <a:spcPct val="0"/>
              </a:spcBef>
            </a:pPr>
            <a:r>
              <a:rPr lang="en-US" sz="1100" i="0">
                <a:solidFill>
                  <a:schemeClr val="tx1"/>
                </a:solidFill>
                <a:latin typeface="Courier New" pitchFamily="49" charset="0"/>
              </a:rPr>
              <a:t>  			(SELECT </a:t>
            </a:r>
            <a:r>
              <a:rPr lang="en-US" sz="1100">
                <a:solidFill>
                  <a:schemeClr val="tx1"/>
                </a:solidFill>
                <a:latin typeface="Courier New" pitchFamily="49" charset="0"/>
              </a:rPr>
              <a:t>column, column</a:t>
            </a:r>
            <a:r>
              <a:rPr lang="en-US" sz="1100" i="0">
                <a:solidFill>
                  <a:schemeClr val="tx1"/>
                </a:solidFill>
                <a:latin typeface="Courier New" pitchFamily="49" charset="0"/>
              </a:rPr>
              <a:t>, ...</a:t>
            </a:r>
          </a:p>
          <a:p>
            <a:pPr algn="l" defTabSz="869950">
              <a:lnSpc>
                <a:spcPct val="100000"/>
              </a:lnSpc>
              <a:spcBef>
                <a:spcPct val="0"/>
              </a:spcBef>
            </a:pPr>
            <a:r>
              <a:rPr lang="en-US" sz="1100" i="0">
                <a:solidFill>
                  <a:schemeClr val="tx1"/>
                </a:solidFill>
                <a:latin typeface="Courier New" pitchFamily="49" charset="0"/>
              </a:rPr>
              <a:t>                                FROM   </a:t>
            </a:r>
            <a:r>
              <a:rPr lang="en-US" sz="1100">
                <a:solidFill>
                  <a:schemeClr val="tx1"/>
                </a:solidFill>
                <a:latin typeface="Courier New" pitchFamily="49" charset="0"/>
              </a:rPr>
              <a:t>table</a:t>
            </a:r>
          </a:p>
          <a:p>
            <a:pPr algn="l" defTabSz="869950">
              <a:lnSpc>
                <a:spcPct val="100000"/>
              </a:lnSpc>
              <a:spcBef>
                <a:spcPct val="0"/>
              </a:spcBef>
            </a:pPr>
            <a:r>
              <a:rPr lang="en-US" sz="1100" i="0">
                <a:solidFill>
                  <a:schemeClr val="tx1"/>
                </a:solidFill>
                <a:latin typeface="Courier New" pitchFamily="49" charset="0"/>
              </a:rPr>
              <a:t>                                WHERE  </a:t>
            </a:r>
            <a:r>
              <a:rPr lang="en-US" sz="1100">
                <a:solidFill>
                  <a:schemeClr val="tx1"/>
                </a:solidFill>
                <a:latin typeface="Courier New" pitchFamily="49" charset="0"/>
              </a:rPr>
              <a:t>condition</a:t>
            </a:r>
            <a:r>
              <a:rPr lang="en-US" sz="1100" i="0">
                <a:solidFill>
                  <a:schemeClr val="tx1"/>
                </a:solidFill>
                <a:latin typeface="Courier New" pitchFamily="49" charset="0"/>
              </a:rPr>
              <a:t>);</a:t>
            </a:r>
          </a:p>
        </p:txBody>
      </p:sp>
    </p:spTree>
    <p:extLst>
      <p:ext uri="{BB962C8B-B14F-4D97-AF65-F5344CB8AC3E}">
        <p14:creationId xmlns:p14="http://schemas.microsoft.com/office/powerpoint/2010/main" val="3821380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60800" y="-1588"/>
            <a:ext cx="2957513" cy="458788"/>
          </a:xfrm>
          <a:prstGeom prst="rect">
            <a:avLst/>
          </a:prstGeom>
          <a:noFill/>
          <a:ln w="9525">
            <a:noFill/>
            <a:miter lim="800000"/>
            <a:headEnd/>
            <a:tailEnd/>
          </a:ln>
          <a:effectLst/>
        </p:spPr>
        <p:txBody>
          <a:bodyPr wrap="none" anchor="ctr"/>
          <a:lstStyle/>
          <a:p>
            <a:endParaRPr lang="en-US"/>
          </a:p>
        </p:txBody>
      </p:sp>
      <p:sp>
        <p:nvSpPr>
          <p:cNvPr id="50179" name="Rectangle 3"/>
          <p:cNvSpPr>
            <a:spLocks noChangeArrowheads="1"/>
          </p:cNvSpPr>
          <p:nvPr/>
        </p:nvSpPr>
        <p:spPr bwMode="auto">
          <a:xfrm>
            <a:off x="-1588" y="-1588"/>
            <a:ext cx="2954338" cy="458788"/>
          </a:xfrm>
          <a:prstGeom prst="rect">
            <a:avLst/>
          </a:prstGeom>
          <a:noFill/>
          <a:ln w="9525">
            <a:noFill/>
            <a:miter lim="800000"/>
            <a:headEnd/>
            <a:tailEnd/>
          </a:ln>
          <a:effectLst/>
        </p:spPr>
        <p:txBody>
          <a:bodyPr wrap="none" anchor="ctr"/>
          <a:lstStyle/>
          <a:p>
            <a:endParaRPr lang="en-US"/>
          </a:p>
        </p:txBody>
      </p:sp>
      <p:sp>
        <p:nvSpPr>
          <p:cNvPr id="50180" name="Rectangle 4"/>
          <p:cNvSpPr>
            <a:spLocks noGrp="1" noChangeArrowheads="1"/>
          </p:cNvSpPr>
          <p:nvPr>
            <p:ph type="body" idx="1"/>
          </p:nvPr>
        </p:nvSpPr>
        <p:spPr>
          <a:xfrm>
            <a:off x="452438" y="4762500"/>
            <a:ext cx="5980112" cy="3795713"/>
          </a:xfrm>
          <a:noFill/>
        </p:spPr>
        <p:txBody>
          <a:bodyPr/>
          <a:lstStyle/>
          <a:p>
            <a:pPr defTabSz="377825">
              <a:tabLst>
                <a:tab pos="441325" algn="l"/>
              </a:tabLst>
            </a:pPr>
            <a:r>
              <a:rPr lang="en-US"/>
              <a:t>Cartesian Product (continued)</a:t>
            </a:r>
          </a:p>
          <a:p>
            <a:pPr lvl="1" defTabSz="377825">
              <a:tabLst>
                <a:tab pos="441325" algn="l"/>
              </a:tabLst>
            </a:pPr>
            <a:r>
              <a:rPr lang="en-US"/>
              <a:t>A Cartesian product is generated if a join condition is omitted. The example on the slide displays employee name and department name from EMP and DEPT tables. Because no WHERE clause has been specified, all rows (14 rows) from the EMP table are joined with all rows (4 rows) in the DEPT table, thereby generating 56 rows in the output.</a:t>
            </a:r>
          </a:p>
          <a:p>
            <a:pPr defTabSz="377825">
              <a:tabLst>
                <a:tab pos="441325" algn="l"/>
              </a:tabLst>
            </a:pPr>
            <a:endParaRPr lang="en-US"/>
          </a:p>
          <a:p>
            <a:pPr lvl="1" defTabSz="377825">
              <a:tabLst>
                <a:tab pos="441325" algn="l"/>
              </a:tabLst>
            </a:pPr>
            <a:endParaRPr lang="en-US"/>
          </a:p>
          <a:p>
            <a:pPr lvl="1" defTabSz="377825">
              <a:tabLst>
                <a:tab pos="441325" algn="l"/>
              </a:tabLst>
            </a:pPr>
            <a:endParaRPr lang="en-US"/>
          </a:p>
          <a:p>
            <a:pPr lvl="1" defTabSz="377825">
              <a:tabLst>
                <a:tab pos="441325" algn="l"/>
              </a:tabLst>
            </a:pPr>
            <a:endParaRPr lang="en-US"/>
          </a:p>
          <a:p>
            <a:pPr lvl="1" defTabSz="377825">
              <a:tabLst>
                <a:tab pos="441325" algn="l"/>
              </a:tabLst>
            </a:pPr>
            <a:endParaRPr lang="en-US"/>
          </a:p>
          <a:p>
            <a:pPr lvl="1" defTabSz="377825">
              <a:tabLst>
                <a:tab pos="441325" algn="l"/>
              </a:tabLst>
            </a:pPr>
            <a:endParaRPr lang="en-US"/>
          </a:p>
          <a:p>
            <a:pPr defTabSz="377825">
              <a:tabLst>
                <a:tab pos="441325" algn="l"/>
              </a:tabLst>
            </a:pPr>
            <a:endParaRPr lang="en-US">
              <a:solidFill>
                <a:schemeClr val="accent2"/>
              </a:solidFill>
            </a:endParaRPr>
          </a:p>
          <a:p>
            <a:pPr defTabSz="377825">
              <a:tabLst>
                <a:tab pos="441325" algn="l"/>
              </a:tabLst>
            </a:pPr>
            <a:endParaRPr lang="en-US">
              <a:solidFill>
                <a:schemeClr val="accent2"/>
              </a:solidFill>
            </a:endParaRPr>
          </a:p>
          <a:p>
            <a:pPr defTabSz="377825">
              <a:tabLst>
                <a:tab pos="441325" algn="l"/>
              </a:tabLst>
            </a:pPr>
            <a:endParaRPr lang="en-US">
              <a:solidFill>
                <a:schemeClr val="accent2"/>
              </a:solidFill>
            </a:endParaRPr>
          </a:p>
          <a:p>
            <a:pPr defTabSz="377825">
              <a:tabLst>
                <a:tab pos="441325" algn="l"/>
              </a:tabLst>
            </a:pPr>
            <a:endParaRPr lang="en-US" sz="800">
              <a:solidFill>
                <a:schemeClr val="accent2"/>
              </a:solidFill>
            </a:endParaRPr>
          </a:p>
          <a:p>
            <a:pPr defTabSz="377825">
              <a:spcBef>
                <a:spcPct val="65000"/>
              </a:spcBef>
              <a:tabLst>
                <a:tab pos="441325" algn="l"/>
              </a:tabLst>
            </a:pPr>
            <a:r>
              <a:rPr lang="en-US">
                <a:solidFill>
                  <a:schemeClr val="accent2"/>
                </a:solidFill>
              </a:rPr>
              <a:t>Class Management Note</a:t>
            </a:r>
          </a:p>
          <a:p>
            <a:pPr lvl="1" defTabSz="377825">
              <a:lnSpc>
                <a:spcPct val="95000"/>
              </a:lnSpc>
              <a:tabLst>
                <a:tab pos="441325" algn="l"/>
              </a:tabLst>
            </a:pPr>
            <a:r>
              <a:rPr lang="en-US">
                <a:solidFill>
                  <a:schemeClr val="accent2"/>
                </a:solidFill>
              </a:rPr>
              <a:t>Demo: </a:t>
            </a:r>
            <a:r>
              <a:rPr lang="en-US" i="1">
                <a:solidFill>
                  <a:schemeClr val="accent2"/>
                </a:solidFill>
              </a:rPr>
              <a:t>l4cart.sql</a:t>
            </a:r>
          </a:p>
          <a:p>
            <a:pPr lvl="1" defTabSz="377825">
              <a:lnSpc>
                <a:spcPct val="95000"/>
              </a:lnSpc>
              <a:tabLst>
                <a:tab pos="441325" algn="l"/>
              </a:tabLst>
            </a:pPr>
            <a:r>
              <a:rPr lang="en-US">
                <a:solidFill>
                  <a:schemeClr val="accent2"/>
                </a:solidFill>
              </a:rPr>
              <a:t>Purpose: To illustrate executing a Cartesian product.</a:t>
            </a:r>
            <a:r>
              <a:rPr lang="en-US" i="1">
                <a:solidFill>
                  <a:schemeClr val="accent2"/>
                </a:solidFill>
              </a:rPr>
              <a:t> </a:t>
            </a:r>
          </a:p>
        </p:txBody>
      </p:sp>
      <p:sp>
        <p:nvSpPr>
          <p:cNvPr id="50181" name="Rectangle 5"/>
          <p:cNvSpPr>
            <a:spLocks noGrp="1" noRot="1" noChangeAspect="1" noChangeArrowheads="1" noTextEdit="1"/>
          </p:cNvSpPr>
          <p:nvPr>
            <p:ph type="sldImg"/>
          </p:nvPr>
        </p:nvSpPr>
        <p:spPr>
          <a:xfrm>
            <a:off x="446088" y="173038"/>
            <a:ext cx="5921375" cy="4440237"/>
          </a:xfrm>
          <a:ln cap="flat"/>
        </p:spPr>
      </p:sp>
      <p:sp>
        <p:nvSpPr>
          <p:cNvPr id="50182" name="Rectangle 6"/>
          <p:cNvSpPr>
            <a:spLocks noChangeArrowheads="1"/>
          </p:cNvSpPr>
          <p:nvPr/>
        </p:nvSpPr>
        <p:spPr bwMode="auto">
          <a:xfrm>
            <a:off x="671513" y="5764213"/>
            <a:ext cx="5570537" cy="442912"/>
          </a:xfrm>
          <a:prstGeom prst="rect">
            <a:avLst/>
          </a:prstGeom>
          <a:noFill/>
          <a:ln w="12700">
            <a:solidFill>
              <a:schemeClr val="tx1"/>
            </a:solidFill>
            <a:miter lim="800000"/>
            <a:headEnd/>
            <a:tailEnd/>
          </a:ln>
          <a:effectLst/>
        </p:spPr>
        <p:txBody>
          <a:bodyPr wrap="none" lIns="93663" tIns="47625" rIns="93663" bIns="47625"/>
          <a:lstStyle/>
          <a:p>
            <a:pPr algn="l" defTabSz="942975">
              <a:lnSpc>
                <a:spcPct val="100000"/>
              </a:lnSpc>
              <a:spcBef>
                <a:spcPct val="0"/>
              </a:spcBef>
              <a:tabLst>
                <a:tab pos="1039813" algn="l"/>
              </a:tabLst>
            </a:pPr>
            <a:r>
              <a:rPr lang="en-US" sz="1100">
                <a:solidFill>
                  <a:schemeClr val="tx1"/>
                </a:solidFill>
                <a:latin typeface="Courier New" pitchFamily="49" charset="0"/>
              </a:rPr>
              <a:t>SQL&gt; SELECT  ename, dname</a:t>
            </a:r>
          </a:p>
          <a:p>
            <a:pPr algn="l" defTabSz="942975">
              <a:lnSpc>
                <a:spcPct val="100000"/>
              </a:lnSpc>
              <a:spcBef>
                <a:spcPct val="0"/>
              </a:spcBef>
              <a:tabLst>
                <a:tab pos="1039813" algn="l"/>
              </a:tabLst>
            </a:pPr>
            <a:r>
              <a:rPr lang="en-US" sz="1100">
                <a:solidFill>
                  <a:schemeClr val="tx1"/>
                </a:solidFill>
                <a:latin typeface="Courier New" pitchFamily="49" charset="0"/>
              </a:rPr>
              <a:t>  2  FROM 	emp, dept;</a:t>
            </a:r>
          </a:p>
          <a:p>
            <a:pPr algn="l" defTabSz="942975">
              <a:lnSpc>
                <a:spcPct val="100000"/>
              </a:lnSpc>
              <a:spcBef>
                <a:spcPct val="0"/>
              </a:spcBef>
              <a:tabLst>
                <a:tab pos="1039813" algn="l"/>
              </a:tabLst>
            </a:pPr>
            <a:r>
              <a:rPr lang="en-US" sz="1100" b="0">
                <a:solidFill>
                  <a:schemeClr val="tx1"/>
                </a:solidFill>
                <a:latin typeface="Courier New" pitchFamily="49" charset="0"/>
              </a:rPr>
              <a:t> </a:t>
            </a:r>
          </a:p>
          <a:p>
            <a:pPr algn="l" defTabSz="942975">
              <a:lnSpc>
                <a:spcPct val="100000"/>
              </a:lnSpc>
              <a:spcBef>
                <a:spcPct val="0"/>
              </a:spcBef>
              <a:tabLst>
                <a:tab pos="1039813" algn="l"/>
              </a:tabLst>
            </a:pPr>
            <a:endParaRPr lang="en-US" sz="1100" b="0">
              <a:solidFill>
                <a:schemeClr val="tx1"/>
              </a:solidFill>
              <a:latin typeface="Courier New" pitchFamily="49" charset="0"/>
            </a:endParaRPr>
          </a:p>
        </p:txBody>
      </p:sp>
      <p:sp>
        <p:nvSpPr>
          <p:cNvPr id="50183" name="Rectangle 7"/>
          <p:cNvSpPr>
            <a:spLocks noChangeArrowheads="1"/>
          </p:cNvSpPr>
          <p:nvPr/>
        </p:nvSpPr>
        <p:spPr bwMode="auto">
          <a:xfrm>
            <a:off x="671513" y="6302375"/>
            <a:ext cx="5570537" cy="1552575"/>
          </a:xfrm>
          <a:prstGeom prst="rect">
            <a:avLst/>
          </a:prstGeom>
          <a:noFill/>
          <a:ln w="12700">
            <a:solidFill>
              <a:schemeClr val="tx1"/>
            </a:solidFill>
            <a:miter lim="800000"/>
            <a:headEnd/>
            <a:tailEnd/>
          </a:ln>
          <a:effectLst/>
        </p:spPr>
        <p:txBody>
          <a:bodyPr wrap="none" lIns="93663" tIns="47625" rIns="93663" bIns="47625"/>
          <a:lstStyle/>
          <a:p>
            <a:pPr algn="l" defTabSz="942975">
              <a:lnSpc>
                <a:spcPct val="100000"/>
              </a:lnSpc>
              <a:spcBef>
                <a:spcPct val="0"/>
              </a:spcBef>
            </a:pPr>
            <a:r>
              <a:rPr lang="en-US" sz="1100" b="0">
                <a:solidFill>
                  <a:schemeClr val="tx1"/>
                </a:solidFill>
                <a:latin typeface="Courier New" pitchFamily="49" charset="0"/>
              </a:rPr>
              <a:t>ENAME      DNAME</a:t>
            </a:r>
          </a:p>
          <a:p>
            <a:pPr algn="l" defTabSz="942975">
              <a:lnSpc>
                <a:spcPct val="100000"/>
              </a:lnSpc>
              <a:spcBef>
                <a:spcPct val="0"/>
              </a:spcBef>
            </a:pPr>
            <a:r>
              <a:rPr lang="en-US" sz="1100" b="0">
                <a:solidFill>
                  <a:schemeClr val="tx1"/>
                </a:solidFill>
                <a:latin typeface="Courier New" pitchFamily="49" charset="0"/>
              </a:rPr>
              <a:t>---------- --------------</a:t>
            </a:r>
          </a:p>
          <a:p>
            <a:pPr algn="l" defTabSz="942975">
              <a:lnSpc>
                <a:spcPct val="100000"/>
              </a:lnSpc>
              <a:spcBef>
                <a:spcPct val="0"/>
              </a:spcBef>
            </a:pPr>
            <a:r>
              <a:rPr lang="en-US" sz="1100" b="0">
                <a:solidFill>
                  <a:schemeClr val="tx1"/>
                </a:solidFill>
                <a:latin typeface="Courier New" pitchFamily="49" charset="0"/>
              </a:rPr>
              <a:t>KING       ACCOUNTING</a:t>
            </a:r>
          </a:p>
          <a:p>
            <a:pPr algn="l" defTabSz="942975">
              <a:lnSpc>
                <a:spcPct val="100000"/>
              </a:lnSpc>
              <a:spcBef>
                <a:spcPct val="0"/>
              </a:spcBef>
            </a:pPr>
            <a:r>
              <a:rPr lang="en-US" sz="1100" b="0">
                <a:solidFill>
                  <a:schemeClr val="tx1"/>
                </a:solidFill>
                <a:latin typeface="Courier New" pitchFamily="49" charset="0"/>
              </a:rPr>
              <a:t>BLAKE      ACCOUNTING</a:t>
            </a:r>
          </a:p>
          <a:p>
            <a:pPr algn="l" defTabSz="942975">
              <a:lnSpc>
                <a:spcPct val="100000"/>
              </a:lnSpc>
              <a:spcBef>
                <a:spcPct val="0"/>
              </a:spcBef>
            </a:pPr>
            <a:r>
              <a:rPr lang="en-US" sz="1100" b="0">
                <a:solidFill>
                  <a:schemeClr val="tx1"/>
                </a:solidFill>
                <a:latin typeface="Courier New" pitchFamily="49" charset="0"/>
              </a:rPr>
              <a:t>...</a:t>
            </a:r>
          </a:p>
          <a:p>
            <a:pPr algn="l" defTabSz="942975">
              <a:lnSpc>
                <a:spcPct val="100000"/>
              </a:lnSpc>
              <a:spcBef>
                <a:spcPct val="0"/>
              </a:spcBef>
            </a:pPr>
            <a:r>
              <a:rPr lang="en-US" sz="1100" b="0">
                <a:solidFill>
                  <a:schemeClr val="tx1"/>
                </a:solidFill>
                <a:latin typeface="Courier New" pitchFamily="49" charset="0"/>
              </a:rPr>
              <a:t>KING       RESEARCH</a:t>
            </a:r>
          </a:p>
          <a:p>
            <a:pPr algn="l" defTabSz="942975">
              <a:lnSpc>
                <a:spcPct val="100000"/>
              </a:lnSpc>
              <a:spcBef>
                <a:spcPct val="0"/>
              </a:spcBef>
            </a:pPr>
            <a:r>
              <a:rPr lang="en-US" sz="1100" b="0">
                <a:solidFill>
                  <a:schemeClr val="tx1"/>
                </a:solidFill>
                <a:latin typeface="Courier New" pitchFamily="49" charset="0"/>
              </a:rPr>
              <a:t>BLAKE      RESEARCH</a:t>
            </a:r>
          </a:p>
          <a:p>
            <a:pPr algn="l" defTabSz="942975">
              <a:lnSpc>
                <a:spcPct val="100000"/>
              </a:lnSpc>
              <a:spcBef>
                <a:spcPct val="0"/>
              </a:spcBef>
            </a:pPr>
            <a:r>
              <a:rPr lang="en-US" sz="1100" b="0">
                <a:solidFill>
                  <a:schemeClr val="tx1"/>
                </a:solidFill>
                <a:latin typeface="Courier New" pitchFamily="49" charset="0"/>
              </a:rPr>
              <a:t>...</a:t>
            </a:r>
          </a:p>
          <a:p>
            <a:pPr algn="l" defTabSz="942975">
              <a:lnSpc>
                <a:spcPct val="100000"/>
              </a:lnSpc>
              <a:spcBef>
                <a:spcPct val="0"/>
              </a:spcBef>
            </a:pPr>
            <a:r>
              <a:rPr lang="en-US" sz="1100" b="0">
                <a:solidFill>
                  <a:schemeClr val="tx1"/>
                </a:solidFill>
                <a:latin typeface="Courier New" pitchFamily="49" charset="0"/>
              </a:rPr>
              <a:t>56 rows selected.</a:t>
            </a:r>
          </a:p>
          <a:p>
            <a:pPr algn="l" defTabSz="942975">
              <a:lnSpc>
                <a:spcPct val="100000"/>
              </a:lnSpc>
              <a:spcBef>
                <a:spcPct val="0"/>
              </a:spcBef>
            </a:pPr>
            <a:endParaRPr lang="en-US" sz="1100" b="0">
              <a:solidFill>
                <a:schemeClr val="tx1"/>
              </a:solidFill>
              <a:latin typeface="Courier New" pitchFamily="49"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471488" y="157163"/>
            <a:ext cx="5870575" cy="4402137"/>
          </a:xfrm>
          <a:ln cap="flat"/>
        </p:spPr>
      </p:sp>
      <p:sp>
        <p:nvSpPr>
          <p:cNvPr id="22531" name="Rectangle 3"/>
          <p:cNvSpPr>
            <a:spLocks noGrp="1" noChangeArrowheads="1"/>
          </p:cNvSpPr>
          <p:nvPr>
            <p:ph type="body" idx="1"/>
          </p:nvPr>
        </p:nvSpPr>
        <p:spPr>
          <a:xfrm>
            <a:off x="409575" y="4765675"/>
            <a:ext cx="6110288" cy="3749675"/>
          </a:xfrm>
          <a:noFill/>
          <a:ln/>
        </p:spPr>
        <p:txBody>
          <a:bodyPr/>
          <a:lstStyle/>
          <a:p>
            <a:endParaRPr lang="en-US" dirty="0"/>
          </a:p>
        </p:txBody>
      </p:sp>
      <p:grpSp>
        <p:nvGrpSpPr>
          <p:cNvPr id="2" name="Group 6"/>
          <p:cNvGrpSpPr>
            <a:grpSpLocks/>
          </p:cNvGrpSpPr>
          <p:nvPr/>
        </p:nvGrpSpPr>
        <p:grpSpPr bwMode="auto">
          <a:xfrm>
            <a:off x="617538" y="6630988"/>
            <a:ext cx="5537200" cy="796925"/>
            <a:chOff x="389" y="4177"/>
            <a:chExt cx="3488" cy="502"/>
          </a:xfrm>
        </p:grpSpPr>
        <p:sp>
          <p:nvSpPr>
            <p:cNvPr id="22532" name="Rectangle 4"/>
            <p:cNvSpPr>
              <a:spLocks noChangeArrowheads="1"/>
            </p:cNvSpPr>
            <p:nvPr/>
          </p:nvSpPr>
          <p:spPr bwMode="auto">
            <a:xfrm>
              <a:off x="389" y="4177"/>
              <a:ext cx="3488" cy="502"/>
            </a:xfrm>
            <a:prstGeom prst="rect">
              <a:avLst/>
            </a:prstGeom>
            <a:noFill/>
            <a:ln w="12700">
              <a:solidFill>
                <a:schemeClr val="tx1"/>
              </a:solidFill>
              <a:miter lim="800000"/>
              <a:headEnd/>
              <a:tailEnd/>
            </a:ln>
            <a:effectLst/>
          </p:spPr>
          <p:txBody>
            <a:bodyPr wrap="none" anchor="ctr"/>
            <a:lstStyle/>
            <a:p>
              <a:endParaRPr lang="en-US"/>
            </a:p>
          </p:txBody>
        </p:sp>
        <p:sp>
          <p:nvSpPr>
            <p:cNvPr id="22533" name="Rectangle 5"/>
            <p:cNvSpPr>
              <a:spLocks noChangeArrowheads="1"/>
            </p:cNvSpPr>
            <p:nvPr/>
          </p:nvSpPr>
          <p:spPr bwMode="auto">
            <a:xfrm>
              <a:off x="395" y="4194"/>
              <a:ext cx="3446" cy="480"/>
            </a:xfrm>
            <a:prstGeom prst="rect">
              <a:avLst/>
            </a:prstGeom>
            <a:noFill/>
            <a:ln w="9525">
              <a:noFill/>
              <a:miter lim="800000"/>
              <a:headEnd/>
              <a:tailEnd/>
            </a:ln>
            <a:effectLst/>
          </p:spPr>
          <p:txBody>
            <a:bodyPr lIns="90488" tIns="44450" rIns="90488" bIns="44450">
              <a:spAutoFit/>
            </a:bodyPr>
            <a:lstStyle/>
            <a:p>
              <a:pPr algn="l" defTabSz="869950">
                <a:lnSpc>
                  <a:spcPct val="100000"/>
                </a:lnSpc>
                <a:spcBef>
                  <a:spcPct val="0"/>
                </a:spcBef>
              </a:pPr>
              <a:r>
                <a:rPr lang="en-US" sz="1100" b="1" i="0">
                  <a:solidFill>
                    <a:srgbClr val="000000"/>
                  </a:solidFill>
                  <a:latin typeface="Courier New" pitchFamily="49" charset="0"/>
                </a:rPr>
                <a:t>SQL&gt; SELECT    employee.ename</a:t>
              </a:r>
              <a:br>
                <a:rPr lang="en-US" sz="1100" b="1" i="0">
                  <a:solidFill>
                    <a:srgbClr val="000000"/>
                  </a:solidFill>
                  <a:latin typeface="Courier New" pitchFamily="49" charset="0"/>
                </a:rPr>
              </a:br>
              <a:r>
                <a:rPr lang="en-US" sz="1100" b="1" i="0">
                  <a:solidFill>
                    <a:srgbClr val="000000"/>
                  </a:solidFill>
                  <a:latin typeface="Courier New" pitchFamily="49" charset="0"/>
                </a:rPr>
                <a:t>  2  FROM      emp employee</a:t>
              </a:r>
              <a:br>
                <a:rPr lang="en-US" sz="1100" b="1" i="0">
                  <a:solidFill>
                    <a:srgbClr val="000000"/>
                  </a:solidFill>
                  <a:latin typeface="Courier New" pitchFamily="49" charset="0"/>
                </a:rPr>
              </a:br>
              <a:r>
                <a:rPr lang="en-US" sz="1100" b="1" i="0">
                  <a:solidFill>
                    <a:srgbClr val="000000"/>
                  </a:solidFill>
                  <a:latin typeface="Courier New" pitchFamily="49" charset="0"/>
                </a:rPr>
                <a:t>  3  WHERE     employee.empno IN (SELECT manager.mgr</a:t>
              </a:r>
              <a:br>
                <a:rPr lang="en-US" sz="1100" b="1" i="0">
                  <a:solidFill>
                    <a:srgbClr val="000000"/>
                  </a:solidFill>
                  <a:latin typeface="Courier New" pitchFamily="49" charset="0"/>
                </a:rPr>
              </a:br>
              <a:r>
                <a:rPr lang="en-US" sz="1100" b="1" i="0">
                  <a:solidFill>
                    <a:srgbClr val="000000"/>
                  </a:solidFill>
                  <a:latin typeface="Courier New" pitchFamily="49" charset="0"/>
                </a:rPr>
                <a:t>  4	     		  FROM  emp manager);</a:t>
              </a:r>
            </a:p>
          </p:txBody>
        </p:sp>
      </p:grpSp>
      <p:grpSp>
        <p:nvGrpSpPr>
          <p:cNvPr id="3" name="Group 9"/>
          <p:cNvGrpSpPr>
            <a:grpSpLocks/>
          </p:cNvGrpSpPr>
          <p:nvPr/>
        </p:nvGrpSpPr>
        <p:grpSpPr bwMode="auto">
          <a:xfrm>
            <a:off x="617538" y="7508875"/>
            <a:ext cx="5537200" cy="1098550"/>
            <a:chOff x="389" y="4730"/>
            <a:chExt cx="3488" cy="692"/>
          </a:xfrm>
        </p:grpSpPr>
        <p:sp>
          <p:nvSpPr>
            <p:cNvPr id="22535" name="Rectangle 7"/>
            <p:cNvSpPr>
              <a:spLocks noChangeArrowheads="1"/>
            </p:cNvSpPr>
            <p:nvPr/>
          </p:nvSpPr>
          <p:spPr bwMode="auto">
            <a:xfrm>
              <a:off x="389" y="4747"/>
              <a:ext cx="3488" cy="578"/>
            </a:xfrm>
            <a:prstGeom prst="rect">
              <a:avLst/>
            </a:prstGeom>
            <a:noFill/>
            <a:ln w="12700">
              <a:solidFill>
                <a:schemeClr val="tx1"/>
              </a:solidFill>
              <a:miter lim="800000"/>
              <a:headEnd/>
              <a:tailEnd/>
            </a:ln>
            <a:effectLst/>
          </p:spPr>
          <p:txBody>
            <a:bodyPr wrap="none" anchor="ctr"/>
            <a:lstStyle/>
            <a:p>
              <a:endParaRPr lang="en-US"/>
            </a:p>
          </p:txBody>
        </p:sp>
        <p:sp>
          <p:nvSpPr>
            <p:cNvPr id="22536" name="Rectangle 8"/>
            <p:cNvSpPr>
              <a:spLocks noChangeArrowheads="1"/>
            </p:cNvSpPr>
            <p:nvPr/>
          </p:nvSpPr>
          <p:spPr bwMode="auto">
            <a:xfrm>
              <a:off x="435" y="4730"/>
              <a:ext cx="1276" cy="692"/>
            </a:xfrm>
            <a:prstGeom prst="rect">
              <a:avLst/>
            </a:prstGeom>
            <a:noFill/>
            <a:ln w="9525">
              <a:noFill/>
              <a:miter lim="800000"/>
              <a:headEnd/>
              <a:tailEnd/>
            </a:ln>
            <a:effectLst/>
          </p:spPr>
          <p:txBody>
            <a:bodyPr wrap="none" lIns="90488" tIns="44450" rIns="90488" bIns="44450">
              <a:spAutoFit/>
            </a:bodyPr>
            <a:lstStyle/>
            <a:p>
              <a:pPr algn="l" defTabSz="869950">
                <a:lnSpc>
                  <a:spcPct val="100000"/>
                </a:lnSpc>
                <a:spcBef>
                  <a:spcPct val="0"/>
                </a:spcBef>
              </a:pPr>
              <a:r>
                <a:rPr lang="en-US" sz="1100" i="0">
                  <a:solidFill>
                    <a:srgbClr val="000000"/>
                  </a:solidFill>
                  <a:latin typeface="Courier New" pitchFamily="49" charset="0"/>
                </a:rPr>
                <a:t>ENAME      </a:t>
              </a:r>
            </a:p>
            <a:p>
              <a:pPr algn="l" defTabSz="869950">
                <a:lnSpc>
                  <a:spcPct val="100000"/>
                </a:lnSpc>
                <a:spcBef>
                  <a:spcPct val="0"/>
                </a:spcBef>
              </a:pPr>
              <a:r>
                <a:rPr lang="en-US" sz="1100" i="0">
                  <a:solidFill>
                    <a:srgbClr val="000000"/>
                  </a:solidFill>
                  <a:latin typeface="Courier New" pitchFamily="49" charset="0"/>
                </a:rPr>
                <a:t>----------</a:t>
              </a:r>
            </a:p>
            <a:p>
              <a:pPr algn="l" defTabSz="869950">
                <a:lnSpc>
                  <a:spcPct val="100000"/>
                </a:lnSpc>
                <a:spcBef>
                  <a:spcPct val="0"/>
                </a:spcBef>
              </a:pPr>
              <a:r>
                <a:rPr lang="en-US" sz="1100" i="0">
                  <a:solidFill>
                    <a:srgbClr val="000000"/>
                  </a:solidFill>
                  <a:latin typeface="Courier New" pitchFamily="49" charset="0"/>
                </a:rPr>
                <a:t>KING      </a:t>
              </a:r>
            </a:p>
            <a:p>
              <a:pPr algn="l" defTabSz="869950">
                <a:lnSpc>
                  <a:spcPct val="100000"/>
                </a:lnSpc>
                <a:spcBef>
                  <a:spcPct val="0"/>
                </a:spcBef>
              </a:pPr>
              <a:r>
                <a:rPr lang="en-US" sz="1100" i="0">
                  <a:solidFill>
                    <a:srgbClr val="000000"/>
                  </a:solidFill>
                  <a:latin typeface="Courier New" pitchFamily="49" charset="0"/>
                </a:rPr>
                <a:t>... </a:t>
              </a:r>
            </a:p>
            <a:p>
              <a:pPr algn="l" defTabSz="869950">
                <a:lnSpc>
                  <a:spcPct val="100000"/>
                </a:lnSpc>
                <a:spcBef>
                  <a:spcPct val="0"/>
                </a:spcBef>
              </a:pPr>
              <a:r>
                <a:rPr lang="en-US" sz="1100" i="0">
                  <a:solidFill>
                    <a:srgbClr val="000000"/>
                  </a:solidFill>
                  <a:latin typeface="Courier New" pitchFamily="49" charset="0"/>
                </a:rPr>
                <a:t>6 rows selected.      </a:t>
              </a:r>
            </a:p>
            <a:p>
              <a:pPr algn="l" defTabSz="869950">
                <a:lnSpc>
                  <a:spcPct val="100000"/>
                </a:lnSpc>
                <a:spcBef>
                  <a:spcPct val="0"/>
                </a:spcBef>
              </a:pPr>
              <a:r>
                <a:rPr lang="en-US" sz="1100" i="0">
                  <a:solidFill>
                    <a:srgbClr val="000000"/>
                  </a:solidFill>
                  <a:latin typeface="Courier New" pitchFamily="49" charset="0"/>
                </a:rPr>
                <a:t>    </a:t>
              </a:r>
            </a:p>
          </p:txBody>
        </p:sp>
      </p:gr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454025" y="4762500"/>
            <a:ext cx="5981700" cy="3795713"/>
          </a:xfrm>
          <a:noFill/>
          <a:ln/>
        </p:spPr>
        <p:txBody>
          <a:bodyPr lIns="0" tIns="0" rIns="0" bIns="0"/>
          <a:lstStyle/>
          <a:p>
            <a:pPr defTabSz="468313">
              <a:tabLst>
                <a:tab pos="444500" algn="l"/>
              </a:tabLst>
            </a:pPr>
            <a:endParaRPr lang="en-US" dirty="0"/>
          </a:p>
        </p:txBody>
      </p:sp>
      <p:sp>
        <p:nvSpPr>
          <p:cNvPr id="24579" name="Rectangle 3"/>
          <p:cNvSpPr>
            <a:spLocks noGrp="1" noRot="1" noChangeAspect="1" noChangeArrowheads="1" noTextEdit="1"/>
          </p:cNvSpPr>
          <p:nvPr>
            <p:ph type="sldImg"/>
          </p:nvPr>
        </p:nvSpPr>
        <p:spPr>
          <a:xfrm>
            <a:off x="439738" y="168275"/>
            <a:ext cx="5929312" cy="4446588"/>
          </a:xfrm>
          <a:ln cap="flat"/>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r>
              <a:rPr lang="en-US" dirty="0"/>
              <a:t>The </a:t>
            </a:r>
            <a:r>
              <a:rPr lang="en-US" b="1" dirty="0"/>
              <a:t>EXISTS operator</a:t>
            </a:r>
            <a:r>
              <a:rPr lang="en-US" dirty="0"/>
              <a:t> is used to test for the existence of any record in a </a:t>
            </a:r>
            <a:r>
              <a:rPr lang="en-US" dirty="0" err="1"/>
              <a:t>subquery</a:t>
            </a:r>
            <a:r>
              <a:rPr lang="en-US" dirty="0"/>
              <a:t>. The </a:t>
            </a:r>
            <a:r>
              <a:rPr lang="en-US" b="1" dirty="0"/>
              <a:t>EXISTS operator</a:t>
            </a:r>
            <a:r>
              <a:rPr lang="en-US" dirty="0"/>
              <a:t> returns true if the </a:t>
            </a:r>
            <a:r>
              <a:rPr lang="en-US" dirty="0" err="1"/>
              <a:t>subquery</a:t>
            </a:r>
            <a:r>
              <a:rPr lang="en-US" dirty="0"/>
              <a:t> returns one or more records.</a:t>
            </a:r>
          </a:p>
        </p:txBody>
      </p:sp>
    </p:spTree>
    <p:extLst>
      <p:ext uri="{BB962C8B-B14F-4D97-AF65-F5344CB8AC3E}">
        <p14:creationId xmlns:p14="http://schemas.microsoft.com/office/powerpoint/2010/main" val="5362428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r>
              <a:rPr lang="en-US" dirty="0"/>
              <a:t>The </a:t>
            </a:r>
            <a:r>
              <a:rPr lang="en-US" b="1" dirty="0"/>
              <a:t>SQL NOT EXISTS Operator</a:t>
            </a:r>
            <a:r>
              <a:rPr lang="en-US" dirty="0"/>
              <a:t> will act quite opposite to </a:t>
            </a:r>
            <a:r>
              <a:rPr lang="en-US" b="1" dirty="0"/>
              <a:t>EXISTS Operator</a:t>
            </a:r>
            <a:endParaRPr lang="en-US" dirty="0"/>
          </a:p>
        </p:txBody>
      </p:sp>
    </p:spTree>
    <p:extLst>
      <p:ext uri="{BB962C8B-B14F-4D97-AF65-F5344CB8AC3E}">
        <p14:creationId xmlns:p14="http://schemas.microsoft.com/office/powerpoint/2010/main" val="4585869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12291"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12292" name="Rectangle 4"/>
          <p:cNvSpPr>
            <a:spLocks noGrp="1" noChangeArrowheads="1"/>
          </p:cNvSpPr>
          <p:nvPr>
            <p:ph type="body" idx="1"/>
          </p:nvPr>
        </p:nvSpPr>
        <p:spPr>
          <a:xfrm>
            <a:off x="422275" y="4765675"/>
            <a:ext cx="5995988" cy="3749675"/>
          </a:xfrm>
          <a:noFill/>
          <a:ln/>
        </p:spPr>
        <p:txBody>
          <a:bodyPr/>
          <a:lstStyle/>
          <a:p>
            <a:r>
              <a:rPr lang="en-US"/>
              <a:t>What Is a View?</a:t>
            </a:r>
          </a:p>
          <a:p>
            <a:pPr lvl="1"/>
            <a:r>
              <a:rPr lang="en-US"/>
              <a:t>You can present logical subsets or combinations of data by creating views of tables. </a:t>
            </a:r>
            <a:r>
              <a:rPr lang="en-US">
                <a:latin typeface="Times" charset="0"/>
              </a:rPr>
              <a:t>A </a:t>
            </a:r>
            <a:r>
              <a:rPr lang="en-US">
                <a:solidFill>
                  <a:srgbClr val="FC0128"/>
                </a:solidFill>
                <a:latin typeface="Times" charset="0"/>
              </a:rPr>
              <a:t>view </a:t>
            </a:r>
            <a:r>
              <a:rPr lang="en-US">
                <a:latin typeface="Times" charset="0"/>
              </a:rPr>
              <a:t>is a logical table based on a table or another view. A view contains no data of its own but is like a window through which data from tables can be viewed or changed. The tables on which a view is based are called </a:t>
            </a:r>
            <a:r>
              <a:rPr lang="en-US" i="1">
                <a:solidFill>
                  <a:srgbClr val="FC0128"/>
                </a:solidFill>
                <a:latin typeface="Times" charset="0"/>
              </a:rPr>
              <a:t>base tables</a:t>
            </a:r>
            <a:r>
              <a:rPr lang="en-US">
                <a:solidFill>
                  <a:srgbClr val="FC0128"/>
                </a:solidFill>
                <a:latin typeface="Times" charset="0"/>
              </a:rPr>
              <a:t>.</a:t>
            </a:r>
            <a:r>
              <a:rPr lang="en-US">
                <a:latin typeface="Times" charset="0"/>
              </a:rPr>
              <a:t> The view is stored as a SELECT statement in the data dictionary.</a:t>
            </a:r>
          </a:p>
          <a:p>
            <a:endParaRPr lang="en-US" b="0" dirty="0">
              <a:latin typeface="Times" charset="0"/>
            </a:endParaRPr>
          </a:p>
        </p:txBody>
      </p:sp>
      <p:sp>
        <p:nvSpPr>
          <p:cNvPr id="12293" name="Rectangle 5"/>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14339"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14340" name="Rectangle 4"/>
          <p:cNvSpPr>
            <a:spLocks noGrp="1" noChangeArrowheads="1"/>
          </p:cNvSpPr>
          <p:nvPr>
            <p:ph type="body" idx="1"/>
          </p:nvPr>
        </p:nvSpPr>
        <p:spPr>
          <a:noFill/>
          <a:ln/>
        </p:spPr>
        <p:txBody>
          <a:bodyPr/>
          <a:lstStyle/>
          <a:p>
            <a:r>
              <a:rPr lang="en-US" dirty="0"/>
              <a:t>Advantages of Views</a:t>
            </a:r>
          </a:p>
          <a:p>
            <a:pPr lvl="2"/>
            <a:r>
              <a:rPr lang="en-US" dirty="0"/>
              <a:t>Views restrict access to the database because the view can display a selective portion of the database.</a:t>
            </a:r>
          </a:p>
          <a:p>
            <a:pPr lvl="2"/>
            <a:r>
              <a:rPr lang="en-US" dirty="0"/>
              <a:t>Views allow users to make simple queries to retrieve the results from complicated queries. For example, views allow users to query information from multiple tables without knowing how to write a join statement.</a:t>
            </a:r>
          </a:p>
          <a:p>
            <a:pPr lvl="2"/>
            <a:r>
              <a:rPr lang="en-US" dirty="0"/>
              <a:t>Views provide data independence for ad hoc users and application programs. One view can be used to retrieve data from several tables.</a:t>
            </a:r>
          </a:p>
          <a:p>
            <a:pPr lvl="2"/>
            <a:r>
              <a:rPr lang="en-US" dirty="0"/>
              <a:t>Views provide groups of users access to data according to their particular criteria.</a:t>
            </a:r>
          </a:p>
          <a:p>
            <a:pPr lvl="1"/>
            <a:r>
              <a:rPr lang="en-US" dirty="0"/>
              <a:t>For more information, see</a:t>
            </a:r>
            <a:br>
              <a:rPr lang="en-US" dirty="0"/>
            </a:br>
            <a:r>
              <a:rPr lang="en-US" i="1" dirty="0"/>
              <a:t>Oracle Server SQL Reference, </a:t>
            </a:r>
            <a:r>
              <a:rPr lang="en-US" dirty="0"/>
              <a:t>Release 8, “CREATE VIEW.”</a:t>
            </a:r>
          </a:p>
          <a:p>
            <a:endParaRPr lang="en-US" b="0" dirty="0">
              <a:latin typeface="Times New Roman" pitchFamily="18" charset="0"/>
            </a:endParaRPr>
          </a:p>
        </p:txBody>
      </p:sp>
      <p:sp>
        <p:nvSpPr>
          <p:cNvPr id="14341" name="Rectangle 5"/>
          <p:cNvSpPr>
            <a:spLocks noGrp="1" noRot="1" noChangeAspect="1" noChangeArrowheads="1" noTextEdit="1"/>
          </p:cNvSpPr>
          <p:nvPr>
            <p:ph type="sldImg"/>
          </p:nvPr>
        </p:nvSpPr>
        <p:spPr>
          <a:xfrm>
            <a:off x="469900" y="155575"/>
            <a:ext cx="5872163" cy="4403725"/>
          </a:xfrm>
          <a:ln cap="flat"/>
        </p:spPr>
      </p:sp>
      <p:grpSp>
        <p:nvGrpSpPr>
          <p:cNvPr id="2" name="Group 19"/>
          <p:cNvGrpSpPr>
            <a:grpSpLocks/>
          </p:cNvGrpSpPr>
          <p:nvPr/>
        </p:nvGrpSpPr>
        <p:grpSpPr bwMode="auto">
          <a:xfrm>
            <a:off x="166688" y="6599238"/>
            <a:ext cx="293687" cy="290512"/>
            <a:chOff x="105" y="4157"/>
            <a:chExt cx="185" cy="183"/>
          </a:xfrm>
        </p:grpSpPr>
        <p:sp>
          <p:nvSpPr>
            <p:cNvPr id="14342" name="Freeform 6"/>
            <p:cNvSpPr>
              <a:spLocks/>
            </p:cNvSpPr>
            <p:nvPr/>
          </p:nvSpPr>
          <p:spPr bwMode="auto">
            <a:xfrm>
              <a:off x="105" y="4157"/>
              <a:ext cx="176" cy="177"/>
            </a:xfrm>
            <a:custGeom>
              <a:avLst/>
              <a:gdLst/>
              <a:ahLst/>
              <a:cxnLst>
                <a:cxn ang="0">
                  <a:pos x="175" y="176"/>
                </a:cxn>
                <a:cxn ang="0">
                  <a:pos x="175" y="0"/>
                </a:cxn>
                <a:cxn ang="0">
                  <a:pos x="0" y="0"/>
                </a:cxn>
                <a:cxn ang="0">
                  <a:pos x="0" y="176"/>
                </a:cxn>
                <a:cxn ang="0">
                  <a:pos x="175" y="176"/>
                </a:cxn>
              </a:cxnLst>
              <a:rect l="0" t="0" r="r" b="b"/>
              <a:pathLst>
                <a:path w="176" h="177">
                  <a:moveTo>
                    <a:pt x="175" y="176"/>
                  </a:moveTo>
                  <a:lnTo>
                    <a:pt x="175" y="0"/>
                  </a:lnTo>
                  <a:lnTo>
                    <a:pt x="0" y="0"/>
                  </a:lnTo>
                  <a:lnTo>
                    <a:pt x="0" y="176"/>
                  </a:lnTo>
                  <a:lnTo>
                    <a:pt x="175" y="176"/>
                  </a:lnTo>
                </a:path>
              </a:pathLst>
            </a:custGeom>
            <a:solidFill>
              <a:srgbClr val="000000"/>
            </a:solidFill>
            <a:ln w="9525" cap="rnd">
              <a:noFill/>
              <a:round/>
              <a:headEnd/>
              <a:tailEnd/>
            </a:ln>
            <a:effectLst/>
          </p:spPr>
          <p:txBody>
            <a:bodyPr/>
            <a:lstStyle/>
            <a:p>
              <a:endParaRPr lang="en-US"/>
            </a:p>
          </p:txBody>
        </p:sp>
        <p:sp>
          <p:nvSpPr>
            <p:cNvPr id="14343" name="Freeform 7"/>
            <p:cNvSpPr>
              <a:spLocks/>
            </p:cNvSpPr>
            <p:nvPr/>
          </p:nvSpPr>
          <p:spPr bwMode="auto">
            <a:xfrm>
              <a:off x="165" y="4223"/>
              <a:ext cx="71" cy="37"/>
            </a:xfrm>
            <a:custGeom>
              <a:avLst/>
              <a:gdLst/>
              <a:ahLst/>
              <a:cxnLst>
                <a:cxn ang="0">
                  <a:pos x="70" y="7"/>
                </a:cxn>
                <a:cxn ang="0">
                  <a:pos x="66" y="0"/>
                </a:cxn>
                <a:cxn ang="0">
                  <a:pos x="0" y="29"/>
                </a:cxn>
                <a:cxn ang="0">
                  <a:pos x="3" y="36"/>
                </a:cxn>
                <a:cxn ang="0">
                  <a:pos x="70" y="7"/>
                </a:cxn>
              </a:cxnLst>
              <a:rect l="0" t="0" r="r" b="b"/>
              <a:pathLst>
                <a:path w="71" h="37">
                  <a:moveTo>
                    <a:pt x="70" y="7"/>
                  </a:moveTo>
                  <a:lnTo>
                    <a:pt x="66" y="0"/>
                  </a:lnTo>
                  <a:lnTo>
                    <a:pt x="0" y="29"/>
                  </a:lnTo>
                  <a:lnTo>
                    <a:pt x="3" y="36"/>
                  </a:lnTo>
                  <a:lnTo>
                    <a:pt x="70" y="7"/>
                  </a:lnTo>
                </a:path>
              </a:pathLst>
            </a:custGeom>
            <a:solidFill>
              <a:srgbClr val="FFFFFF"/>
            </a:solidFill>
            <a:ln w="9525" cap="rnd">
              <a:noFill/>
              <a:round/>
              <a:headEnd/>
              <a:tailEnd/>
            </a:ln>
            <a:effectLst/>
          </p:spPr>
          <p:txBody>
            <a:bodyPr/>
            <a:lstStyle/>
            <a:p>
              <a:endParaRPr lang="en-US"/>
            </a:p>
          </p:txBody>
        </p:sp>
        <p:sp>
          <p:nvSpPr>
            <p:cNvPr id="14344" name="Freeform 8"/>
            <p:cNvSpPr>
              <a:spLocks/>
            </p:cNvSpPr>
            <p:nvPr/>
          </p:nvSpPr>
          <p:spPr bwMode="auto">
            <a:xfrm>
              <a:off x="174" y="4239"/>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a:tailEnd/>
            </a:ln>
            <a:effectLst/>
          </p:spPr>
          <p:txBody>
            <a:bodyPr/>
            <a:lstStyle/>
            <a:p>
              <a:endParaRPr lang="en-US"/>
            </a:p>
          </p:txBody>
        </p:sp>
        <p:sp>
          <p:nvSpPr>
            <p:cNvPr id="14345" name="Freeform 9"/>
            <p:cNvSpPr>
              <a:spLocks/>
            </p:cNvSpPr>
            <p:nvPr/>
          </p:nvSpPr>
          <p:spPr bwMode="auto">
            <a:xfrm>
              <a:off x="180" y="4255"/>
              <a:ext cx="68" cy="35"/>
            </a:xfrm>
            <a:custGeom>
              <a:avLst/>
              <a:gdLst/>
              <a:ahLst/>
              <a:cxnLst>
                <a:cxn ang="0">
                  <a:pos x="67" y="6"/>
                </a:cxn>
                <a:cxn ang="0">
                  <a:pos x="64" y="0"/>
                </a:cxn>
                <a:cxn ang="0">
                  <a:pos x="0" y="27"/>
                </a:cxn>
                <a:cxn ang="0">
                  <a:pos x="2" y="34"/>
                </a:cxn>
                <a:cxn ang="0">
                  <a:pos x="67" y="6"/>
                </a:cxn>
              </a:cxnLst>
              <a:rect l="0" t="0" r="r" b="b"/>
              <a:pathLst>
                <a:path w="68" h="35">
                  <a:moveTo>
                    <a:pt x="67" y="6"/>
                  </a:moveTo>
                  <a:lnTo>
                    <a:pt x="64" y="0"/>
                  </a:lnTo>
                  <a:lnTo>
                    <a:pt x="0" y="27"/>
                  </a:lnTo>
                  <a:lnTo>
                    <a:pt x="2" y="34"/>
                  </a:lnTo>
                  <a:lnTo>
                    <a:pt x="67" y="6"/>
                  </a:lnTo>
                </a:path>
              </a:pathLst>
            </a:custGeom>
            <a:solidFill>
              <a:srgbClr val="FFFFFF"/>
            </a:solidFill>
            <a:ln w="9525" cap="rnd">
              <a:noFill/>
              <a:round/>
              <a:headEnd/>
              <a:tailEnd/>
            </a:ln>
            <a:effectLst/>
          </p:spPr>
          <p:txBody>
            <a:bodyPr/>
            <a:lstStyle/>
            <a:p>
              <a:endParaRPr lang="en-US"/>
            </a:p>
          </p:txBody>
        </p:sp>
        <p:sp>
          <p:nvSpPr>
            <p:cNvPr id="14346" name="Freeform 10"/>
            <p:cNvSpPr>
              <a:spLocks/>
            </p:cNvSpPr>
            <p:nvPr/>
          </p:nvSpPr>
          <p:spPr bwMode="auto">
            <a:xfrm>
              <a:off x="188" y="4272"/>
              <a:ext cx="70" cy="35"/>
            </a:xfrm>
            <a:custGeom>
              <a:avLst/>
              <a:gdLst/>
              <a:ahLst/>
              <a:cxnLst>
                <a:cxn ang="0">
                  <a:pos x="69" y="6"/>
                </a:cxn>
                <a:cxn ang="0">
                  <a:pos x="65" y="0"/>
                </a:cxn>
                <a:cxn ang="0">
                  <a:pos x="0" y="27"/>
                </a:cxn>
                <a:cxn ang="0">
                  <a:pos x="3" y="34"/>
                </a:cxn>
                <a:cxn ang="0">
                  <a:pos x="69" y="6"/>
                </a:cxn>
              </a:cxnLst>
              <a:rect l="0" t="0" r="r" b="b"/>
              <a:pathLst>
                <a:path w="70" h="35">
                  <a:moveTo>
                    <a:pt x="69" y="6"/>
                  </a:moveTo>
                  <a:lnTo>
                    <a:pt x="65" y="0"/>
                  </a:lnTo>
                  <a:lnTo>
                    <a:pt x="0" y="27"/>
                  </a:lnTo>
                  <a:lnTo>
                    <a:pt x="3" y="34"/>
                  </a:lnTo>
                  <a:lnTo>
                    <a:pt x="69" y="6"/>
                  </a:lnTo>
                </a:path>
              </a:pathLst>
            </a:custGeom>
            <a:solidFill>
              <a:srgbClr val="FFFFFF"/>
            </a:solidFill>
            <a:ln w="9525" cap="rnd">
              <a:noFill/>
              <a:round/>
              <a:headEnd/>
              <a:tailEnd/>
            </a:ln>
            <a:effectLst/>
          </p:spPr>
          <p:txBody>
            <a:bodyPr/>
            <a:lstStyle/>
            <a:p>
              <a:endParaRPr lang="en-US"/>
            </a:p>
          </p:txBody>
        </p:sp>
        <p:sp>
          <p:nvSpPr>
            <p:cNvPr id="14347" name="Freeform 11"/>
            <p:cNvSpPr>
              <a:spLocks/>
            </p:cNvSpPr>
            <p:nvPr/>
          </p:nvSpPr>
          <p:spPr bwMode="auto">
            <a:xfrm>
              <a:off x="196" y="4287"/>
              <a:ext cx="69" cy="38"/>
            </a:xfrm>
            <a:custGeom>
              <a:avLst/>
              <a:gdLst/>
              <a:ahLst/>
              <a:cxnLst>
                <a:cxn ang="0">
                  <a:pos x="68" y="7"/>
                </a:cxn>
                <a:cxn ang="0">
                  <a:pos x="65" y="0"/>
                </a:cxn>
                <a:cxn ang="0">
                  <a:pos x="0" y="29"/>
                </a:cxn>
                <a:cxn ang="0">
                  <a:pos x="3" y="37"/>
                </a:cxn>
                <a:cxn ang="0">
                  <a:pos x="68" y="7"/>
                </a:cxn>
              </a:cxnLst>
              <a:rect l="0" t="0" r="r" b="b"/>
              <a:pathLst>
                <a:path w="69" h="38">
                  <a:moveTo>
                    <a:pt x="68" y="7"/>
                  </a:moveTo>
                  <a:lnTo>
                    <a:pt x="65" y="0"/>
                  </a:lnTo>
                  <a:lnTo>
                    <a:pt x="0" y="29"/>
                  </a:lnTo>
                  <a:lnTo>
                    <a:pt x="3" y="37"/>
                  </a:lnTo>
                  <a:lnTo>
                    <a:pt x="68" y="7"/>
                  </a:lnTo>
                </a:path>
              </a:pathLst>
            </a:custGeom>
            <a:solidFill>
              <a:srgbClr val="FFFFFF"/>
            </a:solidFill>
            <a:ln w="9525" cap="rnd">
              <a:noFill/>
              <a:round/>
              <a:headEnd/>
              <a:tailEnd/>
            </a:ln>
            <a:effectLst/>
          </p:spPr>
          <p:txBody>
            <a:bodyPr/>
            <a:lstStyle/>
            <a:p>
              <a:endParaRPr lang="en-US"/>
            </a:p>
          </p:txBody>
        </p:sp>
        <p:sp>
          <p:nvSpPr>
            <p:cNvPr id="14348" name="Freeform 12"/>
            <p:cNvSpPr>
              <a:spLocks/>
            </p:cNvSpPr>
            <p:nvPr/>
          </p:nvSpPr>
          <p:spPr bwMode="auto">
            <a:xfrm>
              <a:off x="125" y="4186"/>
              <a:ext cx="121" cy="58"/>
            </a:xfrm>
            <a:custGeom>
              <a:avLst/>
              <a:gdLst/>
              <a:ahLst/>
              <a:cxnLst>
                <a:cxn ang="0">
                  <a:pos x="120" y="7"/>
                </a:cxn>
                <a:cxn ang="0">
                  <a:pos x="118" y="0"/>
                </a:cxn>
                <a:cxn ang="0">
                  <a:pos x="0" y="50"/>
                </a:cxn>
                <a:cxn ang="0">
                  <a:pos x="2" y="57"/>
                </a:cxn>
                <a:cxn ang="0">
                  <a:pos x="120" y="7"/>
                </a:cxn>
              </a:cxnLst>
              <a:rect l="0" t="0" r="r" b="b"/>
              <a:pathLst>
                <a:path w="121" h="58">
                  <a:moveTo>
                    <a:pt x="120" y="7"/>
                  </a:moveTo>
                  <a:lnTo>
                    <a:pt x="118" y="0"/>
                  </a:lnTo>
                  <a:lnTo>
                    <a:pt x="0" y="50"/>
                  </a:lnTo>
                  <a:lnTo>
                    <a:pt x="2" y="57"/>
                  </a:lnTo>
                  <a:lnTo>
                    <a:pt x="120" y="7"/>
                  </a:lnTo>
                </a:path>
              </a:pathLst>
            </a:custGeom>
            <a:solidFill>
              <a:srgbClr val="FFFFFF"/>
            </a:solidFill>
            <a:ln w="9525" cap="rnd">
              <a:noFill/>
              <a:round/>
              <a:headEnd/>
              <a:tailEnd/>
            </a:ln>
            <a:effectLst/>
          </p:spPr>
          <p:txBody>
            <a:bodyPr/>
            <a:lstStyle/>
            <a:p>
              <a:endParaRPr lang="en-US"/>
            </a:p>
          </p:txBody>
        </p:sp>
        <p:sp>
          <p:nvSpPr>
            <p:cNvPr id="14349" name="Freeform 13"/>
            <p:cNvSpPr>
              <a:spLocks/>
            </p:cNvSpPr>
            <p:nvPr/>
          </p:nvSpPr>
          <p:spPr bwMode="auto">
            <a:xfrm>
              <a:off x="109" y="4174"/>
              <a:ext cx="123" cy="59"/>
            </a:xfrm>
            <a:custGeom>
              <a:avLst/>
              <a:gdLst/>
              <a:ahLst/>
              <a:cxnLst>
                <a:cxn ang="0">
                  <a:pos x="122" y="7"/>
                </a:cxn>
                <a:cxn ang="0">
                  <a:pos x="119" y="0"/>
                </a:cxn>
                <a:cxn ang="0">
                  <a:pos x="0" y="51"/>
                </a:cxn>
                <a:cxn ang="0">
                  <a:pos x="2" y="58"/>
                </a:cxn>
                <a:cxn ang="0">
                  <a:pos x="122" y="7"/>
                </a:cxn>
              </a:cxnLst>
              <a:rect l="0" t="0" r="r" b="b"/>
              <a:pathLst>
                <a:path w="123" h="59">
                  <a:moveTo>
                    <a:pt x="122" y="7"/>
                  </a:moveTo>
                  <a:lnTo>
                    <a:pt x="119" y="0"/>
                  </a:lnTo>
                  <a:lnTo>
                    <a:pt x="0" y="51"/>
                  </a:lnTo>
                  <a:lnTo>
                    <a:pt x="2" y="58"/>
                  </a:lnTo>
                  <a:lnTo>
                    <a:pt x="122" y="7"/>
                  </a:lnTo>
                </a:path>
              </a:pathLst>
            </a:custGeom>
            <a:solidFill>
              <a:srgbClr val="FFFFFF"/>
            </a:solidFill>
            <a:ln w="9525" cap="rnd">
              <a:noFill/>
              <a:round/>
              <a:headEnd/>
              <a:tailEnd/>
            </a:ln>
            <a:effectLst/>
          </p:spPr>
          <p:txBody>
            <a:bodyPr/>
            <a:lstStyle/>
            <a:p>
              <a:endParaRPr lang="en-US"/>
            </a:p>
          </p:txBody>
        </p:sp>
        <p:sp>
          <p:nvSpPr>
            <p:cNvPr id="14350" name="Freeform 14"/>
            <p:cNvSpPr>
              <a:spLocks/>
            </p:cNvSpPr>
            <p:nvPr/>
          </p:nvSpPr>
          <p:spPr bwMode="auto">
            <a:xfrm>
              <a:off x="236" y="4188"/>
              <a:ext cx="54" cy="104"/>
            </a:xfrm>
            <a:custGeom>
              <a:avLst/>
              <a:gdLst/>
              <a:ahLst/>
              <a:cxnLst>
                <a:cxn ang="0">
                  <a:pos x="46" y="103"/>
                </a:cxn>
                <a:cxn ang="0">
                  <a:pos x="53" y="100"/>
                </a:cxn>
                <a:cxn ang="0">
                  <a:pos x="7" y="0"/>
                </a:cxn>
                <a:cxn ang="0">
                  <a:pos x="0" y="2"/>
                </a:cxn>
                <a:cxn ang="0">
                  <a:pos x="46" y="103"/>
                </a:cxn>
              </a:cxnLst>
              <a:rect l="0" t="0" r="r" b="b"/>
              <a:pathLst>
                <a:path w="54" h="104">
                  <a:moveTo>
                    <a:pt x="46" y="103"/>
                  </a:moveTo>
                  <a:lnTo>
                    <a:pt x="53" y="100"/>
                  </a:lnTo>
                  <a:lnTo>
                    <a:pt x="7" y="0"/>
                  </a:lnTo>
                  <a:lnTo>
                    <a:pt x="0" y="2"/>
                  </a:lnTo>
                  <a:lnTo>
                    <a:pt x="46" y="103"/>
                  </a:lnTo>
                </a:path>
              </a:pathLst>
            </a:custGeom>
            <a:solidFill>
              <a:srgbClr val="FFFFFF"/>
            </a:solidFill>
            <a:ln w="9525" cap="rnd">
              <a:noFill/>
              <a:round/>
              <a:headEnd/>
              <a:tailEnd/>
            </a:ln>
            <a:effectLst/>
          </p:spPr>
          <p:txBody>
            <a:bodyPr/>
            <a:lstStyle/>
            <a:p>
              <a:endParaRPr lang="en-US"/>
            </a:p>
          </p:txBody>
        </p:sp>
        <p:sp>
          <p:nvSpPr>
            <p:cNvPr id="14351" name="Freeform 15"/>
            <p:cNvSpPr>
              <a:spLocks/>
            </p:cNvSpPr>
            <p:nvPr/>
          </p:nvSpPr>
          <p:spPr bwMode="auto">
            <a:xfrm>
              <a:off x="125" y="4233"/>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a:tailEnd/>
            </a:ln>
            <a:effectLst/>
          </p:spPr>
          <p:txBody>
            <a:bodyPr/>
            <a:lstStyle/>
            <a:p>
              <a:endParaRPr lang="en-US"/>
            </a:p>
          </p:txBody>
        </p:sp>
        <p:sp>
          <p:nvSpPr>
            <p:cNvPr id="14352" name="Freeform 16"/>
            <p:cNvSpPr>
              <a:spLocks/>
            </p:cNvSpPr>
            <p:nvPr/>
          </p:nvSpPr>
          <p:spPr bwMode="auto">
            <a:xfrm>
              <a:off x="105" y="4225"/>
              <a:ext cx="57" cy="115"/>
            </a:xfrm>
            <a:custGeom>
              <a:avLst/>
              <a:gdLst/>
              <a:ahLst/>
              <a:cxnLst>
                <a:cxn ang="0">
                  <a:pos x="49" y="114"/>
                </a:cxn>
                <a:cxn ang="0">
                  <a:pos x="56" y="111"/>
                </a:cxn>
                <a:cxn ang="0">
                  <a:pos x="5" y="0"/>
                </a:cxn>
                <a:cxn ang="0">
                  <a:pos x="0" y="2"/>
                </a:cxn>
                <a:cxn ang="0">
                  <a:pos x="49" y="114"/>
                </a:cxn>
              </a:cxnLst>
              <a:rect l="0" t="0" r="r" b="b"/>
              <a:pathLst>
                <a:path w="57" h="115">
                  <a:moveTo>
                    <a:pt x="49" y="114"/>
                  </a:moveTo>
                  <a:lnTo>
                    <a:pt x="56" y="111"/>
                  </a:lnTo>
                  <a:lnTo>
                    <a:pt x="5" y="0"/>
                  </a:lnTo>
                  <a:lnTo>
                    <a:pt x="0" y="2"/>
                  </a:lnTo>
                  <a:lnTo>
                    <a:pt x="49" y="114"/>
                  </a:lnTo>
                </a:path>
              </a:pathLst>
            </a:custGeom>
            <a:solidFill>
              <a:srgbClr val="FFFFFF"/>
            </a:solidFill>
            <a:ln w="9525" cap="rnd">
              <a:noFill/>
              <a:round/>
              <a:headEnd/>
              <a:tailEnd/>
            </a:ln>
            <a:effectLst/>
          </p:spPr>
          <p:txBody>
            <a:bodyPr/>
            <a:lstStyle/>
            <a:p>
              <a:endParaRPr lang="en-US"/>
            </a:p>
          </p:txBody>
        </p:sp>
        <p:sp>
          <p:nvSpPr>
            <p:cNvPr id="14353" name="Freeform 17"/>
            <p:cNvSpPr>
              <a:spLocks/>
            </p:cNvSpPr>
            <p:nvPr/>
          </p:nvSpPr>
          <p:spPr bwMode="auto">
            <a:xfrm>
              <a:off x="108" y="4225"/>
              <a:ext cx="27" cy="18"/>
            </a:xfrm>
            <a:custGeom>
              <a:avLst/>
              <a:gdLst/>
              <a:ahLst/>
              <a:cxnLst>
                <a:cxn ang="0">
                  <a:pos x="22" y="17"/>
                </a:cxn>
                <a:cxn ang="0">
                  <a:pos x="26" y="10"/>
                </a:cxn>
                <a:cxn ang="0">
                  <a:pos x="4" y="0"/>
                </a:cxn>
                <a:cxn ang="0">
                  <a:pos x="0" y="6"/>
                </a:cxn>
                <a:cxn ang="0">
                  <a:pos x="22" y="17"/>
                </a:cxn>
              </a:cxnLst>
              <a:rect l="0" t="0" r="r" b="b"/>
              <a:pathLst>
                <a:path w="27" h="18">
                  <a:moveTo>
                    <a:pt x="22" y="17"/>
                  </a:moveTo>
                  <a:lnTo>
                    <a:pt x="26" y="10"/>
                  </a:lnTo>
                  <a:lnTo>
                    <a:pt x="4" y="0"/>
                  </a:lnTo>
                  <a:lnTo>
                    <a:pt x="0" y="6"/>
                  </a:lnTo>
                  <a:lnTo>
                    <a:pt x="22" y="17"/>
                  </a:lnTo>
                </a:path>
              </a:pathLst>
            </a:custGeom>
            <a:solidFill>
              <a:srgbClr val="FFFFFF"/>
            </a:solidFill>
            <a:ln w="9525" cap="rnd">
              <a:noFill/>
              <a:round/>
              <a:headEnd/>
              <a:tailEnd/>
            </a:ln>
            <a:effectLst/>
          </p:spPr>
          <p:txBody>
            <a:bodyPr/>
            <a:lstStyle/>
            <a:p>
              <a:endParaRPr lang="en-US"/>
            </a:p>
          </p:txBody>
        </p:sp>
        <p:sp>
          <p:nvSpPr>
            <p:cNvPr id="14354" name="Freeform 18"/>
            <p:cNvSpPr>
              <a:spLocks/>
            </p:cNvSpPr>
            <p:nvPr/>
          </p:nvSpPr>
          <p:spPr bwMode="auto">
            <a:xfrm>
              <a:off x="215" y="4181"/>
              <a:ext cx="28" cy="18"/>
            </a:xfrm>
            <a:custGeom>
              <a:avLst/>
              <a:gdLst/>
              <a:ahLst/>
              <a:cxnLst>
                <a:cxn ang="0">
                  <a:pos x="23" y="17"/>
                </a:cxn>
                <a:cxn ang="0">
                  <a:pos x="27" y="10"/>
                </a:cxn>
                <a:cxn ang="0">
                  <a:pos x="4" y="0"/>
                </a:cxn>
                <a:cxn ang="0">
                  <a:pos x="0" y="5"/>
                </a:cxn>
                <a:cxn ang="0">
                  <a:pos x="23" y="17"/>
                </a:cxn>
              </a:cxnLst>
              <a:rect l="0" t="0" r="r" b="b"/>
              <a:pathLst>
                <a:path w="28" h="18">
                  <a:moveTo>
                    <a:pt x="23" y="17"/>
                  </a:moveTo>
                  <a:lnTo>
                    <a:pt x="27" y="10"/>
                  </a:lnTo>
                  <a:lnTo>
                    <a:pt x="4" y="0"/>
                  </a:lnTo>
                  <a:lnTo>
                    <a:pt x="0" y="5"/>
                  </a:lnTo>
                  <a:lnTo>
                    <a:pt x="23" y="17"/>
                  </a:lnTo>
                </a:path>
              </a:pathLst>
            </a:custGeom>
            <a:solidFill>
              <a:srgbClr val="FFFFFF"/>
            </a:solidFill>
            <a:ln w="9525" cap="rnd">
              <a:noFill/>
              <a:round/>
              <a:headEnd/>
              <a:tailEnd/>
            </a:ln>
            <a:effectLst/>
          </p:spPr>
          <p:txBody>
            <a:bodyPr/>
            <a:lstStyle/>
            <a:p>
              <a:endParaRPr lang="en-US"/>
            </a:p>
          </p:txBody>
        </p:sp>
      </p:gr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14339"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14340" name="Rectangle 4"/>
          <p:cNvSpPr>
            <a:spLocks noGrp="1" noChangeArrowheads="1"/>
          </p:cNvSpPr>
          <p:nvPr>
            <p:ph type="body" idx="1"/>
          </p:nvPr>
        </p:nvSpPr>
        <p:spPr>
          <a:noFill/>
          <a:ln/>
        </p:spPr>
        <p:txBody>
          <a:bodyPr/>
          <a:lstStyle/>
          <a:p>
            <a:r>
              <a:rPr lang="en-US" dirty="0"/>
              <a:t>Advantages of Views</a:t>
            </a:r>
          </a:p>
          <a:p>
            <a:pPr lvl="2"/>
            <a:r>
              <a:rPr lang="en-US" dirty="0"/>
              <a:t>Views restrict access to the database because the view can display a selective portion of the database.</a:t>
            </a:r>
          </a:p>
          <a:p>
            <a:pPr lvl="2"/>
            <a:r>
              <a:rPr lang="en-US" dirty="0"/>
              <a:t>Views allow users to make simple queries to retrieve the results from complicated queries. For example, views allow users to query information from multiple tables without knowing how to write a join statement.</a:t>
            </a:r>
          </a:p>
          <a:p>
            <a:pPr lvl="2"/>
            <a:r>
              <a:rPr lang="en-US" dirty="0"/>
              <a:t>Views provide data independence for ad hoc users and application programs. One view can be used to retrieve data from several tables.</a:t>
            </a:r>
          </a:p>
          <a:p>
            <a:pPr lvl="2"/>
            <a:r>
              <a:rPr lang="en-US" dirty="0"/>
              <a:t>Views provide groups of users access to data according to their particular criteria.</a:t>
            </a:r>
          </a:p>
          <a:p>
            <a:pPr lvl="1"/>
            <a:r>
              <a:rPr lang="en-US" dirty="0"/>
              <a:t>For more information, see</a:t>
            </a:r>
            <a:br>
              <a:rPr lang="en-US" dirty="0"/>
            </a:br>
            <a:r>
              <a:rPr lang="en-US" i="1" dirty="0"/>
              <a:t>Oracle Server SQL Reference, </a:t>
            </a:r>
            <a:r>
              <a:rPr lang="en-US" dirty="0"/>
              <a:t>Release 8, “CREATE VIEW.”</a:t>
            </a:r>
          </a:p>
          <a:p>
            <a:endParaRPr lang="en-US" b="0" dirty="0">
              <a:latin typeface="Times New Roman" pitchFamily="18" charset="0"/>
            </a:endParaRPr>
          </a:p>
        </p:txBody>
      </p:sp>
      <p:sp>
        <p:nvSpPr>
          <p:cNvPr id="14341" name="Rectangle 5"/>
          <p:cNvSpPr>
            <a:spLocks noGrp="1" noRot="1" noChangeAspect="1" noChangeArrowheads="1" noTextEdit="1"/>
          </p:cNvSpPr>
          <p:nvPr>
            <p:ph type="sldImg"/>
          </p:nvPr>
        </p:nvSpPr>
        <p:spPr>
          <a:xfrm>
            <a:off x="469900" y="155575"/>
            <a:ext cx="5872163" cy="4403725"/>
          </a:xfrm>
          <a:ln cap="flat"/>
        </p:spPr>
      </p:sp>
      <p:grpSp>
        <p:nvGrpSpPr>
          <p:cNvPr id="2" name="Group 19"/>
          <p:cNvGrpSpPr>
            <a:grpSpLocks/>
          </p:cNvGrpSpPr>
          <p:nvPr/>
        </p:nvGrpSpPr>
        <p:grpSpPr bwMode="auto">
          <a:xfrm>
            <a:off x="166688" y="6599238"/>
            <a:ext cx="293687" cy="290512"/>
            <a:chOff x="105" y="4157"/>
            <a:chExt cx="185" cy="183"/>
          </a:xfrm>
        </p:grpSpPr>
        <p:sp>
          <p:nvSpPr>
            <p:cNvPr id="14342" name="Freeform 6"/>
            <p:cNvSpPr>
              <a:spLocks/>
            </p:cNvSpPr>
            <p:nvPr/>
          </p:nvSpPr>
          <p:spPr bwMode="auto">
            <a:xfrm>
              <a:off x="105" y="4157"/>
              <a:ext cx="176" cy="177"/>
            </a:xfrm>
            <a:custGeom>
              <a:avLst/>
              <a:gdLst/>
              <a:ahLst/>
              <a:cxnLst>
                <a:cxn ang="0">
                  <a:pos x="175" y="176"/>
                </a:cxn>
                <a:cxn ang="0">
                  <a:pos x="175" y="0"/>
                </a:cxn>
                <a:cxn ang="0">
                  <a:pos x="0" y="0"/>
                </a:cxn>
                <a:cxn ang="0">
                  <a:pos x="0" y="176"/>
                </a:cxn>
                <a:cxn ang="0">
                  <a:pos x="175" y="176"/>
                </a:cxn>
              </a:cxnLst>
              <a:rect l="0" t="0" r="r" b="b"/>
              <a:pathLst>
                <a:path w="176" h="177">
                  <a:moveTo>
                    <a:pt x="175" y="176"/>
                  </a:moveTo>
                  <a:lnTo>
                    <a:pt x="175" y="0"/>
                  </a:lnTo>
                  <a:lnTo>
                    <a:pt x="0" y="0"/>
                  </a:lnTo>
                  <a:lnTo>
                    <a:pt x="0" y="176"/>
                  </a:lnTo>
                  <a:lnTo>
                    <a:pt x="175" y="176"/>
                  </a:lnTo>
                </a:path>
              </a:pathLst>
            </a:custGeom>
            <a:solidFill>
              <a:srgbClr val="000000"/>
            </a:solidFill>
            <a:ln w="9525" cap="rnd">
              <a:noFill/>
              <a:round/>
              <a:headEnd/>
              <a:tailEnd/>
            </a:ln>
            <a:effectLst/>
          </p:spPr>
          <p:txBody>
            <a:bodyPr/>
            <a:lstStyle/>
            <a:p>
              <a:endParaRPr lang="en-US"/>
            </a:p>
          </p:txBody>
        </p:sp>
        <p:sp>
          <p:nvSpPr>
            <p:cNvPr id="14343" name="Freeform 7"/>
            <p:cNvSpPr>
              <a:spLocks/>
            </p:cNvSpPr>
            <p:nvPr/>
          </p:nvSpPr>
          <p:spPr bwMode="auto">
            <a:xfrm>
              <a:off x="165" y="4223"/>
              <a:ext cx="71" cy="37"/>
            </a:xfrm>
            <a:custGeom>
              <a:avLst/>
              <a:gdLst/>
              <a:ahLst/>
              <a:cxnLst>
                <a:cxn ang="0">
                  <a:pos x="70" y="7"/>
                </a:cxn>
                <a:cxn ang="0">
                  <a:pos x="66" y="0"/>
                </a:cxn>
                <a:cxn ang="0">
                  <a:pos x="0" y="29"/>
                </a:cxn>
                <a:cxn ang="0">
                  <a:pos x="3" y="36"/>
                </a:cxn>
                <a:cxn ang="0">
                  <a:pos x="70" y="7"/>
                </a:cxn>
              </a:cxnLst>
              <a:rect l="0" t="0" r="r" b="b"/>
              <a:pathLst>
                <a:path w="71" h="37">
                  <a:moveTo>
                    <a:pt x="70" y="7"/>
                  </a:moveTo>
                  <a:lnTo>
                    <a:pt x="66" y="0"/>
                  </a:lnTo>
                  <a:lnTo>
                    <a:pt x="0" y="29"/>
                  </a:lnTo>
                  <a:lnTo>
                    <a:pt x="3" y="36"/>
                  </a:lnTo>
                  <a:lnTo>
                    <a:pt x="70" y="7"/>
                  </a:lnTo>
                </a:path>
              </a:pathLst>
            </a:custGeom>
            <a:solidFill>
              <a:srgbClr val="FFFFFF"/>
            </a:solidFill>
            <a:ln w="9525" cap="rnd">
              <a:noFill/>
              <a:round/>
              <a:headEnd/>
              <a:tailEnd/>
            </a:ln>
            <a:effectLst/>
          </p:spPr>
          <p:txBody>
            <a:bodyPr/>
            <a:lstStyle/>
            <a:p>
              <a:endParaRPr lang="en-US"/>
            </a:p>
          </p:txBody>
        </p:sp>
        <p:sp>
          <p:nvSpPr>
            <p:cNvPr id="14344" name="Freeform 8"/>
            <p:cNvSpPr>
              <a:spLocks/>
            </p:cNvSpPr>
            <p:nvPr/>
          </p:nvSpPr>
          <p:spPr bwMode="auto">
            <a:xfrm>
              <a:off x="174" y="4239"/>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a:tailEnd/>
            </a:ln>
            <a:effectLst/>
          </p:spPr>
          <p:txBody>
            <a:bodyPr/>
            <a:lstStyle/>
            <a:p>
              <a:endParaRPr lang="en-US"/>
            </a:p>
          </p:txBody>
        </p:sp>
        <p:sp>
          <p:nvSpPr>
            <p:cNvPr id="14345" name="Freeform 9"/>
            <p:cNvSpPr>
              <a:spLocks/>
            </p:cNvSpPr>
            <p:nvPr/>
          </p:nvSpPr>
          <p:spPr bwMode="auto">
            <a:xfrm>
              <a:off x="180" y="4255"/>
              <a:ext cx="68" cy="35"/>
            </a:xfrm>
            <a:custGeom>
              <a:avLst/>
              <a:gdLst/>
              <a:ahLst/>
              <a:cxnLst>
                <a:cxn ang="0">
                  <a:pos x="67" y="6"/>
                </a:cxn>
                <a:cxn ang="0">
                  <a:pos x="64" y="0"/>
                </a:cxn>
                <a:cxn ang="0">
                  <a:pos x="0" y="27"/>
                </a:cxn>
                <a:cxn ang="0">
                  <a:pos x="2" y="34"/>
                </a:cxn>
                <a:cxn ang="0">
                  <a:pos x="67" y="6"/>
                </a:cxn>
              </a:cxnLst>
              <a:rect l="0" t="0" r="r" b="b"/>
              <a:pathLst>
                <a:path w="68" h="35">
                  <a:moveTo>
                    <a:pt x="67" y="6"/>
                  </a:moveTo>
                  <a:lnTo>
                    <a:pt x="64" y="0"/>
                  </a:lnTo>
                  <a:lnTo>
                    <a:pt x="0" y="27"/>
                  </a:lnTo>
                  <a:lnTo>
                    <a:pt x="2" y="34"/>
                  </a:lnTo>
                  <a:lnTo>
                    <a:pt x="67" y="6"/>
                  </a:lnTo>
                </a:path>
              </a:pathLst>
            </a:custGeom>
            <a:solidFill>
              <a:srgbClr val="FFFFFF"/>
            </a:solidFill>
            <a:ln w="9525" cap="rnd">
              <a:noFill/>
              <a:round/>
              <a:headEnd/>
              <a:tailEnd/>
            </a:ln>
            <a:effectLst/>
          </p:spPr>
          <p:txBody>
            <a:bodyPr/>
            <a:lstStyle/>
            <a:p>
              <a:endParaRPr lang="en-US"/>
            </a:p>
          </p:txBody>
        </p:sp>
        <p:sp>
          <p:nvSpPr>
            <p:cNvPr id="14346" name="Freeform 10"/>
            <p:cNvSpPr>
              <a:spLocks/>
            </p:cNvSpPr>
            <p:nvPr/>
          </p:nvSpPr>
          <p:spPr bwMode="auto">
            <a:xfrm>
              <a:off x="188" y="4272"/>
              <a:ext cx="70" cy="35"/>
            </a:xfrm>
            <a:custGeom>
              <a:avLst/>
              <a:gdLst/>
              <a:ahLst/>
              <a:cxnLst>
                <a:cxn ang="0">
                  <a:pos x="69" y="6"/>
                </a:cxn>
                <a:cxn ang="0">
                  <a:pos x="65" y="0"/>
                </a:cxn>
                <a:cxn ang="0">
                  <a:pos x="0" y="27"/>
                </a:cxn>
                <a:cxn ang="0">
                  <a:pos x="3" y="34"/>
                </a:cxn>
                <a:cxn ang="0">
                  <a:pos x="69" y="6"/>
                </a:cxn>
              </a:cxnLst>
              <a:rect l="0" t="0" r="r" b="b"/>
              <a:pathLst>
                <a:path w="70" h="35">
                  <a:moveTo>
                    <a:pt x="69" y="6"/>
                  </a:moveTo>
                  <a:lnTo>
                    <a:pt x="65" y="0"/>
                  </a:lnTo>
                  <a:lnTo>
                    <a:pt x="0" y="27"/>
                  </a:lnTo>
                  <a:lnTo>
                    <a:pt x="3" y="34"/>
                  </a:lnTo>
                  <a:lnTo>
                    <a:pt x="69" y="6"/>
                  </a:lnTo>
                </a:path>
              </a:pathLst>
            </a:custGeom>
            <a:solidFill>
              <a:srgbClr val="FFFFFF"/>
            </a:solidFill>
            <a:ln w="9525" cap="rnd">
              <a:noFill/>
              <a:round/>
              <a:headEnd/>
              <a:tailEnd/>
            </a:ln>
            <a:effectLst/>
          </p:spPr>
          <p:txBody>
            <a:bodyPr/>
            <a:lstStyle/>
            <a:p>
              <a:endParaRPr lang="en-US"/>
            </a:p>
          </p:txBody>
        </p:sp>
        <p:sp>
          <p:nvSpPr>
            <p:cNvPr id="14347" name="Freeform 11"/>
            <p:cNvSpPr>
              <a:spLocks/>
            </p:cNvSpPr>
            <p:nvPr/>
          </p:nvSpPr>
          <p:spPr bwMode="auto">
            <a:xfrm>
              <a:off x="196" y="4287"/>
              <a:ext cx="69" cy="38"/>
            </a:xfrm>
            <a:custGeom>
              <a:avLst/>
              <a:gdLst/>
              <a:ahLst/>
              <a:cxnLst>
                <a:cxn ang="0">
                  <a:pos x="68" y="7"/>
                </a:cxn>
                <a:cxn ang="0">
                  <a:pos x="65" y="0"/>
                </a:cxn>
                <a:cxn ang="0">
                  <a:pos x="0" y="29"/>
                </a:cxn>
                <a:cxn ang="0">
                  <a:pos x="3" y="37"/>
                </a:cxn>
                <a:cxn ang="0">
                  <a:pos x="68" y="7"/>
                </a:cxn>
              </a:cxnLst>
              <a:rect l="0" t="0" r="r" b="b"/>
              <a:pathLst>
                <a:path w="69" h="38">
                  <a:moveTo>
                    <a:pt x="68" y="7"/>
                  </a:moveTo>
                  <a:lnTo>
                    <a:pt x="65" y="0"/>
                  </a:lnTo>
                  <a:lnTo>
                    <a:pt x="0" y="29"/>
                  </a:lnTo>
                  <a:lnTo>
                    <a:pt x="3" y="37"/>
                  </a:lnTo>
                  <a:lnTo>
                    <a:pt x="68" y="7"/>
                  </a:lnTo>
                </a:path>
              </a:pathLst>
            </a:custGeom>
            <a:solidFill>
              <a:srgbClr val="FFFFFF"/>
            </a:solidFill>
            <a:ln w="9525" cap="rnd">
              <a:noFill/>
              <a:round/>
              <a:headEnd/>
              <a:tailEnd/>
            </a:ln>
            <a:effectLst/>
          </p:spPr>
          <p:txBody>
            <a:bodyPr/>
            <a:lstStyle/>
            <a:p>
              <a:endParaRPr lang="en-US"/>
            </a:p>
          </p:txBody>
        </p:sp>
        <p:sp>
          <p:nvSpPr>
            <p:cNvPr id="14348" name="Freeform 12"/>
            <p:cNvSpPr>
              <a:spLocks/>
            </p:cNvSpPr>
            <p:nvPr/>
          </p:nvSpPr>
          <p:spPr bwMode="auto">
            <a:xfrm>
              <a:off x="125" y="4186"/>
              <a:ext cx="121" cy="58"/>
            </a:xfrm>
            <a:custGeom>
              <a:avLst/>
              <a:gdLst/>
              <a:ahLst/>
              <a:cxnLst>
                <a:cxn ang="0">
                  <a:pos x="120" y="7"/>
                </a:cxn>
                <a:cxn ang="0">
                  <a:pos x="118" y="0"/>
                </a:cxn>
                <a:cxn ang="0">
                  <a:pos x="0" y="50"/>
                </a:cxn>
                <a:cxn ang="0">
                  <a:pos x="2" y="57"/>
                </a:cxn>
                <a:cxn ang="0">
                  <a:pos x="120" y="7"/>
                </a:cxn>
              </a:cxnLst>
              <a:rect l="0" t="0" r="r" b="b"/>
              <a:pathLst>
                <a:path w="121" h="58">
                  <a:moveTo>
                    <a:pt x="120" y="7"/>
                  </a:moveTo>
                  <a:lnTo>
                    <a:pt x="118" y="0"/>
                  </a:lnTo>
                  <a:lnTo>
                    <a:pt x="0" y="50"/>
                  </a:lnTo>
                  <a:lnTo>
                    <a:pt x="2" y="57"/>
                  </a:lnTo>
                  <a:lnTo>
                    <a:pt x="120" y="7"/>
                  </a:lnTo>
                </a:path>
              </a:pathLst>
            </a:custGeom>
            <a:solidFill>
              <a:srgbClr val="FFFFFF"/>
            </a:solidFill>
            <a:ln w="9525" cap="rnd">
              <a:noFill/>
              <a:round/>
              <a:headEnd/>
              <a:tailEnd/>
            </a:ln>
            <a:effectLst/>
          </p:spPr>
          <p:txBody>
            <a:bodyPr/>
            <a:lstStyle/>
            <a:p>
              <a:endParaRPr lang="en-US"/>
            </a:p>
          </p:txBody>
        </p:sp>
        <p:sp>
          <p:nvSpPr>
            <p:cNvPr id="14349" name="Freeform 13"/>
            <p:cNvSpPr>
              <a:spLocks/>
            </p:cNvSpPr>
            <p:nvPr/>
          </p:nvSpPr>
          <p:spPr bwMode="auto">
            <a:xfrm>
              <a:off x="109" y="4174"/>
              <a:ext cx="123" cy="59"/>
            </a:xfrm>
            <a:custGeom>
              <a:avLst/>
              <a:gdLst/>
              <a:ahLst/>
              <a:cxnLst>
                <a:cxn ang="0">
                  <a:pos x="122" y="7"/>
                </a:cxn>
                <a:cxn ang="0">
                  <a:pos x="119" y="0"/>
                </a:cxn>
                <a:cxn ang="0">
                  <a:pos x="0" y="51"/>
                </a:cxn>
                <a:cxn ang="0">
                  <a:pos x="2" y="58"/>
                </a:cxn>
                <a:cxn ang="0">
                  <a:pos x="122" y="7"/>
                </a:cxn>
              </a:cxnLst>
              <a:rect l="0" t="0" r="r" b="b"/>
              <a:pathLst>
                <a:path w="123" h="59">
                  <a:moveTo>
                    <a:pt x="122" y="7"/>
                  </a:moveTo>
                  <a:lnTo>
                    <a:pt x="119" y="0"/>
                  </a:lnTo>
                  <a:lnTo>
                    <a:pt x="0" y="51"/>
                  </a:lnTo>
                  <a:lnTo>
                    <a:pt x="2" y="58"/>
                  </a:lnTo>
                  <a:lnTo>
                    <a:pt x="122" y="7"/>
                  </a:lnTo>
                </a:path>
              </a:pathLst>
            </a:custGeom>
            <a:solidFill>
              <a:srgbClr val="FFFFFF"/>
            </a:solidFill>
            <a:ln w="9525" cap="rnd">
              <a:noFill/>
              <a:round/>
              <a:headEnd/>
              <a:tailEnd/>
            </a:ln>
            <a:effectLst/>
          </p:spPr>
          <p:txBody>
            <a:bodyPr/>
            <a:lstStyle/>
            <a:p>
              <a:endParaRPr lang="en-US"/>
            </a:p>
          </p:txBody>
        </p:sp>
        <p:sp>
          <p:nvSpPr>
            <p:cNvPr id="14350" name="Freeform 14"/>
            <p:cNvSpPr>
              <a:spLocks/>
            </p:cNvSpPr>
            <p:nvPr/>
          </p:nvSpPr>
          <p:spPr bwMode="auto">
            <a:xfrm>
              <a:off x="236" y="4188"/>
              <a:ext cx="54" cy="104"/>
            </a:xfrm>
            <a:custGeom>
              <a:avLst/>
              <a:gdLst/>
              <a:ahLst/>
              <a:cxnLst>
                <a:cxn ang="0">
                  <a:pos x="46" y="103"/>
                </a:cxn>
                <a:cxn ang="0">
                  <a:pos x="53" y="100"/>
                </a:cxn>
                <a:cxn ang="0">
                  <a:pos x="7" y="0"/>
                </a:cxn>
                <a:cxn ang="0">
                  <a:pos x="0" y="2"/>
                </a:cxn>
                <a:cxn ang="0">
                  <a:pos x="46" y="103"/>
                </a:cxn>
              </a:cxnLst>
              <a:rect l="0" t="0" r="r" b="b"/>
              <a:pathLst>
                <a:path w="54" h="104">
                  <a:moveTo>
                    <a:pt x="46" y="103"/>
                  </a:moveTo>
                  <a:lnTo>
                    <a:pt x="53" y="100"/>
                  </a:lnTo>
                  <a:lnTo>
                    <a:pt x="7" y="0"/>
                  </a:lnTo>
                  <a:lnTo>
                    <a:pt x="0" y="2"/>
                  </a:lnTo>
                  <a:lnTo>
                    <a:pt x="46" y="103"/>
                  </a:lnTo>
                </a:path>
              </a:pathLst>
            </a:custGeom>
            <a:solidFill>
              <a:srgbClr val="FFFFFF"/>
            </a:solidFill>
            <a:ln w="9525" cap="rnd">
              <a:noFill/>
              <a:round/>
              <a:headEnd/>
              <a:tailEnd/>
            </a:ln>
            <a:effectLst/>
          </p:spPr>
          <p:txBody>
            <a:bodyPr/>
            <a:lstStyle/>
            <a:p>
              <a:endParaRPr lang="en-US"/>
            </a:p>
          </p:txBody>
        </p:sp>
        <p:sp>
          <p:nvSpPr>
            <p:cNvPr id="14351" name="Freeform 15"/>
            <p:cNvSpPr>
              <a:spLocks/>
            </p:cNvSpPr>
            <p:nvPr/>
          </p:nvSpPr>
          <p:spPr bwMode="auto">
            <a:xfrm>
              <a:off x="125" y="4233"/>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a:tailEnd/>
            </a:ln>
            <a:effectLst/>
          </p:spPr>
          <p:txBody>
            <a:bodyPr/>
            <a:lstStyle/>
            <a:p>
              <a:endParaRPr lang="en-US"/>
            </a:p>
          </p:txBody>
        </p:sp>
        <p:sp>
          <p:nvSpPr>
            <p:cNvPr id="14352" name="Freeform 16"/>
            <p:cNvSpPr>
              <a:spLocks/>
            </p:cNvSpPr>
            <p:nvPr/>
          </p:nvSpPr>
          <p:spPr bwMode="auto">
            <a:xfrm>
              <a:off x="105" y="4225"/>
              <a:ext cx="57" cy="115"/>
            </a:xfrm>
            <a:custGeom>
              <a:avLst/>
              <a:gdLst/>
              <a:ahLst/>
              <a:cxnLst>
                <a:cxn ang="0">
                  <a:pos x="49" y="114"/>
                </a:cxn>
                <a:cxn ang="0">
                  <a:pos x="56" y="111"/>
                </a:cxn>
                <a:cxn ang="0">
                  <a:pos x="5" y="0"/>
                </a:cxn>
                <a:cxn ang="0">
                  <a:pos x="0" y="2"/>
                </a:cxn>
                <a:cxn ang="0">
                  <a:pos x="49" y="114"/>
                </a:cxn>
              </a:cxnLst>
              <a:rect l="0" t="0" r="r" b="b"/>
              <a:pathLst>
                <a:path w="57" h="115">
                  <a:moveTo>
                    <a:pt x="49" y="114"/>
                  </a:moveTo>
                  <a:lnTo>
                    <a:pt x="56" y="111"/>
                  </a:lnTo>
                  <a:lnTo>
                    <a:pt x="5" y="0"/>
                  </a:lnTo>
                  <a:lnTo>
                    <a:pt x="0" y="2"/>
                  </a:lnTo>
                  <a:lnTo>
                    <a:pt x="49" y="114"/>
                  </a:lnTo>
                </a:path>
              </a:pathLst>
            </a:custGeom>
            <a:solidFill>
              <a:srgbClr val="FFFFFF"/>
            </a:solidFill>
            <a:ln w="9525" cap="rnd">
              <a:noFill/>
              <a:round/>
              <a:headEnd/>
              <a:tailEnd/>
            </a:ln>
            <a:effectLst/>
          </p:spPr>
          <p:txBody>
            <a:bodyPr/>
            <a:lstStyle/>
            <a:p>
              <a:endParaRPr lang="en-US"/>
            </a:p>
          </p:txBody>
        </p:sp>
        <p:sp>
          <p:nvSpPr>
            <p:cNvPr id="14353" name="Freeform 17"/>
            <p:cNvSpPr>
              <a:spLocks/>
            </p:cNvSpPr>
            <p:nvPr/>
          </p:nvSpPr>
          <p:spPr bwMode="auto">
            <a:xfrm>
              <a:off x="108" y="4225"/>
              <a:ext cx="27" cy="18"/>
            </a:xfrm>
            <a:custGeom>
              <a:avLst/>
              <a:gdLst/>
              <a:ahLst/>
              <a:cxnLst>
                <a:cxn ang="0">
                  <a:pos x="22" y="17"/>
                </a:cxn>
                <a:cxn ang="0">
                  <a:pos x="26" y="10"/>
                </a:cxn>
                <a:cxn ang="0">
                  <a:pos x="4" y="0"/>
                </a:cxn>
                <a:cxn ang="0">
                  <a:pos x="0" y="6"/>
                </a:cxn>
                <a:cxn ang="0">
                  <a:pos x="22" y="17"/>
                </a:cxn>
              </a:cxnLst>
              <a:rect l="0" t="0" r="r" b="b"/>
              <a:pathLst>
                <a:path w="27" h="18">
                  <a:moveTo>
                    <a:pt x="22" y="17"/>
                  </a:moveTo>
                  <a:lnTo>
                    <a:pt x="26" y="10"/>
                  </a:lnTo>
                  <a:lnTo>
                    <a:pt x="4" y="0"/>
                  </a:lnTo>
                  <a:lnTo>
                    <a:pt x="0" y="6"/>
                  </a:lnTo>
                  <a:lnTo>
                    <a:pt x="22" y="17"/>
                  </a:lnTo>
                </a:path>
              </a:pathLst>
            </a:custGeom>
            <a:solidFill>
              <a:srgbClr val="FFFFFF"/>
            </a:solidFill>
            <a:ln w="9525" cap="rnd">
              <a:noFill/>
              <a:round/>
              <a:headEnd/>
              <a:tailEnd/>
            </a:ln>
            <a:effectLst/>
          </p:spPr>
          <p:txBody>
            <a:bodyPr/>
            <a:lstStyle/>
            <a:p>
              <a:endParaRPr lang="en-US"/>
            </a:p>
          </p:txBody>
        </p:sp>
        <p:sp>
          <p:nvSpPr>
            <p:cNvPr id="14354" name="Freeform 18"/>
            <p:cNvSpPr>
              <a:spLocks/>
            </p:cNvSpPr>
            <p:nvPr/>
          </p:nvSpPr>
          <p:spPr bwMode="auto">
            <a:xfrm>
              <a:off x="215" y="4181"/>
              <a:ext cx="28" cy="18"/>
            </a:xfrm>
            <a:custGeom>
              <a:avLst/>
              <a:gdLst/>
              <a:ahLst/>
              <a:cxnLst>
                <a:cxn ang="0">
                  <a:pos x="23" y="17"/>
                </a:cxn>
                <a:cxn ang="0">
                  <a:pos x="27" y="10"/>
                </a:cxn>
                <a:cxn ang="0">
                  <a:pos x="4" y="0"/>
                </a:cxn>
                <a:cxn ang="0">
                  <a:pos x="0" y="5"/>
                </a:cxn>
                <a:cxn ang="0">
                  <a:pos x="23" y="17"/>
                </a:cxn>
              </a:cxnLst>
              <a:rect l="0" t="0" r="r" b="b"/>
              <a:pathLst>
                <a:path w="28" h="18">
                  <a:moveTo>
                    <a:pt x="23" y="17"/>
                  </a:moveTo>
                  <a:lnTo>
                    <a:pt x="27" y="10"/>
                  </a:lnTo>
                  <a:lnTo>
                    <a:pt x="4" y="0"/>
                  </a:lnTo>
                  <a:lnTo>
                    <a:pt x="0" y="5"/>
                  </a:lnTo>
                  <a:lnTo>
                    <a:pt x="23" y="17"/>
                  </a:lnTo>
                </a:path>
              </a:pathLst>
            </a:custGeom>
            <a:solidFill>
              <a:srgbClr val="FFFFFF"/>
            </a:solidFill>
            <a:ln w="9525" cap="rnd">
              <a:noFill/>
              <a:round/>
              <a:headEnd/>
              <a:tailEnd/>
            </a:ln>
            <a:effectLst/>
          </p:spPr>
          <p:txBody>
            <a:bodyPr/>
            <a:lstStyle/>
            <a:p>
              <a:endParaRPr lang="en-US"/>
            </a:p>
          </p:txBody>
        </p:sp>
      </p:gr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14339"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14340" name="Rectangle 4"/>
          <p:cNvSpPr>
            <a:spLocks noGrp="1" noChangeArrowheads="1"/>
          </p:cNvSpPr>
          <p:nvPr>
            <p:ph type="body" idx="1"/>
          </p:nvPr>
        </p:nvSpPr>
        <p:spPr>
          <a:noFill/>
          <a:ln/>
        </p:spPr>
        <p:txBody>
          <a:bodyPr/>
          <a:lstStyle/>
          <a:p>
            <a:r>
              <a:rPr lang="en-US" dirty="0"/>
              <a:t>Advantages of Views</a:t>
            </a:r>
          </a:p>
          <a:p>
            <a:pPr lvl="2"/>
            <a:r>
              <a:rPr lang="en-US" dirty="0"/>
              <a:t>Views restrict access to the database because the view can display a selective portion of the database.</a:t>
            </a:r>
          </a:p>
          <a:p>
            <a:pPr lvl="2"/>
            <a:r>
              <a:rPr lang="en-US" dirty="0"/>
              <a:t>Views allow users to make simple queries to retrieve the results from complicated queries. For example, views allow users to query information from multiple tables without knowing how to write a join statement.</a:t>
            </a:r>
          </a:p>
          <a:p>
            <a:pPr lvl="2"/>
            <a:r>
              <a:rPr lang="en-US" dirty="0"/>
              <a:t>Views provide data independence for ad hoc users and application programs. One view can be used to retrieve data from several tables.</a:t>
            </a:r>
          </a:p>
          <a:p>
            <a:pPr lvl="2"/>
            <a:r>
              <a:rPr lang="en-US" dirty="0"/>
              <a:t>Views provide groups of users access to data according to their particular criteria.</a:t>
            </a:r>
          </a:p>
          <a:p>
            <a:pPr lvl="1"/>
            <a:r>
              <a:rPr lang="en-US" dirty="0"/>
              <a:t>For more information, see</a:t>
            </a:r>
            <a:br>
              <a:rPr lang="en-US" dirty="0"/>
            </a:br>
            <a:r>
              <a:rPr lang="en-US" i="1" dirty="0"/>
              <a:t>Oracle Server SQL Reference, </a:t>
            </a:r>
            <a:r>
              <a:rPr lang="en-US" dirty="0"/>
              <a:t>Release 8, “CREATE VIEW.”</a:t>
            </a:r>
          </a:p>
          <a:p>
            <a:endParaRPr lang="en-US" b="0" dirty="0">
              <a:latin typeface="Times New Roman" pitchFamily="18" charset="0"/>
            </a:endParaRPr>
          </a:p>
        </p:txBody>
      </p:sp>
      <p:sp>
        <p:nvSpPr>
          <p:cNvPr id="14341" name="Rectangle 5"/>
          <p:cNvSpPr>
            <a:spLocks noGrp="1" noRot="1" noChangeAspect="1" noChangeArrowheads="1" noTextEdit="1"/>
          </p:cNvSpPr>
          <p:nvPr>
            <p:ph type="sldImg"/>
          </p:nvPr>
        </p:nvSpPr>
        <p:spPr>
          <a:xfrm>
            <a:off x="469900" y="155575"/>
            <a:ext cx="5872163" cy="4403725"/>
          </a:xfrm>
          <a:ln cap="flat"/>
        </p:spPr>
      </p:sp>
      <p:grpSp>
        <p:nvGrpSpPr>
          <p:cNvPr id="2" name="Group 19"/>
          <p:cNvGrpSpPr>
            <a:grpSpLocks/>
          </p:cNvGrpSpPr>
          <p:nvPr/>
        </p:nvGrpSpPr>
        <p:grpSpPr bwMode="auto">
          <a:xfrm>
            <a:off x="166688" y="6599238"/>
            <a:ext cx="293687" cy="290512"/>
            <a:chOff x="105" y="4157"/>
            <a:chExt cx="185" cy="183"/>
          </a:xfrm>
        </p:grpSpPr>
        <p:sp>
          <p:nvSpPr>
            <p:cNvPr id="14342" name="Freeform 6"/>
            <p:cNvSpPr>
              <a:spLocks/>
            </p:cNvSpPr>
            <p:nvPr/>
          </p:nvSpPr>
          <p:spPr bwMode="auto">
            <a:xfrm>
              <a:off x="105" y="4157"/>
              <a:ext cx="176" cy="177"/>
            </a:xfrm>
            <a:custGeom>
              <a:avLst/>
              <a:gdLst/>
              <a:ahLst/>
              <a:cxnLst>
                <a:cxn ang="0">
                  <a:pos x="175" y="176"/>
                </a:cxn>
                <a:cxn ang="0">
                  <a:pos x="175" y="0"/>
                </a:cxn>
                <a:cxn ang="0">
                  <a:pos x="0" y="0"/>
                </a:cxn>
                <a:cxn ang="0">
                  <a:pos x="0" y="176"/>
                </a:cxn>
                <a:cxn ang="0">
                  <a:pos x="175" y="176"/>
                </a:cxn>
              </a:cxnLst>
              <a:rect l="0" t="0" r="r" b="b"/>
              <a:pathLst>
                <a:path w="176" h="177">
                  <a:moveTo>
                    <a:pt x="175" y="176"/>
                  </a:moveTo>
                  <a:lnTo>
                    <a:pt x="175" y="0"/>
                  </a:lnTo>
                  <a:lnTo>
                    <a:pt x="0" y="0"/>
                  </a:lnTo>
                  <a:lnTo>
                    <a:pt x="0" y="176"/>
                  </a:lnTo>
                  <a:lnTo>
                    <a:pt x="175" y="176"/>
                  </a:lnTo>
                </a:path>
              </a:pathLst>
            </a:custGeom>
            <a:solidFill>
              <a:srgbClr val="000000"/>
            </a:solidFill>
            <a:ln w="9525" cap="rnd">
              <a:noFill/>
              <a:round/>
              <a:headEnd/>
              <a:tailEnd/>
            </a:ln>
            <a:effectLst/>
          </p:spPr>
          <p:txBody>
            <a:bodyPr/>
            <a:lstStyle/>
            <a:p>
              <a:endParaRPr lang="en-US"/>
            </a:p>
          </p:txBody>
        </p:sp>
        <p:sp>
          <p:nvSpPr>
            <p:cNvPr id="14343" name="Freeform 7"/>
            <p:cNvSpPr>
              <a:spLocks/>
            </p:cNvSpPr>
            <p:nvPr/>
          </p:nvSpPr>
          <p:spPr bwMode="auto">
            <a:xfrm>
              <a:off x="165" y="4223"/>
              <a:ext cx="71" cy="37"/>
            </a:xfrm>
            <a:custGeom>
              <a:avLst/>
              <a:gdLst/>
              <a:ahLst/>
              <a:cxnLst>
                <a:cxn ang="0">
                  <a:pos x="70" y="7"/>
                </a:cxn>
                <a:cxn ang="0">
                  <a:pos x="66" y="0"/>
                </a:cxn>
                <a:cxn ang="0">
                  <a:pos x="0" y="29"/>
                </a:cxn>
                <a:cxn ang="0">
                  <a:pos x="3" y="36"/>
                </a:cxn>
                <a:cxn ang="0">
                  <a:pos x="70" y="7"/>
                </a:cxn>
              </a:cxnLst>
              <a:rect l="0" t="0" r="r" b="b"/>
              <a:pathLst>
                <a:path w="71" h="37">
                  <a:moveTo>
                    <a:pt x="70" y="7"/>
                  </a:moveTo>
                  <a:lnTo>
                    <a:pt x="66" y="0"/>
                  </a:lnTo>
                  <a:lnTo>
                    <a:pt x="0" y="29"/>
                  </a:lnTo>
                  <a:lnTo>
                    <a:pt x="3" y="36"/>
                  </a:lnTo>
                  <a:lnTo>
                    <a:pt x="70" y="7"/>
                  </a:lnTo>
                </a:path>
              </a:pathLst>
            </a:custGeom>
            <a:solidFill>
              <a:srgbClr val="FFFFFF"/>
            </a:solidFill>
            <a:ln w="9525" cap="rnd">
              <a:noFill/>
              <a:round/>
              <a:headEnd/>
              <a:tailEnd/>
            </a:ln>
            <a:effectLst/>
          </p:spPr>
          <p:txBody>
            <a:bodyPr/>
            <a:lstStyle/>
            <a:p>
              <a:endParaRPr lang="en-US"/>
            </a:p>
          </p:txBody>
        </p:sp>
        <p:sp>
          <p:nvSpPr>
            <p:cNvPr id="14344" name="Freeform 8"/>
            <p:cNvSpPr>
              <a:spLocks/>
            </p:cNvSpPr>
            <p:nvPr/>
          </p:nvSpPr>
          <p:spPr bwMode="auto">
            <a:xfrm>
              <a:off x="174" y="4239"/>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a:tailEnd/>
            </a:ln>
            <a:effectLst/>
          </p:spPr>
          <p:txBody>
            <a:bodyPr/>
            <a:lstStyle/>
            <a:p>
              <a:endParaRPr lang="en-US"/>
            </a:p>
          </p:txBody>
        </p:sp>
        <p:sp>
          <p:nvSpPr>
            <p:cNvPr id="14345" name="Freeform 9"/>
            <p:cNvSpPr>
              <a:spLocks/>
            </p:cNvSpPr>
            <p:nvPr/>
          </p:nvSpPr>
          <p:spPr bwMode="auto">
            <a:xfrm>
              <a:off x="180" y="4255"/>
              <a:ext cx="68" cy="35"/>
            </a:xfrm>
            <a:custGeom>
              <a:avLst/>
              <a:gdLst/>
              <a:ahLst/>
              <a:cxnLst>
                <a:cxn ang="0">
                  <a:pos x="67" y="6"/>
                </a:cxn>
                <a:cxn ang="0">
                  <a:pos x="64" y="0"/>
                </a:cxn>
                <a:cxn ang="0">
                  <a:pos x="0" y="27"/>
                </a:cxn>
                <a:cxn ang="0">
                  <a:pos x="2" y="34"/>
                </a:cxn>
                <a:cxn ang="0">
                  <a:pos x="67" y="6"/>
                </a:cxn>
              </a:cxnLst>
              <a:rect l="0" t="0" r="r" b="b"/>
              <a:pathLst>
                <a:path w="68" h="35">
                  <a:moveTo>
                    <a:pt x="67" y="6"/>
                  </a:moveTo>
                  <a:lnTo>
                    <a:pt x="64" y="0"/>
                  </a:lnTo>
                  <a:lnTo>
                    <a:pt x="0" y="27"/>
                  </a:lnTo>
                  <a:lnTo>
                    <a:pt x="2" y="34"/>
                  </a:lnTo>
                  <a:lnTo>
                    <a:pt x="67" y="6"/>
                  </a:lnTo>
                </a:path>
              </a:pathLst>
            </a:custGeom>
            <a:solidFill>
              <a:srgbClr val="FFFFFF"/>
            </a:solidFill>
            <a:ln w="9525" cap="rnd">
              <a:noFill/>
              <a:round/>
              <a:headEnd/>
              <a:tailEnd/>
            </a:ln>
            <a:effectLst/>
          </p:spPr>
          <p:txBody>
            <a:bodyPr/>
            <a:lstStyle/>
            <a:p>
              <a:endParaRPr lang="en-US"/>
            </a:p>
          </p:txBody>
        </p:sp>
        <p:sp>
          <p:nvSpPr>
            <p:cNvPr id="14346" name="Freeform 10"/>
            <p:cNvSpPr>
              <a:spLocks/>
            </p:cNvSpPr>
            <p:nvPr/>
          </p:nvSpPr>
          <p:spPr bwMode="auto">
            <a:xfrm>
              <a:off x="188" y="4272"/>
              <a:ext cx="70" cy="35"/>
            </a:xfrm>
            <a:custGeom>
              <a:avLst/>
              <a:gdLst/>
              <a:ahLst/>
              <a:cxnLst>
                <a:cxn ang="0">
                  <a:pos x="69" y="6"/>
                </a:cxn>
                <a:cxn ang="0">
                  <a:pos x="65" y="0"/>
                </a:cxn>
                <a:cxn ang="0">
                  <a:pos x="0" y="27"/>
                </a:cxn>
                <a:cxn ang="0">
                  <a:pos x="3" y="34"/>
                </a:cxn>
                <a:cxn ang="0">
                  <a:pos x="69" y="6"/>
                </a:cxn>
              </a:cxnLst>
              <a:rect l="0" t="0" r="r" b="b"/>
              <a:pathLst>
                <a:path w="70" h="35">
                  <a:moveTo>
                    <a:pt x="69" y="6"/>
                  </a:moveTo>
                  <a:lnTo>
                    <a:pt x="65" y="0"/>
                  </a:lnTo>
                  <a:lnTo>
                    <a:pt x="0" y="27"/>
                  </a:lnTo>
                  <a:lnTo>
                    <a:pt x="3" y="34"/>
                  </a:lnTo>
                  <a:lnTo>
                    <a:pt x="69" y="6"/>
                  </a:lnTo>
                </a:path>
              </a:pathLst>
            </a:custGeom>
            <a:solidFill>
              <a:srgbClr val="FFFFFF"/>
            </a:solidFill>
            <a:ln w="9525" cap="rnd">
              <a:noFill/>
              <a:round/>
              <a:headEnd/>
              <a:tailEnd/>
            </a:ln>
            <a:effectLst/>
          </p:spPr>
          <p:txBody>
            <a:bodyPr/>
            <a:lstStyle/>
            <a:p>
              <a:endParaRPr lang="en-US"/>
            </a:p>
          </p:txBody>
        </p:sp>
        <p:sp>
          <p:nvSpPr>
            <p:cNvPr id="14347" name="Freeform 11"/>
            <p:cNvSpPr>
              <a:spLocks/>
            </p:cNvSpPr>
            <p:nvPr/>
          </p:nvSpPr>
          <p:spPr bwMode="auto">
            <a:xfrm>
              <a:off x="196" y="4287"/>
              <a:ext cx="69" cy="38"/>
            </a:xfrm>
            <a:custGeom>
              <a:avLst/>
              <a:gdLst/>
              <a:ahLst/>
              <a:cxnLst>
                <a:cxn ang="0">
                  <a:pos x="68" y="7"/>
                </a:cxn>
                <a:cxn ang="0">
                  <a:pos x="65" y="0"/>
                </a:cxn>
                <a:cxn ang="0">
                  <a:pos x="0" y="29"/>
                </a:cxn>
                <a:cxn ang="0">
                  <a:pos x="3" y="37"/>
                </a:cxn>
                <a:cxn ang="0">
                  <a:pos x="68" y="7"/>
                </a:cxn>
              </a:cxnLst>
              <a:rect l="0" t="0" r="r" b="b"/>
              <a:pathLst>
                <a:path w="69" h="38">
                  <a:moveTo>
                    <a:pt x="68" y="7"/>
                  </a:moveTo>
                  <a:lnTo>
                    <a:pt x="65" y="0"/>
                  </a:lnTo>
                  <a:lnTo>
                    <a:pt x="0" y="29"/>
                  </a:lnTo>
                  <a:lnTo>
                    <a:pt x="3" y="37"/>
                  </a:lnTo>
                  <a:lnTo>
                    <a:pt x="68" y="7"/>
                  </a:lnTo>
                </a:path>
              </a:pathLst>
            </a:custGeom>
            <a:solidFill>
              <a:srgbClr val="FFFFFF"/>
            </a:solidFill>
            <a:ln w="9525" cap="rnd">
              <a:noFill/>
              <a:round/>
              <a:headEnd/>
              <a:tailEnd/>
            </a:ln>
            <a:effectLst/>
          </p:spPr>
          <p:txBody>
            <a:bodyPr/>
            <a:lstStyle/>
            <a:p>
              <a:endParaRPr lang="en-US"/>
            </a:p>
          </p:txBody>
        </p:sp>
        <p:sp>
          <p:nvSpPr>
            <p:cNvPr id="14348" name="Freeform 12"/>
            <p:cNvSpPr>
              <a:spLocks/>
            </p:cNvSpPr>
            <p:nvPr/>
          </p:nvSpPr>
          <p:spPr bwMode="auto">
            <a:xfrm>
              <a:off x="125" y="4186"/>
              <a:ext cx="121" cy="58"/>
            </a:xfrm>
            <a:custGeom>
              <a:avLst/>
              <a:gdLst/>
              <a:ahLst/>
              <a:cxnLst>
                <a:cxn ang="0">
                  <a:pos x="120" y="7"/>
                </a:cxn>
                <a:cxn ang="0">
                  <a:pos x="118" y="0"/>
                </a:cxn>
                <a:cxn ang="0">
                  <a:pos x="0" y="50"/>
                </a:cxn>
                <a:cxn ang="0">
                  <a:pos x="2" y="57"/>
                </a:cxn>
                <a:cxn ang="0">
                  <a:pos x="120" y="7"/>
                </a:cxn>
              </a:cxnLst>
              <a:rect l="0" t="0" r="r" b="b"/>
              <a:pathLst>
                <a:path w="121" h="58">
                  <a:moveTo>
                    <a:pt x="120" y="7"/>
                  </a:moveTo>
                  <a:lnTo>
                    <a:pt x="118" y="0"/>
                  </a:lnTo>
                  <a:lnTo>
                    <a:pt x="0" y="50"/>
                  </a:lnTo>
                  <a:lnTo>
                    <a:pt x="2" y="57"/>
                  </a:lnTo>
                  <a:lnTo>
                    <a:pt x="120" y="7"/>
                  </a:lnTo>
                </a:path>
              </a:pathLst>
            </a:custGeom>
            <a:solidFill>
              <a:srgbClr val="FFFFFF"/>
            </a:solidFill>
            <a:ln w="9525" cap="rnd">
              <a:noFill/>
              <a:round/>
              <a:headEnd/>
              <a:tailEnd/>
            </a:ln>
            <a:effectLst/>
          </p:spPr>
          <p:txBody>
            <a:bodyPr/>
            <a:lstStyle/>
            <a:p>
              <a:endParaRPr lang="en-US"/>
            </a:p>
          </p:txBody>
        </p:sp>
        <p:sp>
          <p:nvSpPr>
            <p:cNvPr id="14349" name="Freeform 13"/>
            <p:cNvSpPr>
              <a:spLocks/>
            </p:cNvSpPr>
            <p:nvPr/>
          </p:nvSpPr>
          <p:spPr bwMode="auto">
            <a:xfrm>
              <a:off x="109" y="4174"/>
              <a:ext cx="123" cy="59"/>
            </a:xfrm>
            <a:custGeom>
              <a:avLst/>
              <a:gdLst/>
              <a:ahLst/>
              <a:cxnLst>
                <a:cxn ang="0">
                  <a:pos x="122" y="7"/>
                </a:cxn>
                <a:cxn ang="0">
                  <a:pos x="119" y="0"/>
                </a:cxn>
                <a:cxn ang="0">
                  <a:pos x="0" y="51"/>
                </a:cxn>
                <a:cxn ang="0">
                  <a:pos x="2" y="58"/>
                </a:cxn>
                <a:cxn ang="0">
                  <a:pos x="122" y="7"/>
                </a:cxn>
              </a:cxnLst>
              <a:rect l="0" t="0" r="r" b="b"/>
              <a:pathLst>
                <a:path w="123" h="59">
                  <a:moveTo>
                    <a:pt x="122" y="7"/>
                  </a:moveTo>
                  <a:lnTo>
                    <a:pt x="119" y="0"/>
                  </a:lnTo>
                  <a:lnTo>
                    <a:pt x="0" y="51"/>
                  </a:lnTo>
                  <a:lnTo>
                    <a:pt x="2" y="58"/>
                  </a:lnTo>
                  <a:lnTo>
                    <a:pt x="122" y="7"/>
                  </a:lnTo>
                </a:path>
              </a:pathLst>
            </a:custGeom>
            <a:solidFill>
              <a:srgbClr val="FFFFFF"/>
            </a:solidFill>
            <a:ln w="9525" cap="rnd">
              <a:noFill/>
              <a:round/>
              <a:headEnd/>
              <a:tailEnd/>
            </a:ln>
            <a:effectLst/>
          </p:spPr>
          <p:txBody>
            <a:bodyPr/>
            <a:lstStyle/>
            <a:p>
              <a:endParaRPr lang="en-US"/>
            </a:p>
          </p:txBody>
        </p:sp>
        <p:sp>
          <p:nvSpPr>
            <p:cNvPr id="14350" name="Freeform 14"/>
            <p:cNvSpPr>
              <a:spLocks/>
            </p:cNvSpPr>
            <p:nvPr/>
          </p:nvSpPr>
          <p:spPr bwMode="auto">
            <a:xfrm>
              <a:off x="236" y="4188"/>
              <a:ext cx="54" cy="104"/>
            </a:xfrm>
            <a:custGeom>
              <a:avLst/>
              <a:gdLst/>
              <a:ahLst/>
              <a:cxnLst>
                <a:cxn ang="0">
                  <a:pos x="46" y="103"/>
                </a:cxn>
                <a:cxn ang="0">
                  <a:pos x="53" y="100"/>
                </a:cxn>
                <a:cxn ang="0">
                  <a:pos x="7" y="0"/>
                </a:cxn>
                <a:cxn ang="0">
                  <a:pos x="0" y="2"/>
                </a:cxn>
                <a:cxn ang="0">
                  <a:pos x="46" y="103"/>
                </a:cxn>
              </a:cxnLst>
              <a:rect l="0" t="0" r="r" b="b"/>
              <a:pathLst>
                <a:path w="54" h="104">
                  <a:moveTo>
                    <a:pt x="46" y="103"/>
                  </a:moveTo>
                  <a:lnTo>
                    <a:pt x="53" y="100"/>
                  </a:lnTo>
                  <a:lnTo>
                    <a:pt x="7" y="0"/>
                  </a:lnTo>
                  <a:lnTo>
                    <a:pt x="0" y="2"/>
                  </a:lnTo>
                  <a:lnTo>
                    <a:pt x="46" y="103"/>
                  </a:lnTo>
                </a:path>
              </a:pathLst>
            </a:custGeom>
            <a:solidFill>
              <a:srgbClr val="FFFFFF"/>
            </a:solidFill>
            <a:ln w="9525" cap="rnd">
              <a:noFill/>
              <a:round/>
              <a:headEnd/>
              <a:tailEnd/>
            </a:ln>
            <a:effectLst/>
          </p:spPr>
          <p:txBody>
            <a:bodyPr/>
            <a:lstStyle/>
            <a:p>
              <a:endParaRPr lang="en-US"/>
            </a:p>
          </p:txBody>
        </p:sp>
        <p:sp>
          <p:nvSpPr>
            <p:cNvPr id="14351" name="Freeform 15"/>
            <p:cNvSpPr>
              <a:spLocks/>
            </p:cNvSpPr>
            <p:nvPr/>
          </p:nvSpPr>
          <p:spPr bwMode="auto">
            <a:xfrm>
              <a:off x="125" y="4233"/>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a:tailEnd/>
            </a:ln>
            <a:effectLst/>
          </p:spPr>
          <p:txBody>
            <a:bodyPr/>
            <a:lstStyle/>
            <a:p>
              <a:endParaRPr lang="en-US"/>
            </a:p>
          </p:txBody>
        </p:sp>
        <p:sp>
          <p:nvSpPr>
            <p:cNvPr id="14352" name="Freeform 16"/>
            <p:cNvSpPr>
              <a:spLocks/>
            </p:cNvSpPr>
            <p:nvPr/>
          </p:nvSpPr>
          <p:spPr bwMode="auto">
            <a:xfrm>
              <a:off x="105" y="4225"/>
              <a:ext cx="57" cy="115"/>
            </a:xfrm>
            <a:custGeom>
              <a:avLst/>
              <a:gdLst/>
              <a:ahLst/>
              <a:cxnLst>
                <a:cxn ang="0">
                  <a:pos x="49" y="114"/>
                </a:cxn>
                <a:cxn ang="0">
                  <a:pos x="56" y="111"/>
                </a:cxn>
                <a:cxn ang="0">
                  <a:pos x="5" y="0"/>
                </a:cxn>
                <a:cxn ang="0">
                  <a:pos x="0" y="2"/>
                </a:cxn>
                <a:cxn ang="0">
                  <a:pos x="49" y="114"/>
                </a:cxn>
              </a:cxnLst>
              <a:rect l="0" t="0" r="r" b="b"/>
              <a:pathLst>
                <a:path w="57" h="115">
                  <a:moveTo>
                    <a:pt x="49" y="114"/>
                  </a:moveTo>
                  <a:lnTo>
                    <a:pt x="56" y="111"/>
                  </a:lnTo>
                  <a:lnTo>
                    <a:pt x="5" y="0"/>
                  </a:lnTo>
                  <a:lnTo>
                    <a:pt x="0" y="2"/>
                  </a:lnTo>
                  <a:lnTo>
                    <a:pt x="49" y="114"/>
                  </a:lnTo>
                </a:path>
              </a:pathLst>
            </a:custGeom>
            <a:solidFill>
              <a:srgbClr val="FFFFFF"/>
            </a:solidFill>
            <a:ln w="9525" cap="rnd">
              <a:noFill/>
              <a:round/>
              <a:headEnd/>
              <a:tailEnd/>
            </a:ln>
            <a:effectLst/>
          </p:spPr>
          <p:txBody>
            <a:bodyPr/>
            <a:lstStyle/>
            <a:p>
              <a:endParaRPr lang="en-US"/>
            </a:p>
          </p:txBody>
        </p:sp>
        <p:sp>
          <p:nvSpPr>
            <p:cNvPr id="14353" name="Freeform 17"/>
            <p:cNvSpPr>
              <a:spLocks/>
            </p:cNvSpPr>
            <p:nvPr/>
          </p:nvSpPr>
          <p:spPr bwMode="auto">
            <a:xfrm>
              <a:off x="108" y="4225"/>
              <a:ext cx="27" cy="18"/>
            </a:xfrm>
            <a:custGeom>
              <a:avLst/>
              <a:gdLst/>
              <a:ahLst/>
              <a:cxnLst>
                <a:cxn ang="0">
                  <a:pos x="22" y="17"/>
                </a:cxn>
                <a:cxn ang="0">
                  <a:pos x="26" y="10"/>
                </a:cxn>
                <a:cxn ang="0">
                  <a:pos x="4" y="0"/>
                </a:cxn>
                <a:cxn ang="0">
                  <a:pos x="0" y="6"/>
                </a:cxn>
                <a:cxn ang="0">
                  <a:pos x="22" y="17"/>
                </a:cxn>
              </a:cxnLst>
              <a:rect l="0" t="0" r="r" b="b"/>
              <a:pathLst>
                <a:path w="27" h="18">
                  <a:moveTo>
                    <a:pt x="22" y="17"/>
                  </a:moveTo>
                  <a:lnTo>
                    <a:pt x="26" y="10"/>
                  </a:lnTo>
                  <a:lnTo>
                    <a:pt x="4" y="0"/>
                  </a:lnTo>
                  <a:lnTo>
                    <a:pt x="0" y="6"/>
                  </a:lnTo>
                  <a:lnTo>
                    <a:pt x="22" y="17"/>
                  </a:lnTo>
                </a:path>
              </a:pathLst>
            </a:custGeom>
            <a:solidFill>
              <a:srgbClr val="FFFFFF"/>
            </a:solidFill>
            <a:ln w="9525" cap="rnd">
              <a:noFill/>
              <a:round/>
              <a:headEnd/>
              <a:tailEnd/>
            </a:ln>
            <a:effectLst/>
          </p:spPr>
          <p:txBody>
            <a:bodyPr/>
            <a:lstStyle/>
            <a:p>
              <a:endParaRPr lang="en-US"/>
            </a:p>
          </p:txBody>
        </p:sp>
        <p:sp>
          <p:nvSpPr>
            <p:cNvPr id="14354" name="Freeform 18"/>
            <p:cNvSpPr>
              <a:spLocks/>
            </p:cNvSpPr>
            <p:nvPr/>
          </p:nvSpPr>
          <p:spPr bwMode="auto">
            <a:xfrm>
              <a:off x="215" y="4181"/>
              <a:ext cx="28" cy="18"/>
            </a:xfrm>
            <a:custGeom>
              <a:avLst/>
              <a:gdLst/>
              <a:ahLst/>
              <a:cxnLst>
                <a:cxn ang="0">
                  <a:pos x="23" y="17"/>
                </a:cxn>
                <a:cxn ang="0">
                  <a:pos x="27" y="10"/>
                </a:cxn>
                <a:cxn ang="0">
                  <a:pos x="4" y="0"/>
                </a:cxn>
                <a:cxn ang="0">
                  <a:pos x="0" y="5"/>
                </a:cxn>
                <a:cxn ang="0">
                  <a:pos x="23" y="17"/>
                </a:cxn>
              </a:cxnLst>
              <a:rect l="0" t="0" r="r" b="b"/>
              <a:pathLst>
                <a:path w="28" h="18">
                  <a:moveTo>
                    <a:pt x="23" y="17"/>
                  </a:moveTo>
                  <a:lnTo>
                    <a:pt x="27" y="10"/>
                  </a:lnTo>
                  <a:lnTo>
                    <a:pt x="4" y="0"/>
                  </a:lnTo>
                  <a:lnTo>
                    <a:pt x="0" y="5"/>
                  </a:lnTo>
                  <a:lnTo>
                    <a:pt x="23" y="17"/>
                  </a:lnTo>
                </a:path>
              </a:pathLst>
            </a:custGeom>
            <a:solidFill>
              <a:srgbClr val="FFFFFF"/>
            </a:solidFill>
            <a:ln w="9525" cap="rnd">
              <a:noFill/>
              <a:round/>
              <a:headEnd/>
              <a:tailEnd/>
            </a:ln>
            <a:effectLst/>
          </p:spPr>
          <p:txBody>
            <a:bodyPr/>
            <a:lstStyle/>
            <a:p>
              <a:endParaRPr lang="en-US"/>
            </a:p>
          </p:txBody>
        </p:sp>
      </p:gr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409575" y="4765675"/>
            <a:ext cx="6156325" cy="3749675"/>
          </a:xfrm>
          <a:noFill/>
          <a:ln/>
        </p:spPr>
        <p:txBody>
          <a:bodyPr/>
          <a:lstStyle/>
          <a:p>
            <a:r>
              <a:rPr lang="en-US" dirty="0"/>
              <a:t>Creating a View</a:t>
            </a:r>
          </a:p>
          <a:p>
            <a:pPr lvl="1"/>
            <a:r>
              <a:rPr lang="en-US" dirty="0"/>
              <a:t>You can create a view by embedding a </a:t>
            </a:r>
            <a:r>
              <a:rPr lang="en-US" dirty="0" err="1"/>
              <a:t>subquery</a:t>
            </a:r>
            <a:r>
              <a:rPr lang="en-US" dirty="0"/>
              <a:t> within the </a:t>
            </a:r>
            <a:r>
              <a:rPr lang="en-US" dirty="0">
                <a:solidFill>
                  <a:srgbClr val="FC0128"/>
                </a:solidFill>
              </a:rPr>
              <a:t>CREATE VIEW </a:t>
            </a:r>
            <a:r>
              <a:rPr lang="en-US" dirty="0"/>
              <a:t>statement. </a:t>
            </a:r>
          </a:p>
          <a:p>
            <a:pPr lvl="1"/>
            <a:r>
              <a:rPr lang="en-US" dirty="0"/>
              <a:t>In the syntax:</a:t>
            </a:r>
          </a:p>
          <a:p>
            <a:pPr lvl="1"/>
            <a:r>
              <a:rPr lang="en-US" dirty="0"/>
              <a:t>	OR REPLACE		re-creates the view if it already exists</a:t>
            </a:r>
          </a:p>
          <a:p>
            <a:pPr lvl="1"/>
            <a:r>
              <a:rPr lang="en-US" dirty="0"/>
              <a:t>	FORCE			creates the view regardless of whether or not the base tables exist</a:t>
            </a:r>
          </a:p>
          <a:p>
            <a:pPr lvl="1"/>
            <a:r>
              <a:rPr lang="en-US" dirty="0"/>
              <a:t>	NOFORCE			creates the view only if the base tables exist (This is the default.)</a:t>
            </a:r>
          </a:p>
          <a:p>
            <a:pPr lvl="1"/>
            <a:r>
              <a:rPr lang="en-US" dirty="0"/>
              <a:t>	</a:t>
            </a:r>
            <a:r>
              <a:rPr lang="en-US" i="1" dirty="0"/>
              <a:t>view</a:t>
            </a:r>
            <a:r>
              <a:rPr lang="en-US" dirty="0"/>
              <a:t>				is the name of the view</a:t>
            </a:r>
          </a:p>
          <a:p>
            <a:pPr lvl="1"/>
            <a:r>
              <a:rPr lang="en-US" dirty="0"/>
              <a:t>	</a:t>
            </a:r>
            <a:r>
              <a:rPr lang="en-US" i="1" dirty="0"/>
              <a:t>alias</a:t>
            </a:r>
            <a:r>
              <a:rPr lang="en-US" dirty="0"/>
              <a:t>				specifies names for the expressions selected by the view’s query (The number of aliases must match the number of expressions 					selected by the view.)</a:t>
            </a:r>
          </a:p>
          <a:p>
            <a:pPr lvl="1"/>
            <a:r>
              <a:rPr lang="en-US" dirty="0"/>
              <a:t>	</a:t>
            </a:r>
            <a:r>
              <a:rPr lang="en-US" i="1" dirty="0" err="1"/>
              <a:t>subquery</a:t>
            </a:r>
            <a:r>
              <a:rPr lang="en-US" dirty="0"/>
              <a:t>			is a complete SELECT statement (You can use aliases for the columns in the SELECT list.)</a:t>
            </a:r>
          </a:p>
          <a:p>
            <a:pPr lvl="1"/>
            <a:r>
              <a:rPr lang="en-US" dirty="0"/>
              <a:t>	WITH CHECK </a:t>
            </a:r>
            <a:r>
              <a:rPr lang="en-US" dirty="0" err="1"/>
              <a:t>OPTIONspecifies</a:t>
            </a:r>
            <a:r>
              <a:rPr lang="en-US" dirty="0"/>
              <a:t> that only rows accessible to the view can be inserted or updated</a:t>
            </a:r>
          </a:p>
          <a:p>
            <a:pPr lvl="1"/>
            <a:r>
              <a:rPr lang="en-US" dirty="0"/>
              <a:t>	</a:t>
            </a:r>
            <a:r>
              <a:rPr lang="en-US" i="1" dirty="0"/>
              <a:t>constraint			</a:t>
            </a:r>
            <a:r>
              <a:rPr lang="en-US" dirty="0"/>
              <a:t>is the name assigned to the CHECK OPTION constraint</a:t>
            </a:r>
          </a:p>
          <a:p>
            <a:pPr lvl="1"/>
            <a:r>
              <a:rPr lang="en-US" dirty="0"/>
              <a:t>	WITH READ ONLY	ensures that no DML operations can be performed on this view</a:t>
            </a:r>
          </a:p>
          <a:p>
            <a:endParaRPr lang="en-US" b="0" dirty="0">
              <a:latin typeface="Times New Roman" pitchFamily="18" charset="0"/>
            </a:endParaRPr>
          </a:p>
        </p:txBody>
      </p:sp>
      <p:sp>
        <p:nvSpPr>
          <p:cNvPr id="18435" name="Rectangle 3"/>
          <p:cNvSpPr>
            <a:spLocks noGrp="1" noRot="1" noChangeAspect="1" noChangeArrowheads="1" noTextEdit="1"/>
          </p:cNvSpPr>
          <p:nvPr>
            <p:ph type="sldImg"/>
          </p:nvPr>
        </p:nvSpPr>
        <p:spPr>
          <a:xfrm>
            <a:off x="469900" y="155575"/>
            <a:ext cx="5872163" cy="4403725"/>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469900" y="152400"/>
            <a:ext cx="5873750" cy="4406900"/>
          </a:xfrm>
          <a:ln/>
        </p:spPr>
      </p:sp>
      <p:sp>
        <p:nvSpPr>
          <p:cNvPr id="71683" name="Notes Placeholder 2"/>
          <p:cNvSpPr>
            <a:spLocks noGrp="1"/>
          </p:cNvSpPr>
          <p:nvPr>
            <p:ph type="body" idx="1"/>
          </p:nvPr>
        </p:nvSpPr>
        <p:spPr>
          <a:noFill/>
        </p:spPr>
        <p:txBody>
          <a:bodyPr/>
          <a:lstStyle/>
          <a:p>
            <a:endParaRPr lang="en-US"/>
          </a:p>
        </p:txBody>
      </p:sp>
      <p:sp>
        <p:nvSpPr>
          <p:cNvPr id="71684" name="Slide Number Placeholder 3"/>
          <p:cNvSpPr>
            <a:spLocks noGrp="1"/>
          </p:cNvSpPr>
          <p:nvPr>
            <p:ph type="sldNum" sz="quarter" idx="4294967295"/>
          </p:nvPr>
        </p:nvSpPr>
        <p:spPr bwMode="auto">
          <a:xfrm>
            <a:off x="3862388" y="8670925"/>
            <a:ext cx="2954337" cy="455613"/>
          </a:xfrm>
          <a:prstGeom prst="rect">
            <a:avLst/>
          </a:prstGeom>
          <a:noFill/>
          <a:ln>
            <a:miter lim="800000"/>
            <a:headEnd/>
            <a:tailEnd/>
          </a:ln>
        </p:spPr>
        <p:txBody>
          <a:bodyPr lIns="91110" tIns="45555" rIns="91110" bIns="45555"/>
          <a:lstStyle/>
          <a:p>
            <a:fld id="{0C407F45-0339-4FDF-92C1-48833CA8D8BE}" type="slidenum">
              <a:rPr lang="en-US"/>
              <a:pPr/>
              <a:t>9</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71488" y="157163"/>
            <a:ext cx="5870575" cy="4402137"/>
          </a:xfrm>
          <a:ln cap="flat"/>
        </p:spPr>
      </p:sp>
      <p:sp>
        <p:nvSpPr>
          <p:cNvPr id="20483" name="Rectangle 3"/>
          <p:cNvSpPr>
            <a:spLocks noGrp="1" noChangeArrowheads="1"/>
          </p:cNvSpPr>
          <p:nvPr>
            <p:ph type="body" idx="1"/>
          </p:nvPr>
        </p:nvSpPr>
        <p:spPr>
          <a:noFill/>
          <a:ln/>
        </p:spPr>
        <p:txBody>
          <a:bodyPr/>
          <a:lstStyle/>
          <a:p>
            <a:pPr>
              <a:tabLst/>
            </a:pPr>
            <a:endParaRPr lang="en-US" dirty="0"/>
          </a:p>
        </p:txBody>
      </p:sp>
      <p:sp>
        <p:nvSpPr>
          <p:cNvPr id="20484" name="Rectangle 4"/>
          <p:cNvSpPr>
            <a:spLocks noChangeArrowheads="1"/>
          </p:cNvSpPr>
          <p:nvPr/>
        </p:nvSpPr>
        <p:spPr bwMode="auto">
          <a:xfrm>
            <a:off x="615950" y="5649913"/>
            <a:ext cx="5619750" cy="950912"/>
          </a:xfrm>
          <a:prstGeom prst="rect">
            <a:avLst/>
          </a:prstGeom>
          <a:noFill/>
          <a:ln w="12700">
            <a:solidFill>
              <a:schemeClr val="tx1"/>
            </a:solidFill>
            <a:miter lim="800000"/>
            <a:headEnd/>
            <a:tailEnd/>
          </a:ln>
          <a:effectLst/>
        </p:spPr>
        <p:txBody>
          <a:bodyPr wrap="none" anchor="ct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469900" y="155575"/>
            <a:ext cx="5872163" cy="4403725"/>
          </a:xfrm>
          <a:ln cap="flat"/>
        </p:spPr>
      </p:sp>
      <p:sp>
        <p:nvSpPr>
          <p:cNvPr id="22531" name="Rectangle 3"/>
          <p:cNvSpPr>
            <a:spLocks noGrp="1" noChangeArrowheads="1"/>
          </p:cNvSpPr>
          <p:nvPr>
            <p:ph type="body" idx="1"/>
          </p:nvPr>
        </p:nvSpPr>
        <p:spPr>
          <a:noFill/>
          <a:ln/>
        </p:spPr>
        <p:txBody>
          <a:bodyPr/>
          <a:lstStyle/>
          <a:p>
            <a:endParaRPr lang="en-US" dirty="0">
              <a:latin typeface="Times"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469900" y="155575"/>
            <a:ext cx="5872163" cy="4403725"/>
          </a:xfrm>
          <a:ln cap="flat"/>
        </p:spPr>
      </p:sp>
      <p:sp>
        <p:nvSpPr>
          <p:cNvPr id="24579"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28675"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28676" name="Rectangle 4"/>
          <p:cNvSpPr>
            <a:spLocks noGrp="1" noChangeArrowheads="1"/>
          </p:cNvSpPr>
          <p:nvPr>
            <p:ph type="body" idx="1"/>
          </p:nvPr>
        </p:nvSpPr>
        <p:spPr>
          <a:noFill/>
          <a:ln/>
        </p:spPr>
        <p:txBody>
          <a:bodyPr/>
          <a:lstStyle/>
          <a:p>
            <a:pPr lvl="1">
              <a:tabLst/>
            </a:pPr>
            <a:endParaRPr lang="en-US" dirty="0"/>
          </a:p>
          <a:p>
            <a:pPr lvl="1">
              <a:tabLst/>
            </a:pPr>
            <a:endParaRPr lang="en-US" dirty="0"/>
          </a:p>
          <a:p>
            <a:pPr>
              <a:tabLst/>
            </a:pPr>
            <a:endParaRPr lang="en-US" b="0" dirty="0">
              <a:solidFill>
                <a:schemeClr val="accent2"/>
              </a:solidFill>
              <a:latin typeface="Times New Roman" pitchFamily="18" charset="0"/>
            </a:endParaRPr>
          </a:p>
        </p:txBody>
      </p:sp>
      <p:sp>
        <p:nvSpPr>
          <p:cNvPr id="28677" name="Rectangle 5"/>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71488" y="157163"/>
            <a:ext cx="5870575" cy="4402137"/>
          </a:xfrm>
          <a:ln cap="flat"/>
        </p:spPr>
      </p:sp>
      <p:sp>
        <p:nvSpPr>
          <p:cNvPr id="30723" name="Rectangle 3"/>
          <p:cNvSpPr>
            <a:spLocks noGrp="1" noChangeArrowheads="1"/>
          </p:cNvSpPr>
          <p:nvPr>
            <p:ph type="body" idx="1"/>
          </p:nvPr>
        </p:nvSpPr>
        <p:spPr>
          <a:noFill/>
          <a:ln/>
        </p:spPr>
        <p:txBody>
          <a:bodyPr/>
          <a:lstStyle/>
          <a:p>
            <a:pPr>
              <a:tabLst/>
            </a:pPr>
            <a:endParaRPr lang="en-US" dirty="0"/>
          </a:p>
        </p:txBody>
      </p:sp>
      <p:sp>
        <p:nvSpPr>
          <p:cNvPr id="30724" name="Rectangle 4"/>
          <p:cNvSpPr>
            <a:spLocks noChangeArrowheads="1"/>
          </p:cNvSpPr>
          <p:nvPr/>
        </p:nvSpPr>
        <p:spPr bwMode="auto">
          <a:xfrm>
            <a:off x="623888" y="6132513"/>
            <a:ext cx="5611812" cy="431800"/>
          </a:xfrm>
          <a:prstGeom prst="rect">
            <a:avLst/>
          </a:prstGeom>
          <a:noFill/>
          <a:ln w="12700">
            <a:solidFill>
              <a:schemeClr val="tx1"/>
            </a:solidFill>
            <a:miter lim="800000"/>
            <a:headEnd/>
            <a:tailEnd/>
          </a:ln>
          <a:effectLst/>
        </p:spPr>
        <p:txBody>
          <a:bodyPr wrap="none" anchor="ctr"/>
          <a:lstStyle/>
          <a:p>
            <a:endParaRPr lang="en-US"/>
          </a:p>
        </p:txBody>
      </p:sp>
      <p:sp>
        <p:nvSpPr>
          <p:cNvPr id="30725" name="Rectangle 5"/>
          <p:cNvSpPr>
            <a:spLocks noChangeArrowheads="1"/>
          </p:cNvSpPr>
          <p:nvPr/>
        </p:nvSpPr>
        <p:spPr bwMode="auto">
          <a:xfrm>
            <a:off x="577850" y="6107113"/>
            <a:ext cx="2276475" cy="476250"/>
          </a:xfrm>
          <a:prstGeom prst="rect">
            <a:avLst/>
          </a:prstGeom>
          <a:noFill/>
          <a:ln w="9525">
            <a:noFill/>
            <a:miter lim="800000"/>
            <a:headEnd/>
            <a:tailEnd/>
          </a:ln>
          <a:effectLst/>
        </p:spPr>
        <p:txBody>
          <a:bodyPr wrap="none" lIns="90488" tIns="44450" rIns="90488" bIns="44450">
            <a:spAutoFit/>
          </a:bodyPr>
          <a:lstStyle/>
          <a:p>
            <a:pPr algn="l" defTabSz="869950">
              <a:lnSpc>
                <a:spcPct val="100000"/>
              </a:lnSpc>
              <a:spcBef>
                <a:spcPct val="30000"/>
              </a:spcBef>
            </a:pPr>
            <a:r>
              <a:rPr lang="en-US" sz="1100">
                <a:solidFill>
                  <a:schemeClr val="tx1"/>
                </a:solidFill>
                <a:latin typeface="Courier New" pitchFamily="49" charset="0"/>
              </a:rPr>
              <a:t>SQL&gt; SELECT  * </a:t>
            </a:r>
          </a:p>
          <a:p>
            <a:pPr algn="l" defTabSz="869950">
              <a:lnSpc>
                <a:spcPct val="100000"/>
              </a:lnSpc>
              <a:spcBef>
                <a:spcPct val="30000"/>
              </a:spcBef>
            </a:pPr>
            <a:r>
              <a:rPr lang="en-US" sz="1100">
                <a:solidFill>
                  <a:schemeClr val="tx1"/>
                </a:solidFill>
                <a:latin typeface="Courier New" pitchFamily="49" charset="0"/>
              </a:rPr>
              <a:t>  2  FROM    dept_sum_vu;</a:t>
            </a:r>
          </a:p>
        </p:txBody>
      </p:sp>
      <p:sp>
        <p:nvSpPr>
          <p:cNvPr id="30726" name="Rectangle 6"/>
          <p:cNvSpPr>
            <a:spLocks noChangeArrowheads="1"/>
          </p:cNvSpPr>
          <p:nvPr/>
        </p:nvSpPr>
        <p:spPr bwMode="auto">
          <a:xfrm>
            <a:off x="617538" y="6646863"/>
            <a:ext cx="5618162" cy="1162050"/>
          </a:xfrm>
          <a:prstGeom prst="rect">
            <a:avLst/>
          </a:prstGeom>
          <a:noFill/>
          <a:ln w="12700">
            <a:solidFill>
              <a:schemeClr val="tx1"/>
            </a:solidFill>
            <a:miter lim="800000"/>
            <a:headEnd/>
            <a:tailEnd/>
          </a:ln>
          <a:effectLst/>
        </p:spPr>
        <p:txBody>
          <a:bodyPr wrap="none" anchor="ctr"/>
          <a:lstStyle/>
          <a:p>
            <a:endParaRPr lang="en-US"/>
          </a:p>
        </p:txBody>
      </p:sp>
      <p:sp>
        <p:nvSpPr>
          <p:cNvPr id="30727" name="Rectangle 7"/>
          <p:cNvSpPr>
            <a:spLocks noChangeArrowheads="1"/>
          </p:cNvSpPr>
          <p:nvPr/>
        </p:nvSpPr>
        <p:spPr bwMode="auto">
          <a:xfrm>
            <a:off x="606425" y="6680200"/>
            <a:ext cx="3870325" cy="1133475"/>
          </a:xfrm>
          <a:prstGeom prst="rect">
            <a:avLst/>
          </a:prstGeom>
          <a:noFill/>
          <a:ln w="9525">
            <a:noFill/>
            <a:miter lim="800000"/>
            <a:headEnd/>
            <a:tailEnd/>
          </a:ln>
          <a:effectLst/>
        </p:spPr>
        <p:txBody>
          <a:bodyPr wrap="none" lIns="90488" tIns="44450" rIns="90488" bIns="44450">
            <a:spAutoFit/>
          </a:bodyPr>
          <a:lstStyle/>
          <a:p>
            <a:pPr algn="l" defTabSz="869950">
              <a:lnSpc>
                <a:spcPct val="100000"/>
              </a:lnSpc>
              <a:spcBef>
                <a:spcPct val="30000"/>
              </a:spcBef>
            </a:pPr>
            <a:r>
              <a:rPr lang="en-US" sz="1100" b="0">
                <a:solidFill>
                  <a:schemeClr val="tx1"/>
                </a:solidFill>
                <a:latin typeface="Courier New" pitchFamily="49" charset="0"/>
              </a:rPr>
              <a:t>NAME              MINSAL    MAXSAL    AVGSAL</a:t>
            </a:r>
          </a:p>
          <a:p>
            <a:pPr algn="l" defTabSz="869950">
              <a:lnSpc>
                <a:spcPct val="100000"/>
              </a:lnSpc>
              <a:spcBef>
                <a:spcPct val="30000"/>
              </a:spcBef>
            </a:pPr>
            <a:r>
              <a:rPr lang="en-US" sz="1100" b="0">
                <a:solidFill>
                  <a:schemeClr val="tx1"/>
                </a:solidFill>
                <a:latin typeface="Courier New" pitchFamily="49" charset="0"/>
              </a:rPr>
              <a:t>-------------- --------- --------- ---------</a:t>
            </a:r>
          </a:p>
          <a:p>
            <a:pPr algn="l" defTabSz="869950">
              <a:lnSpc>
                <a:spcPct val="100000"/>
              </a:lnSpc>
              <a:spcBef>
                <a:spcPct val="30000"/>
              </a:spcBef>
            </a:pPr>
            <a:r>
              <a:rPr lang="en-US" sz="1100" b="0">
                <a:solidFill>
                  <a:schemeClr val="tx1"/>
                </a:solidFill>
                <a:latin typeface="Courier New" pitchFamily="49" charset="0"/>
              </a:rPr>
              <a:t>ACCOUNTING          1300      5000 2916.6667</a:t>
            </a:r>
          </a:p>
          <a:p>
            <a:pPr algn="l" defTabSz="869950">
              <a:lnSpc>
                <a:spcPct val="100000"/>
              </a:lnSpc>
              <a:spcBef>
                <a:spcPct val="30000"/>
              </a:spcBef>
            </a:pPr>
            <a:r>
              <a:rPr lang="en-US" sz="1100" b="0">
                <a:solidFill>
                  <a:schemeClr val="tx1"/>
                </a:solidFill>
                <a:latin typeface="Courier New" pitchFamily="49" charset="0"/>
              </a:rPr>
              <a:t>RESEARCH             800      3000      2175</a:t>
            </a:r>
          </a:p>
          <a:p>
            <a:pPr algn="l" defTabSz="869950">
              <a:lnSpc>
                <a:spcPct val="100000"/>
              </a:lnSpc>
              <a:spcBef>
                <a:spcPct val="30000"/>
              </a:spcBef>
            </a:pPr>
            <a:r>
              <a:rPr lang="en-US" sz="1100" b="0">
                <a:solidFill>
                  <a:schemeClr val="tx1"/>
                </a:solidFill>
                <a:latin typeface="Courier New" pitchFamily="49" charset="0"/>
              </a:rPr>
              <a:t>SALES                950      2850 1566.6667</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noFill/>
          <a:ln/>
        </p:spPr>
        <p:txBody>
          <a:bodyPr/>
          <a:lstStyle/>
          <a:p>
            <a:pPr>
              <a:tabLst/>
            </a:pPr>
            <a:endParaRPr lang="en-US" b="0" dirty="0">
              <a:latin typeface="Times New Roman" pitchFamily="18" charset="0"/>
            </a:endParaRPr>
          </a:p>
        </p:txBody>
      </p:sp>
      <p:sp>
        <p:nvSpPr>
          <p:cNvPr id="32771"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411163" y="4679950"/>
            <a:ext cx="6057900" cy="3924300"/>
          </a:xfrm>
          <a:noFill/>
          <a:ln/>
        </p:spPr>
        <p:txBody>
          <a:bodyPr/>
          <a:lstStyle/>
          <a:p>
            <a:pPr>
              <a:tabLst/>
            </a:pPr>
            <a:endParaRPr lang="en-US" dirty="0">
              <a:solidFill>
                <a:schemeClr val="accent2"/>
              </a:solidFill>
            </a:endParaRPr>
          </a:p>
        </p:txBody>
      </p:sp>
      <p:sp>
        <p:nvSpPr>
          <p:cNvPr id="34819" name="Rectangle 3"/>
          <p:cNvSpPr>
            <a:spLocks noGrp="1" noRot="1" noChangeAspect="1" noChangeArrowheads="1" noTextEdit="1"/>
          </p:cNvSpPr>
          <p:nvPr>
            <p:ph type="sldImg"/>
          </p:nvPr>
        </p:nvSpPr>
        <p:spPr>
          <a:xfrm>
            <a:off x="471488" y="157163"/>
            <a:ext cx="5870575" cy="4402137"/>
          </a:xfrm>
          <a:ln cap="flat"/>
        </p:spPr>
      </p:sp>
      <p:grpSp>
        <p:nvGrpSpPr>
          <p:cNvPr id="2" name="Group 17"/>
          <p:cNvGrpSpPr>
            <a:grpSpLocks/>
          </p:cNvGrpSpPr>
          <p:nvPr/>
        </p:nvGrpSpPr>
        <p:grpSpPr bwMode="auto">
          <a:xfrm>
            <a:off x="171450" y="6359525"/>
            <a:ext cx="293688" cy="292100"/>
            <a:chOff x="108" y="4006"/>
            <a:chExt cx="185" cy="184"/>
          </a:xfrm>
        </p:grpSpPr>
        <p:sp>
          <p:nvSpPr>
            <p:cNvPr id="34820" name="Freeform 4"/>
            <p:cNvSpPr>
              <a:spLocks/>
            </p:cNvSpPr>
            <p:nvPr/>
          </p:nvSpPr>
          <p:spPr bwMode="auto">
            <a:xfrm>
              <a:off x="108" y="4006"/>
              <a:ext cx="176" cy="177"/>
            </a:xfrm>
            <a:custGeom>
              <a:avLst/>
              <a:gdLst/>
              <a:ahLst/>
              <a:cxnLst>
                <a:cxn ang="0">
                  <a:pos x="175" y="176"/>
                </a:cxn>
                <a:cxn ang="0">
                  <a:pos x="175" y="0"/>
                </a:cxn>
                <a:cxn ang="0">
                  <a:pos x="0" y="0"/>
                </a:cxn>
                <a:cxn ang="0">
                  <a:pos x="0" y="176"/>
                </a:cxn>
                <a:cxn ang="0">
                  <a:pos x="175" y="176"/>
                </a:cxn>
              </a:cxnLst>
              <a:rect l="0" t="0" r="r" b="b"/>
              <a:pathLst>
                <a:path w="176" h="177">
                  <a:moveTo>
                    <a:pt x="175" y="176"/>
                  </a:moveTo>
                  <a:lnTo>
                    <a:pt x="175" y="0"/>
                  </a:lnTo>
                  <a:lnTo>
                    <a:pt x="0" y="0"/>
                  </a:lnTo>
                  <a:lnTo>
                    <a:pt x="0" y="176"/>
                  </a:lnTo>
                  <a:lnTo>
                    <a:pt x="175" y="176"/>
                  </a:lnTo>
                </a:path>
              </a:pathLst>
            </a:custGeom>
            <a:solidFill>
              <a:srgbClr val="000000"/>
            </a:solidFill>
            <a:ln w="9525" cap="rnd">
              <a:noFill/>
              <a:round/>
              <a:headEnd/>
              <a:tailEnd/>
            </a:ln>
            <a:effectLst/>
          </p:spPr>
          <p:txBody>
            <a:bodyPr/>
            <a:lstStyle/>
            <a:p>
              <a:endParaRPr lang="en-US"/>
            </a:p>
          </p:txBody>
        </p:sp>
        <p:sp>
          <p:nvSpPr>
            <p:cNvPr id="34821" name="Freeform 5"/>
            <p:cNvSpPr>
              <a:spLocks/>
            </p:cNvSpPr>
            <p:nvPr/>
          </p:nvSpPr>
          <p:spPr bwMode="auto">
            <a:xfrm>
              <a:off x="168" y="4073"/>
              <a:ext cx="70" cy="37"/>
            </a:xfrm>
            <a:custGeom>
              <a:avLst/>
              <a:gdLst/>
              <a:ahLst/>
              <a:cxnLst>
                <a:cxn ang="0">
                  <a:pos x="69" y="7"/>
                </a:cxn>
                <a:cxn ang="0">
                  <a:pos x="65" y="0"/>
                </a:cxn>
                <a:cxn ang="0">
                  <a:pos x="0" y="29"/>
                </a:cxn>
                <a:cxn ang="0">
                  <a:pos x="3" y="36"/>
                </a:cxn>
                <a:cxn ang="0">
                  <a:pos x="69" y="7"/>
                </a:cxn>
              </a:cxnLst>
              <a:rect l="0" t="0" r="r" b="b"/>
              <a:pathLst>
                <a:path w="70" h="37">
                  <a:moveTo>
                    <a:pt x="69" y="7"/>
                  </a:moveTo>
                  <a:lnTo>
                    <a:pt x="65" y="0"/>
                  </a:lnTo>
                  <a:lnTo>
                    <a:pt x="0" y="29"/>
                  </a:lnTo>
                  <a:lnTo>
                    <a:pt x="3" y="36"/>
                  </a:lnTo>
                  <a:lnTo>
                    <a:pt x="69" y="7"/>
                  </a:lnTo>
                </a:path>
              </a:pathLst>
            </a:custGeom>
            <a:solidFill>
              <a:srgbClr val="FFFFFF"/>
            </a:solidFill>
            <a:ln w="9525" cap="rnd">
              <a:noFill/>
              <a:round/>
              <a:headEnd/>
              <a:tailEnd/>
            </a:ln>
            <a:effectLst/>
          </p:spPr>
          <p:txBody>
            <a:bodyPr/>
            <a:lstStyle/>
            <a:p>
              <a:endParaRPr lang="en-US"/>
            </a:p>
          </p:txBody>
        </p:sp>
        <p:sp>
          <p:nvSpPr>
            <p:cNvPr id="34822" name="Freeform 6"/>
            <p:cNvSpPr>
              <a:spLocks/>
            </p:cNvSpPr>
            <p:nvPr/>
          </p:nvSpPr>
          <p:spPr bwMode="auto">
            <a:xfrm>
              <a:off x="177" y="4089"/>
              <a:ext cx="69" cy="36"/>
            </a:xfrm>
            <a:custGeom>
              <a:avLst/>
              <a:gdLst/>
              <a:ahLst/>
              <a:cxnLst>
                <a:cxn ang="0">
                  <a:pos x="68" y="6"/>
                </a:cxn>
                <a:cxn ang="0">
                  <a:pos x="65" y="0"/>
                </a:cxn>
                <a:cxn ang="0">
                  <a:pos x="0" y="28"/>
                </a:cxn>
                <a:cxn ang="0">
                  <a:pos x="3" y="35"/>
                </a:cxn>
                <a:cxn ang="0">
                  <a:pos x="68" y="6"/>
                </a:cxn>
              </a:cxnLst>
              <a:rect l="0" t="0" r="r" b="b"/>
              <a:pathLst>
                <a:path w="69" h="36">
                  <a:moveTo>
                    <a:pt x="68" y="6"/>
                  </a:moveTo>
                  <a:lnTo>
                    <a:pt x="65" y="0"/>
                  </a:lnTo>
                  <a:lnTo>
                    <a:pt x="0" y="28"/>
                  </a:lnTo>
                  <a:lnTo>
                    <a:pt x="3" y="35"/>
                  </a:lnTo>
                  <a:lnTo>
                    <a:pt x="68" y="6"/>
                  </a:lnTo>
                </a:path>
              </a:pathLst>
            </a:custGeom>
            <a:solidFill>
              <a:srgbClr val="FFFFFF"/>
            </a:solidFill>
            <a:ln w="9525" cap="rnd">
              <a:noFill/>
              <a:round/>
              <a:headEnd/>
              <a:tailEnd/>
            </a:ln>
            <a:effectLst/>
          </p:spPr>
          <p:txBody>
            <a:bodyPr/>
            <a:lstStyle/>
            <a:p>
              <a:endParaRPr lang="en-US"/>
            </a:p>
          </p:txBody>
        </p:sp>
        <p:sp>
          <p:nvSpPr>
            <p:cNvPr id="34823" name="Freeform 7"/>
            <p:cNvSpPr>
              <a:spLocks/>
            </p:cNvSpPr>
            <p:nvPr/>
          </p:nvSpPr>
          <p:spPr bwMode="auto">
            <a:xfrm>
              <a:off x="183" y="4105"/>
              <a:ext cx="68" cy="35"/>
            </a:xfrm>
            <a:custGeom>
              <a:avLst/>
              <a:gdLst/>
              <a:ahLst/>
              <a:cxnLst>
                <a:cxn ang="0">
                  <a:pos x="67" y="6"/>
                </a:cxn>
                <a:cxn ang="0">
                  <a:pos x="64" y="0"/>
                </a:cxn>
                <a:cxn ang="0">
                  <a:pos x="0" y="27"/>
                </a:cxn>
                <a:cxn ang="0">
                  <a:pos x="2" y="34"/>
                </a:cxn>
                <a:cxn ang="0">
                  <a:pos x="67" y="6"/>
                </a:cxn>
              </a:cxnLst>
              <a:rect l="0" t="0" r="r" b="b"/>
              <a:pathLst>
                <a:path w="68" h="35">
                  <a:moveTo>
                    <a:pt x="67" y="6"/>
                  </a:moveTo>
                  <a:lnTo>
                    <a:pt x="64" y="0"/>
                  </a:lnTo>
                  <a:lnTo>
                    <a:pt x="0" y="27"/>
                  </a:lnTo>
                  <a:lnTo>
                    <a:pt x="2" y="34"/>
                  </a:lnTo>
                  <a:lnTo>
                    <a:pt x="67" y="6"/>
                  </a:lnTo>
                </a:path>
              </a:pathLst>
            </a:custGeom>
            <a:solidFill>
              <a:srgbClr val="FFFFFF"/>
            </a:solidFill>
            <a:ln w="9525" cap="rnd">
              <a:noFill/>
              <a:round/>
              <a:headEnd/>
              <a:tailEnd/>
            </a:ln>
            <a:effectLst/>
          </p:spPr>
          <p:txBody>
            <a:bodyPr/>
            <a:lstStyle/>
            <a:p>
              <a:endParaRPr lang="en-US"/>
            </a:p>
          </p:txBody>
        </p:sp>
        <p:sp>
          <p:nvSpPr>
            <p:cNvPr id="34824" name="Freeform 8"/>
            <p:cNvSpPr>
              <a:spLocks/>
            </p:cNvSpPr>
            <p:nvPr/>
          </p:nvSpPr>
          <p:spPr bwMode="auto">
            <a:xfrm>
              <a:off x="191" y="4121"/>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34825" name="Freeform 9"/>
            <p:cNvSpPr>
              <a:spLocks/>
            </p:cNvSpPr>
            <p:nvPr/>
          </p:nvSpPr>
          <p:spPr bwMode="auto">
            <a:xfrm>
              <a:off x="198" y="4137"/>
              <a:ext cx="70" cy="38"/>
            </a:xfrm>
            <a:custGeom>
              <a:avLst/>
              <a:gdLst/>
              <a:ahLst/>
              <a:cxnLst>
                <a:cxn ang="0">
                  <a:pos x="69" y="7"/>
                </a:cxn>
                <a:cxn ang="0">
                  <a:pos x="65" y="0"/>
                </a:cxn>
                <a:cxn ang="0">
                  <a:pos x="0" y="29"/>
                </a:cxn>
                <a:cxn ang="0">
                  <a:pos x="3" y="37"/>
                </a:cxn>
                <a:cxn ang="0">
                  <a:pos x="69" y="7"/>
                </a:cxn>
              </a:cxnLst>
              <a:rect l="0" t="0" r="r" b="b"/>
              <a:pathLst>
                <a:path w="70" h="38">
                  <a:moveTo>
                    <a:pt x="69" y="7"/>
                  </a:moveTo>
                  <a:lnTo>
                    <a:pt x="65" y="0"/>
                  </a:lnTo>
                  <a:lnTo>
                    <a:pt x="0" y="29"/>
                  </a:lnTo>
                  <a:lnTo>
                    <a:pt x="3" y="37"/>
                  </a:lnTo>
                  <a:lnTo>
                    <a:pt x="69" y="7"/>
                  </a:lnTo>
                </a:path>
              </a:pathLst>
            </a:custGeom>
            <a:solidFill>
              <a:srgbClr val="FFFFFF"/>
            </a:solidFill>
            <a:ln w="9525" cap="rnd">
              <a:noFill/>
              <a:round/>
              <a:headEnd/>
              <a:tailEnd/>
            </a:ln>
            <a:effectLst/>
          </p:spPr>
          <p:txBody>
            <a:bodyPr/>
            <a:lstStyle/>
            <a:p>
              <a:endParaRPr lang="en-US"/>
            </a:p>
          </p:txBody>
        </p:sp>
        <p:sp>
          <p:nvSpPr>
            <p:cNvPr id="34826" name="Freeform 10"/>
            <p:cNvSpPr>
              <a:spLocks/>
            </p:cNvSpPr>
            <p:nvPr/>
          </p:nvSpPr>
          <p:spPr bwMode="auto">
            <a:xfrm>
              <a:off x="128" y="4036"/>
              <a:ext cx="121" cy="58"/>
            </a:xfrm>
            <a:custGeom>
              <a:avLst/>
              <a:gdLst/>
              <a:ahLst/>
              <a:cxnLst>
                <a:cxn ang="0">
                  <a:pos x="120" y="7"/>
                </a:cxn>
                <a:cxn ang="0">
                  <a:pos x="118" y="0"/>
                </a:cxn>
                <a:cxn ang="0">
                  <a:pos x="0" y="50"/>
                </a:cxn>
                <a:cxn ang="0">
                  <a:pos x="2" y="57"/>
                </a:cxn>
                <a:cxn ang="0">
                  <a:pos x="120" y="7"/>
                </a:cxn>
              </a:cxnLst>
              <a:rect l="0" t="0" r="r" b="b"/>
              <a:pathLst>
                <a:path w="121" h="58">
                  <a:moveTo>
                    <a:pt x="120" y="7"/>
                  </a:moveTo>
                  <a:lnTo>
                    <a:pt x="118" y="0"/>
                  </a:lnTo>
                  <a:lnTo>
                    <a:pt x="0" y="50"/>
                  </a:lnTo>
                  <a:lnTo>
                    <a:pt x="2" y="57"/>
                  </a:lnTo>
                  <a:lnTo>
                    <a:pt x="120" y="7"/>
                  </a:lnTo>
                </a:path>
              </a:pathLst>
            </a:custGeom>
            <a:solidFill>
              <a:srgbClr val="FFFFFF"/>
            </a:solidFill>
            <a:ln w="9525" cap="rnd">
              <a:noFill/>
              <a:round/>
              <a:headEnd/>
              <a:tailEnd/>
            </a:ln>
            <a:effectLst/>
          </p:spPr>
          <p:txBody>
            <a:bodyPr/>
            <a:lstStyle/>
            <a:p>
              <a:endParaRPr lang="en-US"/>
            </a:p>
          </p:txBody>
        </p:sp>
        <p:sp>
          <p:nvSpPr>
            <p:cNvPr id="34827" name="Freeform 11"/>
            <p:cNvSpPr>
              <a:spLocks/>
            </p:cNvSpPr>
            <p:nvPr/>
          </p:nvSpPr>
          <p:spPr bwMode="auto">
            <a:xfrm>
              <a:off x="112" y="4024"/>
              <a:ext cx="122" cy="59"/>
            </a:xfrm>
            <a:custGeom>
              <a:avLst/>
              <a:gdLst/>
              <a:ahLst/>
              <a:cxnLst>
                <a:cxn ang="0">
                  <a:pos x="121" y="7"/>
                </a:cxn>
                <a:cxn ang="0">
                  <a:pos x="118" y="0"/>
                </a:cxn>
                <a:cxn ang="0">
                  <a:pos x="0" y="51"/>
                </a:cxn>
                <a:cxn ang="0">
                  <a:pos x="1" y="58"/>
                </a:cxn>
                <a:cxn ang="0">
                  <a:pos x="121" y="7"/>
                </a:cxn>
              </a:cxnLst>
              <a:rect l="0" t="0" r="r" b="b"/>
              <a:pathLst>
                <a:path w="122" h="59">
                  <a:moveTo>
                    <a:pt x="121" y="7"/>
                  </a:moveTo>
                  <a:lnTo>
                    <a:pt x="118" y="0"/>
                  </a:lnTo>
                  <a:lnTo>
                    <a:pt x="0" y="51"/>
                  </a:lnTo>
                  <a:lnTo>
                    <a:pt x="1" y="58"/>
                  </a:lnTo>
                  <a:lnTo>
                    <a:pt x="121" y="7"/>
                  </a:lnTo>
                </a:path>
              </a:pathLst>
            </a:custGeom>
            <a:solidFill>
              <a:srgbClr val="FFFFFF"/>
            </a:solidFill>
            <a:ln w="9525" cap="rnd">
              <a:noFill/>
              <a:round/>
              <a:headEnd/>
              <a:tailEnd/>
            </a:ln>
            <a:effectLst/>
          </p:spPr>
          <p:txBody>
            <a:bodyPr/>
            <a:lstStyle/>
            <a:p>
              <a:endParaRPr lang="en-US"/>
            </a:p>
          </p:txBody>
        </p:sp>
        <p:sp>
          <p:nvSpPr>
            <p:cNvPr id="34828" name="Freeform 12"/>
            <p:cNvSpPr>
              <a:spLocks/>
            </p:cNvSpPr>
            <p:nvPr/>
          </p:nvSpPr>
          <p:spPr bwMode="auto">
            <a:xfrm>
              <a:off x="238" y="4038"/>
              <a:ext cx="55" cy="104"/>
            </a:xfrm>
            <a:custGeom>
              <a:avLst/>
              <a:gdLst/>
              <a:ahLst/>
              <a:cxnLst>
                <a:cxn ang="0">
                  <a:pos x="46" y="103"/>
                </a:cxn>
                <a:cxn ang="0">
                  <a:pos x="54" y="100"/>
                </a:cxn>
                <a:cxn ang="0">
                  <a:pos x="7" y="0"/>
                </a:cxn>
                <a:cxn ang="0">
                  <a:pos x="0" y="2"/>
                </a:cxn>
                <a:cxn ang="0">
                  <a:pos x="46" y="103"/>
                </a:cxn>
              </a:cxnLst>
              <a:rect l="0" t="0" r="r" b="b"/>
              <a:pathLst>
                <a:path w="55" h="104">
                  <a:moveTo>
                    <a:pt x="46" y="103"/>
                  </a:moveTo>
                  <a:lnTo>
                    <a:pt x="54" y="100"/>
                  </a:lnTo>
                  <a:lnTo>
                    <a:pt x="7" y="0"/>
                  </a:lnTo>
                  <a:lnTo>
                    <a:pt x="0" y="2"/>
                  </a:lnTo>
                  <a:lnTo>
                    <a:pt x="46" y="103"/>
                  </a:lnTo>
                </a:path>
              </a:pathLst>
            </a:custGeom>
            <a:solidFill>
              <a:srgbClr val="FFFFFF"/>
            </a:solidFill>
            <a:ln w="9525" cap="rnd">
              <a:noFill/>
              <a:round/>
              <a:headEnd/>
              <a:tailEnd/>
            </a:ln>
            <a:effectLst/>
          </p:spPr>
          <p:txBody>
            <a:bodyPr/>
            <a:lstStyle/>
            <a:p>
              <a:endParaRPr lang="en-US"/>
            </a:p>
          </p:txBody>
        </p:sp>
        <p:sp>
          <p:nvSpPr>
            <p:cNvPr id="34829" name="Freeform 13"/>
            <p:cNvSpPr>
              <a:spLocks/>
            </p:cNvSpPr>
            <p:nvPr/>
          </p:nvSpPr>
          <p:spPr bwMode="auto">
            <a:xfrm>
              <a:off x="128" y="4083"/>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a:tailEnd/>
            </a:ln>
            <a:effectLst/>
          </p:spPr>
          <p:txBody>
            <a:bodyPr/>
            <a:lstStyle/>
            <a:p>
              <a:endParaRPr lang="en-US"/>
            </a:p>
          </p:txBody>
        </p:sp>
        <p:sp>
          <p:nvSpPr>
            <p:cNvPr id="34830" name="Freeform 14"/>
            <p:cNvSpPr>
              <a:spLocks/>
            </p:cNvSpPr>
            <p:nvPr/>
          </p:nvSpPr>
          <p:spPr bwMode="auto">
            <a:xfrm>
              <a:off x="108" y="4075"/>
              <a:ext cx="57" cy="115"/>
            </a:xfrm>
            <a:custGeom>
              <a:avLst/>
              <a:gdLst/>
              <a:ahLst/>
              <a:cxnLst>
                <a:cxn ang="0">
                  <a:pos x="49" y="114"/>
                </a:cxn>
                <a:cxn ang="0">
                  <a:pos x="56" y="111"/>
                </a:cxn>
                <a:cxn ang="0">
                  <a:pos x="5" y="0"/>
                </a:cxn>
                <a:cxn ang="0">
                  <a:pos x="0" y="2"/>
                </a:cxn>
                <a:cxn ang="0">
                  <a:pos x="49" y="114"/>
                </a:cxn>
              </a:cxnLst>
              <a:rect l="0" t="0" r="r" b="b"/>
              <a:pathLst>
                <a:path w="57" h="115">
                  <a:moveTo>
                    <a:pt x="49" y="114"/>
                  </a:moveTo>
                  <a:lnTo>
                    <a:pt x="56" y="111"/>
                  </a:lnTo>
                  <a:lnTo>
                    <a:pt x="5" y="0"/>
                  </a:lnTo>
                  <a:lnTo>
                    <a:pt x="0" y="2"/>
                  </a:lnTo>
                  <a:lnTo>
                    <a:pt x="49" y="114"/>
                  </a:lnTo>
                </a:path>
              </a:pathLst>
            </a:custGeom>
            <a:solidFill>
              <a:srgbClr val="FFFFFF"/>
            </a:solidFill>
            <a:ln w="9525" cap="rnd">
              <a:noFill/>
              <a:round/>
              <a:headEnd/>
              <a:tailEnd/>
            </a:ln>
            <a:effectLst/>
          </p:spPr>
          <p:txBody>
            <a:bodyPr/>
            <a:lstStyle/>
            <a:p>
              <a:endParaRPr lang="en-US"/>
            </a:p>
          </p:txBody>
        </p:sp>
        <p:sp>
          <p:nvSpPr>
            <p:cNvPr id="34831" name="Freeform 15"/>
            <p:cNvSpPr>
              <a:spLocks/>
            </p:cNvSpPr>
            <p:nvPr/>
          </p:nvSpPr>
          <p:spPr bwMode="auto">
            <a:xfrm>
              <a:off x="111" y="4075"/>
              <a:ext cx="27" cy="18"/>
            </a:xfrm>
            <a:custGeom>
              <a:avLst/>
              <a:gdLst/>
              <a:ahLst/>
              <a:cxnLst>
                <a:cxn ang="0">
                  <a:pos x="22" y="17"/>
                </a:cxn>
                <a:cxn ang="0">
                  <a:pos x="26" y="10"/>
                </a:cxn>
                <a:cxn ang="0">
                  <a:pos x="4" y="0"/>
                </a:cxn>
                <a:cxn ang="0">
                  <a:pos x="0" y="6"/>
                </a:cxn>
                <a:cxn ang="0">
                  <a:pos x="22" y="17"/>
                </a:cxn>
              </a:cxnLst>
              <a:rect l="0" t="0" r="r" b="b"/>
              <a:pathLst>
                <a:path w="27" h="18">
                  <a:moveTo>
                    <a:pt x="22" y="17"/>
                  </a:moveTo>
                  <a:lnTo>
                    <a:pt x="26" y="10"/>
                  </a:lnTo>
                  <a:lnTo>
                    <a:pt x="4" y="0"/>
                  </a:lnTo>
                  <a:lnTo>
                    <a:pt x="0" y="6"/>
                  </a:lnTo>
                  <a:lnTo>
                    <a:pt x="22" y="17"/>
                  </a:lnTo>
                </a:path>
              </a:pathLst>
            </a:custGeom>
            <a:solidFill>
              <a:srgbClr val="FFFFFF"/>
            </a:solidFill>
            <a:ln w="9525" cap="rnd">
              <a:noFill/>
              <a:round/>
              <a:headEnd/>
              <a:tailEnd/>
            </a:ln>
            <a:effectLst/>
          </p:spPr>
          <p:txBody>
            <a:bodyPr/>
            <a:lstStyle/>
            <a:p>
              <a:endParaRPr lang="en-US"/>
            </a:p>
          </p:txBody>
        </p:sp>
        <p:sp>
          <p:nvSpPr>
            <p:cNvPr id="34832" name="Freeform 16"/>
            <p:cNvSpPr>
              <a:spLocks/>
            </p:cNvSpPr>
            <p:nvPr/>
          </p:nvSpPr>
          <p:spPr bwMode="auto">
            <a:xfrm>
              <a:off x="218" y="4031"/>
              <a:ext cx="28" cy="18"/>
            </a:xfrm>
            <a:custGeom>
              <a:avLst/>
              <a:gdLst/>
              <a:ahLst/>
              <a:cxnLst>
                <a:cxn ang="0">
                  <a:pos x="23" y="17"/>
                </a:cxn>
                <a:cxn ang="0">
                  <a:pos x="27" y="10"/>
                </a:cxn>
                <a:cxn ang="0">
                  <a:pos x="4" y="0"/>
                </a:cxn>
                <a:cxn ang="0">
                  <a:pos x="0" y="5"/>
                </a:cxn>
                <a:cxn ang="0">
                  <a:pos x="23" y="17"/>
                </a:cxn>
              </a:cxnLst>
              <a:rect l="0" t="0" r="r" b="b"/>
              <a:pathLst>
                <a:path w="28" h="18">
                  <a:moveTo>
                    <a:pt x="23" y="17"/>
                  </a:moveTo>
                  <a:lnTo>
                    <a:pt x="27" y="10"/>
                  </a:lnTo>
                  <a:lnTo>
                    <a:pt x="4" y="0"/>
                  </a:lnTo>
                  <a:lnTo>
                    <a:pt x="0" y="5"/>
                  </a:lnTo>
                  <a:lnTo>
                    <a:pt x="23" y="17"/>
                  </a:lnTo>
                </a:path>
              </a:pathLst>
            </a:custGeom>
            <a:solidFill>
              <a:srgbClr val="FFFFFF"/>
            </a:solidFill>
            <a:ln w="9525" cap="rnd">
              <a:noFill/>
              <a:round/>
              <a:headEnd/>
              <a:tailEnd/>
            </a:ln>
            <a:effectLst/>
          </p:spPr>
          <p:txBody>
            <a:bodyPr/>
            <a:lstStyle/>
            <a:p>
              <a:endParaRPr lang="en-US"/>
            </a:p>
          </p:txBody>
        </p:sp>
      </p:gr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471488" y="157163"/>
            <a:ext cx="5870575" cy="4402137"/>
          </a:xfrm>
          <a:ln cap="flat"/>
        </p:spPr>
      </p:sp>
      <p:sp>
        <p:nvSpPr>
          <p:cNvPr id="36867" name="Rectangle 3"/>
          <p:cNvSpPr>
            <a:spLocks noGrp="1" noChangeArrowheads="1"/>
          </p:cNvSpPr>
          <p:nvPr>
            <p:ph type="body" idx="1"/>
          </p:nvPr>
        </p:nvSpPr>
        <p:spPr>
          <a:noFill/>
          <a:ln/>
        </p:spPr>
        <p:txBody>
          <a:bodyPr/>
          <a:lstStyle/>
          <a:p>
            <a:pPr>
              <a:tabLst/>
            </a:pPr>
            <a:endParaRPr lang="en-US" dirty="0"/>
          </a:p>
        </p:txBody>
      </p:sp>
      <p:sp>
        <p:nvSpPr>
          <p:cNvPr id="36868" name="Rectangle 4"/>
          <p:cNvSpPr>
            <a:spLocks noChangeArrowheads="1"/>
          </p:cNvSpPr>
          <p:nvPr/>
        </p:nvSpPr>
        <p:spPr bwMode="auto">
          <a:xfrm>
            <a:off x="617538" y="6386513"/>
            <a:ext cx="5618162" cy="1282700"/>
          </a:xfrm>
          <a:prstGeom prst="rect">
            <a:avLst/>
          </a:prstGeom>
          <a:noFill/>
          <a:ln w="12700">
            <a:solidFill>
              <a:schemeClr val="tx1"/>
            </a:solidFill>
            <a:miter lim="800000"/>
            <a:headEnd/>
            <a:tailEnd/>
          </a:ln>
          <a:effectLst/>
        </p:spPr>
        <p:txBody>
          <a:bodyPr wrap="none" anchor="ct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638175" y="5821363"/>
            <a:ext cx="5881688" cy="1603375"/>
          </a:xfrm>
          <a:prstGeom prst="rect">
            <a:avLst/>
          </a:prstGeom>
          <a:noFill/>
          <a:ln w="9525">
            <a:noFill/>
            <a:miter lim="800000"/>
            <a:headEnd/>
            <a:tailEnd/>
          </a:ln>
          <a:effectLst/>
        </p:spPr>
        <p:txBody>
          <a:bodyPr wrap="none" lIns="90488" tIns="44450" rIns="90488" bIns="44450">
            <a:spAutoFit/>
          </a:bodyPr>
          <a:lstStyle/>
          <a:p>
            <a:pPr algn="l" defTabSz="869950">
              <a:lnSpc>
                <a:spcPct val="100000"/>
              </a:lnSpc>
              <a:spcBef>
                <a:spcPct val="0"/>
              </a:spcBef>
            </a:pPr>
            <a:r>
              <a:rPr lang="en-US" sz="1100">
                <a:solidFill>
                  <a:schemeClr val="tx1"/>
                </a:solidFill>
                <a:latin typeface="Courier New" pitchFamily="49" charset="0"/>
              </a:rPr>
              <a:t>SQL&gt; DELETE FROM  empvu10</a:t>
            </a:r>
          </a:p>
          <a:p>
            <a:pPr algn="l" defTabSz="869950">
              <a:lnSpc>
                <a:spcPct val="100000"/>
              </a:lnSpc>
              <a:spcBef>
                <a:spcPct val="0"/>
              </a:spcBef>
            </a:pPr>
            <a:r>
              <a:rPr lang="en-US" sz="1100">
                <a:solidFill>
                  <a:schemeClr val="tx1"/>
                </a:solidFill>
                <a:latin typeface="Courier New" pitchFamily="49" charset="0"/>
              </a:rPr>
              <a:t>  2  WHERE	       employee_number = 7782;</a:t>
            </a:r>
          </a:p>
          <a:p>
            <a:pPr algn="l" defTabSz="869950">
              <a:lnSpc>
                <a:spcPct val="100000"/>
              </a:lnSpc>
              <a:spcBef>
                <a:spcPct val="0"/>
              </a:spcBef>
            </a:pPr>
            <a:r>
              <a:rPr lang="en-US" sz="1100" b="0">
                <a:solidFill>
                  <a:schemeClr val="tx1"/>
                </a:solidFill>
                <a:latin typeface="Courier New" pitchFamily="49" charset="0"/>
              </a:rPr>
              <a:t>DELETE FROM empvu10</a:t>
            </a:r>
          </a:p>
          <a:p>
            <a:pPr algn="l" defTabSz="869950">
              <a:lnSpc>
                <a:spcPct val="100000"/>
              </a:lnSpc>
              <a:spcBef>
                <a:spcPct val="0"/>
              </a:spcBef>
            </a:pPr>
            <a:r>
              <a:rPr lang="en-US" sz="1100" b="0">
                <a:solidFill>
                  <a:schemeClr val="tx1"/>
                </a:solidFill>
                <a:latin typeface="Courier New" pitchFamily="49" charset="0"/>
              </a:rPr>
              <a:t>            *</a:t>
            </a:r>
          </a:p>
          <a:p>
            <a:pPr algn="l" defTabSz="869950">
              <a:lnSpc>
                <a:spcPct val="100000"/>
              </a:lnSpc>
              <a:spcBef>
                <a:spcPct val="0"/>
              </a:spcBef>
            </a:pPr>
            <a:r>
              <a:rPr lang="en-US" sz="1100" b="0">
                <a:solidFill>
                  <a:schemeClr val="tx1"/>
                </a:solidFill>
                <a:latin typeface="Courier New" pitchFamily="49" charset="0"/>
              </a:rPr>
              <a:t>ERROR at line 1:</a:t>
            </a:r>
          </a:p>
          <a:p>
            <a:pPr algn="l" defTabSz="869950">
              <a:lnSpc>
                <a:spcPct val="100000"/>
              </a:lnSpc>
              <a:spcBef>
                <a:spcPct val="0"/>
              </a:spcBef>
            </a:pPr>
            <a:r>
              <a:rPr lang="en-US" sz="1100" b="0">
                <a:solidFill>
                  <a:schemeClr val="tx1"/>
                </a:solidFill>
                <a:latin typeface="Courier New" pitchFamily="49" charset="0"/>
              </a:rPr>
              <a:t>ORA-01752:Cannot delete from view without exactly one key-preserved </a:t>
            </a:r>
          </a:p>
          <a:p>
            <a:pPr algn="l" defTabSz="869950">
              <a:lnSpc>
                <a:spcPct val="100000"/>
              </a:lnSpc>
              <a:spcBef>
                <a:spcPct val="0"/>
              </a:spcBef>
            </a:pPr>
            <a:r>
              <a:rPr lang="en-US" sz="1100" b="0">
                <a:solidFill>
                  <a:schemeClr val="tx1"/>
                </a:solidFill>
                <a:latin typeface="Courier New" pitchFamily="49" charset="0"/>
              </a:rPr>
              <a:t>table</a:t>
            </a:r>
            <a:r>
              <a:rPr lang="en-US" sz="1100">
                <a:solidFill>
                  <a:schemeClr val="tx1"/>
                </a:solidFill>
                <a:latin typeface="Courier New" pitchFamily="49" charset="0"/>
              </a:rPr>
              <a:t>	</a:t>
            </a:r>
          </a:p>
          <a:p>
            <a:pPr algn="l" defTabSz="869950">
              <a:lnSpc>
                <a:spcPct val="100000"/>
              </a:lnSpc>
              <a:spcBef>
                <a:spcPct val="0"/>
              </a:spcBef>
            </a:pPr>
            <a:endParaRPr lang="en-US" sz="1100">
              <a:solidFill>
                <a:schemeClr val="tx1"/>
              </a:solidFill>
              <a:latin typeface="Courier New" pitchFamily="49" charset="0"/>
            </a:endParaRPr>
          </a:p>
          <a:p>
            <a:pPr algn="l" defTabSz="869950">
              <a:lnSpc>
                <a:spcPct val="100000"/>
              </a:lnSpc>
              <a:spcBef>
                <a:spcPct val="0"/>
              </a:spcBef>
            </a:pPr>
            <a:endParaRPr lang="en-US" sz="1100">
              <a:solidFill>
                <a:schemeClr val="tx1"/>
              </a:solidFill>
              <a:latin typeface="Courier New" pitchFamily="49" charset="0"/>
            </a:endParaRPr>
          </a:p>
        </p:txBody>
      </p:sp>
      <p:sp>
        <p:nvSpPr>
          <p:cNvPr id="38915" name="Rectangle 3"/>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38916" name="Rectangle 4"/>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38917" name="Rectangle 5"/>
          <p:cNvSpPr>
            <a:spLocks noGrp="1" noChangeArrowheads="1"/>
          </p:cNvSpPr>
          <p:nvPr>
            <p:ph type="body" idx="1"/>
          </p:nvPr>
        </p:nvSpPr>
        <p:spPr>
          <a:xfrm>
            <a:off x="409575" y="4765675"/>
            <a:ext cx="6110288" cy="3749675"/>
          </a:xfrm>
          <a:noFill/>
          <a:ln/>
        </p:spPr>
        <p:txBody>
          <a:bodyPr/>
          <a:lstStyle/>
          <a:p>
            <a:pPr>
              <a:tabLst/>
            </a:pPr>
            <a:endParaRPr lang="en-US" dirty="0"/>
          </a:p>
        </p:txBody>
      </p:sp>
      <p:sp>
        <p:nvSpPr>
          <p:cNvPr id="38918" name="Rectangle 6"/>
          <p:cNvSpPr>
            <a:spLocks noGrp="1" noRot="1" noChangeAspect="1" noChangeArrowheads="1" noTextEdit="1"/>
          </p:cNvSpPr>
          <p:nvPr>
            <p:ph type="sldImg"/>
          </p:nvPr>
        </p:nvSpPr>
        <p:spPr>
          <a:xfrm>
            <a:off x="471488" y="157163"/>
            <a:ext cx="5870575" cy="4402137"/>
          </a:xfrm>
          <a:ln cap="flat"/>
        </p:spPr>
      </p:sp>
      <p:sp>
        <p:nvSpPr>
          <p:cNvPr id="38919" name="Rectangle 7"/>
          <p:cNvSpPr>
            <a:spLocks noChangeArrowheads="1"/>
          </p:cNvSpPr>
          <p:nvPr/>
        </p:nvSpPr>
        <p:spPr bwMode="auto">
          <a:xfrm>
            <a:off x="617538" y="5794375"/>
            <a:ext cx="5800725" cy="1268413"/>
          </a:xfrm>
          <a:prstGeom prst="rect">
            <a:avLst/>
          </a:prstGeom>
          <a:noFill/>
          <a:ln w="12700">
            <a:solidFill>
              <a:schemeClr val="tx1"/>
            </a:solidFill>
            <a:miter lim="800000"/>
            <a:headEnd/>
            <a:tailEnd/>
          </a:ln>
          <a:effectLst/>
        </p:spPr>
        <p:txBody>
          <a:bodyPr wrap="none" anchor="ct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40963"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40964" name="Rectangle 4"/>
          <p:cNvSpPr>
            <a:spLocks noGrp="1" noChangeArrowheads="1"/>
          </p:cNvSpPr>
          <p:nvPr>
            <p:ph type="body" idx="1"/>
          </p:nvPr>
        </p:nvSpPr>
        <p:spPr>
          <a:noFill/>
          <a:ln/>
        </p:spPr>
        <p:txBody>
          <a:bodyPr/>
          <a:lstStyle/>
          <a:p>
            <a:pPr>
              <a:tabLst/>
            </a:pPr>
            <a:endParaRPr lang="en-US" b="0" dirty="0">
              <a:latin typeface="Times New Roman" pitchFamily="18" charset="0"/>
            </a:endParaRPr>
          </a:p>
        </p:txBody>
      </p:sp>
      <p:sp>
        <p:nvSpPr>
          <p:cNvPr id="40965" name="Rectangle 5"/>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p:spPr>
        <p:txBody>
          <a:bodyPr/>
          <a:lstStyle/>
          <a:p>
            <a:pPr>
              <a:tabLst/>
            </a:pPr>
            <a:r>
              <a:rPr lang="en-US"/>
              <a:t>Equijoins</a:t>
            </a:r>
          </a:p>
          <a:p>
            <a:pPr lvl="1">
              <a:tabLst/>
            </a:pPr>
            <a:r>
              <a:rPr lang="en-US"/>
              <a:t>To determine the name of an employee’s department, you compare the value in the DEPTNO column in the EMP table with the DEPTNO values in the DEPT table. The relationship between the EMP and DEPT tables is an </a:t>
            </a:r>
            <a:r>
              <a:rPr lang="en-US" i="1"/>
              <a:t>equijoin</a:t>
            </a:r>
            <a:r>
              <a:rPr lang="en-US"/>
              <a:t>—that is, values in the DEPTNO column on both tables must be equal. Frequently, this type of join involves primary and foreign key complements.</a:t>
            </a:r>
          </a:p>
          <a:p>
            <a:pPr lvl="1">
              <a:tabLst/>
            </a:pPr>
            <a:r>
              <a:rPr lang="en-US" b="1"/>
              <a:t>Note:</a:t>
            </a:r>
            <a:r>
              <a:rPr lang="en-US"/>
              <a:t> </a:t>
            </a:r>
            <a:r>
              <a:rPr lang="en-US">
                <a:solidFill>
                  <a:srgbClr val="FC0128"/>
                </a:solidFill>
              </a:rPr>
              <a:t>Equijoins </a:t>
            </a:r>
            <a:r>
              <a:rPr lang="en-US"/>
              <a:t>are also called </a:t>
            </a:r>
            <a:r>
              <a:rPr lang="en-US" i="1"/>
              <a:t>simple joins</a:t>
            </a:r>
            <a:r>
              <a:rPr lang="en-US"/>
              <a:t> or </a:t>
            </a:r>
            <a:r>
              <a:rPr lang="en-US" i="1"/>
              <a:t>inner joins</a:t>
            </a:r>
            <a:r>
              <a:rPr lang="en-US"/>
              <a:t>.</a:t>
            </a:r>
          </a:p>
          <a:p>
            <a:pPr>
              <a:tabLst/>
            </a:pPr>
            <a:endParaRPr lang="en-US"/>
          </a:p>
          <a:p>
            <a:pPr>
              <a:tabLst/>
            </a:pPr>
            <a:endParaRPr lang="en-US"/>
          </a:p>
          <a:p>
            <a:pPr>
              <a:tabLst/>
            </a:pPr>
            <a:r>
              <a:rPr lang="en-US">
                <a:solidFill>
                  <a:schemeClr val="accent2"/>
                </a:solidFill>
              </a:rPr>
              <a:t>Class Management Note</a:t>
            </a:r>
          </a:p>
          <a:p>
            <a:pPr lvl="1">
              <a:tabLst/>
            </a:pPr>
            <a:r>
              <a:rPr lang="en-US">
                <a:solidFill>
                  <a:schemeClr val="accent2"/>
                </a:solidFill>
              </a:rPr>
              <a:t>Explain the use of decision matrix for simplifying writing joins. For example, if you want to display the name and department number of all the employees who are in the same department as Smith, you can start by making the following decision tree:</a:t>
            </a:r>
          </a:p>
          <a:p>
            <a:pPr lvl="1">
              <a:tabLst/>
            </a:pPr>
            <a:endParaRPr lang="en-US">
              <a:solidFill>
                <a:schemeClr val="accent2"/>
              </a:solidFill>
            </a:endParaRPr>
          </a:p>
          <a:p>
            <a:pPr lvl="1">
              <a:tabLst/>
            </a:pPr>
            <a:endParaRPr lang="en-US">
              <a:solidFill>
                <a:schemeClr val="accent2"/>
              </a:solidFill>
            </a:endParaRPr>
          </a:p>
          <a:p>
            <a:pPr lvl="1">
              <a:tabLst/>
            </a:pPr>
            <a:endParaRPr lang="en-US">
              <a:solidFill>
                <a:schemeClr val="accent2"/>
              </a:solidFill>
            </a:endParaRPr>
          </a:p>
          <a:p>
            <a:pPr lvl="1">
              <a:tabLst/>
            </a:pPr>
            <a:endParaRPr lang="en-US" sz="500">
              <a:solidFill>
                <a:schemeClr val="accent2"/>
              </a:solidFill>
            </a:endParaRPr>
          </a:p>
          <a:p>
            <a:pPr lvl="1">
              <a:tabLst/>
            </a:pPr>
            <a:r>
              <a:rPr lang="en-US">
                <a:solidFill>
                  <a:schemeClr val="accent2"/>
                </a:solidFill>
              </a:rPr>
              <a:t>Now the SQL statement can be easily formulated by looking at the decision matrix. The first column gives the column list in the SELECT statement, the second column gives the tables for the FROM clause, and the third column gives the condition for the WHERE clause.</a:t>
            </a:r>
          </a:p>
        </p:txBody>
      </p:sp>
      <p:sp>
        <p:nvSpPr>
          <p:cNvPr id="52227" name="Rectangle 3"/>
          <p:cNvSpPr>
            <a:spLocks noGrp="1" noRot="1" noChangeAspect="1" noChangeArrowheads="1" noTextEdit="1"/>
          </p:cNvSpPr>
          <p:nvPr>
            <p:ph type="sldImg"/>
          </p:nvPr>
        </p:nvSpPr>
        <p:spPr>
          <a:xfrm>
            <a:off x="474663" y="161925"/>
            <a:ext cx="5864225" cy="4397375"/>
          </a:xfrm>
          <a:ln cap="flat"/>
        </p:spPr>
      </p:sp>
      <p:graphicFrame>
        <p:nvGraphicFramePr>
          <p:cNvPr id="52228" name="Object 4"/>
          <p:cNvGraphicFramePr>
            <a:graphicFrameLocks/>
          </p:cNvGraphicFramePr>
          <p:nvPr/>
        </p:nvGraphicFramePr>
        <p:xfrm>
          <a:off x="609600" y="7150100"/>
          <a:ext cx="5843588" cy="884238"/>
        </p:xfrm>
        <a:graphic>
          <a:graphicData uri="http://schemas.openxmlformats.org/presentationml/2006/ole">
            <mc:AlternateContent xmlns:mc="http://schemas.openxmlformats.org/markup-compatibility/2006">
              <mc:Choice xmlns:v="urn:schemas-microsoft-com:vml" Requires="v">
                <p:oleObj name="Document" r:id="rId3" imgW="5843016" imgH="883920" progId="Word.Document.8">
                  <p:embed/>
                </p:oleObj>
              </mc:Choice>
              <mc:Fallback>
                <p:oleObj name="Document" r:id="rId3" imgW="5843016" imgH="883920" progId="Word.Document.8">
                  <p:embed/>
                  <p:pic>
                    <p:nvPicPr>
                      <p:cNvPr id="52228"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7150100"/>
                        <a:ext cx="5843588"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12291"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12292" name="Rectangle 4"/>
          <p:cNvSpPr>
            <a:spLocks noGrp="1" noChangeArrowheads="1"/>
          </p:cNvSpPr>
          <p:nvPr>
            <p:ph type="body" idx="1"/>
          </p:nvPr>
        </p:nvSpPr>
        <p:spPr>
          <a:noFill/>
          <a:ln/>
        </p:spPr>
        <p:txBody>
          <a:bodyPr/>
          <a:lstStyle/>
          <a:p>
            <a:r>
              <a:rPr lang="en-US"/>
              <a:t>What Is a Sequence?</a:t>
            </a:r>
          </a:p>
          <a:p>
            <a:pPr lvl="1"/>
            <a:r>
              <a:rPr lang="en-US"/>
              <a:t>A </a:t>
            </a:r>
            <a:r>
              <a:rPr lang="en-US">
                <a:solidFill>
                  <a:srgbClr val="FC0128"/>
                </a:solidFill>
              </a:rPr>
              <a:t>sequence </a:t>
            </a:r>
            <a:r>
              <a:rPr lang="en-US"/>
              <a:t>generator can be used to automatically generate sequence numbers for rows in tables. A sequence is a database object created by a user and can be shared by multiple users.</a:t>
            </a:r>
          </a:p>
          <a:p>
            <a:pPr lvl="1"/>
            <a:r>
              <a:rPr lang="en-US"/>
              <a:t>A typical usage for sequences is to create a primary key value, which must be unique for each row. The sequence is generated and incremented (or decremented) by an internal Oracle8 routine. This can be a time-saving object because it can reduce the amount of application code needed to write a sequence-generating routine.</a:t>
            </a:r>
          </a:p>
          <a:p>
            <a:pPr lvl="1"/>
            <a:r>
              <a:rPr lang="en-US"/>
              <a:t>Sequence numbers are stored and generated independently of tables. Therefore, the same sequence can be used for multiple tables.</a:t>
            </a:r>
          </a:p>
          <a:p>
            <a:pPr lvl="1"/>
            <a:endParaRPr lang="en-US"/>
          </a:p>
          <a:p>
            <a:pPr marL="452438" lvl="2" indent="-223838">
              <a:buFontTx/>
              <a:buNone/>
            </a:pPr>
            <a:endParaRPr lang="en-US"/>
          </a:p>
          <a:p>
            <a:pPr lvl="1"/>
            <a:endParaRPr lang="en-US"/>
          </a:p>
          <a:p>
            <a:endParaRPr lang="en-US" b="0">
              <a:latin typeface="Times New Roman" pitchFamily="18" charset="0"/>
            </a:endParaRPr>
          </a:p>
        </p:txBody>
      </p:sp>
      <p:sp>
        <p:nvSpPr>
          <p:cNvPr id="12293" name="Rectangle 5"/>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14339"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14340" name="Rectangle 4"/>
          <p:cNvSpPr>
            <a:spLocks noGrp="1" noChangeArrowheads="1"/>
          </p:cNvSpPr>
          <p:nvPr>
            <p:ph type="body" idx="1"/>
          </p:nvPr>
        </p:nvSpPr>
        <p:spPr>
          <a:xfrm>
            <a:off x="409575" y="4765675"/>
            <a:ext cx="6289675" cy="3749675"/>
          </a:xfrm>
          <a:noFill/>
          <a:ln/>
        </p:spPr>
        <p:txBody>
          <a:bodyPr/>
          <a:lstStyle/>
          <a:p>
            <a:r>
              <a:rPr lang="en-US" dirty="0"/>
              <a:t>Creating a Sequence</a:t>
            </a:r>
          </a:p>
          <a:p>
            <a:pPr lvl="1"/>
            <a:r>
              <a:rPr lang="en-US" dirty="0"/>
              <a:t>Automatically generate sequential numbers by using the CREATE SEQUENCE statement. </a:t>
            </a:r>
          </a:p>
          <a:p>
            <a:pPr lvl="1"/>
            <a:r>
              <a:rPr lang="en-US" dirty="0"/>
              <a:t>In the syntax:</a:t>
            </a:r>
          </a:p>
          <a:p>
            <a:pPr lvl="1"/>
            <a:r>
              <a:rPr lang="en-US" dirty="0"/>
              <a:t>	</a:t>
            </a:r>
            <a:r>
              <a:rPr lang="en-US" i="1" dirty="0"/>
              <a:t>sequence</a:t>
            </a:r>
            <a:r>
              <a:rPr lang="en-US" dirty="0"/>
              <a:t>			is the name of the sequence generator</a:t>
            </a:r>
          </a:p>
          <a:p>
            <a:pPr lvl="1"/>
            <a:r>
              <a:rPr lang="en-US" dirty="0"/>
              <a:t>	</a:t>
            </a:r>
            <a:r>
              <a:rPr lang="en-US" dirty="0">
                <a:solidFill>
                  <a:srgbClr val="FC0128"/>
                </a:solidFill>
              </a:rPr>
              <a:t>INCREMENT BY </a:t>
            </a:r>
            <a:r>
              <a:rPr lang="en-US" i="1" dirty="0"/>
              <a:t>n	</a:t>
            </a:r>
            <a:r>
              <a:rPr lang="en-US" dirty="0"/>
              <a:t>specifies the interval between sequence numbers where </a:t>
            </a:r>
            <a:r>
              <a:rPr lang="en-US" i="1" dirty="0"/>
              <a:t>n</a:t>
            </a:r>
            <a:r>
              <a:rPr lang="en-US" dirty="0"/>
              <a:t> is an integer (If this clause is omitted, the sequence will increment by</a:t>
            </a:r>
            <a:r>
              <a:rPr lang="en-US" baseline="0" dirty="0"/>
              <a:t> </a:t>
            </a:r>
            <a:r>
              <a:rPr lang="en-US" dirty="0"/>
              <a:t>1.)</a:t>
            </a:r>
          </a:p>
          <a:p>
            <a:pPr lvl="1"/>
            <a:r>
              <a:rPr lang="en-US" dirty="0"/>
              <a:t>	</a:t>
            </a:r>
            <a:r>
              <a:rPr lang="en-US" dirty="0">
                <a:solidFill>
                  <a:srgbClr val="FC0128"/>
                </a:solidFill>
              </a:rPr>
              <a:t>START WITH </a:t>
            </a:r>
            <a:r>
              <a:rPr lang="en-US" i="1" dirty="0"/>
              <a:t>n		</a:t>
            </a:r>
            <a:r>
              <a:rPr lang="en-US" dirty="0"/>
              <a:t>specifies the first sequence number to be generated (If this clause is omitted, the sequence will start with 1.)</a:t>
            </a:r>
          </a:p>
          <a:p>
            <a:pPr lvl="1"/>
            <a:r>
              <a:rPr lang="en-US" dirty="0"/>
              <a:t>	</a:t>
            </a:r>
            <a:r>
              <a:rPr lang="en-US" dirty="0">
                <a:solidFill>
                  <a:srgbClr val="FC0128"/>
                </a:solidFill>
              </a:rPr>
              <a:t>MAXVALUE </a:t>
            </a:r>
            <a:r>
              <a:rPr lang="en-US" i="1" dirty="0"/>
              <a:t>n</a:t>
            </a:r>
            <a:r>
              <a:rPr lang="en-US" dirty="0"/>
              <a:t>		specifies the maximum value the sequence can generate</a:t>
            </a:r>
          </a:p>
          <a:p>
            <a:pPr lvl="1"/>
            <a:r>
              <a:rPr lang="en-US" dirty="0"/>
              <a:t>	NOMAXVALUE		specifies a maximum value of 10^27 for an ascending sequence and –1 for a descending sequence (This is the default option.)</a:t>
            </a:r>
          </a:p>
          <a:p>
            <a:pPr lvl="1"/>
            <a:r>
              <a:rPr lang="en-US" dirty="0"/>
              <a:t>	</a:t>
            </a:r>
            <a:r>
              <a:rPr lang="en-US" dirty="0">
                <a:solidFill>
                  <a:srgbClr val="FC0128"/>
                </a:solidFill>
              </a:rPr>
              <a:t>MINVALUE </a:t>
            </a:r>
            <a:r>
              <a:rPr lang="en-US" i="1" dirty="0"/>
              <a:t>n		</a:t>
            </a:r>
            <a:r>
              <a:rPr lang="en-US" dirty="0"/>
              <a:t>specifies the minimum sequence value</a:t>
            </a:r>
          </a:p>
          <a:p>
            <a:pPr lvl="1"/>
            <a:r>
              <a:rPr lang="en-US" dirty="0"/>
              <a:t>	NOMINVALUE		specifies a minimum value of 1 for an ascending sequence and – (10^26) for a descending sequence (This is the default</a:t>
            </a:r>
            <a:r>
              <a:rPr lang="en-US" baseline="0" dirty="0"/>
              <a:t> </a:t>
            </a:r>
            <a:r>
              <a:rPr lang="en-US" dirty="0"/>
              <a:t>option.)</a:t>
            </a:r>
          </a:p>
          <a:p>
            <a:pPr lvl="1"/>
            <a:r>
              <a:rPr lang="en-US" dirty="0"/>
              <a:t>	</a:t>
            </a:r>
            <a:r>
              <a:rPr lang="en-US" dirty="0">
                <a:solidFill>
                  <a:srgbClr val="FC0128"/>
                </a:solidFill>
              </a:rPr>
              <a:t>CYCLE </a:t>
            </a:r>
            <a:r>
              <a:rPr lang="en-US" dirty="0"/>
              <a:t>| NOCYCLE	specifies that the sequence continues to generate values after reaching either its maximum or minimum value or does not generate 	additional values (NOCYCLE is the default option.)</a:t>
            </a:r>
          </a:p>
          <a:p>
            <a:pPr lvl="1"/>
            <a:r>
              <a:rPr lang="en-US" dirty="0"/>
              <a:t>	</a:t>
            </a:r>
            <a:r>
              <a:rPr lang="en-US" dirty="0">
                <a:solidFill>
                  <a:srgbClr val="FC0128"/>
                </a:solidFill>
              </a:rPr>
              <a:t>CACHE</a:t>
            </a:r>
            <a:r>
              <a:rPr lang="en-US" i="1" dirty="0">
                <a:solidFill>
                  <a:srgbClr val="FC0128"/>
                </a:solidFill>
              </a:rPr>
              <a:t> </a:t>
            </a:r>
            <a:r>
              <a:rPr lang="en-US" i="1" dirty="0"/>
              <a:t>n</a:t>
            </a:r>
            <a:r>
              <a:rPr lang="en-US" dirty="0"/>
              <a:t> | NOCACHE	specifies how many values the Oracle Server will </a:t>
            </a:r>
            <a:r>
              <a:rPr lang="en-US" dirty="0" err="1"/>
              <a:t>preallocate</a:t>
            </a:r>
            <a:r>
              <a:rPr lang="en-US" dirty="0"/>
              <a:t> and keep in memory (By default, the Oracle Server will cache 20 values.)</a:t>
            </a:r>
          </a:p>
        </p:txBody>
      </p:sp>
      <p:sp>
        <p:nvSpPr>
          <p:cNvPr id="14341" name="Rectangle 5"/>
          <p:cNvSpPr>
            <a:spLocks noGrp="1" noRot="1" noChangeAspect="1" noChangeArrowheads="1" noTextEdit="1"/>
          </p:cNvSpPr>
          <p:nvPr>
            <p:ph type="sldImg"/>
          </p:nvPr>
        </p:nvSpPr>
        <p:spPr>
          <a:xfrm>
            <a:off x="469900" y="155575"/>
            <a:ext cx="5872163" cy="4403725"/>
          </a:xfrm>
          <a:ln cap="flat"/>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noFill/>
          <a:ln/>
        </p:spPr>
        <p:txBody>
          <a:bodyPr/>
          <a:lstStyle/>
          <a:p>
            <a:r>
              <a:rPr lang="en-US"/>
              <a:t>Creating a Sequence (continued)</a:t>
            </a:r>
          </a:p>
          <a:p>
            <a:pPr lvl="1"/>
            <a:r>
              <a:rPr lang="en-US"/>
              <a:t>The example on the slide creates a sequence named DEPT_DEPTNO to be used for the DEPTNO column of the DEPT table. The sequence starts at 91, does not allow caching, and does not allow the sequence to cycle.</a:t>
            </a:r>
          </a:p>
          <a:p>
            <a:pPr lvl="1"/>
            <a:r>
              <a:rPr lang="en-US"/>
              <a:t>Do not use the CYCLE option if the sequence is used to generate primary key values unless you have a reliable mechanism that purges old rows faster than the sequence cycles.</a:t>
            </a:r>
          </a:p>
          <a:p>
            <a:pPr lvl="1"/>
            <a:r>
              <a:rPr lang="en-US"/>
              <a:t>For more information, see</a:t>
            </a:r>
            <a:br>
              <a:rPr lang="en-US"/>
            </a:br>
            <a:r>
              <a:rPr lang="en-US" i="1"/>
              <a:t>Oracle Server SQL Reference, </a:t>
            </a:r>
            <a:r>
              <a:rPr lang="en-US"/>
              <a:t>Release 8, “</a:t>
            </a:r>
            <a:r>
              <a:rPr lang="en-US">
                <a:solidFill>
                  <a:srgbClr val="FC0128"/>
                </a:solidFill>
              </a:rPr>
              <a:t>CREATE SEQUENCE.</a:t>
            </a:r>
            <a:r>
              <a:rPr lang="en-US"/>
              <a:t>”</a:t>
            </a:r>
          </a:p>
          <a:p>
            <a:endParaRPr lang="en-US"/>
          </a:p>
          <a:p>
            <a:endParaRPr lang="en-US"/>
          </a:p>
          <a:p>
            <a:endParaRPr lang="en-US"/>
          </a:p>
          <a:p>
            <a:endParaRPr lang="en-US"/>
          </a:p>
          <a:p>
            <a:endParaRPr lang="en-US">
              <a:solidFill>
                <a:schemeClr val="accent2"/>
              </a:solidFill>
            </a:endParaRPr>
          </a:p>
          <a:p>
            <a:r>
              <a:rPr lang="en-US">
                <a:solidFill>
                  <a:schemeClr val="accent2"/>
                </a:solidFill>
              </a:rPr>
              <a:t>Class Management Note</a:t>
            </a:r>
          </a:p>
          <a:p>
            <a:pPr lvl="1"/>
            <a:r>
              <a:rPr lang="en-US">
                <a:solidFill>
                  <a:schemeClr val="accent2"/>
                </a:solidFill>
              </a:rPr>
              <a:t>If the INCREMENT BY value is negative, the sequence will descend. </a:t>
            </a:r>
            <a:br>
              <a:rPr lang="en-US">
                <a:solidFill>
                  <a:schemeClr val="accent2"/>
                </a:solidFill>
              </a:rPr>
            </a:br>
            <a:r>
              <a:rPr lang="en-US">
                <a:solidFill>
                  <a:schemeClr val="accent2"/>
                </a:solidFill>
              </a:rPr>
              <a:t>Also, ORDER | NOORDER options are available. The ORDER option guarantees that sequence values are generated in order. It is not important if you use the sequence to generate primary key values. This option is relevant only with the Parallel Server option.</a:t>
            </a:r>
            <a:br>
              <a:rPr lang="en-US">
                <a:solidFill>
                  <a:schemeClr val="accent2"/>
                </a:solidFill>
              </a:rPr>
            </a:br>
            <a:r>
              <a:rPr lang="en-US">
                <a:solidFill>
                  <a:schemeClr val="accent2"/>
                </a:solidFill>
              </a:rPr>
              <a:t>If sequence values are cached, they will be lost if there is a system failure.</a:t>
            </a:r>
          </a:p>
        </p:txBody>
      </p:sp>
      <p:sp>
        <p:nvSpPr>
          <p:cNvPr id="16387" name="Rectangle 3"/>
          <p:cNvSpPr>
            <a:spLocks noGrp="1" noRot="1" noChangeAspect="1" noChangeArrowheads="1" noTextEdit="1"/>
          </p:cNvSpPr>
          <p:nvPr>
            <p:ph type="sldImg"/>
          </p:nvPr>
        </p:nvSpPr>
        <p:spPr>
          <a:xfrm>
            <a:off x="469900" y="155575"/>
            <a:ext cx="5872163" cy="4403725"/>
          </a:xfrm>
          <a:ln cap="flat"/>
        </p:spPr>
      </p:sp>
      <p:grpSp>
        <p:nvGrpSpPr>
          <p:cNvPr id="2" name="Group 17"/>
          <p:cNvGrpSpPr>
            <a:grpSpLocks/>
          </p:cNvGrpSpPr>
          <p:nvPr/>
        </p:nvGrpSpPr>
        <p:grpSpPr bwMode="auto">
          <a:xfrm>
            <a:off x="203200" y="5970588"/>
            <a:ext cx="298450" cy="290512"/>
            <a:chOff x="128" y="3761"/>
            <a:chExt cx="188" cy="183"/>
          </a:xfrm>
        </p:grpSpPr>
        <p:sp>
          <p:nvSpPr>
            <p:cNvPr id="16388" name="Freeform 4"/>
            <p:cNvSpPr>
              <a:spLocks/>
            </p:cNvSpPr>
            <p:nvPr/>
          </p:nvSpPr>
          <p:spPr bwMode="auto">
            <a:xfrm>
              <a:off x="128" y="3761"/>
              <a:ext cx="179" cy="176"/>
            </a:xfrm>
            <a:custGeom>
              <a:avLst/>
              <a:gdLst/>
              <a:ahLst/>
              <a:cxnLst>
                <a:cxn ang="0">
                  <a:pos x="178" y="175"/>
                </a:cxn>
                <a:cxn ang="0">
                  <a:pos x="178" y="0"/>
                </a:cxn>
                <a:cxn ang="0">
                  <a:pos x="0" y="0"/>
                </a:cxn>
                <a:cxn ang="0">
                  <a:pos x="0" y="175"/>
                </a:cxn>
                <a:cxn ang="0">
                  <a:pos x="178" y="175"/>
                </a:cxn>
              </a:cxnLst>
              <a:rect l="0" t="0" r="r" b="b"/>
              <a:pathLst>
                <a:path w="179" h="176">
                  <a:moveTo>
                    <a:pt x="178" y="175"/>
                  </a:moveTo>
                  <a:lnTo>
                    <a:pt x="178" y="0"/>
                  </a:lnTo>
                  <a:lnTo>
                    <a:pt x="0" y="0"/>
                  </a:lnTo>
                  <a:lnTo>
                    <a:pt x="0" y="175"/>
                  </a:lnTo>
                  <a:lnTo>
                    <a:pt x="178" y="175"/>
                  </a:lnTo>
                </a:path>
              </a:pathLst>
            </a:custGeom>
            <a:solidFill>
              <a:srgbClr val="000000"/>
            </a:solidFill>
            <a:ln w="9525" cap="rnd">
              <a:noFill/>
              <a:round/>
              <a:headEnd/>
              <a:tailEnd/>
            </a:ln>
            <a:effectLst/>
          </p:spPr>
          <p:txBody>
            <a:bodyPr/>
            <a:lstStyle/>
            <a:p>
              <a:endParaRPr lang="en-US"/>
            </a:p>
          </p:txBody>
        </p:sp>
        <p:sp>
          <p:nvSpPr>
            <p:cNvPr id="16389" name="Freeform 5"/>
            <p:cNvSpPr>
              <a:spLocks/>
            </p:cNvSpPr>
            <p:nvPr/>
          </p:nvSpPr>
          <p:spPr bwMode="auto">
            <a:xfrm>
              <a:off x="190" y="3827"/>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16390" name="Freeform 6"/>
            <p:cNvSpPr>
              <a:spLocks/>
            </p:cNvSpPr>
            <p:nvPr/>
          </p:nvSpPr>
          <p:spPr bwMode="auto">
            <a:xfrm>
              <a:off x="198" y="3843"/>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16391" name="Freeform 7"/>
            <p:cNvSpPr>
              <a:spLocks/>
            </p:cNvSpPr>
            <p:nvPr/>
          </p:nvSpPr>
          <p:spPr bwMode="auto">
            <a:xfrm>
              <a:off x="205" y="3858"/>
              <a:ext cx="69" cy="36"/>
            </a:xfrm>
            <a:custGeom>
              <a:avLst/>
              <a:gdLst/>
              <a:ahLst/>
              <a:cxnLst>
                <a:cxn ang="0">
                  <a:pos x="68" y="6"/>
                </a:cxn>
                <a:cxn ang="0">
                  <a:pos x="65" y="0"/>
                </a:cxn>
                <a:cxn ang="0">
                  <a:pos x="0" y="28"/>
                </a:cxn>
                <a:cxn ang="0">
                  <a:pos x="3" y="35"/>
                </a:cxn>
                <a:cxn ang="0">
                  <a:pos x="68" y="6"/>
                </a:cxn>
              </a:cxnLst>
              <a:rect l="0" t="0" r="r" b="b"/>
              <a:pathLst>
                <a:path w="69" h="36">
                  <a:moveTo>
                    <a:pt x="68" y="6"/>
                  </a:moveTo>
                  <a:lnTo>
                    <a:pt x="65" y="0"/>
                  </a:lnTo>
                  <a:lnTo>
                    <a:pt x="0" y="28"/>
                  </a:lnTo>
                  <a:lnTo>
                    <a:pt x="3" y="35"/>
                  </a:lnTo>
                  <a:lnTo>
                    <a:pt x="68" y="6"/>
                  </a:lnTo>
                </a:path>
              </a:pathLst>
            </a:custGeom>
            <a:solidFill>
              <a:srgbClr val="FFFFFF"/>
            </a:solidFill>
            <a:ln w="9525" cap="rnd">
              <a:noFill/>
              <a:round/>
              <a:headEnd/>
              <a:tailEnd/>
            </a:ln>
            <a:effectLst/>
          </p:spPr>
          <p:txBody>
            <a:bodyPr/>
            <a:lstStyle/>
            <a:p>
              <a:endParaRPr lang="en-US"/>
            </a:p>
          </p:txBody>
        </p:sp>
        <p:sp>
          <p:nvSpPr>
            <p:cNvPr id="16392" name="Freeform 8"/>
            <p:cNvSpPr>
              <a:spLocks/>
            </p:cNvSpPr>
            <p:nvPr/>
          </p:nvSpPr>
          <p:spPr bwMode="auto">
            <a:xfrm>
              <a:off x="213" y="3875"/>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16393" name="Freeform 9"/>
            <p:cNvSpPr>
              <a:spLocks/>
            </p:cNvSpPr>
            <p:nvPr/>
          </p:nvSpPr>
          <p:spPr bwMode="auto">
            <a:xfrm>
              <a:off x="221" y="3891"/>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a:tailEnd/>
            </a:ln>
            <a:effectLst/>
          </p:spPr>
          <p:txBody>
            <a:bodyPr/>
            <a:lstStyle/>
            <a:p>
              <a:endParaRPr lang="en-US"/>
            </a:p>
          </p:txBody>
        </p:sp>
        <p:sp>
          <p:nvSpPr>
            <p:cNvPr id="16394" name="Freeform 10"/>
            <p:cNvSpPr>
              <a:spLocks/>
            </p:cNvSpPr>
            <p:nvPr/>
          </p:nvSpPr>
          <p:spPr bwMode="auto">
            <a:xfrm>
              <a:off x="150" y="3790"/>
              <a:ext cx="122" cy="58"/>
            </a:xfrm>
            <a:custGeom>
              <a:avLst/>
              <a:gdLst/>
              <a:ahLst/>
              <a:cxnLst>
                <a:cxn ang="0">
                  <a:pos x="121" y="7"/>
                </a:cxn>
                <a:cxn ang="0">
                  <a:pos x="119" y="0"/>
                </a:cxn>
                <a:cxn ang="0">
                  <a:pos x="0" y="50"/>
                </a:cxn>
                <a:cxn ang="0">
                  <a:pos x="2" y="57"/>
                </a:cxn>
                <a:cxn ang="0">
                  <a:pos x="121" y="7"/>
                </a:cxn>
              </a:cxnLst>
              <a:rect l="0" t="0" r="r" b="b"/>
              <a:pathLst>
                <a:path w="122" h="58">
                  <a:moveTo>
                    <a:pt x="121" y="7"/>
                  </a:moveTo>
                  <a:lnTo>
                    <a:pt x="119" y="0"/>
                  </a:lnTo>
                  <a:lnTo>
                    <a:pt x="0" y="50"/>
                  </a:lnTo>
                  <a:lnTo>
                    <a:pt x="2" y="57"/>
                  </a:lnTo>
                  <a:lnTo>
                    <a:pt x="121" y="7"/>
                  </a:lnTo>
                </a:path>
              </a:pathLst>
            </a:custGeom>
            <a:solidFill>
              <a:srgbClr val="FFFFFF"/>
            </a:solidFill>
            <a:ln w="9525" cap="rnd">
              <a:noFill/>
              <a:round/>
              <a:headEnd/>
              <a:tailEnd/>
            </a:ln>
            <a:effectLst/>
          </p:spPr>
          <p:txBody>
            <a:bodyPr/>
            <a:lstStyle/>
            <a:p>
              <a:endParaRPr lang="en-US"/>
            </a:p>
          </p:txBody>
        </p:sp>
        <p:sp>
          <p:nvSpPr>
            <p:cNvPr id="16395" name="Freeform 11"/>
            <p:cNvSpPr>
              <a:spLocks/>
            </p:cNvSpPr>
            <p:nvPr/>
          </p:nvSpPr>
          <p:spPr bwMode="auto">
            <a:xfrm>
              <a:off x="132" y="3778"/>
              <a:ext cx="124" cy="59"/>
            </a:xfrm>
            <a:custGeom>
              <a:avLst/>
              <a:gdLst/>
              <a:ahLst/>
              <a:cxnLst>
                <a:cxn ang="0">
                  <a:pos x="123" y="7"/>
                </a:cxn>
                <a:cxn ang="0">
                  <a:pos x="119" y="0"/>
                </a:cxn>
                <a:cxn ang="0">
                  <a:pos x="0" y="51"/>
                </a:cxn>
                <a:cxn ang="0">
                  <a:pos x="2" y="58"/>
                </a:cxn>
                <a:cxn ang="0">
                  <a:pos x="123" y="7"/>
                </a:cxn>
              </a:cxnLst>
              <a:rect l="0" t="0" r="r" b="b"/>
              <a:pathLst>
                <a:path w="124" h="59">
                  <a:moveTo>
                    <a:pt x="123" y="7"/>
                  </a:moveTo>
                  <a:lnTo>
                    <a:pt x="119" y="0"/>
                  </a:lnTo>
                  <a:lnTo>
                    <a:pt x="0" y="51"/>
                  </a:lnTo>
                  <a:lnTo>
                    <a:pt x="2" y="58"/>
                  </a:lnTo>
                  <a:lnTo>
                    <a:pt x="123" y="7"/>
                  </a:lnTo>
                </a:path>
              </a:pathLst>
            </a:custGeom>
            <a:solidFill>
              <a:srgbClr val="FFFFFF"/>
            </a:solidFill>
            <a:ln w="9525" cap="rnd">
              <a:noFill/>
              <a:round/>
              <a:headEnd/>
              <a:tailEnd/>
            </a:ln>
            <a:effectLst/>
          </p:spPr>
          <p:txBody>
            <a:bodyPr/>
            <a:lstStyle/>
            <a:p>
              <a:endParaRPr lang="en-US"/>
            </a:p>
          </p:txBody>
        </p:sp>
        <p:sp>
          <p:nvSpPr>
            <p:cNvPr id="16396" name="Freeform 12"/>
            <p:cNvSpPr>
              <a:spLocks/>
            </p:cNvSpPr>
            <p:nvPr/>
          </p:nvSpPr>
          <p:spPr bwMode="auto">
            <a:xfrm>
              <a:off x="260" y="3792"/>
              <a:ext cx="56" cy="104"/>
            </a:xfrm>
            <a:custGeom>
              <a:avLst/>
              <a:gdLst/>
              <a:ahLst/>
              <a:cxnLst>
                <a:cxn ang="0">
                  <a:pos x="47" y="103"/>
                </a:cxn>
                <a:cxn ang="0">
                  <a:pos x="55" y="100"/>
                </a:cxn>
                <a:cxn ang="0">
                  <a:pos x="7" y="0"/>
                </a:cxn>
                <a:cxn ang="0">
                  <a:pos x="0" y="2"/>
                </a:cxn>
                <a:cxn ang="0">
                  <a:pos x="47" y="103"/>
                </a:cxn>
              </a:cxnLst>
              <a:rect l="0" t="0" r="r" b="b"/>
              <a:pathLst>
                <a:path w="56" h="104">
                  <a:moveTo>
                    <a:pt x="47" y="103"/>
                  </a:moveTo>
                  <a:lnTo>
                    <a:pt x="55" y="100"/>
                  </a:lnTo>
                  <a:lnTo>
                    <a:pt x="7" y="0"/>
                  </a:lnTo>
                  <a:lnTo>
                    <a:pt x="0" y="2"/>
                  </a:lnTo>
                  <a:lnTo>
                    <a:pt x="47" y="103"/>
                  </a:lnTo>
                </a:path>
              </a:pathLst>
            </a:custGeom>
            <a:solidFill>
              <a:srgbClr val="FFFFFF"/>
            </a:solidFill>
            <a:ln w="9525" cap="rnd">
              <a:noFill/>
              <a:round/>
              <a:headEnd/>
              <a:tailEnd/>
            </a:ln>
            <a:effectLst/>
          </p:spPr>
          <p:txBody>
            <a:bodyPr/>
            <a:lstStyle/>
            <a:p>
              <a:endParaRPr lang="en-US"/>
            </a:p>
          </p:txBody>
        </p:sp>
        <p:sp>
          <p:nvSpPr>
            <p:cNvPr id="16397" name="Freeform 13"/>
            <p:cNvSpPr>
              <a:spLocks/>
            </p:cNvSpPr>
            <p:nvPr/>
          </p:nvSpPr>
          <p:spPr bwMode="auto">
            <a:xfrm>
              <a:off x="150" y="3837"/>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a:tailEnd/>
            </a:ln>
            <a:effectLst/>
          </p:spPr>
          <p:txBody>
            <a:bodyPr/>
            <a:lstStyle/>
            <a:p>
              <a:endParaRPr lang="en-US"/>
            </a:p>
          </p:txBody>
        </p:sp>
        <p:sp>
          <p:nvSpPr>
            <p:cNvPr id="16398" name="Freeform 14"/>
            <p:cNvSpPr>
              <a:spLocks/>
            </p:cNvSpPr>
            <p:nvPr/>
          </p:nvSpPr>
          <p:spPr bwMode="auto">
            <a:xfrm>
              <a:off x="128" y="3829"/>
              <a:ext cx="59" cy="115"/>
            </a:xfrm>
            <a:custGeom>
              <a:avLst/>
              <a:gdLst/>
              <a:ahLst/>
              <a:cxnLst>
                <a:cxn ang="0">
                  <a:pos x="51" y="114"/>
                </a:cxn>
                <a:cxn ang="0">
                  <a:pos x="58" y="111"/>
                </a:cxn>
                <a:cxn ang="0">
                  <a:pos x="6" y="0"/>
                </a:cxn>
                <a:cxn ang="0">
                  <a:pos x="0" y="2"/>
                </a:cxn>
                <a:cxn ang="0">
                  <a:pos x="51" y="114"/>
                </a:cxn>
              </a:cxnLst>
              <a:rect l="0" t="0" r="r" b="b"/>
              <a:pathLst>
                <a:path w="59" h="115">
                  <a:moveTo>
                    <a:pt x="51" y="114"/>
                  </a:moveTo>
                  <a:lnTo>
                    <a:pt x="58" y="111"/>
                  </a:lnTo>
                  <a:lnTo>
                    <a:pt x="6" y="0"/>
                  </a:lnTo>
                  <a:lnTo>
                    <a:pt x="0" y="2"/>
                  </a:lnTo>
                  <a:lnTo>
                    <a:pt x="51" y="114"/>
                  </a:lnTo>
                </a:path>
              </a:pathLst>
            </a:custGeom>
            <a:solidFill>
              <a:srgbClr val="FFFFFF"/>
            </a:solidFill>
            <a:ln w="9525" cap="rnd">
              <a:noFill/>
              <a:round/>
              <a:headEnd/>
              <a:tailEnd/>
            </a:ln>
            <a:effectLst/>
          </p:spPr>
          <p:txBody>
            <a:bodyPr/>
            <a:lstStyle/>
            <a:p>
              <a:endParaRPr lang="en-US"/>
            </a:p>
          </p:txBody>
        </p:sp>
        <p:sp>
          <p:nvSpPr>
            <p:cNvPr id="16399" name="Freeform 15"/>
            <p:cNvSpPr>
              <a:spLocks/>
            </p:cNvSpPr>
            <p:nvPr/>
          </p:nvSpPr>
          <p:spPr bwMode="auto">
            <a:xfrm>
              <a:off x="131" y="3829"/>
              <a:ext cx="28" cy="18"/>
            </a:xfrm>
            <a:custGeom>
              <a:avLst/>
              <a:gdLst/>
              <a:ahLst/>
              <a:cxnLst>
                <a:cxn ang="0">
                  <a:pos x="23" y="17"/>
                </a:cxn>
                <a:cxn ang="0">
                  <a:pos x="27" y="10"/>
                </a:cxn>
                <a:cxn ang="0">
                  <a:pos x="4" y="0"/>
                </a:cxn>
                <a:cxn ang="0">
                  <a:pos x="0" y="6"/>
                </a:cxn>
                <a:cxn ang="0">
                  <a:pos x="23" y="17"/>
                </a:cxn>
              </a:cxnLst>
              <a:rect l="0" t="0" r="r" b="b"/>
              <a:pathLst>
                <a:path w="28" h="18">
                  <a:moveTo>
                    <a:pt x="23" y="17"/>
                  </a:moveTo>
                  <a:lnTo>
                    <a:pt x="27" y="10"/>
                  </a:lnTo>
                  <a:lnTo>
                    <a:pt x="4" y="0"/>
                  </a:lnTo>
                  <a:lnTo>
                    <a:pt x="0" y="6"/>
                  </a:lnTo>
                  <a:lnTo>
                    <a:pt x="23" y="17"/>
                  </a:lnTo>
                </a:path>
              </a:pathLst>
            </a:custGeom>
            <a:solidFill>
              <a:srgbClr val="FFFFFF"/>
            </a:solidFill>
            <a:ln w="9525" cap="rnd">
              <a:noFill/>
              <a:round/>
              <a:headEnd/>
              <a:tailEnd/>
            </a:ln>
            <a:effectLst/>
          </p:spPr>
          <p:txBody>
            <a:bodyPr/>
            <a:lstStyle/>
            <a:p>
              <a:endParaRPr lang="en-US"/>
            </a:p>
          </p:txBody>
        </p:sp>
        <p:sp>
          <p:nvSpPr>
            <p:cNvPr id="16400" name="Freeform 16"/>
            <p:cNvSpPr>
              <a:spLocks/>
            </p:cNvSpPr>
            <p:nvPr/>
          </p:nvSpPr>
          <p:spPr bwMode="auto">
            <a:xfrm>
              <a:off x="239" y="3785"/>
              <a:ext cx="29" cy="17"/>
            </a:xfrm>
            <a:custGeom>
              <a:avLst/>
              <a:gdLst/>
              <a:ahLst/>
              <a:cxnLst>
                <a:cxn ang="0">
                  <a:pos x="24" y="16"/>
                </a:cxn>
                <a:cxn ang="0">
                  <a:pos x="28" y="9"/>
                </a:cxn>
                <a:cxn ang="0">
                  <a:pos x="4" y="0"/>
                </a:cxn>
                <a:cxn ang="0">
                  <a:pos x="0" y="5"/>
                </a:cxn>
                <a:cxn ang="0">
                  <a:pos x="24" y="16"/>
                </a:cxn>
              </a:cxnLst>
              <a:rect l="0" t="0" r="r" b="b"/>
              <a:pathLst>
                <a:path w="29" h="17">
                  <a:moveTo>
                    <a:pt x="24" y="16"/>
                  </a:moveTo>
                  <a:lnTo>
                    <a:pt x="28" y="9"/>
                  </a:lnTo>
                  <a:lnTo>
                    <a:pt x="4" y="0"/>
                  </a:lnTo>
                  <a:lnTo>
                    <a:pt x="0" y="5"/>
                  </a:lnTo>
                  <a:lnTo>
                    <a:pt x="24" y="16"/>
                  </a:lnTo>
                </a:path>
              </a:pathLst>
            </a:custGeom>
            <a:solidFill>
              <a:srgbClr val="FFFFFF"/>
            </a:solidFill>
            <a:ln w="9525" cap="rnd">
              <a:noFill/>
              <a:round/>
              <a:headEnd/>
              <a:tailEnd/>
            </a:ln>
            <a:effectLst/>
          </p:spPr>
          <p:txBody>
            <a:bodyPr/>
            <a:lstStyle/>
            <a:p>
              <a:endParaRPr lang="en-US"/>
            </a:p>
          </p:txBody>
        </p:sp>
      </p:grpSp>
      <p:grpSp>
        <p:nvGrpSpPr>
          <p:cNvPr id="3" name="Group 29"/>
          <p:cNvGrpSpPr>
            <a:grpSpLocks/>
          </p:cNvGrpSpPr>
          <p:nvPr/>
        </p:nvGrpSpPr>
        <p:grpSpPr bwMode="auto">
          <a:xfrm>
            <a:off x="203200" y="5614988"/>
            <a:ext cx="287338" cy="304800"/>
            <a:chOff x="128" y="3537"/>
            <a:chExt cx="181" cy="192"/>
          </a:xfrm>
        </p:grpSpPr>
        <p:sp>
          <p:nvSpPr>
            <p:cNvPr id="16402" name="Freeform 18"/>
            <p:cNvSpPr>
              <a:spLocks/>
            </p:cNvSpPr>
            <p:nvPr/>
          </p:nvSpPr>
          <p:spPr bwMode="auto">
            <a:xfrm>
              <a:off x="128" y="3537"/>
              <a:ext cx="181" cy="184"/>
            </a:xfrm>
            <a:custGeom>
              <a:avLst/>
              <a:gdLst/>
              <a:ahLst/>
              <a:cxnLst>
                <a:cxn ang="0">
                  <a:pos x="180" y="183"/>
                </a:cxn>
                <a:cxn ang="0">
                  <a:pos x="180" y="0"/>
                </a:cxn>
                <a:cxn ang="0">
                  <a:pos x="0" y="0"/>
                </a:cxn>
                <a:cxn ang="0">
                  <a:pos x="0" y="183"/>
                </a:cxn>
                <a:cxn ang="0">
                  <a:pos x="180" y="183"/>
                </a:cxn>
              </a:cxnLst>
              <a:rect l="0" t="0" r="r" b="b"/>
              <a:pathLst>
                <a:path w="181" h="184">
                  <a:moveTo>
                    <a:pt x="180" y="183"/>
                  </a:moveTo>
                  <a:lnTo>
                    <a:pt x="180" y="0"/>
                  </a:lnTo>
                  <a:lnTo>
                    <a:pt x="0" y="0"/>
                  </a:lnTo>
                  <a:lnTo>
                    <a:pt x="0" y="183"/>
                  </a:lnTo>
                  <a:lnTo>
                    <a:pt x="180" y="183"/>
                  </a:lnTo>
                </a:path>
              </a:pathLst>
            </a:custGeom>
            <a:solidFill>
              <a:srgbClr val="000000"/>
            </a:solidFill>
            <a:ln w="9525" cap="rnd">
              <a:noFill/>
              <a:round/>
              <a:headEnd/>
              <a:tailEnd/>
            </a:ln>
            <a:effectLst/>
          </p:spPr>
          <p:txBody>
            <a:bodyPr/>
            <a:lstStyle/>
            <a:p>
              <a:endParaRPr lang="en-US"/>
            </a:p>
          </p:txBody>
        </p:sp>
        <p:sp>
          <p:nvSpPr>
            <p:cNvPr id="16403" name="Freeform 19"/>
            <p:cNvSpPr>
              <a:spLocks/>
            </p:cNvSpPr>
            <p:nvPr/>
          </p:nvSpPr>
          <p:spPr bwMode="auto">
            <a:xfrm>
              <a:off x="210" y="3711"/>
              <a:ext cx="27" cy="18"/>
            </a:xfrm>
            <a:custGeom>
              <a:avLst/>
              <a:gdLst/>
              <a:ahLst/>
              <a:cxnLst>
                <a:cxn ang="0">
                  <a:pos x="26" y="17"/>
                </a:cxn>
                <a:cxn ang="0">
                  <a:pos x="26" y="0"/>
                </a:cxn>
                <a:cxn ang="0">
                  <a:pos x="0" y="0"/>
                </a:cxn>
                <a:cxn ang="0">
                  <a:pos x="0" y="17"/>
                </a:cxn>
                <a:cxn ang="0">
                  <a:pos x="26" y="17"/>
                </a:cxn>
              </a:cxnLst>
              <a:rect l="0" t="0" r="r" b="b"/>
              <a:pathLst>
                <a:path w="27" h="18">
                  <a:moveTo>
                    <a:pt x="26" y="17"/>
                  </a:moveTo>
                  <a:lnTo>
                    <a:pt x="26" y="0"/>
                  </a:lnTo>
                  <a:lnTo>
                    <a:pt x="0" y="0"/>
                  </a:lnTo>
                  <a:lnTo>
                    <a:pt x="0" y="17"/>
                  </a:lnTo>
                  <a:lnTo>
                    <a:pt x="26" y="17"/>
                  </a:lnTo>
                </a:path>
              </a:pathLst>
            </a:custGeom>
            <a:solidFill>
              <a:srgbClr val="FFFFFF"/>
            </a:solidFill>
            <a:ln w="9525" cap="rnd">
              <a:noFill/>
              <a:round/>
              <a:headEnd/>
              <a:tailEnd/>
            </a:ln>
            <a:effectLst/>
          </p:spPr>
          <p:txBody>
            <a:bodyPr/>
            <a:lstStyle/>
            <a:p>
              <a:endParaRPr lang="en-US"/>
            </a:p>
          </p:txBody>
        </p:sp>
        <p:sp>
          <p:nvSpPr>
            <p:cNvPr id="16404" name="Freeform 20"/>
            <p:cNvSpPr>
              <a:spLocks/>
            </p:cNvSpPr>
            <p:nvPr/>
          </p:nvSpPr>
          <p:spPr bwMode="auto">
            <a:xfrm>
              <a:off x="151" y="3590"/>
              <a:ext cx="32" cy="20"/>
            </a:xfrm>
            <a:custGeom>
              <a:avLst/>
              <a:gdLst/>
              <a:ahLst/>
              <a:cxnLst>
                <a:cxn ang="0">
                  <a:pos x="0" y="0"/>
                </a:cxn>
                <a:cxn ang="0">
                  <a:pos x="25" y="19"/>
                </a:cxn>
                <a:cxn ang="0">
                  <a:pos x="31" y="8"/>
                </a:cxn>
                <a:cxn ang="0">
                  <a:pos x="0" y="0"/>
                </a:cxn>
              </a:cxnLst>
              <a:rect l="0" t="0" r="r" b="b"/>
              <a:pathLst>
                <a:path w="32" h="20">
                  <a:moveTo>
                    <a:pt x="0" y="0"/>
                  </a:moveTo>
                  <a:lnTo>
                    <a:pt x="25" y="19"/>
                  </a:lnTo>
                  <a:lnTo>
                    <a:pt x="31" y="8"/>
                  </a:lnTo>
                  <a:lnTo>
                    <a:pt x="0" y="0"/>
                  </a:lnTo>
                </a:path>
              </a:pathLst>
            </a:custGeom>
            <a:solidFill>
              <a:srgbClr val="FFFFFF"/>
            </a:solidFill>
            <a:ln w="9525" cap="rnd">
              <a:noFill/>
              <a:round/>
              <a:headEnd/>
              <a:tailEnd/>
            </a:ln>
            <a:effectLst/>
          </p:spPr>
          <p:txBody>
            <a:bodyPr/>
            <a:lstStyle/>
            <a:p>
              <a:endParaRPr lang="en-US"/>
            </a:p>
          </p:txBody>
        </p:sp>
        <p:sp>
          <p:nvSpPr>
            <p:cNvPr id="16405" name="Freeform 21"/>
            <p:cNvSpPr>
              <a:spLocks/>
            </p:cNvSpPr>
            <p:nvPr/>
          </p:nvSpPr>
          <p:spPr bwMode="auto">
            <a:xfrm>
              <a:off x="262" y="3590"/>
              <a:ext cx="34" cy="20"/>
            </a:xfrm>
            <a:custGeom>
              <a:avLst/>
              <a:gdLst/>
              <a:ahLst/>
              <a:cxnLst>
                <a:cxn ang="0">
                  <a:pos x="33" y="0"/>
                </a:cxn>
                <a:cxn ang="0">
                  <a:pos x="6" y="19"/>
                </a:cxn>
                <a:cxn ang="0">
                  <a:pos x="0" y="9"/>
                </a:cxn>
                <a:cxn ang="0">
                  <a:pos x="33" y="0"/>
                </a:cxn>
              </a:cxnLst>
              <a:rect l="0" t="0" r="r" b="b"/>
              <a:pathLst>
                <a:path w="34" h="20">
                  <a:moveTo>
                    <a:pt x="33" y="0"/>
                  </a:moveTo>
                  <a:lnTo>
                    <a:pt x="6" y="19"/>
                  </a:lnTo>
                  <a:lnTo>
                    <a:pt x="0" y="9"/>
                  </a:lnTo>
                  <a:lnTo>
                    <a:pt x="33" y="0"/>
                  </a:lnTo>
                </a:path>
              </a:pathLst>
            </a:custGeom>
            <a:solidFill>
              <a:srgbClr val="FFFFFF"/>
            </a:solidFill>
            <a:ln w="9525" cap="rnd">
              <a:noFill/>
              <a:round/>
              <a:headEnd/>
              <a:tailEnd/>
            </a:ln>
            <a:effectLst/>
          </p:spPr>
          <p:txBody>
            <a:bodyPr/>
            <a:lstStyle/>
            <a:p>
              <a:endParaRPr lang="en-US"/>
            </a:p>
          </p:txBody>
        </p:sp>
        <p:sp>
          <p:nvSpPr>
            <p:cNvPr id="16406" name="Freeform 22"/>
            <p:cNvSpPr>
              <a:spLocks/>
            </p:cNvSpPr>
            <p:nvPr/>
          </p:nvSpPr>
          <p:spPr bwMode="auto">
            <a:xfrm>
              <a:off x="148" y="3628"/>
              <a:ext cx="33" cy="19"/>
            </a:xfrm>
            <a:custGeom>
              <a:avLst/>
              <a:gdLst/>
              <a:ahLst/>
              <a:cxnLst>
                <a:cxn ang="0">
                  <a:pos x="0" y="18"/>
                </a:cxn>
                <a:cxn ang="0">
                  <a:pos x="32" y="14"/>
                </a:cxn>
                <a:cxn ang="0">
                  <a:pos x="30" y="0"/>
                </a:cxn>
                <a:cxn ang="0">
                  <a:pos x="0" y="18"/>
                </a:cxn>
              </a:cxnLst>
              <a:rect l="0" t="0" r="r" b="b"/>
              <a:pathLst>
                <a:path w="33" h="19">
                  <a:moveTo>
                    <a:pt x="0" y="18"/>
                  </a:moveTo>
                  <a:lnTo>
                    <a:pt x="32" y="14"/>
                  </a:lnTo>
                  <a:lnTo>
                    <a:pt x="30" y="0"/>
                  </a:lnTo>
                  <a:lnTo>
                    <a:pt x="0" y="18"/>
                  </a:lnTo>
                </a:path>
              </a:pathLst>
            </a:custGeom>
            <a:solidFill>
              <a:srgbClr val="FFFFFF"/>
            </a:solidFill>
            <a:ln w="9525" cap="rnd">
              <a:noFill/>
              <a:round/>
              <a:headEnd/>
              <a:tailEnd/>
            </a:ln>
            <a:effectLst/>
          </p:spPr>
          <p:txBody>
            <a:bodyPr/>
            <a:lstStyle/>
            <a:p>
              <a:endParaRPr lang="en-US"/>
            </a:p>
          </p:txBody>
        </p:sp>
        <p:sp>
          <p:nvSpPr>
            <p:cNvPr id="16407" name="Freeform 23"/>
            <p:cNvSpPr>
              <a:spLocks/>
            </p:cNvSpPr>
            <p:nvPr/>
          </p:nvSpPr>
          <p:spPr bwMode="auto">
            <a:xfrm>
              <a:off x="265" y="3629"/>
              <a:ext cx="34" cy="19"/>
            </a:xfrm>
            <a:custGeom>
              <a:avLst/>
              <a:gdLst/>
              <a:ahLst/>
              <a:cxnLst>
                <a:cxn ang="0">
                  <a:pos x="33" y="18"/>
                </a:cxn>
                <a:cxn ang="0">
                  <a:pos x="0" y="15"/>
                </a:cxn>
                <a:cxn ang="0">
                  <a:pos x="2" y="0"/>
                </a:cxn>
                <a:cxn ang="0">
                  <a:pos x="33" y="18"/>
                </a:cxn>
              </a:cxnLst>
              <a:rect l="0" t="0" r="r" b="b"/>
              <a:pathLst>
                <a:path w="34" h="19">
                  <a:moveTo>
                    <a:pt x="33" y="18"/>
                  </a:moveTo>
                  <a:lnTo>
                    <a:pt x="0" y="15"/>
                  </a:lnTo>
                  <a:lnTo>
                    <a:pt x="2" y="0"/>
                  </a:lnTo>
                  <a:lnTo>
                    <a:pt x="33" y="18"/>
                  </a:lnTo>
                </a:path>
              </a:pathLst>
            </a:custGeom>
            <a:solidFill>
              <a:srgbClr val="FFFFFF"/>
            </a:solidFill>
            <a:ln w="9525" cap="rnd">
              <a:noFill/>
              <a:round/>
              <a:headEnd/>
              <a:tailEnd/>
            </a:ln>
            <a:effectLst/>
          </p:spPr>
          <p:txBody>
            <a:bodyPr/>
            <a:lstStyle/>
            <a:p>
              <a:endParaRPr lang="en-US"/>
            </a:p>
          </p:txBody>
        </p:sp>
        <p:sp>
          <p:nvSpPr>
            <p:cNvPr id="16408" name="Freeform 24"/>
            <p:cNvSpPr>
              <a:spLocks/>
            </p:cNvSpPr>
            <p:nvPr/>
          </p:nvSpPr>
          <p:spPr bwMode="auto">
            <a:xfrm>
              <a:off x="173" y="3552"/>
              <a:ext cx="26" cy="29"/>
            </a:xfrm>
            <a:custGeom>
              <a:avLst/>
              <a:gdLst/>
              <a:ahLst/>
              <a:cxnLst>
                <a:cxn ang="0">
                  <a:pos x="0" y="0"/>
                </a:cxn>
                <a:cxn ang="0">
                  <a:pos x="15" y="28"/>
                </a:cxn>
                <a:cxn ang="0">
                  <a:pos x="25" y="21"/>
                </a:cxn>
                <a:cxn ang="0">
                  <a:pos x="0" y="0"/>
                </a:cxn>
              </a:cxnLst>
              <a:rect l="0" t="0" r="r" b="b"/>
              <a:pathLst>
                <a:path w="26" h="29">
                  <a:moveTo>
                    <a:pt x="0" y="0"/>
                  </a:moveTo>
                  <a:lnTo>
                    <a:pt x="15" y="28"/>
                  </a:lnTo>
                  <a:lnTo>
                    <a:pt x="25" y="21"/>
                  </a:lnTo>
                  <a:lnTo>
                    <a:pt x="0" y="0"/>
                  </a:lnTo>
                </a:path>
              </a:pathLst>
            </a:custGeom>
            <a:solidFill>
              <a:srgbClr val="FFFFFF"/>
            </a:solidFill>
            <a:ln w="9525" cap="rnd">
              <a:noFill/>
              <a:round/>
              <a:headEnd/>
              <a:tailEnd/>
            </a:ln>
            <a:effectLst/>
          </p:spPr>
          <p:txBody>
            <a:bodyPr/>
            <a:lstStyle/>
            <a:p>
              <a:endParaRPr lang="en-US"/>
            </a:p>
          </p:txBody>
        </p:sp>
        <p:sp>
          <p:nvSpPr>
            <p:cNvPr id="16409" name="Freeform 25"/>
            <p:cNvSpPr>
              <a:spLocks/>
            </p:cNvSpPr>
            <p:nvPr/>
          </p:nvSpPr>
          <p:spPr bwMode="auto">
            <a:xfrm>
              <a:off x="239" y="3554"/>
              <a:ext cx="29" cy="31"/>
            </a:xfrm>
            <a:custGeom>
              <a:avLst/>
              <a:gdLst/>
              <a:ahLst/>
              <a:cxnLst>
                <a:cxn ang="0">
                  <a:pos x="28" y="0"/>
                </a:cxn>
                <a:cxn ang="0">
                  <a:pos x="11" y="30"/>
                </a:cxn>
                <a:cxn ang="0">
                  <a:pos x="0" y="22"/>
                </a:cxn>
                <a:cxn ang="0">
                  <a:pos x="28" y="0"/>
                </a:cxn>
              </a:cxnLst>
              <a:rect l="0" t="0" r="r" b="b"/>
              <a:pathLst>
                <a:path w="29" h="31">
                  <a:moveTo>
                    <a:pt x="28" y="0"/>
                  </a:moveTo>
                  <a:lnTo>
                    <a:pt x="11" y="30"/>
                  </a:lnTo>
                  <a:lnTo>
                    <a:pt x="0" y="22"/>
                  </a:lnTo>
                  <a:lnTo>
                    <a:pt x="28" y="0"/>
                  </a:lnTo>
                </a:path>
              </a:pathLst>
            </a:custGeom>
            <a:solidFill>
              <a:srgbClr val="FFFFFF"/>
            </a:solidFill>
            <a:ln w="9525" cap="rnd">
              <a:noFill/>
              <a:round/>
              <a:headEnd/>
              <a:tailEnd/>
            </a:ln>
            <a:effectLst/>
          </p:spPr>
          <p:txBody>
            <a:bodyPr/>
            <a:lstStyle/>
            <a:p>
              <a:endParaRPr lang="en-US"/>
            </a:p>
          </p:txBody>
        </p:sp>
        <p:sp>
          <p:nvSpPr>
            <p:cNvPr id="16410" name="Freeform 26"/>
            <p:cNvSpPr>
              <a:spLocks/>
            </p:cNvSpPr>
            <p:nvPr/>
          </p:nvSpPr>
          <p:spPr bwMode="auto">
            <a:xfrm>
              <a:off x="214" y="3543"/>
              <a:ext cx="18" cy="30"/>
            </a:xfrm>
            <a:custGeom>
              <a:avLst/>
              <a:gdLst/>
              <a:ahLst/>
              <a:cxnLst>
                <a:cxn ang="0">
                  <a:pos x="7" y="0"/>
                </a:cxn>
                <a:cxn ang="0">
                  <a:pos x="0" y="29"/>
                </a:cxn>
                <a:cxn ang="0">
                  <a:pos x="17" y="28"/>
                </a:cxn>
                <a:cxn ang="0">
                  <a:pos x="7" y="0"/>
                </a:cxn>
              </a:cxnLst>
              <a:rect l="0" t="0" r="r" b="b"/>
              <a:pathLst>
                <a:path w="18" h="30">
                  <a:moveTo>
                    <a:pt x="7" y="0"/>
                  </a:moveTo>
                  <a:lnTo>
                    <a:pt x="0" y="29"/>
                  </a:lnTo>
                  <a:lnTo>
                    <a:pt x="17" y="28"/>
                  </a:lnTo>
                  <a:lnTo>
                    <a:pt x="7" y="0"/>
                  </a:lnTo>
                </a:path>
              </a:pathLst>
            </a:custGeom>
            <a:solidFill>
              <a:srgbClr val="FFFFFF"/>
            </a:solidFill>
            <a:ln w="9525" cap="rnd">
              <a:noFill/>
              <a:round/>
              <a:headEnd/>
              <a:tailEnd/>
            </a:ln>
            <a:effectLst/>
          </p:spPr>
          <p:txBody>
            <a:bodyPr/>
            <a:lstStyle/>
            <a:p>
              <a:endParaRPr lang="en-US"/>
            </a:p>
          </p:txBody>
        </p:sp>
        <p:sp>
          <p:nvSpPr>
            <p:cNvPr id="16411" name="Freeform 27"/>
            <p:cNvSpPr>
              <a:spLocks/>
            </p:cNvSpPr>
            <p:nvPr/>
          </p:nvSpPr>
          <p:spPr bwMode="auto">
            <a:xfrm>
              <a:off x="188" y="3589"/>
              <a:ext cx="68" cy="115"/>
            </a:xfrm>
            <a:custGeom>
              <a:avLst/>
              <a:gdLst/>
              <a:ahLst/>
              <a:cxnLst>
                <a:cxn ang="0">
                  <a:pos x="22" y="114"/>
                </a:cxn>
                <a:cxn ang="0">
                  <a:pos x="23" y="94"/>
                </a:cxn>
                <a:cxn ang="0">
                  <a:pos x="21" y="91"/>
                </a:cxn>
                <a:cxn ang="0">
                  <a:pos x="15" y="83"/>
                </a:cxn>
                <a:cxn ang="0">
                  <a:pos x="9" y="72"/>
                </a:cxn>
                <a:cxn ang="0">
                  <a:pos x="4" y="58"/>
                </a:cxn>
                <a:cxn ang="0">
                  <a:pos x="0" y="42"/>
                </a:cxn>
                <a:cxn ang="0">
                  <a:pos x="1" y="27"/>
                </a:cxn>
                <a:cxn ang="0">
                  <a:pos x="8" y="12"/>
                </a:cxn>
                <a:cxn ang="0">
                  <a:pos x="23" y="0"/>
                </a:cxn>
                <a:cxn ang="0">
                  <a:pos x="43" y="0"/>
                </a:cxn>
                <a:cxn ang="0">
                  <a:pos x="46" y="1"/>
                </a:cxn>
                <a:cxn ang="0">
                  <a:pos x="51" y="5"/>
                </a:cxn>
                <a:cxn ang="0">
                  <a:pos x="57" y="11"/>
                </a:cxn>
                <a:cxn ang="0">
                  <a:pos x="63" y="20"/>
                </a:cxn>
                <a:cxn ang="0">
                  <a:pos x="67" y="32"/>
                </a:cxn>
                <a:cxn ang="0">
                  <a:pos x="66" y="48"/>
                </a:cxn>
                <a:cxn ang="0">
                  <a:pos x="59" y="68"/>
                </a:cxn>
                <a:cxn ang="0">
                  <a:pos x="43" y="91"/>
                </a:cxn>
                <a:cxn ang="0">
                  <a:pos x="43" y="114"/>
                </a:cxn>
                <a:cxn ang="0">
                  <a:pos x="22" y="114"/>
                </a:cxn>
              </a:cxnLst>
              <a:rect l="0" t="0" r="r" b="b"/>
              <a:pathLst>
                <a:path w="68" h="115">
                  <a:moveTo>
                    <a:pt x="22" y="114"/>
                  </a:moveTo>
                  <a:lnTo>
                    <a:pt x="23" y="94"/>
                  </a:lnTo>
                  <a:lnTo>
                    <a:pt x="21" y="91"/>
                  </a:lnTo>
                  <a:lnTo>
                    <a:pt x="15" y="83"/>
                  </a:lnTo>
                  <a:lnTo>
                    <a:pt x="9" y="72"/>
                  </a:lnTo>
                  <a:lnTo>
                    <a:pt x="4" y="58"/>
                  </a:lnTo>
                  <a:lnTo>
                    <a:pt x="0" y="42"/>
                  </a:lnTo>
                  <a:lnTo>
                    <a:pt x="1" y="27"/>
                  </a:lnTo>
                  <a:lnTo>
                    <a:pt x="8" y="12"/>
                  </a:lnTo>
                  <a:lnTo>
                    <a:pt x="23" y="0"/>
                  </a:lnTo>
                  <a:lnTo>
                    <a:pt x="43" y="0"/>
                  </a:lnTo>
                  <a:lnTo>
                    <a:pt x="46" y="1"/>
                  </a:lnTo>
                  <a:lnTo>
                    <a:pt x="51" y="5"/>
                  </a:lnTo>
                  <a:lnTo>
                    <a:pt x="57" y="11"/>
                  </a:lnTo>
                  <a:lnTo>
                    <a:pt x="63" y="20"/>
                  </a:lnTo>
                  <a:lnTo>
                    <a:pt x="67" y="32"/>
                  </a:lnTo>
                  <a:lnTo>
                    <a:pt x="66" y="48"/>
                  </a:lnTo>
                  <a:lnTo>
                    <a:pt x="59" y="68"/>
                  </a:lnTo>
                  <a:lnTo>
                    <a:pt x="43" y="91"/>
                  </a:lnTo>
                  <a:lnTo>
                    <a:pt x="43" y="114"/>
                  </a:lnTo>
                  <a:lnTo>
                    <a:pt x="22" y="114"/>
                  </a:lnTo>
                </a:path>
              </a:pathLst>
            </a:custGeom>
            <a:solidFill>
              <a:srgbClr val="FFFFFF"/>
            </a:solidFill>
            <a:ln w="9525" cap="rnd">
              <a:noFill/>
              <a:round/>
              <a:headEnd/>
              <a:tailEnd/>
            </a:ln>
            <a:effectLst/>
          </p:spPr>
          <p:txBody>
            <a:bodyPr/>
            <a:lstStyle/>
            <a:p>
              <a:endParaRPr lang="en-US"/>
            </a:p>
          </p:txBody>
        </p:sp>
        <p:sp>
          <p:nvSpPr>
            <p:cNvPr id="16412" name="Freeform 28"/>
            <p:cNvSpPr>
              <a:spLocks/>
            </p:cNvSpPr>
            <p:nvPr/>
          </p:nvSpPr>
          <p:spPr bwMode="auto">
            <a:xfrm>
              <a:off x="216" y="3610"/>
              <a:ext cx="17" cy="87"/>
            </a:xfrm>
            <a:custGeom>
              <a:avLst/>
              <a:gdLst/>
              <a:ahLst/>
              <a:cxnLst>
                <a:cxn ang="0">
                  <a:pos x="4" y="0"/>
                </a:cxn>
                <a:cxn ang="0">
                  <a:pos x="6" y="6"/>
                </a:cxn>
                <a:cxn ang="0">
                  <a:pos x="2" y="7"/>
                </a:cxn>
                <a:cxn ang="0">
                  <a:pos x="2" y="78"/>
                </a:cxn>
                <a:cxn ang="0">
                  <a:pos x="0" y="79"/>
                </a:cxn>
                <a:cxn ang="0">
                  <a:pos x="0" y="86"/>
                </a:cxn>
                <a:cxn ang="0">
                  <a:pos x="2" y="86"/>
                </a:cxn>
                <a:cxn ang="0">
                  <a:pos x="4" y="86"/>
                </a:cxn>
                <a:cxn ang="0">
                  <a:pos x="6" y="86"/>
                </a:cxn>
                <a:cxn ang="0">
                  <a:pos x="9" y="85"/>
                </a:cxn>
                <a:cxn ang="0">
                  <a:pos x="13" y="85"/>
                </a:cxn>
                <a:cxn ang="0">
                  <a:pos x="16" y="84"/>
                </a:cxn>
                <a:cxn ang="0">
                  <a:pos x="16" y="82"/>
                </a:cxn>
                <a:cxn ang="0">
                  <a:pos x="16" y="79"/>
                </a:cxn>
                <a:cxn ang="0">
                  <a:pos x="16" y="48"/>
                </a:cxn>
                <a:cxn ang="0">
                  <a:pos x="13" y="47"/>
                </a:cxn>
                <a:cxn ang="0">
                  <a:pos x="13" y="39"/>
                </a:cxn>
                <a:cxn ang="0">
                  <a:pos x="13" y="5"/>
                </a:cxn>
                <a:cxn ang="0">
                  <a:pos x="4" y="0"/>
                </a:cxn>
              </a:cxnLst>
              <a:rect l="0" t="0" r="r" b="b"/>
              <a:pathLst>
                <a:path w="17" h="87">
                  <a:moveTo>
                    <a:pt x="4" y="0"/>
                  </a:moveTo>
                  <a:lnTo>
                    <a:pt x="6" y="6"/>
                  </a:lnTo>
                  <a:lnTo>
                    <a:pt x="2" y="7"/>
                  </a:lnTo>
                  <a:lnTo>
                    <a:pt x="2" y="78"/>
                  </a:lnTo>
                  <a:lnTo>
                    <a:pt x="0" y="79"/>
                  </a:lnTo>
                  <a:lnTo>
                    <a:pt x="0" y="86"/>
                  </a:lnTo>
                  <a:lnTo>
                    <a:pt x="2" y="86"/>
                  </a:lnTo>
                  <a:lnTo>
                    <a:pt x="4" y="86"/>
                  </a:lnTo>
                  <a:lnTo>
                    <a:pt x="6" y="86"/>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w="9525" cap="rnd">
              <a:noFill/>
              <a:round/>
              <a:headEnd/>
              <a:tailEnd/>
            </a:ln>
            <a:effectLst/>
          </p:spPr>
          <p:txBody>
            <a:bodyPr/>
            <a:lstStyle/>
            <a:p>
              <a:endParaRPr lang="en-US"/>
            </a:p>
          </p:txBody>
        </p:sp>
      </p:gr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469900" y="155575"/>
            <a:ext cx="5872163" cy="4403725"/>
          </a:xfrm>
          <a:ln cap="flat"/>
        </p:spPr>
      </p:sp>
      <p:sp>
        <p:nvSpPr>
          <p:cNvPr id="18435" name="Rectangle 3"/>
          <p:cNvSpPr>
            <a:spLocks noGrp="1" noChangeArrowheads="1"/>
          </p:cNvSpPr>
          <p:nvPr>
            <p:ph type="body" idx="1"/>
          </p:nvPr>
        </p:nvSpPr>
        <p:spPr>
          <a:noFill/>
          <a:ln/>
        </p:spPr>
        <p:txBody>
          <a:bodyPr/>
          <a:lstStyle/>
          <a:p>
            <a:r>
              <a:rPr lang="en-US"/>
              <a:t>Confirming Sequences</a:t>
            </a:r>
          </a:p>
          <a:p>
            <a:pPr lvl="1"/>
            <a:r>
              <a:rPr lang="en-US"/>
              <a:t>Once you have created your sequence, it is documented in the data dictionary. Since a sequence is a database object, you can identify it in the USER_OBJECTS data dictionary table.</a:t>
            </a:r>
          </a:p>
          <a:p>
            <a:pPr lvl="1"/>
            <a:r>
              <a:rPr lang="en-US"/>
              <a:t>You can also confirm the settings of the sequence by selecting from the data dictionary </a:t>
            </a:r>
            <a:r>
              <a:rPr lang="en-US">
                <a:solidFill>
                  <a:srgbClr val="FC0128"/>
                </a:solidFill>
              </a:rPr>
              <a:t>USER_SEQUENCES </a:t>
            </a:r>
            <a:r>
              <a:rPr lang="en-US"/>
              <a:t>table. </a:t>
            </a:r>
          </a:p>
          <a:p>
            <a:pPr lvl="1"/>
            <a:endParaRPr lang="en-US" sz="400"/>
          </a:p>
          <a:p>
            <a:pPr lvl="1"/>
            <a:r>
              <a:rPr lang="en-US"/>
              <a:t>  </a:t>
            </a:r>
            <a:r>
              <a:rPr lang="en-US">
                <a:latin typeface="Courier New" pitchFamily="49" charset="0"/>
              </a:rPr>
              <a:t>SEQUENCE_NAME    MIN_VALUE MAX_VALUE INCREMENT_BY LAST_NUMBER</a:t>
            </a:r>
            <a:endParaRPr lang="en-US"/>
          </a:p>
          <a:p>
            <a:r>
              <a:rPr lang="en-US" b="0">
                <a:latin typeface="Courier New" pitchFamily="49" charset="0"/>
              </a:rPr>
              <a:t>  -------------- ----------- --------- ------------ -----------</a:t>
            </a:r>
          </a:p>
          <a:p>
            <a:r>
              <a:rPr lang="en-US" b="0">
                <a:latin typeface="Courier New" pitchFamily="49" charset="0"/>
              </a:rPr>
              <a:t>  CUSTID                   1 1.000E+27            1         109</a:t>
            </a:r>
          </a:p>
          <a:p>
            <a:r>
              <a:rPr lang="en-US" b="0">
                <a:latin typeface="Courier New" pitchFamily="49" charset="0"/>
              </a:rPr>
              <a:t>  DEPT_DEPTNO              1       100            1          91</a:t>
            </a:r>
          </a:p>
          <a:p>
            <a:r>
              <a:rPr lang="en-US" b="0">
                <a:latin typeface="Courier New" pitchFamily="49" charset="0"/>
              </a:rPr>
              <a:t>  ORDID                    1 1.000E+27            1         622</a:t>
            </a:r>
          </a:p>
          <a:p>
            <a:r>
              <a:rPr lang="en-US" b="0">
                <a:latin typeface="Courier New" pitchFamily="49" charset="0"/>
              </a:rPr>
              <a:t>  PRODID                   1 1.000E+27            1      200381</a:t>
            </a:r>
          </a:p>
          <a:p>
            <a:endParaRPr lang="en-US" b="0">
              <a:latin typeface="Courier New" pitchFamily="49" charset="0"/>
            </a:endParaRPr>
          </a:p>
          <a:p>
            <a:endParaRPr lang="en-US" b="0">
              <a:latin typeface="Courier New" pitchFamily="49" charset="0"/>
            </a:endParaRPr>
          </a:p>
          <a:p>
            <a:endParaRPr lang="en-US">
              <a:solidFill>
                <a:schemeClr val="accent2"/>
              </a:solidFill>
            </a:endParaRPr>
          </a:p>
          <a:p>
            <a:r>
              <a:rPr lang="en-US">
                <a:solidFill>
                  <a:schemeClr val="accent2"/>
                </a:solidFill>
              </a:rPr>
              <a:t>Class Management Note</a:t>
            </a:r>
          </a:p>
          <a:p>
            <a:pPr lvl="1"/>
            <a:r>
              <a:rPr lang="en-US">
                <a:solidFill>
                  <a:schemeClr val="accent2"/>
                </a:solidFill>
              </a:rPr>
              <a:t>Demo: </a:t>
            </a:r>
            <a:r>
              <a:rPr lang="en-US" i="1">
                <a:solidFill>
                  <a:schemeClr val="accent2"/>
                </a:solidFill>
              </a:rPr>
              <a:t>l13dd.sql</a:t>
            </a:r>
          </a:p>
          <a:p>
            <a:pPr lvl="1"/>
            <a:r>
              <a:rPr lang="en-US">
                <a:solidFill>
                  <a:schemeClr val="accent2"/>
                </a:solidFill>
              </a:rPr>
              <a:t>Purpose: To illustrate the USER_SEQUENCES data dictionary view and its contents.</a:t>
            </a:r>
          </a:p>
        </p:txBody>
      </p:sp>
      <p:sp>
        <p:nvSpPr>
          <p:cNvPr id="18436" name="Rectangle 4"/>
          <p:cNvSpPr>
            <a:spLocks noChangeArrowheads="1"/>
          </p:cNvSpPr>
          <p:nvPr/>
        </p:nvSpPr>
        <p:spPr bwMode="auto">
          <a:xfrm>
            <a:off x="601663" y="5807075"/>
            <a:ext cx="5535612" cy="1373188"/>
          </a:xfrm>
          <a:prstGeom prst="rect">
            <a:avLst/>
          </a:prstGeom>
          <a:noFill/>
          <a:ln w="12700">
            <a:solidFill>
              <a:schemeClr val="tx1"/>
            </a:solidFill>
            <a:miter lim="800000"/>
            <a:headEnd/>
            <a:tailEnd/>
          </a:ln>
          <a:effectLst/>
        </p:spPr>
        <p:txBody>
          <a:bodyPr wrap="none" anchor="ct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noFill/>
          <a:ln/>
        </p:spPr>
        <p:txBody>
          <a:bodyPr/>
          <a:lstStyle/>
          <a:p>
            <a:pPr>
              <a:tabLst/>
            </a:pPr>
            <a:r>
              <a:rPr lang="en-US"/>
              <a:t>Using a Sequence</a:t>
            </a:r>
          </a:p>
          <a:p>
            <a:pPr lvl="1">
              <a:tabLst/>
            </a:pPr>
            <a:r>
              <a:rPr lang="en-US"/>
              <a:t>Once you create your sequence, you can use the sequence to generate sequential numbers for use in your tables. Reference the sequence values by using the NEXTVAL and CURRVAL pseudocolumns.</a:t>
            </a:r>
          </a:p>
          <a:p>
            <a:pPr>
              <a:tabLst/>
            </a:pPr>
            <a:r>
              <a:rPr lang="en-US"/>
              <a:t>NEXTVAL and CURRVAL Pseudocolumns</a:t>
            </a:r>
          </a:p>
          <a:p>
            <a:pPr lvl="1">
              <a:tabLst/>
            </a:pPr>
            <a:r>
              <a:rPr lang="en-US"/>
              <a:t>The </a:t>
            </a:r>
            <a:r>
              <a:rPr lang="en-US">
                <a:solidFill>
                  <a:srgbClr val="FC0128"/>
                </a:solidFill>
              </a:rPr>
              <a:t>NEXTVAL </a:t>
            </a:r>
            <a:r>
              <a:rPr lang="en-US"/>
              <a:t>pseudocolumn is used to extract successive sequence numbers from a specified sequence. You must qualify NEXTVAL with the sequence name. When you reference </a:t>
            </a:r>
            <a:r>
              <a:rPr lang="en-US" i="1"/>
              <a:t>sequence</a:t>
            </a:r>
            <a:r>
              <a:rPr lang="en-US"/>
              <a:t>.NEXTVAL, a new sequence number is generated and the current sequence number is placed in CURRVAL.</a:t>
            </a:r>
          </a:p>
          <a:p>
            <a:pPr lvl="1">
              <a:tabLst/>
            </a:pPr>
            <a:r>
              <a:rPr lang="en-US"/>
              <a:t>The </a:t>
            </a:r>
            <a:r>
              <a:rPr lang="en-US">
                <a:solidFill>
                  <a:srgbClr val="FC0128"/>
                </a:solidFill>
              </a:rPr>
              <a:t>CURRVAL </a:t>
            </a:r>
            <a:r>
              <a:rPr lang="en-US"/>
              <a:t>pseudocolumn is used to refer to a sequence number that the current user has just generated. NEXTVAL must be used to generate a sequence number in the current user’s session before CURRVAL can be referenced. You must qualify CURRVAL with the sequence name. When </a:t>
            </a:r>
            <a:r>
              <a:rPr lang="en-US" i="1"/>
              <a:t>sequence</a:t>
            </a:r>
            <a:r>
              <a:rPr lang="en-US"/>
              <a:t>.CURRVAL is referenced, the last value returned to that user’s process is displayed.</a:t>
            </a:r>
          </a:p>
        </p:txBody>
      </p:sp>
      <p:sp>
        <p:nvSpPr>
          <p:cNvPr id="20483"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471488" y="157163"/>
            <a:ext cx="5870575" cy="4402137"/>
          </a:xfrm>
          <a:ln cap="flat"/>
        </p:spPr>
      </p:sp>
      <p:sp>
        <p:nvSpPr>
          <p:cNvPr id="24579" name="Rectangle 3"/>
          <p:cNvSpPr>
            <a:spLocks noGrp="1" noChangeArrowheads="1"/>
          </p:cNvSpPr>
          <p:nvPr>
            <p:ph type="body" idx="1"/>
          </p:nvPr>
        </p:nvSpPr>
        <p:spPr>
          <a:noFill/>
          <a:ln/>
        </p:spPr>
        <p:txBody>
          <a:bodyPr/>
          <a:lstStyle/>
          <a:p>
            <a:pPr>
              <a:tabLst/>
            </a:pPr>
            <a:r>
              <a:rPr lang="en-US"/>
              <a:t>Using a Sequence</a:t>
            </a:r>
          </a:p>
          <a:p>
            <a:pPr lvl="1">
              <a:tabLst/>
            </a:pPr>
            <a:r>
              <a:rPr lang="en-US"/>
              <a:t>The example on the slide inserts a new department in the DEPT table. It uses the DEPT_DEPTNO sequence for generating a new department number. </a:t>
            </a:r>
          </a:p>
          <a:p>
            <a:pPr lvl="1">
              <a:tabLst/>
            </a:pPr>
            <a:r>
              <a:rPr lang="en-US"/>
              <a:t>You can view the current value of the sequence:</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r>
              <a:rPr lang="en-US"/>
              <a:t>Suppose now you want to hire employees to staff the new department. The INSERT statement that can be executed repeatedly for all the new employees can include the following code:</a:t>
            </a:r>
          </a:p>
          <a:p>
            <a:pPr lvl="1">
              <a:tabLst/>
            </a:pPr>
            <a:endParaRPr lang="en-US"/>
          </a:p>
          <a:p>
            <a:pPr lvl="1">
              <a:tabLst/>
            </a:pPr>
            <a:endParaRPr lang="en-US"/>
          </a:p>
          <a:p>
            <a:pPr lvl="1">
              <a:tabLst/>
            </a:pPr>
            <a:endParaRPr lang="en-US"/>
          </a:p>
          <a:p>
            <a:pPr lvl="1">
              <a:tabLst/>
            </a:pPr>
            <a:r>
              <a:rPr lang="en-US" b="1"/>
              <a:t>Note:</a:t>
            </a:r>
            <a:r>
              <a:rPr lang="en-US"/>
              <a:t> The above example assumes that a sequence EMP_EMPNO has already been created for generating a new employee number.</a:t>
            </a:r>
          </a:p>
        </p:txBody>
      </p:sp>
      <p:sp>
        <p:nvSpPr>
          <p:cNvPr id="24580" name="Rectangle 4"/>
          <p:cNvSpPr>
            <a:spLocks noChangeArrowheads="1"/>
          </p:cNvSpPr>
          <p:nvPr/>
        </p:nvSpPr>
        <p:spPr bwMode="auto">
          <a:xfrm>
            <a:off x="592138" y="5681663"/>
            <a:ext cx="5570537" cy="487362"/>
          </a:xfrm>
          <a:prstGeom prst="rect">
            <a:avLst/>
          </a:prstGeom>
          <a:noFill/>
          <a:ln w="12700">
            <a:solidFill>
              <a:schemeClr val="tx1"/>
            </a:solidFill>
            <a:miter lim="800000"/>
            <a:headEnd/>
            <a:tailEnd/>
          </a:ln>
          <a:effectLst/>
        </p:spPr>
        <p:txBody>
          <a:bodyPr wrap="none" anchor="ctr"/>
          <a:lstStyle/>
          <a:p>
            <a:endParaRPr lang="en-US"/>
          </a:p>
        </p:txBody>
      </p:sp>
      <p:sp>
        <p:nvSpPr>
          <p:cNvPr id="24581" name="Rectangle 5"/>
          <p:cNvSpPr>
            <a:spLocks noChangeArrowheads="1"/>
          </p:cNvSpPr>
          <p:nvPr/>
        </p:nvSpPr>
        <p:spPr bwMode="auto">
          <a:xfrm>
            <a:off x="638175" y="5707063"/>
            <a:ext cx="2947988" cy="476250"/>
          </a:xfrm>
          <a:prstGeom prst="rect">
            <a:avLst/>
          </a:prstGeom>
          <a:noFill/>
          <a:ln w="9525">
            <a:noFill/>
            <a:miter lim="800000"/>
            <a:headEnd/>
            <a:tailEnd/>
          </a:ln>
          <a:effectLst/>
        </p:spPr>
        <p:txBody>
          <a:bodyPr wrap="none" lIns="90488" tIns="44450" rIns="90488" bIns="44450">
            <a:spAutoFit/>
          </a:bodyPr>
          <a:lstStyle/>
          <a:p>
            <a:pPr algn="l" defTabSz="882650">
              <a:lnSpc>
                <a:spcPct val="100000"/>
              </a:lnSpc>
              <a:spcBef>
                <a:spcPct val="30000"/>
              </a:spcBef>
            </a:pPr>
            <a:r>
              <a:rPr lang="en-US" sz="1100">
                <a:solidFill>
                  <a:schemeClr val="tx1"/>
                </a:solidFill>
                <a:latin typeface="Courier New" pitchFamily="49" charset="0"/>
              </a:rPr>
              <a:t>SQL&gt; SELECT   dept_deptno.CURRVAL</a:t>
            </a:r>
          </a:p>
          <a:p>
            <a:pPr algn="l" defTabSz="882650">
              <a:lnSpc>
                <a:spcPct val="100000"/>
              </a:lnSpc>
              <a:spcBef>
                <a:spcPct val="30000"/>
              </a:spcBef>
            </a:pPr>
            <a:r>
              <a:rPr lang="en-US" sz="1100">
                <a:solidFill>
                  <a:schemeClr val="tx1"/>
                </a:solidFill>
                <a:latin typeface="Courier New" pitchFamily="49" charset="0"/>
              </a:rPr>
              <a:t>  2  FROM     dual;</a:t>
            </a:r>
          </a:p>
        </p:txBody>
      </p:sp>
      <p:sp>
        <p:nvSpPr>
          <p:cNvPr id="24582" name="Rectangle 6"/>
          <p:cNvSpPr>
            <a:spLocks noChangeArrowheads="1"/>
          </p:cNvSpPr>
          <p:nvPr/>
        </p:nvSpPr>
        <p:spPr bwMode="auto">
          <a:xfrm>
            <a:off x="604838" y="6330950"/>
            <a:ext cx="5557837" cy="674688"/>
          </a:xfrm>
          <a:prstGeom prst="rect">
            <a:avLst/>
          </a:prstGeom>
          <a:noFill/>
          <a:ln w="12700">
            <a:solidFill>
              <a:schemeClr val="tx1"/>
            </a:solidFill>
            <a:miter lim="800000"/>
            <a:headEnd/>
            <a:tailEnd/>
          </a:ln>
          <a:effectLst/>
        </p:spPr>
        <p:txBody>
          <a:bodyPr wrap="none" anchor="ctr"/>
          <a:lstStyle/>
          <a:p>
            <a:endParaRPr lang="en-US"/>
          </a:p>
        </p:txBody>
      </p:sp>
      <p:sp>
        <p:nvSpPr>
          <p:cNvPr id="24583" name="Rectangle 7"/>
          <p:cNvSpPr>
            <a:spLocks noChangeArrowheads="1"/>
          </p:cNvSpPr>
          <p:nvPr/>
        </p:nvSpPr>
        <p:spPr bwMode="auto">
          <a:xfrm>
            <a:off x="568325" y="6318250"/>
            <a:ext cx="930275" cy="695325"/>
          </a:xfrm>
          <a:prstGeom prst="rect">
            <a:avLst/>
          </a:prstGeom>
          <a:noFill/>
          <a:ln w="9525">
            <a:noFill/>
            <a:miter lim="800000"/>
            <a:headEnd/>
            <a:tailEnd/>
          </a:ln>
          <a:effectLst/>
        </p:spPr>
        <p:txBody>
          <a:bodyPr wrap="none" lIns="90488" tIns="44450" rIns="90488" bIns="44450">
            <a:spAutoFit/>
          </a:bodyPr>
          <a:lstStyle/>
          <a:p>
            <a:pPr algn="l" defTabSz="882650">
              <a:lnSpc>
                <a:spcPct val="100000"/>
              </a:lnSpc>
              <a:spcBef>
                <a:spcPct val="30000"/>
              </a:spcBef>
              <a:tabLst>
                <a:tab pos="749300" algn="r"/>
              </a:tabLst>
            </a:pPr>
            <a:r>
              <a:rPr lang="en-US" sz="1100" b="0">
                <a:latin typeface="Courier New" pitchFamily="49" charset="0"/>
              </a:rPr>
              <a:t>	</a:t>
            </a:r>
            <a:r>
              <a:rPr lang="en-US" sz="1100" b="0">
                <a:solidFill>
                  <a:schemeClr val="tx1"/>
                </a:solidFill>
                <a:latin typeface="Courier New" pitchFamily="49" charset="0"/>
              </a:rPr>
              <a:t>CURRVAL</a:t>
            </a:r>
          </a:p>
          <a:p>
            <a:pPr algn="l" defTabSz="882650">
              <a:lnSpc>
                <a:spcPct val="100000"/>
              </a:lnSpc>
              <a:spcBef>
                <a:spcPct val="30000"/>
              </a:spcBef>
              <a:tabLst>
                <a:tab pos="749300" algn="r"/>
              </a:tabLst>
            </a:pPr>
            <a:r>
              <a:rPr lang="en-US" sz="1100" b="0">
                <a:solidFill>
                  <a:schemeClr val="tx1"/>
                </a:solidFill>
                <a:latin typeface="Courier New" pitchFamily="49" charset="0"/>
              </a:rPr>
              <a:t>	-------</a:t>
            </a:r>
          </a:p>
          <a:p>
            <a:pPr algn="l" defTabSz="882650">
              <a:lnSpc>
                <a:spcPct val="100000"/>
              </a:lnSpc>
              <a:spcBef>
                <a:spcPct val="30000"/>
              </a:spcBef>
              <a:tabLst>
                <a:tab pos="749300" algn="r"/>
              </a:tabLst>
            </a:pPr>
            <a:r>
              <a:rPr lang="en-US" sz="1100" b="0">
                <a:solidFill>
                  <a:schemeClr val="tx1"/>
                </a:solidFill>
                <a:latin typeface="Courier New" pitchFamily="49" charset="0"/>
              </a:rPr>
              <a:t>	91</a:t>
            </a:r>
          </a:p>
        </p:txBody>
      </p:sp>
      <p:sp>
        <p:nvSpPr>
          <p:cNvPr id="24584" name="Rectangle 8"/>
          <p:cNvSpPr>
            <a:spLocks noChangeArrowheads="1"/>
          </p:cNvSpPr>
          <p:nvPr/>
        </p:nvSpPr>
        <p:spPr bwMode="auto">
          <a:xfrm>
            <a:off x="617538" y="7562850"/>
            <a:ext cx="5545137" cy="536575"/>
          </a:xfrm>
          <a:prstGeom prst="rect">
            <a:avLst/>
          </a:prstGeom>
          <a:noFill/>
          <a:ln w="12700">
            <a:solidFill>
              <a:schemeClr val="tx1"/>
            </a:solidFill>
            <a:miter lim="800000"/>
            <a:headEnd/>
            <a:tailEnd/>
          </a:ln>
          <a:effectLst/>
        </p:spPr>
        <p:txBody>
          <a:bodyPr wrap="none" anchor="ctr"/>
          <a:lstStyle/>
          <a:p>
            <a:endParaRPr lang="en-US"/>
          </a:p>
        </p:txBody>
      </p:sp>
      <p:sp>
        <p:nvSpPr>
          <p:cNvPr id="24585" name="Rectangle 9"/>
          <p:cNvSpPr>
            <a:spLocks noChangeArrowheads="1"/>
          </p:cNvSpPr>
          <p:nvPr/>
        </p:nvSpPr>
        <p:spPr bwMode="auto">
          <a:xfrm>
            <a:off x="658813" y="7556500"/>
            <a:ext cx="5043487" cy="476250"/>
          </a:xfrm>
          <a:prstGeom prst="rect">
            <a:avLst/>
          </a:prstGeom>
          <a:noFill/>
          <a:ln w="9525">
            <a:noFill/>
            <a:miter lim="800000"/>
            <a:headEnd/>
            <a:tailEnd/>
          </a:ln>
          <a:effectLst/>
        </p:spPr>
        <p:txBody>
          <a:bodyPr wrap="none" lIns="90488" tIns="44450" rIns="90488" bIns="44450">
            <a:spAutoFit/>
          </a:bodyPr>
          <a:lstStyle/>
          <a:p>
            <a:pPr algn="l" defTabSz="869950">
              <a:lnSpc>
                <a:spcPct val="100000"/>
              </a:lnSpc>
              <a:spcBef>
                <a:spcPct val="30000"/>
              </a:spcBef>
            </a:pPr>
            <a:r>
              <a:rPr lang="en-US" sz="1100">
                <a:solidFill>
                  <a:schemeClr val="tx1"/>
                </a:solidFill>
                <a:latin typeface="Courier New" pitchFamily="49" charset="0"/>
              </a:rPr>
              <a:t>SQL&gt; INSERT INTO emp ...</a:t>
            </a:r>
          </a:p>
          <a:p>
            <a:pPr algn="l" defTabSz="869950">
              <a:lnSpc>
                <a:spcPct val="100000"/>
              </a:lnSpc>
              <a:spcBef>
                <a:spcPct val="30000"/>
              </a:spcBef>
            </a:pPr>
            <a:r>
              <a:rPr lang="en-US" sz="1100">
                <a:solidFill>
                  <a:schemeClr val="tx1"/>
                </a:solidFill>
                <a:latin typeface="Courier New" pitchFamily="49" charset="0"/>
              </a:rPr>
              <a:t>  2  VALUES (emp_empno.NEXTVAL, dept_deptno.CURRVAL, ...);</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396875" y="4727575"/>
            <a:ext cx="6143625" cy="3749675"/>
          </a:xfrm>
          <a:noFill/>
          <a:ln/>
        </p:spPr>
        <p:txBody>
          <a:bodyPr/>
          <a:lstStyle/>
          <a:p>
            <a:pPr>
              <a:tabLst/>
            </a:pPr>
            <a:r>
              <a:rPr lang="en-US"/>
              <a:t>Caching Sequence Values</a:t>
            </a:r>
          </a:p>
          <a:p>
            <a:pPr lvl="1">
              <a:tabLst/>
            </a:pPr>
            <a:r>
              <a:rPr lang="en-US"/>
              <a:t>Cache sequences in the memory to allow faster access to those sequence values. The cache is populated at the first reference to the sequence. Each request for the next sequence value is retrieved from the cached sequence. After the last sequence is used, the next request for the sequence pulls another cache of sequences into memory.</a:t>
            </a:r>
          </a:p>
          <a:p>
            <a:pPr>
              <a:tabLst/>
            </a:pPr>
            <a:r>
              <a:rPr lang="en-US"/>
              <a:t>Beware of Gaps in Your Sequence</a:t>
            </a:r>
          </a:p>
          <a:p>
            <a:pPr lvl="1">
              <a:tabLst/>
            </a:pPr>
            <a:r>
              <a:rPr lang="en-US"/>
              <a:t>Although sequence generators issue sequential numbers without gaps, this action occurs independent of a commit or rollback. Therefore, if you roll back a statement containing a sequence, the number is lost.</a:t>
            </a:r>
          </a:p>
          <a:p>
            <a:pPr lvl="1">
              <a:tabLst/>
            </a:pPr>
            <a:r>
              <a:rPr lang="en-US"/>
              <a:t>Another event that can cause gaps in the sequence is a system crash. If the sequence caches values in the memory, then those values are lost if the system crashes.</a:t>
            </a:r>
          </a:p>
          <a:p>
            <a:pPr lvl="1">
              <a:tabLst/>
            </a:pPr>
            <a:r>
              <a:rPr lang="en-US"/>
              <a:t>Because sequences are not tied directly to tables, the same sequence can be used for multiple tables. If this occurs, each table can contain gaps in the sequential numbers.</a:t>
            </a:r>
          </a:p>
          <a:p>
            <a:pPr>
              <a:tabLst/>
            </a:pPr>
            <a:r>
              <a:rPr lang="en-US"/>
              <a:t>Viewing the Next Available Sequence Value Without Incrementing It</a:t>
            </a:r>
          </a:p>
          <a:p>
            <a:pPr lvl="1">
              <a:tabLst/>
            </a:pPr>
            <a:r>
              <a:rPr lang="en-US"/>
              <a:t>If the sequence was created with NOCACHE, it is possible to view the next available sequence value without incrementing it by querying the USER_SEQUENCES table.</a:t>
            </a:r>
          </a:p>
          <a:p>
            <a:pPr>
              <a:tabLst/>
            </a:pPr>
            <a:r>
              <a:rPr lang="en-US">
                <a:solidFill>
                  <a:schemeClr val="accent2"/>
                </a:solidFill>
              </a:rPr>
              <a:t>Class Management Note</a:t>
            </a:r>
          </a:p>
          <a:p>
            <a:pPr lvl="1">
              <a:tabLst/>
            </a:pPr>
            <a:r>
              <a:rPr lang="en-US">
                <a:solidFill>
                  <a:schemeClr val="accent2"/>
                </a:solidFill>
              </a:rPr>
              <a:t>Frequently used sequences should be created with caching to improve efficiency. For cached sequences, there is no way to find out what the next available sequence value will be without actually obtaining, and using up, that value. It is recommended that users resist finding the next sequence value. Trust the system to provide a unique value each time a sequence is used in an INSERT statement.</a:t>
            </a:r>
            <a:r>
              <a:rPr lang="en-US"/>
              <a:t> </a:t>
            </a:r>
          </a:p>
        </p:txBody>
      </p:sp>
      <p:sp>
        <p:nvSpPr>
          <p:cNvPr id="26627"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471488" y="157163"/>
            <a:ext cx="5870575" cy="4402137"/>
          </a:xfrm>
          <a:ln cap="flat"/>
        </p:spPr>
      </p:sp>
      <p:sp>
        <p:nvSpPr>
          <p:cNvPr id="28675" name="Rectangle 3"/>
          <p:cNvSpPr>
            <a:spLocks noGrp="1" noChangeArrowheads="1"/>
          </p:cNvSpPr>
          <p:nvPr>
            <p:ph type="body" idx="1"/>
          </p:nvPr>
        </p:nvSpPr>
        <p:spPr>
          <a:noFill/>
          <a:ln/>
        </p:spPr>
        <p:txBody>
          <a:bodyPr/>
          <a:lstStyle/>
          <a:p>
            <a:pPr>
              <a:tabLst/>
            </a:pPr>
            <a:r>
              <a:rPr lang="en-US"/>
              <a:t>Altering a Sequence</a:t>
            </a:r>
          </a:p>
          <a:p>
            <a:pPr lvl="1">
              <a:tabLst/>
            </a:pPr>
            <a:r>
              <a:rPr lang="en-US"/>
              <a:t>If you reach the MAXVALUE limit for your sequence, no additional values from the sequence will be allocated and you will receive an error indicating that the sequence exceeds the MAXVALUE. To continue to use the sequence, you can modify it by using the </a:t>
            </a:r>
            <a:r>
              <a:rPr lang="en-US">
                <a:solidFill>
                  <a:srgbClr val="FC0128"/>
                </a:solidFill>
              </a:rPr>
              <a:t>ALTER SEQUENCE </a:t>
            </a:r>
            <a:r>
              <a:rPr lang="en-US"/>
              <a:t>statement.</a:t>
            </a:r>
          </a:p>
          <a:p>
            <a:pPr lvl="1">
              <a:tabLst/>
            </a:pPr>
            <a:r>
              <a:rPr lang="en-US" b="1"/>
              <a:t>Syntax</a:t>
            </a:r>
          </a:p>
          <a:p>
            <a:pPr lvl="1">
              <a:spcBef>
                <a:spcPct val="65000"/>
              </a:spcBef>
              <a:tabLst/>
            </a:pPr>
            <a:r>
              <a:rPr lang="en-US">
                <a:latin typeface="Courier New" pitchFamily="49" charset="0"/>
              </a:rPr>
              <a:t> ALTER  SEQUENCE	</a:t>
            </a:r>
            <a:r>
              <a:rPr lang="en-US" i="1">
                <a:latin typeface="Courier New" pitchFamily="49" charset="0"/>
              </a:rPr>
              <a:t>sequence</a:t>
            </a:r>
            <a:endParaRPr lang="en-US">
              <a:latin typeface="Courier New" pitchFamily="49" charset="0"/>
            </a:endParaRPr>
          </a:p>
          <a:p>
            <a:pPr lvl="1">
              <a:spcBef>
                <a:spcPct val="0"/>
              </a:spcBef>
              <a:tabLst/>
            </a:pPr>
            <a:r>
              <a:rPr lang="en-US">
                <a:latin typeface="Courier New" pitchFamily="49" charset="0"/>
              </a:rPr>
              <a:t>        [INCREMENT BY </a:t>
            </a:r>
            <a:r>
              <a:rPr lang="en-US" i="1">
                <a:latin typeface="Courier New" pitchFamily="49" charset="0"/>
              </a:rPr>
              <a:t>n</a:t>
            </a:r>
            <a:r>
              <a:rPr lang="en-US">
                <a:latin typeface="Courier New" pitchFamily="49" charset="0"/>
              </a:rPr>
              <a:t>]</a:t>
            </a:r>
          </a:p>
          <a:p>
            <a:pPr lvl="1">
              <a:spcBef>
                <a:spcPct val="0"/>
              </a:spcBef>
              <a:tabLst/>
            </a:pPr>
            <a:r>
              <a:rPr lang="en-US">
                <a:latin typeface="Courier New" pitchFamily="49" charset="0"/>
              </a:rPr>
              <a:t>        [{MAXVALUE </a:t>
            </a:r>
            <a:r>
              <a:rPr lang="en-US" i="1">
                <a:latin typeface="Courier New" pitchFamily="49" charset="0"/>
              </a:rPr>
              <a:t>n</a:t>
            </a:r>
            <a:r>
              <a:rPr lang="en-US">
                <a:latin typeface="Courier New" pitchFamily="49" charset="0"/>
              </a:rPr>
              <a:t> | NOMAXVALUE}]</a:t>
            </a:r>
          </a:p>
          <a:p>
            <a:pPr lvl="1">
              <a:spcBef>
                <a:spcPct val="0"/>
              </a:spcBef>
              <a:tabLst/>
            </a:pPr>
            <a:r>
              <a:rPr lang="en-US">
                <a:latin typeface="Courier New" pitchFamily="49" charset="0"/>
              </a:rPr>
              <a:t>        [{MINVALUE </a:t>
            </a:r>
            <a:r>
              <a:rPr lang="en-US" i="1">
                <a:latin typeface="Courier New" pitchFamily="49" charset="0"/>
              </a:rPr>
              <a:t>n</a:t>
            </a:r>
            <a:r>
              <a:rPr lang="en-US">
                <a:latin typeface="Courier New" pitchFamily="49" charset="0"/>
              </a:rPr>
              <a:t> | NOMINVALUE}]</a:t>
            </a:r>
          </a:p>
          <a:p>
            <a:pPr lvl="1">
              <a:spcBef>
                <a:spcPct val="0"/>
              </a:spcBef>
              <a:tabLst/>
            </a:pPr>
            <a:r>
              <a:rPr lang="en-US">
                <a:latin typeface="Courier New" pitchFamily="49" charset="0"/>
              </a:rPr>
              <a:t>        [{CYCLE | NOCYCLE}]</a:t>
            </a:r>
          </a:p>
          <a:p>
            <a:pPr lvl="1">
              <a:spcBef>
                <a:spcPct val="0"/>
              </a:spcBef>
              <a:tabLst/>
            </a:pPr>
            <a:r>
              <a:rPr lang="en-US">
                <a:latin typeface="Courier New" pitchFamily="49" charset="0"/>
              </a:rPr>
              <a:t>        [{CACHE </a:t>
            </a:r>
            <a:r>
              <a:rPr lang="en-US" i="1">
                <a:latin typeface="Courier New" pitchFamily="49" charset="0"/>
              </a:rPr>
              <a:t>n</a:t>
            </a:r>
            <a:r>
              <a:rPr lang="en-US">
                <a:latin typeface="Courier New" pitchFamily="49" charset="0"/>
              </a:rPr>
              <a:t> | NOCACHE}];</a:t>
            </a:r>
            <a:endParaRPr lang="en-US"/>
          </a:p>
          <a:p>
            <a:pPr lvl="1">
              <a:tabLst/>
            </a:pPr>
            <a:endParaRPr lang="en-US" sz="400" b="1"/>
          </a:p>
          <a:p>
            <a:pPr lvl="1">
              <a:tabLst/>
            </a:pPr>
            <a:r>
              <a:rPr lang="en-US" b="1"/>
              <a:t>where:		</a:t>
            </a:r>
            <a:r>
              <a:rPr lang="en-US" i="1"/>
              <a:t>sequence</a:t>
            </a:r>
            <a:r>
              <a:rPr lang="en-US"/>
              <a:t>		is the name of the sequence generator</a:t>
            </a:r>
          </a:p>
          <a:p>
            <a:pPr lvl="1">
              <a:tabLst/>
            </a:pPr>
            <a:r>
              <a:rPr lang="en-US"/>
              <a:t>For more information, see</a:t>
            </a:r>
            <a:br>
              <a:rPr lang="en-US"/>
            </a:br>
            <a:r>
              <a:rPr lang="en-US" i="1"/>
              <a:t>Oracle Server SQL Reference, </a:t>
            </a:r>
            <a:r>
              <a:rPr lang="en-US"/>
              <a:t>Release 8, “ALTER SEQUENCE.”</a:t>
            </a:r>
          </a:p>
          <a:p>
            <a:pPr lvl="1">
              <a:tabLst/>
            </a:pPr>
            <a:endParaRPr lang="en-US"/>
          </a:p>
          <a:p>
            <a:pPr>
              <a:tabLst/>
            </a:pPr>
            <a:endParaRPr lang="en-US" b="0">
              <a:latin typeface="Times New Roman" pitchFamily="18" charset="0"/>
            </a:endParaRPr>
          </a:p>
        </p:txBody>
      </p:sp>
      <p:grpSp>
        <p:nvGrpSpPr>
          <p:cNvPr id="2" name="Group 17"/>
          <p:cNvGrpSpPr>
            <a:grpSpLocks/>
          </p:cNvGrpSpPr>
          <p:nvPr/>
        </p:nvGrpSpPr>
        <p:grpSpPr bwMode="auto">
          <a:xfrm>
            <a:off x="203200" y="7215188"/>
            <a:ext cx="298450" cy="290512"/>
            <a:chOff x="128" y="4545"/>
            <a:chExt cx="188" cy="183"/>
          </a:xfrm>
        </p:grpSpPr>
        <p:sp>
          <p:nvSpPr>
            <p:cNvPr id="28676" name="Freeform 4"/>
            <p:cNvSpPr>
              <a:spLocks/>
            </p:cNvSpPr>
            <p:nvPr/>
          </p:nvSpPr>
          <p:spPr bwMode="auto">
            <a:xfrm>
              <a:off x="128" y="4545"/>
              <a:ext cx="179" cy="176"/>
            </a:xfrm>
            <a:custGeom>
              <a:avLst/>
              <a:gdLst/>
              <a:ahLst/>
              <a:cxnLst>
                <a:cxn ang="0">
                  <a:pos x="178" y="175"/>
                </a:cxn>
                <a:cxn ang="0">
                  <a:pos x="178" y="0"/>
                </a:cxn>
                <a:cxn ang="0">
                  <a:pos x="0" y="0"/>
                </a:cxn>
                <a:cxn ang="0">
                  <a:pos x="0" y="175"/>
                </a:cxn>
                <a:cxn ang="0">
                  <a:pos x="178" y="175"/>
                </a:cxn>
              </a:cxnLst>
              <a:rect l="0" t="0" r="r" b="b"/>
              <a:pathLst>
                <a:path w="179" h="176">
                  <a:moveTo>
                    <a:pt x="178" y="175"/>
                  </a:moveTo>
                  <a:lnTo>
                    <a:pt x="178" y="0"/>
                  </a:lnTo>
                  <a:lnTo>
                    <a:pt x="0" y="0"/>
                  </a:lnTo>
                  <a:lnTo>
                    <a:pt x="0" y="175"/>
                  </a:lnTo>
                  <a:lnTo>
                    <a:pt x="178" y="175"/>
                  </a:lnTo>
                </a:path>
              </a:pathLst>
            </a:custGeom>
            <a:solidFill>
              <a:srgbClr val="000000"/>
            </a:solidFill>
            <a:ln w="9525" cap="rnd">
              <a:noFill/>
              <a:round/>
              <a:headEnd/>
              <a:tailEnd/>
            </a:ln>
            <a:effectLst/>
          </p:spPr>
          <p:txBody>
            <a:bodyPr/>
            <a:lstStyle/>
            <a:p>
              <a:endParaRPr lang="en-US"/>
            </a:p>
          </p:txBody>
        </p:sp>
        <p:sp>
          <p:nvSpPr>
            <p:cNvPr id="28677" name="Freeform 5"/>
            <p:cNvSpPr>
              <a:spLocks/>
            </p:cNvSpPr>
            <p:nvPr/>
          </p:nvSpPr>
          <p:spPr bwMode="auto">
            <a:xfrm>
              <a:off x="190" y="4611"/>
              <a:ext cx="70" cy="37"/>
            </a:xfrm>
            <a:custGeom>
              <a:avLst/>
              <a:gdLst/>
              <a:ahLst/>
              <a:cxnLst>
                <a:cxn ang="0">
                  <a:pos x="69" y="7"/>
                </a:cxn>
                <a:cxn ang="0">
                  <a:pos x="65" y="0"/>
                </a:cxn>
                <a:cxn ang="0">
                  <a:pos x="0" y="29"/>
                </a:cxn>
                <a:cxn ang="0">
                  <a:pos x="3" y="36"/>
                </a:cxn>
                <a:cxn ang="0">
                  <a:pos x="69" y="7"/>
                </a:cxn>
              </a:cxnLst>
              <a:rect l="0" t="0" r="r" b="b"/>
              <a:pathLst>
                <a:path w="70" h="37">
                  <a:moveTo>
                    <a:pt x="69" y="7"/>
                  </a:moveTo>
                  <a:lnTo>
                    <a:pt x="65" y="0"/>
                  </a:lnTo>
                  <a:lnTo>
                    <a:pt x="0" y="29"/>
                  </a:lnTo>
                  <a:lnTo>
                    <a:pt x="3" y="36"/>
                  </a:lnTo>
                  <a:lnTo>
                    <a:pt x="69" y="7"/>
                  </a:lnTo>
                </a:path>
              </a:pathLst>
            </a:custGeom>
            <a:solidFill>
              <a:srgbClr val="FFFFFF"/>
            </a:solidFill>
            <a:ln w="9525" cap="rnd">
              <a:noFill/>
              <a:round/>
              <a:headEnd/>
              <a:tailEnd/>
            </a:ln>
            <a:effectLst/>
          </p:spPr>
          <p:txBody>
            <a:bodyPr/>
            <a:lstStyle/>
            <a:p>
              <a:endParaRPr lang="en-US"/>
            </a:p>
          </p:txBody>
        </p:sp>
        <p:sp>
          <p:nvSpPr>
            <p:cNvPr id="28678" name="Freeform 6"/>
            <p:cNvSpPr>
              <a:spLocks/>
            </p:cNvSpPr>
            <p:nvPr/>
          </p:nvSpPr>
          <p:spPr bwMode="auto">
            <a:xfrm>
              <a:off x="198" y="4626"/>
              <a:ext cx="70" cy="37"/>
            </a:xfrm>
            <a:custGeom>
              <a:avLst/>
              <a:gdLst/>
              <a:ahLst/>
              <a:cxnLst>
                <a:cxn ang="0">
                  <a:pos x="69" y="7"/>
                </a:cxn>
                <a:cxn ang="0">
                  <a:pos x="65" y="0"/>
                </a:cxn>
                <a:cxn ang="0">
                  <a:pos x="0" y="29"/>
                </a:cxn>
                <a:cxn ang="0">
                  <a:pos x="3" y="36"/>
                </a:cxn>
                <a:cxn ang="0">
                  <a:pos x="69" y="7"/>
                </a:cxn>
              </a:cxnLst>
              <a:rect l="0" t="0" r="r" b="b"/>
              <a:pathLst>
                <a:path w="70" h="37">
                  <a:moveTo>
                    <a:pt x="69" y="7"/>
                  </a:moveTo>
                  <a:lnTo>
                    <a:pt x="65" y="0"/>
                  </a:lnTo>
                  <a:lnTo>
                    <a:pt x="0" y="29"/>
                  </a:lnTo>
                  <a:lnTo>
                    <a:pt x="3" y="36"/>
                  </a:lnTo>
                  <a:lnTo>
                    <a:pt x="69" y="7"/>
                  </a:lnTo>
                </a:path>
              </a:pathLst>
            </a:custGeom>
            <a:solidFill>
              <a:srgbClr val="FFFFFF"/>
            </a:solidFill>
            <a:ln w="9525" cap="rnd">
              <a:noFill/>
              <a:round/>
              <a:headEnd/>
              <a:tailEnd/>
            </a:ln>
            <a:effectLst/>
          </p:spPr>
          <p:txBody>
            <a:bodyPr/>
            <a:lstStyle/>
            <a:p>
              <a:endParaRPr lang="en-US"/>
            </a:p>
          </p:txBody>
        </p:sp>
        <p:sp>
          <p:nvSpPr>
            <p:cNvPr id="28679" name="Freeform 7"/>
            <p:cNvSpPr>
              <a:spLocks/>
            </p:cNvSpPr>
            <p:nvPr/>
          </p:nvSpPr>
          <p:spPr bwMode="auto">
            <a:xfrm>
              <a:off x="205" y="4643"/>
              <a:ext cx="69" cy="35"/>
            </a:xfrm>
            <a:custGeom>
              <a:avLst/>
              <a:gdLst/>
              <a:ahLst/>
              <a:cxnLst>
                <a:cxn ang="0">
                  <a:pos x="68" y="6"/>
                </a:cxn>
                <a:cxn ang="0">
                  <a:pos x="65" y="0"/>
                </a:cxn>
                <a:cxn ang="0">
                  <a:pos x="0" y="27"/>
                </a:cxn>
                <a:cxn ang="0">
                  <a:pos x="3" y="34"/>
                </a:cxn>
                <a:cxn ang="0">
                  <a:pos x="68" y="6"/>
                </a:cxn>
              </a:cxnLst>
              <a:rect l="0" t="0" r="r" b="b"/>
              <a:pathLst>
                <a:path w="69" h="35">
                  <a:moveTo>
                    <a:pt x="68" y="6"/>
                  </a:moveTo>
                  <a:lnTo>
                    <a:pt x="65" y="0"/>
                  </a:lnTo>
                  <a:lnTo>
                    <a:pt x="0" y="27"/>
                  </a:lnTo>
                  <a:lnTo>
                    <a:pt x="3" y="34"/>
                  </a:lnTo>
                  <a:lnTo>
                    <a:pt x="68" y="6"/>
                  </a:lnTo>
                </a:path>
              </a:pathLst>
            </a:custGeom>
            <a:solidFill>
              <a:srgbClr val="FFFFFF"/>
            </a:solidFill>
            <a:ln w="9525" cap="rnd">
              <a:noFill/>
              <a:round/>
              <a:headEnd/>
              <a:tailEnd/>
            </a:ln>
            <a:effectLst/>
          </p:spPr>
          <p:txBody>
            <a:bodyPr/>
            <a:lstStyle/>
            <a:p>
              <a:endParaRPr lang="en-US"/>
            </a:p>
          </p:txBody>
        </p:sp>
        <p:sp>
          <p:nvSpPr>
            <p:cNvPr id="28680" name="Freeform 8"/>
            <p:cNvSpPr>
              <a:spLocks/>
            </p:cNvSpPr>
            <p:nvPr/>
          </p:nvSpPr>
          <p:spPr bwMode="auto">
            <a:xfrm>
              <a:off x="213" y="4659"/>
              <a:ext cx="70" cy="35"/>
            </a:xfrm>
            <a:custGeom>
              <a:avLst/>
              <a:gdLst/>
              <a:ahLst/>
              <a:cxnLst>
                <a:cxn ang="0">
                  <a:pos x="69" y="6"/>
                </a:cxn>
                <a:cxn ang="0">
                  <a:pos x="65" y="0"/>
                </a:cxn>
                <a:cxn ang="0">
                  <a:pos x="0" y="27"/>
                </a:cxn>
                <a:cxn ang="0">
                  <a:pos x="3" y="34"/>
                </a:cxn>
                <a:cxn ang="0">
                  <a:pos x="69" y="6"/>
                </a:cxn>
              </a:cxnLst>
              <a:rect l="0" t="0" r="r" b="b"/>
              <a:pathLst>
                <a:path w="70" h="35">
                  <a:moveTo>
                    <a:pt x="69" y="6"/>
                  </a:moveTo>
                  <a:lnTo>
                    <a:pt x="65" y="0"/>
                  </a:lnTo>
                  <a:lnTo>
                    <a:pt x="0" y="27"/>
                  </a:lnTo>
                  <a:lnTo>
                    <a:pt x="3" y="34"/>
                  </a:lnTo>
                  <a:lnTo>
                    <a:pt x="69" y="6"/>
                  </a:lnTo>
                </a:path>
              </a:pathLst>
            </a:custGeom>
            <a:solidFill>
              <a:srgbClr val="FFFFFF"/>
            </a:solidFill>
            <a:ln w="9525" cap="rnd">
              <a:noFill/>
              <a:round/>
              <a:headEnd/>
              <a:tailEnd/>
            </a:ln>
            <a:effectLst/>
          </p:spPr>
          <p:txBody>
            <a:bodyPr/>
            <a:lstStyle/>
            <a:p>
              <a:endParaRPr lang="en-US"/>
            </a:p>
          </p:txBody>
        </p:sp>
        <p:sp>
          <p:nvSpPr>
            <p:cNvPr id="28681" name="Freeform 9"/>
            <p:cNvSpPr>
              <a:spLocks/>
            </p:cNvSpPr>
            <p:nvPr/>
          </p:nvSpPr>
          <p:spPr bwMode="auto">
            <a:xfrm>
              <a:off x="221" y="4675"/>
              <a:ext cx="69" cy="38"/>
            </a:xfrm>
            <a:custGeom>
              <a:avLst/>
              <a:gdLst/>
              <a:ahLst/>
              <a:cxnLst>
                <a:cxn ang="0">
                  <a:pos x="68" y="7"/>
                </a:cxn>
                <a:cxn ang="0">
                  <a:pos x="65" y="0"/>
                </a:cxn>
                <a:cxn ang="0">
                  <a:pos x="0" y="29"/>
                </a:cxn>
                <a:cxn ang="0">
                  <a:pos x="3" y="37"/>
                </a:cxn>
                <a:cxn ang="0">
                  <a:pos x="68" y="7"/>
                </a:cxn>
              </a:cxnLst>
              <a:rect l="0" t="0" r="r" b="b"/>
              <a:pathLst>
                <a:path w="69" h="38">
                  <a:moveTo>
                    <a:pt x="68" y="7"/>
                  </a:moveTo>
                  <a:lnTo>
                    <a:pt x="65" y="0"/>
                  </a:lnTo>
                  <a:lnTo>
                    <a:pt x="0" y="29"/>
                  </a:lnTo>
                  <a:lnTo>
                    <a:pt x="3" y="37"/>
                  </a:lnTo>
                  <a:lnTo>
                    <a:pt x="68" y="7"/>
                  </a:lnTo>
                </a:path>
              </a:pathLst>
            </a:custGeom>
            <a:solidFill>
              <a:srgbClr val="FFFFFF"/>
            </a:solidFill>
            <a:ln w="9525" cap="rnd">
              <a:noFill/>
              <a:round/>
              <a:headEnd/>
              <a:tailEnd/>
            </a:ln>
            <a:effectLst/>
          </p:spPr>
          <p:txBody>
            <a:bodyPr/>
            <a:lstStyle/>
            <a:p>
              <a:endParaRPr lang="en-US"/>
            </a:p>
          </p:txBody>
        </p:sp>
        <p:sp>
          <p:nvSpPr>
            <p:cNvPr id="28682" name="Freeform 10"/>
            <p:cNvSpPr>
              <a:spLocks/>
            </p:cNvSpPr>
            <p:nvPr/>
          </p:nvSpPr>
          <p:spPr bwMode="auto">
            <a:xfrm>
              <a:off x="150" y="4573"/>
              <a:ext cx="122" cy="58"/>
            </a:xfrm>
            <a:custGeom>
              <a:avLst/>
              <a:gdLst/>
              <a:ahLst/>
              <a:cxnLst>
                <a:cxn ang="0">
                  <a:pos x="121" y="7"/>
                </a:cxn>
                <a:cxn ang="0">
                  <a:pos x="119" y="0"/>
                </a:cxn>
                <a:cxn ang="0">
                  <a:pos x="0" y="50"/>
                </a:cxn>
                <a:cxn ang="0">
                  <a:pos x="2" y="57"/>
                </a:cxn>
                <a:cxn ang="0">
                  <a:pos x="121" y="7"/>
                </a:cxn>
              </a:cxnLst>
              <a:rect l="0" t="0" r="r" b="b"/>
              <a:pathLst>
                <a:path w="122" h="58">
                  <a:moveTo>
                    <a:pt x="121" y="7"/>
                  </a:moveTo>
                  <a:lnTo>
                    <a:pt x="119" y="0"/>
                  </a:lnTo>
                  <a:lnTo>
                    <a:pt x="0" y="50"/>
                  </a:lnTo>
                  <a:lnTo>
                    <a:pt x="2" y="57"/>
                  </a:lnTo>
                  <a:lnTo>
                    <a:pt x="121" y="7"/>
                  </a:lnTo>
                </a:path>
              </a:pathLst>
            </a:custGeom>
            <a:solidFill>
              <a:srgbClr val="FFFFFF"/>
            </a:solidFill>
            <a:ln w="9525" cap="rnd">
              <a:noFill/>
              <a:round/>
              <a:headEnd/>
              <a:tailEnd/>
            </a:ln>
            <a:effectLst/>
          </p:spPr>
          <p:txBody>
            <a:bodyPr/>
            <a:lstStyle/>
            <a:p>
              <a:endParaRPr lang="en-US"/>
            </a:p>
          </p:txBody>
        </p:sp>
        <p:sp>
          <p:nvSpPr>
            <p:cNvPr id="28683" name="Freeform 11"/>
            <p:cNvSpPr>
              <a:spLocks/>
            </p:cNvSpPr>
            <p:nvPr/>
          </p:nvSpPr>
          <p:spPr bwMode="auto">
            <a:xfrm>
              <a:off x="132" y="4562"/>
              <a:ext cx="124" cy="59"/>
            </a:xfrm>
            <a:custGeom>
              <a:avLst/>
              <a:gdLst/>
              <a:ahLst/>
              <a:cxnLst>
                <a:cxn ang="0">
                  <a:pos x="123" y="7"/>
                </a:cxn>
                <a:cxn ang="0">
                  <a:pos x="119" y="0"/>
                </a:cxn>
                <a:cxn ang="0">
                  <a:pos x="0" y="51"/>
                </a:cxn>
                <a:cxn ang="0">
                  <a:pos x="2" y="58"/>
                </a:cxn>
                <a:cxn ang="0">
                  <a:pos x="123" y="7"/>
                </a:cxn>
              </a:cxnLst>
              <a:rect l="0" t="0" r="r" b="b"/>
              <a:pathLst>
                <a:path w="124" h="59">
                  <a:moveTo>
                    <a:pt x="123" y="7"/>
                  </a:moveTo>
                  <a:lnTo>
                    <a:pt x="119" y="0"/>
                  </a:lnTo>
                  <a:lnTo>
                    <a:pt x="0" y="51"/>
                  </a:lnTo>
                  <a:lnTo>
                    <a:pt x="2" y="58"/>
                  </a:lnTo>
                  <a:lnTo>
                    <a:pt x="123" y="7"/>
                  </a:lnTo>
                </a:path>
              </a:pathLst>
            </a:custGeom>
            <a:solidFill>
              <a:srgbClr val="FFFFFF"/>
            </a:solidFill>
            <a:ln w="9525" cap="rnd">
              <a:noFill/>
              <a:round/>
              <a:headEnd/>
              <a:tailEnd/>
            </a:ln>
            <a:effectLst/>
          </p:spPr>
          <p:txBody>
            <a:bodyPr/>
            <a:lstStyle/>
            <a:p>
              <a:endParaRPr lang="en-US"/>
            </a:p>
          </p:txBody>
        </p:sp>
        <p:sp>
          <p:nvSpPr>
            <p:cNvPr id="28684" name="Freeform 12"/>
            <p:cNvSpPr>
              <a:spLocks/>
            </p:cNvSpPr>
            <p:nvPr/>
          </p:nvSpPr>
          <p:spPr bwMode="auto">
            <a:xfrm>
              <a:off x="260" y="4575"/>
              <a:ext cx="56" cy="105"/>
            </a:xfrm>
            <a:custGeom>
              <a:avLst/>
              <a:gdLst/>
              <a:ahLst/>
              <a:cxnLst>
                <a:cxn ang="0">
                  <a:pos x="47" y="104"/>
                </a:cxn>
                <a:cxn ang="0">
                  <a:pos x="55" y="101"/>
                </a:cxn>
                <a:cxn ang="0">
                  <a:pos x="7" y="0"/>
                </a:cxn>
                <a:cxn ang="0">
                  <a:pos x="0" y="3"/>
                </a:cxn>
                <a:cxn ang="0">
                  <a:pos x="47" y="104"/>
                </a:cxn>
              </a:cxnLst>
              <a:rect l="0" t="0" r="r" b="b"/>
              <a:pathLst>
                <a:path w="56" h="105">
                  <a:moveTo>
                    <a:pt x="47" y="104"/>
                  </a:moveTo>
                  <a:lnTo>
                    <a:pt x="55" y="101"/>
                  </a:lnTo>
                  <a:lnTo>
                    <a:pt x="7" y="0"/>
                  </a:lnTo>
                  <a:lnTo>
                    <a:pt x="0" y="3"/>
                  </a:lnTo>
                  <a:lnTo>
                    <a:pt x="47" y="104"/>
                  </a:lnTo>
                </a:path>
              </a:pathLst>
            </a:custGeom>
            <a:solidFill>
              <a:srgbClr val="FFFFFF"/>
            </a:solidFill>
            <a:ln w="9525" cap="rnd">
              <a:noFill/>
              <a:round/>
              <a:headEnd/>
              <a:tailEnd/>
            </a:ln>
            <a:effectLst/>
          </p:spPr>
          <p:txBody>
            <a:bodyPr/>
            <a:lstStyle/>
            <a:p>
              <a:endParaRPr lang="en-US"/>
            </a:p>
          </p:txBody>
        </p:sp>
        <p:sp>
          <p:nvSpPr>
            <p:cNvPr id="28685" name="Freeform 13"/>
            <p:cNvSpPr>
              <a:spLocks/>
            </p:cNvSpPr>
            <p:nvPr/>
          </p:nvSpPr>
          <p:spPr bwMode="auto">
            <a:xfrm>
              <a:off x="150" y="4621"/>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a:tailEnd/>
            </a:ln>
            <a:effectLst/>
          </p:spPr>
          <p:txBody>
            <a:bodyPr/>
            <a:lstStyle/>
            <a:p>
              <a:endParaRPr lang="en-US"/>
            </a:p>
          </p:txBody>
        </p:sp>
        <p:sp>
          <p:nvSpPr>
            <p:cNvPr id="28686" name="Freeform 14"/>
            <p:cNvSpPr>
              <a:spLocks/>
            </p:cNvSpPr>
            <p:nvPr/>
          </p:nvSpPr>
          <p:spPr bwMode="auto">
            <a:xfrm>
              <a:off x="128" y="4613"/>
              <a:ext cx="59" cy="115"/>
            </a:xfrm>
            <a:custGeom>
              <a:avLst/>
              <a:gdLst/>
              <a:ahLst/>
              <a:cxnLst>
                <a:cxn ang="0">
                  <a:pos x="51" y="114"/>
                </a:cxn>
                <a:cxn ang="0">
                  <a:pos x="58" y="111"/>
                </a:cxn>
                <a:cxn ang="0">
                  <a:pos x="6" y="0"/>
                </a:cxn>
                <a:cxn ang="0">
                  <a:pos x="0" y="2"/>
                </a:cxn>
                <a:cxn ang="0">
                  <a:pos x="51" y="114"/>
                </a:cxn>
              </a:cxnLst>
              <a:rect l="0" t="0" r="r" b="b"/>
              <a:pathLst>
                <a:path w="59" h="115">
                  <a:moveTo>
                    <a:pt x="51" y="114"/>
                  </a:moveTo>
                  <a:lnTo>
                    <a:pt x="58" y="111"/>
                  </a:lnTo>
                  <a:lnTo>
                    <a:pt x="6" y="0"/>
                  </a:lnTo>
                  <a:lnTo>
                    <a:pt x="0" y="2"/>
                  </a:lnTo>
                  <a:lnTo>
                    <a:pt x="51" y="114"/>
                  </a:lnTo>
                </a:path>
              </a:pathLst>
            </a:custGeom>
            <a:solidFill>
              <a:srgbClr val="FFFFFF"/>
            </a:solidFill>
            <a:ln w="9525" cap="rnd">
              <a:noFill/>
              <a:round/>
              <a:headEnd/>
              <a:tailEnd/>
            </a:ln>
            <a:effectLst/>
          </p:spPr>
          <p:txBody>
            <a:bodyPr/>
            <a:lstStyle/>
            <a:p>
              <a:endParaRPr lang="en-US"/>
            </a:p>
          </p:txBody>
        </p:sp>
        <p:sp>
          <p:nvSpPr>
            <p:cNvPr id="28687" name="Freeform 15"/>
            <p:cNvSpPr>
              <a:spLocks/>
            </p:cNvSpPr>
            <p:nvPr/>
          </p:nvSpPr>
          <p:spPr bwMode="auto">
            <a:xfrm>
              <a:off x="131" y="4613"/>
              <a:ext cx="28" cy="17"/>
            </a:xfrm>
            <a:custGeom>
              <a:avLst/>
              <a:gdLst/>
              <a:ahLst/>
              <a:cxnLst>
                <a:cxn ang="0">
                  <a:pos x="23" y="16"/>
                </a:cxn>
                <a:cxn ang="0">
                  <a:pos x="27" y="9"/>
                </a:cxn>
                <a:cxn ang="0">
                  <a:pos x="4" y="0"/>
                </a:cxn>
                <a:cxn ang="0">
                  <a:pos x="0" y="6"/>
                </a:cxn>
                <a:cxn ang="0">
                  <a:pos x="23" y="16"/>
                </a:cxn>
              </a:cxnLst>
              <a:rect l="0" t="0" r="r" b="b"/>
              <a:pathLst>
                <a:path w="28" h="17">
                  <a:moveTo>
                    <a:pt x="23" y="16"/>
                  </a:moveTo>
                  <a:lnTo>
                    <a:pt x="27" y="9"/>
                  </a:lnTo>
                  <a:lnTo>
                    <a:pt x="4" y="0"/>
                  </a:lnTo>
                  <a:lnTo>
                    <a:pt x="0" y="6"/>
                  </a:lnTo>
                  <a:lnTo>
                    <a:pt x="23" y="16"/>
                  </a:lnTo>
                </a:path>
              </a:pathLst>
            </a:custGeom>
            <a:solidFill>
              <a:srgbClr val="FFFFFF"/>
            </a:solidFill>
            <a:ln w="9525" cap="rnd">
              <a:noFill/>
              <a:round/>
              <a:headEnd/>
              <a:tailEnd/>
            </a:ln>
            <a:effectLst/>
          </p:spPr>
          <p:txBody>
            <a:bodyPr/>
            <a:lstStyle/>
            <a:p>
              <a:endParaRPr lang="en-US"/>
            </a:p>
          </p:txBody>
        </p:sp>
        <p:sp>
          <p:nvSpPr>
            <p:cNvPr id="28688" name="Freeform 16"/>
            <p:cNvSpPr>
              <a:spLocks/>
            </p:cNvSpPr>
            <p:nvPr/>
          </p:nvSpPr>
          <p:spPr bwMode="auto">
            <a:xfrm>
              <a:off x="239" y="4568"/>
              <a:ext cx="29" cy="19"/>
            </a:xfrm>
            <a:custGeom>
              <a:avLst/>
              <a:gdLst/>
              <a:ahLst/>
              <a:cxnLst>
                <a:cxn ang="0">
                  <a:pos x="24" y="18"/>
                </a:cxn>
                <a:cxn ang="0">
                  <a:pos x="28" y="11"/>
                </a:cxn>
                <a:cxn ang="0">
                  <a:pos x="4" y="0"/>
                </a:cxn>
                <a:cxn ang="0">
                  <a:pos x="0" y="6"/>
                </a:cxn>
                <a:cxn ang="0">
                  <a:pos x="24" y="18"/>
                </a:cxn>
              </a:cxnLst>
              <a:rect l="0" t="0" r="r" b="b"/>
              <a:pathLst>
                <a:path w="29" h="19">
                  <a:moveTo>
                    <a:pt x="24" y="18"/>
                  </a:moveTo>
                  <a:lnTo>
                    <a:pt x="28" y="11"/>
                  </a:lnTo>
                  <a:lnTo>
                    <a:pt x="4" y="0"/>
                  </a:lnTo>
                  <a:lnTo>
                    <a:pt x="0" y="6"/>
                  </a:lnTo>
                  <a:lnTo>
                    <a:pt x="24" y="18"/>
                  </a:lnTo>
                </a:path>
              </a:pathLst>
            </a:custGeom>
            <a:solidFill>
              <a:srgbClr val="FFFFFF"/>
            </a:solidFill>
            <a:ln w="9525" cap="rnd">
              <a:noFill/>
              <a:round/>
              <a:headEnd/>
              <a:tailEnd/>
            </a:ln>
            <a:effectLst/>
          </p:spPr>
          <p:txBody>
            <a:bodyPr/>
            <a:lstStyle/>
            <a:p>
              <a:endParaRPr lang="en-US"/>
            </a:p>
          </p:txBody>
        </p:sp>
      </p:grpSp>
      <p:sp>
        <p:nvSpPr>
          <p:cNvPr id="28690" name="Rectangle 18"/>
          <p:cNvSpPr>
            <a:spLocks noChangeArrowheads="1"/>
          </p:cNvSpPr>
          <p:nvPr/>
        </p:nvSpPr>
        <p:spPr bwMode="auto">
          <a:xfrm>
            <a:off x="617538" y="5819775"/>
            <a:ext cx="5519737" cy="1060450"/>
          </a:xfrm>
          <a:prstGeom prst="rect">
            <a:avLst/>
          </a:prstGeom>
          <a:noFill/>
          <a:ln w="12700">
            <a:solidFill>
              <a:schemeClr val="tx1"/>
            </a:solidFill>
            <a:miter lim="800000"/>
            <a:headEnd/>
            <a:tailEnd/>
          </a:ln>
          <a:effectLst/>
        </p:spPr>
        <p:txBody>
          <a:bodyPr wrap="none" anchor="ct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71488" y="157163"/>
            <a:ext cx="5870575" cy="4402137"/>
          </a:xfrm>
          <a:ln cap="flat"/>
        </p:spPr>
      </p:sp>
      <p:sp>
        <p:nvSpPr>
          <p:cNvPr id="30723" name="Rectangle 3"/>
          <p:cNvSpPr>
            <a:spLocks noGrp="1" noChangeArrowheads="1"/>
          </p:cNvSpPr>
          <p:nvPr>
            <p:ph type="body" idx="1"/>
          </p:nvPr>
        </p:nvSpPr>
        <p:spPr>
          <a:noFill/>
          <a:ln/>
        </p:spPr>
        <p:txBody>
          <a:bodyPr/>
          <a:lstStyle/>
          <a:p>
            <a:pPr>
              <a:tabLst/>
            </a:pPr>
            <a:r>
              <a:rPr lang="en-US"/>
              <a:t>Guidelines</a:t>
            </a:r>
          </a:p>
          <a:p>
            <a:pPr lvl="2">
              <a:tabLst/>
            </a:pPr>
            <a:r>
              <a:rPr lang="en-US"/>
              <a:t>You must be the owner have the ALTER privilege for the sequence in order to modify it.</a:t>
            </a:r>
          </a:p>
          <a:p>
            <a:pPr lvl="2">
              <a:tabLst/>
            </a:pPr>
            <a:r>
              <a:rPr lang="en-US"/>
              <a:t>Only future sequence numbers are affected by the ALTER SEQUENCE statement.</a:t>
            </a:r>
          </a:p>
          <a:p>
            <a:pPr lvl="2">
              <a:tabLst/>
            </a:pPr>
            <a:r>
              <a:rPr lang="en-US"/>
              <a:t>The START WITH option cannot be changed using ALTER SEQUENCE. The sequence must be dropped and re-created in order to restart the sequence at a different number.</a:t>
            </a:r>
          </a:p>
          <a:p>
            <a:pPr lvl="2">
              <a:tabLst/>
            </a:pPr>
            <a:r>
              <a:rPr lang="en-US"/>
              <a:t>Some validation is performed. For example, a new MAXVALUE cannot be imposed that is less than the current sequence number.</a:t>
            </a:r>
          </a:p>
        </p:txBody>
      </p:sp>
      <p:sp>
        <p:nvSpPr>
          <p:cNvPr id="30724" name="Rectangle 4"/>
          <p:cNvSpPr>
            <a:spLocks noChangeArrowheads="1"/>
          </p:cNvSpPr>
          <p:nvPr/>
        </p:nvSpPr>
        <p:spPr bwMode="auto">
          <a:xfrm>
            <a:off x="622300" y="6230938"/>
            <a:ext cx="5527675" cy="1747837"/>
          </a:xfrm>
          <a:prstGeom prst="rect">
            <a:avLst/>
          </a:prstGeom>
          <a:noFill/>
          <a:ln w="12700">
            <a:solidFill>
              <a:schemeClr val="tx1"/>
            </a:solidFill>
            <a:miter lim="800000"/>
            <a:headEnd/>
            <a:tailEnd/>
          </a:ln>
          <a:effectLst/>
        </p:spPr>
        <p:txBody>
          <a:bodyPr wrap="none" anchor="ctr"/>
          <a:lstStyle/>
          <a:p>
            <a:endParaRPr lang="en-US"/>
          </a:p>
        </p:txBody>
      </p:sp>
      <p:sp>
        <p:nvSpPr>
          <p:cNvPr id="30725" name="Rectangle 5"/>
          <p:cNvSpPr>
            <a:spLocks noChangeArrowheads="1"/>
          </p:cNvSpPr>
          <p:nvPr/>
        </p:nvSpPr>
        <p:spPr bwMode="auto">
          <a:xfrm>
            <a:off x="588963" y="6243638"/>
            <a:ext cx="5462587" cy="2074862"/>
          </a:xfrm>
          <a:prstGeom prst="rect">
            <a:avLst/>
          </a:prstGeom>
          <a:noFill/>
          <a:ln w="9525">
            <a:noFill/>
            <a:miter lim="800000"/>
            <a:headEnd/>
            <a:tailEnd/>
          </a:ln>
          <a:effectLst/>
        </p:spPr>
        <p:txBody>
          <a:bodyPr wrap="none" lIns="90488" tIns="44450" rIns="90488" bIns="44450">
            <a:spAutoFit/>
          </a:bodyPr>
          <a:lstStyle/>
          <a:p>
            <a:pPr algn="l" defTabSz="882650">
              <a:lnSpc>
                <a:spcPct val="100000"/>
              </a:lnSpc>
              <a:spcBef>
                <a:spcPct val="0"/>
              </a:spcBef>
            </a:pPr>
            <a:r>
              <a:rPr lang="en-US" sz="1100">
                <a:latin typeface="Courier New" pitchFamily="49" charset="0"/>
              </a:rPr>
              <a:t> </a:t>
            </a:r>
            <a:r>
              <a:rPr lang="en-US" sz="1100">
                <a:solidFill>
                  <a:schemeClr val="tx1"/>
                </a:solidFill>
                <a:latin typeface="Courier New" pitchFamily="49" charset="0"/>
              </a:rPr>
              <a:t>SQL&gt;</a:t>
            </a:r>
            <a:r>
              <a:rPr lang="en-US" sz="1100">
                <a:latin typeface="Courier New" pitchFamily="49" charset="0"/>
              </a:rPr>
              <a:t> </a:t>
            </a:r>
            <a:r>
              <a:rPr lang="en-US" sz="1100">
                <a:solidFill>
                  <a:schemeClr val="tx1"/>
                </a:solidFill>
                <a:latin typeface="Courier New" pitchFamily="49" charset="0"/>
              </a:rPr>
              <a:t>ALTER SEQUENCE dept_deptno</a:t>
            </a:r>
          </a:p>
          <a:p>
            <a:pPr algn="l" defTabSz="882650">
              <a:lnSpc>
                <a:spcPct val="100000"/>
              </a:lnSpc>
              <a:spcBef>
                <a:spcPct val="0"/>
              </a:spcBef>
            </a:pPr>
            <a:r>
              <a:rPr lang="en-US" sz="1100">
                <a:solidFill>
                  <a:schemeClr val="tx1"/>
                </a:solidFill>
                <a:latin typeface="Courier New" pitchFamily="49" charset="0"/>
              </a:rPr>
              <a:t>   2  	 INCREMENT BY 1</a:t>
            </a:r>
          </a:p>
          <a:p>
            <a:pPr algn="l" defTabSz="882650">
              <a:lnSpc>
                <a:spcPct val="100000"/>
              </a:lnSpc>
              <a:spcBef>
                <a:spcPct val="0"/>
              </a:spcBef>
            </a:pPr>
            <a:r>
              <a:rPr lang="en-US" sz="1100">
                <a:solidFill>
                  <a:schemeClr val="tx1"/>
                </a:solidFill>
                <a:latin typeface="Courier New" pitchFamily="49" charset="0"/>
              </a:rPr>
              <a:t>   3  	 MAXVALUE 90</a:t>
            </a:r>
          </a:p>
          <a:p>
            <a:pPr algn="l" defTabSz="882650">
              <a:lnSpc>
                <a:spcPct val="100000"/>
              </a:lnSpc>
              <a:spcBef>
                <a:spcPct val="0"/>
              </a:spcBef>
            </a:pPr>
            <a:r>
              <a:rPr lang="en-US" sz="1100">
                <a:solidFill>
                  <a:schemeClr val="tx1"/>
                </a:solidFill>
                <a:latin typeface="Courier New" pitchFamily="49" charset="0"/>
              </a:rPr>
              <a:t>   4  	 NOCACHE</a:t>
            </a:r>
          </a:p>
          <a:p>
            <a:pPr algn="l" defTabSz="882650">
              <a:lnSpc>
                <a:spcPct val="100000"/>
              </a:lnSpc>
              <a:spcBef>
                <a:spcPct val="0"/>
              </a:spcBef>
            </a:pPr>
            <a:r>
              <a:rPr lang="en-US" sz="1100">
                <a:solidFill>
                  <a:schemeClr val="tx1"/>
                </a:solidFill>
                <a:latin typeface="Courier New" pitchFamily="49" charset="0"/>
              </a:rPr>
              <a:t>   5 	 NOCYCLE;</a:t>
            </a:r>
          </a:p>
          <a:p>
            <a:pPr algn="l" defTabSz="882650">
              <a:lnSpc>
                <a:spcPct val="100000"/>
              </a:lnSpc>
              <a:spcBef>
                <a:spcPct val="0"/>
              </a:spcBef>
            </a:pPr>
            <a:r>
              <a:rPr lang="en-US" sz="1100" b="0">
                <a:solidFill>
                  <a:schemeClr val="tx1"/>
                </a:solidFill>
                <a:latin typeface="Courier New" pitchFamily="49" charset="0"/>
              </a:rPr>
              <a:t>ALTER SEQUENCE dept_deptno</a:t>
            </a:r>
            <a:endParaRPr lang="en-US" sz="1100">
              <a:solidFill>
                <a:schemeClr val="tx1"/>
              </a:solidFill>
              <a:latin typeface="Courier New" pitchFamily="49" charset="0"/>
            </a:endParaRPr>
          </a:p>
          <a:p>
            <a:pPr algn="l" defTabSz="882650">
              <a:lnSpc>
                <a:spcPct val="100000"/>
              </a:lnSpc>
              <a:spcBef>
                <a:spcPct val="0"/>
              </a:spcBef>
            </a:pPr>
            <a:r>
              <a:rPr lang="en-US" sz="1100" b="0">
                <a:solidFill>
                  <a:schemeClr val="tx1"/>
                </a:solidFill>
                <a:latin typeface="Courier New" pitchFamily="49" charset="0"/>
              </a:rPr>
              <a:t>*</a:t>
            </a:r>
          </a:p>
          <a:p>
            <a:pPr algn="l" defTabSz="882650">
              <a:lnSpc>
                <a:spcPct val="100000"/>
              </a:lnSpc>
              <a:spcBef>
                <a:spcPct val="0"/>
              </a:spcBef>
            </a:pPr>
            <a:r>
              <a:rPr lang="en-US" sz="1100" b="0">
                <a:solidFill>
                  <a:schemeClr val="tx1"/>
                </a:solidFill>
                <a:latin typeface="Courier New" pitchFamily="49" charset="0"/>
              </a:rPr>
              <a:t>ERROR at line 1:</a:t>
            </a:r>
          </a:p>
          <a:p>
            <a:pPr algn="l" defTabSz="882650">
              <a:lnSpc>
                <a:spcPct val="100000"/>
              </a:lnSpc>
              <a:spcBef>
                <a:spcPct val="0"/>
              </a:spcBef>
            </a:pPr>
            <a:r>
              <a:rPr lang="en-US" sz="1100" b="0">
                <a:solidFill>
                  <a:schemeClr val="tx1"/>
                </a:solidFill>
                <a:latin typeface="Courier New" pitchFamily="49" charset="0"/>
              </a:rPr>
              <a:t>ORA-04009: MAXVALUE cannot be made to be less than the current </a:t>
            </a:r>
          </a:p>
          <a:p>
            <a:pPr algn="l" defTabSz="882650">
              <a:lnSpc>
                <a:spcPct val="100000"/>
              </a:lnSpc>
              <a:spcBef>
                <a:spcPct val="0"/>
              </a:spcBef>
            </a:pPr>
            <a:r>
              <a:rPr lang="en-US" sz="1100" b="0">
                <a:solidFill>
                  <a:schemeClr val="tx1"/>
                </a:solidFill>
                <a:latin typeface="Courier New" pitchFamily="49" charset="0"/>
              </a:rPr>
              <a:t>value</a:t>
            </a:r>
            <a:endParaRPr lang="en-US" sz="1100">
              <a:solidFill>
                <a:schemeClr val="tx1"/>
              </a:solidFill>
              <a:latin typeface="Courier New" pitchFamily="49" charset="0"/>
            </a:endParaRPr>
          </a:p>
          <a:p>
            <a:pPr algn="l" defTabSz="882650"/>
            <a:endParaRPr lang="en-US" sz="1100">
              <a:solidFill>
                <a:schemeClr val="tx1"/>
              </a:solidFill>
              <a:latin typeface="Courier New" pitchFamily="49"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471488" y="157163"/>
            <a:ext cx="5870575" cy="4402137"/>
          </a:xfrm>
          <a:ln cap="flat"/>
        </p:spPr>
      </p:sp>
      <p:sp>
        <p:nvSpPr>
          <p:cNvPr id="32771" name="Rectangle 3"/>
          <p:cNvSpPr>
            <a:spLocks noGrp="1" noChangeArrowheads="1"/>
          </p:cNvSpPr>
          <p:nvPr>
            <p:ph type="body" idx="1"/>
          </p:nvPr>
        </p:nvSpPr>
        <p:spPr>
          <a:noFill/>
          <a:ln/>
        </p:spPr>
        <p:txBody>
          <a:bodyPr/>
          <a:lstStyle/>
          <a:p>
            <a:pPr>
              <a:tabLst/>
            </a:pPr>
            <a:r>
              <a:rPr lang="en-US"/>
              <a:t>Removing a Sequence</a:t>
            </a:r>
          </a:p>
          <a:p>
            <a:pPr lvl="1">
              <a:tabLst/>
            </a:pPr>
            <a:r>
              <a:rPr lang="en-US"/>
              <a:t>To remove a sequence from the data dictionary, use the </a:t>
            </a:r>
            <a:r>
              <a:rPr lang="en-US">
                <a:solidFill>
                  <a:srgbClr val="FC0128"/>
                </a:solidFill>
              </a:rPr>
              <a:t>DROP SEQUENCE </a:t>
            </a:r>
            <a:r>
              <a:rPr lang="en-US"/>
              <a:t>statement. You must be the owner of the sequence or have the DROP ANY SEQUENCE privilege to remove it.</a:t>
            </a:r>
          </a:p>
          <a:p>
            <a:pPr lvl="1">
              <a:tabLst/>
            </a:pPr>
            <a:r>
              <a:rPr lang="en-US" b="1"/>
              <a:t>Syntax</a:t>
            </a:r>
            <a:endParaRPr lang="en-US"/>
          </a:p>
          <a:p>
            <a:pPr algn="just">
              <a:tabLst/>
            </a:pPr>
            <a:r>
              <a:rPr lang="en-US" b="0">
                <a:latin typeface="Times" charset="0"/>
              </a:rPr>
              <a:t>        </a:t>
            </a:r>
            <a:r>
              <a:rPr lang="en-US" b="0">
                <a:latin typeface="Courier New" pitchFamily="49" charset="0"/>
              </a:rPr>
              <a:t>DROP   SEQUENCE    </a:t>
            </a:r>
            <a:r>
              <a:rPr lang="en-US" b="0" i="1">
                <a:latin typeface="Courier New" pitchFamily="49" charset="0"/>
              </a:rPr>
              <a:t>sequence</a:t>
            </a:r>
            <a:r>
              <a:rPr lang="en-US" b="0">
                <a:latin typeface="Courier New" pitchFamily="49" charset="0"/>
              </a:rPr>
              <a:t>;</a:t>
            </a:r>
          </a:p>
          <a:p>
            <a:pPr algn="just">
              <a:lnSpc>
                <a:spcPct val="112000"/>
              </a:lnSpc>
              <a:spcBef>
                <a:spcPct val="0"/>
              </a:spcBef>
              <a:tabLst/>
            </a:pPr>
            <a:endParaRPr lang="en-US" sz="400" b="0">
              <a:latin typeface="Times" charset="0"/>
            </a:endParaRPr>
          </a:p>
          <a:p>
            <a:pPr lvl="1">
              <a:tabLst/>
            </a:pPr>
            <a:r>
              <a:rPr lang="en-US" b="1"/>
              <a:t>where:</a:t>
            </a:r>
            <a:r>
              <a:rPr lang="en-US"/>
              <a:t>	</a:t>
            </a:r>
            <a:r>
              <a:rPr lang="en-US" i="1"/>
              <a:t>sequence		</a:t>
            </a:r>
            <a:r>
              <a:rPr lang="en-US"/>
              <a:t>is the name of the sequence generator</a:t>
            </a:r>
          </a:p>
          <a:p>
            <a:pPr lvl="1">
              <a:tabLst/>
            </a:pPr>
            <a:r>
              <a:rPr lang="en-US"/>
              <a:t>For more information, see</a:t>
            </a:r>
            <a:br>
              <a:rPr lang="en-US"/>
            </a:br>
            <a:r>
              <a:rPr lang="en-US" i="1"/>
              <a:t>Oracle Server SQL Reference, </a:t>
            </a:r>
            <a:r>
              <a:rPr lang="en-US"/>
              <a:t>Release 8</a:t>
            </a:r>
            <a:r>
              <a:rPr lang="en-US" i="1"/>
              <a:t>,</a:t>
            </a:r>
            <a:r>
              <a:rPr lang="en-US"/>
              <a:t> “DROP SEQUENCE.”</a:t>
            </a:r>
          </a:p>
          <a:p>
            <a:pPr>
              <a:tabLst/>
            </a:pPr>
            <a:endParaRPr lang="en-US" b="0">
              <a:latin typeface="Times New Roman" pitchFamily="18" charset="0"/>
            </a:endParaRPr>
          </a:p>
        </p:txBody>
      </p:sp>
      <p:sp>
        <p:nvSpPr>
          <p:cNvPr id="32772" name="Rectangle 4"/>
          <p:cNvSpPr>
            <a:spLocks noChangeArrowheads="1"/>
          </p:cNvSpPr>
          <p:nvPr/>
        </p:nvSpPr>
        <p:spPr bwMode="auto">
          <a:xfrm>
            <a:off x="609600" y="5594350"/>
            <a:ext cx="5540375" cy="212725"/>
          </a:xfrm>
          <a:prstGeom prst="rect">
            <a:avLst/>
          </a:prstGeom>
          <a:noFill/>
          <a:ln w="12700">
            <a:solidFill>
              <a:schemeClr val="tx1"/>
            </a:solidFill>
            <a:miter lim="800000"/>
            <a:headEnd/>
            <a:tailEnd/>
          </a:ln>
          <a:effectLst/>
        </p:spPr>
        <p:txBody>
          <a:bodyPr wrap="none" anchor="ctr"/>
          <a:lstStyle/>
          <a:p>
            <a:endParaRPr lang="en-US"/>
          </a:p>
        </p:txBody>
      </p:sp>
      <p:grpSp>
        <p:nvGrpSpPr>
          <p:cNvPr id="2" name="Group 18"/>
          <p:cNvGrpSpPr>
            <a:grpSpLocks/>
          </p:cNvGrpSpPr>
          <p:nvPr/>
        </p:nvGrpSpPr>
        <p:grpSpPr bwMode="auto">
          <a:xfrm>
            <a:off x="215900" y="6157913"/>
            <a:ext cx="296863" cy="290512"/>
            <a:chOff x="136" y="3879"/>
            <a:chExt cx="187" cy="183"/>
          </a:xfrm>
        </p:grpSpPr>
        <p:sp>
          <p:nvSpPr>
            <p:cNvPr id="32773" name="Freeform 5"/>
            <p:cNvSpPr>
              <a:spLocks/>
            </p:cNvSpPr>
            <p:nvPr/>
          </p:nvSpPr>
          <p:spPr bwMode="auto">
            <a:xfrm>
              <a:off x="136" y="3879"/>
              <a:ext cx="179" cy="176"/>
            </a:xfrm>
            <a:custGeom>
              <a:avLst/>
              <a:gdLst/>
              <a:ahLst/>
              <a:cxnLst>
                <a:cxn ang="0">
                  <a:pos x="178" y="175"/>
                </a:cxn>
                <a:cxn ang="0">
                  <a:pos x="178" y="0"/>
                </a:cxn>
                <a:cxn ang="0">
                  <a:pos x="0" y="0"/>
                </a:cxn>
                <a:cxn ang="0">
                  <a:pos x="0" y="175"/>
                </a:cxn>
                <a:cxn ang="0">
                  <a:pos x="178" y="175"/>
                </a:cxn>
              </a:cxnLst>
              <a:rect l="0" t="0" r="r" b="b"/>
              <a:pathLst>
                <a:path w="179" h="176">
                  <a:moveTo>
                    <a:pt x="178" y="175"/>
                  </a:moveTo>
                  <a:lnTo>
                    <a:pt x="178" y="0"/>
                  </a:lnTo>
                  <a:lnTo>
                    <a:pt x="0" y="0"/>
                  </a:lnTo>
                  <a:lnTo>
                    <a:pt x="0" y="175"/>
                  </a:lnTo>
                  <a:lnTo>
                    <a:pt x="178" y="175"/>
                  </a:lnTo>
                </a:path>
              </a:pathLst>
            </a:custGeom>
            <a:solidFill>
              <a:srgbClr val="000000"/>
            </a:solidFill>
            <a:ln w="9525" cap="rnd">
              <a:noFill/>
              <a:round/>
              <a:headEnd/>
              <a:tailEnd/>
            </a:ln>
            <a:effectLst/>
          </p:spPr>
          <p:txBody>
            <a:bodyPr/>
            <a:lstStyle/>
            <a:p>
              <a:endParaRPr lang="en-US"/>
            </a:p>
          </p:txBody>
        </p:sp>
        <p:sp>
          <p:nvSpPr>
            <p:cNvPr id="32774" name="Freeform 6"/>
            <p:cNvSpPr>
              <a:spLocks/>
            </p:cNvSpPr>
            <p:nvPr/>
          </p:nvSpPr>
          <p:spPr bwMode="auto">
            <a:xfrm>
              <a:off x="197" y="3944"/>
              <a:ext cx="71" cy="37"/>
            </a:xfrm>
            <a:custGeom>
              <a:avLst/>
              <a:gdLst/>
              <a:ahLst/>
              <a:cxnLst>
                <a:cxn ang="0">
                  <a:pos x="70" y="7"/>
                </a:cxn>
                <a:cxn ang="0">
                  <a:pos x="66" y="0"/>
                </a:cxn>
                <a:cxn ang="0">
                  <a:pos x="0" y="29"/>
                </a:cxn>
                <a:cxn ang="0">
                  <a:pos x="3" y="36"/>
                </a:cxn>
                <a:cxn ang="0">
                  <a:pos x="70" y="7"/>
                </a:cxn>
              </a:cxnLst>
              <a:rect l="0" t="0" r="r" b="b"/>
              <a:pathLst>
                <a:path w="71" h="37">
                  <a:moveTo>
                    <a:pt x="70" y="7"/>
                  </a:moveTo>
                  <a:lnTo>
                    <a:pt x="66" y="0"/>
                  </a:lnTo>
                  <a:lnTo>
                    <a:pt x="0" y="29"/>
                  </a:lnTo>
                  <a:lnTo>
                    <a:pt x="3" y="36"/>
                  </a:lnTo>
                  <a:lnTo>
                    <a:pt x="70" y="7"/>
                  </a:lnTo>
                </a:path>
              </a:pathLst>
            </a:custGeom>
            <a:solidFill>
              <a:srgbClr val="FFFFFF"/>
            </a:solidFill>
            <a:ln w="9525" cap="rnd">
              <a:noFill/>
              <a:round/>
              <a:headEnd/>
              <a:tailEnd/>
            </a:ln>
            <a:effectLst/>
          </p:spPr>
          <p:txBody>
            <a:bodyPr/>
            <a:lstStyle/>
            <a:p>
              <a:endParaRPr lang="en-US"/>
            </a:p>
          </p:txBody>
        </p:sp>
        <p:sp>
          <p:nvSpPr>
            <p:cNvPr id="32775" name="Freeform 7"/>
            <p:cNvSpPr>
              <a:spLocks/>
            </p:cNvSpPr>
            <p:nvPr/>
          </p:nvSpPr>
          <p:spPr bwMode="auto">
            <a:xfrm>
              <a:off x="207" y="3961"/>
              <a:ext cx="69" cy="36"/>
            </a:xfrm>
            <a:custGeom>
              <a:avLst/>
              <a:gdLst/>
              <a:ahLst/>
              <a:cxnLst>
                <a:cxn ang="0">
                  <a:pos x="68" y="6"/>
                </a:cxn>
                <a:cxn ang="0">
                  <a:pos x="65" y="0"/>
                </a:cxn>
                <a:cxn ang="0">
                  <a:pos x="0" y="28"/>
                </a:cxn>
                <a:cxn ang="0">
                  <a:pos x="3" y="35"/>
                </a:cxn>
                <a:cxn ang="0">
                  <a:pos x="68" y="6"/>
                </a:cxn>
              </a:cxnLst>
              <a:rect l="0" t="0" r="r" b="b"/>
              <a:pathLst>
                <a:path w="69" h="36">
                  <a:moveTo>
                    <a:pt x="68" y="6"/>
                  </a:moveTo>
                  <a:lnTo>
                    <a:pt x="65" y="0"/>
                  </a:lnTo>
                  <a:lnTo>
                    <a:pt x="0" y="28"/>
                  </a:lnTo>
                  <a:lnTo>
                    <a:pt x="3" y="35"/>
                  </a:lnTo>
                  <a:lnTo>
                    <a:pt x="68" y="6"/>
                  </a:lnTo>
                </a:path>
              </a:pathLst>
            </a:custGeom>
            <a:solidFill>
              <a:srgbClr val="FFFFFF"/>
            </a:solidFill>
            <a:ln w="9525" cap="rnd">
              <a:noFill/>
              <a:round/>
              <a:headEnd/>
              <a:tailEnd/>
            </a:ln>
            <a:effectLst/>
          </p:spPr>
          <p:txBody>
            <a:bodyPr/>
            <a:lstStyle/>
            <a:p>
              <a:endParaRPr lang="en-US"/>
            </a:p>
          </p:txBody>
        </p:sp>
        <p:sp>
          <p:nvSpPr>
            <p:cNvPr id="32776" name="Freeform 8"/>
            <p:cNvSpPr>
              <a:spLocks/>
            </p:cNvSpPr>
            <p:nvPr/>
          </p:nvSpPr>
          <p:spPr bwMode="auto">
            <a:xfrm>
              <a:off x="213" y="3976"/>
              <a:ext cx="68" cy="36"/>
            </a:xfrm>
            <a:custGeom>
              <a:avLst/>
              <a:gdLst/>
              <a:ahLst/>
              <a:cxnLst>
                <a:cxn ang="0">
                  <a:pos x="67" y="6"/>
                </a:cxn>
                <a:cxn ang="0">
                  <a:pos x="64" y="0"/>
                </a:cxn>
                <a:cxn ang="0">
                  <a:pos x="0" y="28"/>
                </a:cxn>
                <a:cxn ang="0">
                  <a:pos x="2" y="35"/>
                </a:cxn>
                <a:cxn ang="0">
                  <a:pos x="67" y="6"/>
                </a:cxn>
              </a:cxnLst>
              <a:rect l="0" t="0" r="r" b="b"/>
              <a:pathLst>
                <a:path w="68" h="36">
                  <a:moveTo>
                    <a:pt x="67" y="6"/>
                  </a:moveTo>
                  <a:lnTo>
                    <a:pt x="64" y="0"/>
                  </a:lnTo>
                  <a:lnTo>
                    <a:pt x="0" y="28"/>
                  </a:lnTo>
                  <a:lnTo>
                    <a:pt x="2" y="35"/>
                  </a:lnTo>
                  <a:lnTo>
                    <a:pt x="67" y="6"/>
                  </a:lnTo>
                </a:path>
              </a:pathLst>
            </a:custGeom>
            <a:solidFill>
              <a:srgbClr val="FFFFFF"/>
            </a:solidFill>
            <a:ln w="9525" cap="rnd">
              <a:noFill/>
              <a:round/>
              <a:headEnd/>
              <a:tailEnd/>
            </a:ln>
            <a:effectLst/>
          </p:spPr>
          <p:txBody>
            <a:bodyPr/>
            <a:lstStyle/>
            <a:p>
              <a:endParaRPr lang="en-US"/>
            </a:p>
          </p:txBody>
        </p:sp>
        <p:sp>
          <p:nvSpPr>
            <p:cNvPr id="32777" name="Freeform 9"/>
            <p:cNvSpPr>
              <a:spLocks/>
            </p:cNvSpPr>
            <p:nvPr/>
          </p:nvSpPr>
          <p:spPr bwMode="auto">
            <a:xfrm>
              <a:off x="221" y="3993"/>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32778" name="Freeform 10"/>
            <p:cNvSpPr>
              <a:spLocks/>
            </p:cNvSpPr>
            <p:nvPr/>
          </p:nvSpPr>
          <p:spPr bwMode="auto">
            <a:xfrm>
              <a:off x="229" y="4009"/>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a:tailEnd/>
            </a:ln>
            <a:effectLst/>
          </p:spPr>
          <p:txBody>
            <a:bodyPr/>
            <a:lstStyle/>
            <a:p>
              <a:endParaRPr lang="en-US"/>
            </a:p>
          </p:txBody>
        </p:sp>
        <p:sp>
          <p:nvSpPr>
            <p:cNvPr id="32779" name="Freeform 11"/>
            <p:cNvSpPr>
              <a:spLocks/>
            </p:cNvSpPr>
            <p:nvPr/>
          </p:nvSpPr>
          <p:spPr bwMode="auto">
            <a:xfrm>
              <a:off x="157" y="3908"/>
              <a:ext cx="122" cy="58"/>
            </a:xfrm>
            <a:custGeom>
              <a:avLst/>
              <a:gdLst/>
              <a:ahLst/>
              <a:cxnLst>
                <a:cxn ang="0">
                  <a:pos x="121" y="7"/>
                </a:cxn>
                <a:cxn ang="0">
                  <a:pos x="119" y="0"/>
                </a:cxn>
                <a:cxn ang="0">
                  <a:pos x="0" y="50"/>
                </a:cxn>
                <a:cxn ang="0">
                  <a:pos x="2" y="57"/>
                </a:cxn>
                <a:cxn ang="0">
                  <a:pos x="121" y="7"/>
                </a:cxn>
              </a:cxnLst>
              <a:rect l="0" t="0" r="r" b="b"/>
              <a:pathLst>
                <a:path w="122" h="58">
                  <a:moveTo>
                    <a:pt x="121" y="7"/>
                  </a:moveTo>
                  <a:lnTo>
                    <a:pt x="119" y="0"/>
                  </a:lnTo>
                  <a:lnTo>
                    <a:pt x="0" y="50"/>
                  </a:lnTo>
                  <a:lnTo>
                    <a:pt x="2" y="57"/>
                  </a:lnTo>
                  <a:lnTo>
                    <a:pt x="121" y="7"/>
                  </a:lnTo>
                </a:path>
              </a:pathLst>
            </a:custGeom>
            <a:solidFill>
              <a:srgbClr val="FFFFFF"/>
            </a:solidFill>
            <a:ln w="9525" cap="rnd">
              <a:noFill/>
              <a:round/>
              <a:headEnd/>
              <a:tailEnd/>
            </a:ln>
            <a:effectLst/>
          </p:spPr>
          <p:txBody>
            <a:bodyPr/>
            <a:lstStyle/>
            <a:p>
              <a:endParaRPr lang="en-US"/>
            </a:p>
          </p:txBody>
        </p:sp>
        <p:sp>
          <p:nvSpPr>
            <p:cNvPr id="32780" name="Freeform 12"/>
            <p:cNvSpPr>
              <a:spLocks/>
            </p:cNvSpPr>
            <p:nvPr/>
          </p:nvSpPr>
          <p:spPr bwMode="auto">
            <a:xfrm>
              <a:off x="140" y="3896"/>
              <a:ext cx="124" cy="59"/>
            </a:xfrm>
            <a:custGeom>
              <a:avLst/>
              <a:gdLst/>
              <a:ahLst/>
              <a:cxnLst>
                <a:cxn ang="0">
                  <a:pos x="123" y="7"/>
                </a:cxn>
                <a:cxn ang="0">
                  <a:pos x="119" y="0"/>
                </a:cxn>
                <a:cxn ang="0">
                  <a:pos x="0" y="51"/>
                </a:cxn>
                <a:cxn ang="0">
                  <a:pos x="2" y="58"/>
                </a:cxn>
                <a:cxn ang="0">
                  <a:pos x="123" y="7"/>
                </a:cxn>
              </a:cxnLst>
              <a:rect l="0" t="0" r="r" b="b"/>
              <a:pathLst>
                <a:path w="124" h="59">
                  <a:moveTo>
                    <a:pt x="123" y="7"/>
                  </a:moveTo>
                  <a:lnTo>
                    <a:pt x="119" y="0"/>
                  </a:lnTo>
                  <a:lnTo>
                    <a:pt x="0" y="51"/>
                  </a:lnTo>
                  <a:lnTo>
                    <a:pt x="2" y="58"/>
                  </a:lnTo>
                  <a:lnTo>
                    <a:pt x="123" y="7"/>
                  </a:lnTo>
                </a:path>
              </a:pathLst>
            </a:custGeom>
            <a:solidFill>
              <a:srgbClr val="FFFFFF"/>
            </a:solidFill>
            <a:ln w="9525" cap="rnd">
              <a:noFill/>
              <a:round/>
              <a:headEnd/>
              <a:tailEnd/>
            </a:ln>
            <a:effectLst/>
          </p:spPr>
          <p:txBody>
            <a:bodyPr/>
            <a:lstStyle/>
            <a:p>
              <a:endParaRPr lang="en-US"/>
            </a:p>
          </p:txBody>
        </p:sp>
        <p:sp>
          <p:nvSpPr>
            <p:cNvPr id="32781" name="Freeform 13"/>
            <p:cNvSpPr>
              <a:spLocks/>
            </p:cNvSpPr>
            <p:nvPr/>
          </p:nvSpPr>
          <p:spPr bwMode="auto">
            <a:xfrm>
              <a:off x="268" y="3910"/>
              <a:ext cx="55" cy="104"/>
            </a:xfrm>
            <a:custGeom>
              <a:avLst/>
              <a:gdLst/>
              <a:ahLst/>
              <a:cxnLst>
                <a:cxn ang="0">
                  <a:pos x="46" y="103"/>
                </a:cxn>
                <a:cxn ang="0">
                  <a:pos x="54" y="100"/>
                </a:cxn>
                <a:cxn ang="0">
                  <a:pos x="7" y="0"/>
                </a:cxn>
                <a:cxn ang="0">
                  <a:pos x="0" y="2"/>
                </a:cxn>
                <a:cxn ang="0">
                  <a:pos x="46" y="103"/>
                </a:cxn>
              </a:cxnLst>
              <a:rect l="0" t="0" r="r" b="b"/>
              <a:pathLst>
                <a:path w="55" h="104">
                  <a:moveTo>
                    <a:pt x="46" y="103"/>
                  </a:moveTo>
                  <a:lnTo>
                    <a:pt x="54" y="100"/>
                  </a:lnTo>
                  <a:lnTo>
                    <a:pt x="7" y="0"/>
                  </a:lnTo>
                  <a:lnTo>
                    <a:pt x="0" y="2"/>
                  </a:lnTo>
                  <a:lnTo>
                    <a:pt x="46" y="103"/>
                  </a:lnTo>
                </a:path>
              </a:pathLst>
            </a:custGeom>
            <a:solidFill>
              <a:srgbClr val="FFFFFF"/>
            </a:solidFill>
            <a:ln w="9525" cap="rnd">
              <a:noFill/>
              <a:round/>
              <a:headEnd/>
              <a:tailEnd/>
            </a:ln>
            <a:effectLst/>
          </p:spPr>
          <p:txBody>
            <a:bodyPr/>
            <a:lstStyle/>
            <a:p>
              <a:endParaRPr lang="en-US"/>
            </a:p>
          </p:txBody>
        </p:sp>
        <p:sp>
          <p:nvSpPr>
            <p:cNvPr id="32782" name="Freeform 14"/>
            <p:cNvSpPr>
              <a:spLocks/>
            </p:cNvSpPr>
            <p:nvPr/>
          </p:nvSpPr>
          <p:spPr bwMode="auto">
            <a:xfrm>
              <a:off x="157" y="3955"/>
              <a:ext cx="54" cy="107"/>
            </a:xfrm>
            <a:custGeom>
              <a:avLst/>
              <a:gdLst/>
              <a:ahLst/>
              <a:cxnLst>
                <a:cxn ang="0">
                  <a:pos x="46" y="106"/>
                </a:cxn>
                <a:cxn ang="0">
                  <a:pos x="53" y="102"/>
                </a:cxn>
                <a:cxn ang="0">
                  <a:pos x="7" y="0"/>
                </a:cxn>
                <a:cxn ang="0">
                  <a:pos x="0" y="4"/>
                </a:cxn>
                <a:cxn ang="0">
                  <a:pos x="46" y="106"/>
                </a:cxn>
              </a:cxnLst>
              <a:rect l="0" t="0" r="r" b="b"/>
              <a:pathLst>
                <a:path w="54" h="107">
                  <a:moveTo>
                    <a:pt x="46" y="106"/>
                  </a:moveTo>
                  <a:lnTo>
                    <a:pt x="53" y="102"/>
                  </a:lnTo>
                  <a:lnTo>
                    <a:pt x="7" y="0"/>
                  </a:lnTo>
                  <a:lnTo>
                    <a:pt x="0" y="4"/>
                  </a:lnTo>
                  <a:lnTo>
                    <a:pt x="46" y="106"/>
                  </a:lnTo>
                </a:path>
              </a:pathLst>
            </a:custGeom>
            <a:solidFill>
              <a:srgbClr val="FFFFFF"/>
            </a:solidFill>
            <a:ln w="9525" cap="rnd">
              <a:noFill/>
              <a:round/>
              <a:headEnd/>
              <a:tailEnd/>
            </a:ln>
            <a:effectLst/>
          </p:spPr>
          <p:txBody>
            <a:bodyPr/>
            <a:lstStyle/>
            <a:p>
              <a:endParaRPr lang="en-US"/>
            </a:p>
          </p:txBody>
        </p:sp>
        <p:sp>
          <p:nvSpPr>
            <p:cNvPr id="32783" name="Freeform 15"/>
            <p:cNvSpPr>
              <a:spLocks/>
            </p:cNvSpPr>
            <p:nvPr/>
          </p:nvSpPr>
          <p:spPr bwMode="auto">
            <a:xfrm>
              <a:off x="136" y="3947"/>
              <a:ext cx="59" cy="115"/>
            </a:xfrm>
            <a:custGeom>
              <a:avLst/>
              <a:gdLst/>
              <a:ahLst/>
              <a:cxnLst>
                <a:cxn ang="0">
                  <a:pos x="51" y="114"/>
                </a:cxn>
                <a:cxn ang="0">
                  <a:pos x="58" y="111"/>
                </a:cxn>
                <a:cxn ang="0">
                  <a:pos x="6" y="0"/>
                </a:cxn>
                <a:cxn ang="0">
                  <a:pos x="0" y="2"/>
                </a:cxn>
                <a:cxn ang="0">
                  <a:pos x="51" y="114"/>
                </a:cxn>
              </a:cxnLst>
              <a:rect l="0" t="0" r="r" b="b"/>
              <a:pathLst>
                <a:path w="59" h="115">
                  <a:moveTo>
                    <a:pt x="51" y="114"/>
                  </a:moveTo>
                  <a:lnTo>
                    <a:pt x="58" y="111"/>
                  </a:lnTo>
                  <a:lnTo>
                    <a:pt x="6" y="0"/>
                  </a:lnTo>
                  <a:lnTo>
                    <a:pt x="0" y="2"/>
                  </a:lnTo>
                  <a:lnTo>
                    <a:pt x="51" y="114"/>
                  </a:lnTo>
                </a:path>
              </a:pathLst>
            </a:custGeom>
            <a:solidFill>
              <a:srgbClr val="FFFFFF"/>
            </a:solidFill>
            <a:ln w="9525" cap="rnd">
              <a:noFill/>
              <a:round/>
              <a:headEnd/>
              <a:tailEnd/>
            </a:ln>
            <a:effectLst/>
          </p:spPr>
          <p:txBody>
            <a:bodyPr/>
            <a:lstStyle/>
            <a:p>
              <a:endParaRPr lang="en-US"/>
            </a:p>
          </p:txBody>
        </p:sp>
        <p:sp>
          <p:nvSpPr>
            <p:cNvPr id="32784" name="Freeform 16"/>
            <p:cNvSpPr>
              <a:spLocks/>
            </p:cNvSpPr>
            <p:nvPr/>
          </p:nvSpPr>
          <p:spPr bwMode="auto">
            <a:xfrm>
              <a:off x="139" y="3947"/>
              <a:ext cx="28" cy="18"/>
            </a:xfrm>
            <a:custGeom>
              <a:avLst/>
              <a:gdLst/>
              <a:ahLst/>
              <a:cxnLst>
                <a:cxn ang="0">
                  <a:pos x="23" y="17"/>
                </a:cxn>
                <a:cxn ang="0">
                  <a:pos x="27" y="10"/>
                </a:cxn>
                <a:cxn ang="0">
                  <a:pos x="4" y="0"/>
                </a:cxn>
                <a:cxn ang="0">
                  <a:pos x="0" y="6"/>
                </a:cxn>
                <a:cxn ang="0">
                  <a:pos x="23" y="17"/>
                </a:cxn>
              </a:cxnLst>
              <a:rect l="0" t="0" r="r" b="b"/>
              <a:pathLst>
                <a:path w="28" h="18">
                  <a:moveTo>
                    <a:pt x="23" y="17"/>
                  </a:moveTo>
                  <a:lnTo>
                    <a:pt x="27" y="10"/>
                  </a:lnTo>
                  <a:lnTo>
                    <a:pt x="4" y="0"/>
                  </a:lnTo>
                  <a:lnTo>
                    <a:pt x="0" y="6"/>
                  </a:lnTo>
                  <a:lnTo>
                    <a:pt x="23" y="17"/>
                  </a:lnTo>
                </a:path>
              </a:pathLst>
            </a:custGeom>
            <a:solidFill>
              <a:srgbClr val="FFFFFF"/>
            </a:solidFill>
            <a:ln w="9525" cap="rnd">
              <a:noFill/>
              <a:round/>
              <a:headEnd/>
              <a:tailEnd/>
            </a:ln>
            <a:effectLst/>
          </p:spPr>
          <p:txBody>
            <a:bodyPr/>
            <a:lstStyle/>
            <a:p>
              <a:endParaRPr lang="en-US"/>
            </a:p>
          </p:txBody>
        </p:sp>
        <p:sp>
          <p:nvSpPr>
            <p:cNvPr id="32785" name="Freeform 17"/>
            <p:cNvSpPr>
              <a:spLocks/>
            </p:cNvSpPr>
            <p:nvPr/>
          </p:nvSpPr>
          <p:spPr bwMode="auto">
            <a:xfrm>
              <a:off x="247" y="3903"/>
              <a:ext cx="29" cy="17"/>
            </a:xfrm>
            <a:custGeom>
              <a:avLst/>
              <a:gdLst/>
              <a:ahLst/>
              <a:cxnLst>
                <a:cxn ang="0">
                  <a:pos x="24" y="16"/>
                </a:cxn>
                <a:cxn ang="0">
                  <a:pos x="28" y="9"/>
                </a:cxn>
                <a:cxn ang="0">
                  <a:pos x="4" y="0"/>
                </a:cxn>
                <a:cxn ang="0">
                  <a:pos x="0" y="5"/>
                </a:cxn>
                <a:cxn ang="0">
                  <a:pos x="24" y="16"/>
                </a:cxn>
              </a:cxnLst>
              <a:rect l="0" t="0" r="r" b="b"/>
              <a:pathLst>
                <a:path w="29" h="17">
                  <a:moveTo>
                    <a:pt x="24" y="16"/>
                  </a:moveTo>
                  <a:lnTo>
                    <a:pt x="28" y="9"/>
                  </a:lnTo>
                  <a:lnTo>
                    <a:pt x="4" y="0"/>
                  </a:lnTo>
                  <a:lnTo>
                    <a:pt x="0" y="5"/>
                  </a:lnTo>
                  <a:lnTo>
                    <a:pt x="24" y="16"/>
                  </a:lnTo>
                </a:path>
              </a:pathLst>
            </a:custGeom>
            <a:solidFill>
              <a:srgbClr val="FFFFFF"/>
            </a:solidFill>
            <a:ln w="9525" cap="rnd">
              <a:noFill/>
              <a:round/>
              <a:headEnd/>
              <a:tailEnd/>
            </a:ln>
            <a:effectLst/>
          </p:spPr>
          <p:txBody>
            <a:bodyPr/>
            <a:lstStyle/>
            <a:p>
              <a:endParaRPr lang="en-US"/>
            </a:p>
          </p:txBody>
        </p:sp>
      </p:gr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860800" y="-1588"/>
            <a:ext cx="2957513" cy="458788"/>
          </a:xfrm>
          <a:prstGeom prst="rect">
            <a:avLst/>
          </a:prstGeom>
          <a:noFill/>
          <a:ln w="9525">
            <a:noFill/>
            <a:miter lim="800000"/>
            <a:headEnd/>
            <a:tailEnd/>
          </a:ln>
          <a:effectLst/>
        </p:spPr>
        <p:txBody>
          <a:bodyPr wrap="none" anchor="ctr"/>
          <a:lstStyle/>
          <a:p>
            <a:endParaRPr lang="en-US"/>
          </a:p>
        </p:txBody>
      </p:sp>
      <p:sp>
        <p:nvSpPr>
          <p:cNvPr id="53251" name="Rectangle 3"/>
          <p:cNvSpPr>
            <a:spLocks noChangeArrowheads="1"/>
          </p:cNvSpPr>
          <p:nvPr/>
        </p:nvSpPr>
        <p:spPr bwMode="auto">
          <a:xfrm>
            <a:off x="-1588" y="-1588"/>
            <a:ext cx="2954338" cy="458788"/>
          </a:xfrm>
          <a:prstGeom prst="rect">
            <a:avLst/>
          </a:prstGeom>
          <a:noFill/>
          <a:ln w="9525">
            <a:noFill/>
            <a:miter lim="800000"/>
            <a:headEnd/>
            <a:tailEnd/>
          </a:ln>
          <a:effectLst/>
        </p:spPr>
        <p:txBody>
          <a:bodyPr wrap="none" anchor="ctr"/>
          <a:lstStyle/>
          <a:p>
            <a:endParaRPr lang="en-US"/>
          </a:p>
        </p:txBody>
      </p:sp>
      <p:sp>
        <p:nvSpPr>
          <p:cNvPr id="53252" name="Rectangle 4"/>
          <p:cNvSpPr>
            <a:spLocks noGrp="1" noChangeArrowheads="1"/>
          </p:cNvSpPr>
          <p:nvPr>
            <p:ph type="body" idx="1"/>
          </p:nvPr>
        </p:nvSpPr>
        <p:spPr>
          <a:xfrm>
            <a:off x="452438" y="4762500"/>
            <a:ext cx="5311775" cy="3795713"/>
          </a:xfrm>
          <a:noFill/>
        </p:spPr>
        <p:txBody>
          <a:bodyPr/>
          <a:lstStyle/>
          <a:p>
            <a:pPr defTabSz="377825">
              <a:tabLst>
                <a:tab pos="441325" algn="l"/>
              </a:tabLst>
            </a:pPr>
            <a:r>
              <a:rPr lang="en-US"/>
              <a:t>Retrieving Records with Equijoins</a:t>
            </a:r>
          </a:p>
          <a:p>
            <a:pPr lvl="1" defTabSz="377825">
              <a:tabLst>
                <a:tab pos="441325" algn="l"/>
              </a:tabLst>
            </a:pPr>
            <a:r>
              <a:rPr lang="en-US"/>
              <a:t>In the slide example:</a:t>
            </a:r>
          </a:p>
          <a:p>
            <a:pPr marL="434975" lvl="2" indent="-206375" defTabSz="377825">
              <a:tabLst>
                <a:tab pos="441325" algn="l"/>
              </a:tabLst>
            </a:pPr>
            <a:r>
              <a:rPr lang="en-US"/>
              <a:t>The SELECT clause specifies the column names to retrieve:</a:t>
            </a:r>
          </a:p>
          <a:p>
            <a:pPr marL="822325" lvl="3" indent="-206375" defTabSz="377825">
              <a:tabLst>
                <a:tab pos="441325" algn="l"/>
              </a:tabLst>
            </a:pPr>
            <a:r>
              <a:rPr lang="en-US"/>
              <a:t>employee name, employee number, and department number, which are columns in the EMP table</a:t>
            </a:r>
          </a:p>
          <a:p>
            <a:pPr marL="822325" lvl="3" indent="-206375" defTabSz="377825">
              <a:tabLst>
                <a:tab pos="441325" algn="l"/>
              </a:tabLst>
            </a:pPr>
            <a:r>
              <a:rPr lang="en-US"/>
              <a:t>department number, department name, and location, which are columns in the DEPT table</a:t>
            </a:r>
          </a:p>
          <a:p>
            <a:pPr marL="434975" lvl="2" indent="-206375" defTabSz="377825">
              <a:tabLst>
                <a:tab pos="441325" algn="l"/>
              </a:tabLst>
            </a:pPr>
            <a:r>
              <a:rPr lang="en-US"/>
              <a:t>The FROM clause specifies the two tables that the database must access:</a:t>
            </a:r>
          </a:p>
          <a:p>
            <a:pPr marL="822325" lvl="3" indent="-206375" defTabSz="377825">
              <a:tabLst>
                <a:tab pos="441325" algn="l"/>
              </a:tabLst>
            </a:pPr>
            <a:r>
              <a:rPr lang="en-US"/>
              <a:t>EMP table</a:t>
            </a:r>
          </a:p>
          <a:p>
            <a:pPr marL="822325" lvl="3" indent="-206375" defTabSz="377825">
              <a:tabLst>
                <a:tab pos="441325" algn="l"/>
              </a:tabLst>
            </a:pPr>
            <a:r>
              <a:rPr lang="en-US"/>
              <a:t>DEPT table</a:t>
            </a:r>
          </a:p>
          <a:p>
            <a:pPr marL="434975" lvl="2" indent="-206375" defTabSz="377825">
              <a:tabLst>
                <a:tab pos="441325" algn="l"/>
              </a:tabLst>
            </a:pPr>
            <a:r>
              <a:rPr lang="en-US"/>
              <a:t>The WHERE clause specifies how the tables are to be joined:</a:t>
            </a:r>
          </a:p>
          <a:p>
            <a:pPr marL="822325" lvl="3" indent="-206375" defTabSz="377825">
              <a:buFontTx/>
              <a:buNone/>
              <a:tabLst>
                <a:tab pos="441325" algn="l"/>
              </a:tabLst>
            </a:pPr>
            <a:r>
              <a:rPr lang="en-US"/>
              <a:t>EMP.DEPTNO=DEPT.DEPTNO </a:t>
            </a:r>
          </a:p>
          <a:p>
            <a:pPr lvl="1" defTabSz="377825">
              <a:tabLst>
                <a:tab pos="441325" algn="l"/>
              </a:tabLst>
            </a:pPr>
            <a:r>
              <a:rPr lang="en-US"/>
              <a:t>Because the DEPTNO column is common to both tables, it must be prefixed by the table name to avoid ambiguity. </a:t>
            </a:r>
          </a:p>
        </p:txBody>
      </p:sp>
      <p:sp>
        <p:nvSpPr>
          <p:cNvPr id="53253" name="Rectangle 5"/>
          <p:cNvSpPr>
            <a:spLocks noGrp="1" noRot="1" noChangeAspect="1" noChangeArrowheads="1" noTextEdit="1"/>
          </p:cNvSpPr>
          <p:nvPr>
            <p:ph type="sldImg"/>
          </p:nvPr>
        </p:nvSpPr>
        <p:spPr>
          <a:xfrm>
            <a:off x="446088" y="173038"/>
            <a:ext cx="5921375" cy="4440237"/>
          </a:xfrm>
          <a:ln cap="flat"/>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34819"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34820" name="Rectangle 4"/>
          <p:cNvSpPr>
            <a:spLocks noGrp="1" noChangeArrowheads="1"/>
          </p:cNvSpPr>
          <p:nvPr>
            <p:ph type="body" idx="1"/>
          </p:nvPr>
        </p:nvSpPr>
        <p:spPr>
          <a:noFill/>
          <a:ln/>
        </p:spPr>
        <p:txBody>
          <a:bodyPr/>
          <a:lstStyle/>
          <a:p>
            <a:r>
              <a:rPr lang="en-US" dirty="0"/>
              <a:t>What Is an Index? </a:t>
            </a:r>
          </a:p>
          <a:p>
            <a:pPr lvl="1"/>
            <a:r>
              <a:rPr lang="en-US" dirty="0"/>
              <a:t>An Oracle Server </a:t>
            </a:r>
            <a:r>
              <a:rPr lang="en-US" dirty="0">
                <a:solidFill>
                  <a:srgbClr val="FC0128"/>
                </a:solidFill>
              </a:rPr>
              <a:t>index </a:t>
            </a:r>
            <a:r>
              <a:rPr lang="en-US" dirty="0"/>
              <a:t>is a schema object that can speed up the retrieval of rows by using a pointer. Indexes can be created explicitly or automatically. If you do not have an index on the column, then a full table scan will occur.</a:t>
            </a:r>
          </a:p>
          <a:p>
            <a:pPr lvl="1"/>
            <a:r>
              <a:rPr lang="en-US" dirty="0"/>
              <a:t>An index provides direct and fast access to rows in a table. Its purpose is to reduce the necessity of disk I/O by using an indexed path to locate data quickly. The index is used and maintained automatically by the Oracle Server. Once an index is created, no direct activity is required by the user.</a:t>
            </a:r>
          </a:p>
          <a:p>
            <a:pPr lvl="1"/>
            <a:r>
              <a:rPr lang="en-US" dirty="0"/>
              <a:t>Indexes are logically and physically independent of the table they index. This means that they can be created or dropped at any time and have no effect on the base tables or other indexes.</a:t>
            </a:r>
          </a:p>
          <a:p>
            <a:pPr lvl="1"/>
            <a:r>
              <a:rPr lang="en-US" b="1" dirty="0"/>
              <a:t>Note:</a:t>
            </a:r>
            <a:r>
              <a:rPr lang="en-US" dirty="0"/>
              <a:t> When you drop a table, corresponding indexes are also dropped.</a:t>
            </a:r>
          </a:p>
          <a:p>
            <a:pPr lvl="1"/>
            <a:r>
              <a:rPr lang="en-US" dirty="0"/>
              <a:t>For more information, see</a:t>
            </a:r>
            <a:br>
              <a:rPr lang="en-US" dirty="0"/>
            </a:br>
            <a:r>
              <a:rPr lang="en-US" i="1" dirty="0"/>
              <a:t>Oracle Server Concepts Manual, </a:t>
            </a:r>
            <a:r>
              <a:rPr lang="en-US" dirty="0"/>
              <a:t>Release 8, “Schema Objects” section, “Indexes” topic.</a:t>
            </a:r>
          </a:p>
          <a:p>
            <a:r>
              <a:rPr lang="en-US" dirty="0">
                <a:solidFill>
                  <a:schemeClr val="accent2"/>
                </a:solidFill>
              </a:rPr>
              <a:t>Class Management Note</a:t>
            </a:r>
          </a:p>
          <a:p>
            <a:pPr lvl="1"/>
            <a:r>
              <a:rPr lang="en-US" dirty="0">
                <a:solidFill>
                  <a:schemeClr val="accent2"/>
                </a:solidFill>
              </a:rPr>
              <a:t>The decision to create indexes is a global, high-level decision. Creation and maintenance of indexes is often a DBA task.</a:t>
            </a:r>
            <a:br>
              <a:rPr lang="en-US" dirty="0">
                <a:solidFill>
                  <a:schemeClr val="accent2"/>
                </a:solidFill>
              </a:rPr>
            </a:br>
            <a:r>
              <a:rPr lang="en-US" dirty="0">
                <a:solidFill>
                  <a:schemeClr val="accent2"/>
                </a:solidFill>
              </a:rPr>
              <a:t>Reference the column that has an index in the predicate WHERE clause without modifying the indexed column with a function or expression.</a:t>
            </a:r>
            <a:br>
              <a:rPr lang="en-US" dirty="0">
                <a:solidFill>
                  <a:schemeClr val="accent2"/>
                </a:solidFill>
              </a:rPr>
            </a:br>
            <a:r>
              <a:rPr lang="en-US" dirty="0">
                <a:solidFill>
                  <a:schemeClr val="accent2"/>
                </a:solidFill>
              </a:rPr>
              <a:t>A ROWID is a hexadecimal string representation of the row address containing block identifier, row location in the block, and the database file identifier. The fastest way to access any particular row is by referencing its ROWID.</a:t>
            </a:r>
          </a:p>
        </p:txBody>
      </p:sp>
      <p:sp>
        <p:nvSpPr>
          <p:cNvPr id="34821" name="Rectangle 5"/>
          <p:cNvSpPr>
            <a:spLocks noGrp="1" noRot="1" noChangeAspect="1" noChangeArrowheads="1" noTextEdit="1"/>
          </p:cNvSpPr>
          <p:nvPr>
            <p:ph type="sldImg"/>
          </p:nvPr>
        </p:nvSpPr>
        <p:spPr>
          <a:xfrm>
            <a:off x="471488" y="157163"/>
            <a:ext cx="5870575" cy="4402137"/>
          </a:xfrm>
          <a:ln cap="flat"/>
        </p:spPr>
      </p:sp>
      <p:grpSp>
        <p:nvGrpSpPr>
          <p:cNvPr id="2" name="Group 19"/>
          <p:cNvGrpSpPr>
            <a:grpSpLocks/>
          </p:cNvGrpSpPr>
          <p:nvPr/>
        </p:nvGrpSpPr>
        <p:grpSpPr bwMode="auto">
          <a:xfrm>
            <a:off x="177800" y="6931025"/>
            <a:ext cx="296863" cy="290513"/>
            <a:chOff x="112" y="4366"/>
            <a:chExt cx="187" cy="183"/>
          </a:xfrm>
        </p:grpSpPr>
        <p:sp>
          <p:nvSpPr>
            <p:cNvPr id="34822" name="Freeform 6"/>
            <p:cNvSpPr>
              <a:spLocks/>
            </p:cNvSpPr>
            <p:nvPr/>
          </p:nvSpPr>
          <p:spPr bwMode="auto">
            <a:xfrm>
              <a:off x="112" y="4366"/>
              <a:ext cx="179" cy="176"/>
            </a:xfrm>
            <a:custGeom>
              <a:avLst/>
              <a:gdLst/>
              <a:ahLst/>
              <a:cxnLst>
                <a:cxn ang="0">
                  <a:pos x="178" y="175"/>
                </a:cxn>
                <a:cxn ang="0">
                  <a:pos x="178" y="0"/>
                </a:cxn>
                <a:cxn ang="0">
                  <a:pos x="0" y="0"/>
                </a:cxn>
                <a:cxn ang="0">
                  <a:pos x="0" y="175"/>
                </a:cxn>
                <a:cxn ang="0">
                  <a:pos x="178" y="175"/>
                </a:cxn>
              </a:cxnLst>
              <a:rect l="0" t="0" r="r" b="b"/>
              <a:pathLst>
                <a:path w="179" h="176">
                  <a:moveTo>
                    <a:pt x="178" y="175"/>
                  </a:moveTo>
                  <a:lnTo>
                    <a:pt x="178" y="0"/>
                  </a:lnTo>
                  <a:lnTo>
                    <a:pt x="0" y="0"/>
                  </a:lnTo>
                  <a:lnTo>
                    <a:pt x="0" y="175"/>
                  </a:lnTo>
                  <a:lnTo>
                    <a:pt x="178" y="175"/>
                  </a:lnTo>
                </a:path>
              </a:pathLst>
            </a:custGeom>
            <a:solidFill>
              <a:srgbClr val="000000"/>
            </a:solidFill>
            <a:ln w="9525" cap="rnd">
              <a:noFill/>
              <a:round/>
              <a:headEnd/>
              <a:tailEnd/>
            </a:ln>
            <a:effectLst/>
          </p:spPr>
          <p:txBody>
            <a:bodyPr/>
            <a:lstStyle/>
            <a:p>
              <a:endParaRPr lang="en-US"/>
            </a:p>
          </p:txBody>
        </p:sp>
        <p:sp>
          <p:nvSpPr>
            <p:cNvPr id="34823" name="Freeform 7"/>
            <p:cNvSpPr>
              <a:spLocks/>
            </p:cNvSpPr>
            <p:nvPr/>
          </p:nvSpPr>
          <p:spPr bwMode="auto">
            <a:xfrm>
              <a:off x="173" y="4432"/>
              <a:ext cx="71" cy="36"/>
            </a:xfrm>
            <a:custGeom>
              <a:avLst/>
              <a:gdLst/>
              <a:ahLst/>
              <a:cxnLst>
                <a:cxn ang="0">
                  <a:pos x="70" y="6"/>
                </a:cxn>
                <a:cxn ang="0">
                  <a:pos x="66" y="0"/>
                </a:cxn>
                <a:cxn ang="0">
                  <a:pos x="0" y="28"/>
                </a:cxn>
                <a:cxn ang="0">
                  <a:pos x="3" y="35"/>
                </a:cxn>
                <a:cxn ang="0">
                  <a:pos x="70" y="6"/>
                </a:cxn>
              </a:cxnLst>
              <a:rect l="0" t="0" r="r" b="b"/>
              <a:pathLst>
                <a:path w="71" h="36">
                  <a:moveTo>
                    <a:pt x="70" y="6"/>
                  </a:moveTo>
                  <a:lnTo>
                    <a:pt x="66" y="0"/>
                  </a:lnTo>
                  <a:lnTo>
                    <a:pt x="0" y="28"/>
                  </a:lnTo>
                  <a:lnTo>
                    <a:pt x="3" y="35"/>
                  </a:lnTo>
                  <a:lnTo>
                    <a:pt x="70" y="6"/>
                  </a:lnTo>
                </a:path>
              </a:pathLst>
            </a:custGeom>
            <a:solidFill>
              <a:srgbClr val="FFFFFF"/>
            </a:solidFill>
            <a:ln w="9525" cap="rnd">
              <a:noFill/>
              <a:round/>
              <a:headEnd/>
              <a:tailEnd/>
            </a:ln>
            <a:effectLst/>
          </p:spPr>
          <p:txBody>
            <a:bodyPr/>
            <a:lstStyle/>
            <a:p>
              <a:endParaRPr lang="en-US"/>
            </a:p>
          </p:txBody>
        </p:sp>
        <p:sp>
          <p:nvSpPr>
            <p:cNvPr id="34824" name="Freeform 8"/>
            <p:cNvSpPr>
              <a:spLocks/>
            </p:cNvSpPr>
            <p:nvPr/>
          </p:nvSpPr>
          <p:spPr bwMode="auto">
            <a:xfrm>
              <a:off x="183" y="4447"/>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a:tailEnd/>
            </a:ln>
            <a:effectLst/>
          </p:spPr>
          <p:txBody>
            <a:bodyPr/>
            <a:lstStyle/>
            <a:p>
              <a:endParaRPr lang="en-US"/>
            </a:p>
          </p:txBody>
        </p:sp>
        <p:sp>
          <p:nvSpPr>
            <p:cNvPr id="34825" name="Freeform 9"/>
            <p:cNvSpPr>
              <a:spLocks/>
            </p:cNvSpPr>
            <p:nvPr/>
          </p:nvSpPr>
          <p:spPr bwMode="auto">
            <a:xfrm>
              <a:off x="189" y="4463"/>
              <a:ext cx="68" cy="36"/>
            </a:xfrm>
            <a:custGeom>
              <a:avLst/>
              <a:gdLst/>
              <a:ahLst/>
              <a:cxnLst>
                <a:cxn ang="0">
                  <a:pos x="67" y="6"/>
                </a:cxn>
                <a:cxn ang="0">
                  <a:pos x="64" y="0"/>
                </a:cxn>
                <a:cxn ang="0">
                  <a:pos x="0" y="28"/>
                </a:cxn>
                <a:cxn ang="0">
                  <a:pos x="2" y="35"/>
                </a:cxn>
                <a:cxn ang="0">
                  <a:pos x="67" y="6"/>
                </a:cxn>
              </a:cxnLst>
              <a:rect l="0" t="0" r="r" b="b"/>
              <a:pathLst>
                <a:path w="68" h="36">
                  <a:moveTo>
                    <a:pt x="67" y="6"/>
                  </a:moveTo>
                  <a:lnTo>
                    <a:pt x="64" y="0"/>
                  </a:lnTo>
                  <a:lnTo>
                    <a:pt x="0" y="28"/>
                  </a:lnTo>
                  <a:lnTo>
                    <a:pt x="2" y="35"/>
                  </a:lnTo>
                  <a:lnTo>
                    <a:pt x="67" y="6"/>
                  </a:lnTo>
                </a:path>
              </a:pathLst>
            </a:custGeom>
            <a:solidFill>
              <a:srgbClr val="FFFFFF"/>
            </a:solidFill>
            <a:ln w="9525" cap="rnd">
              <a:noFill/>
              <a:round/>
              <a:headEnd/>
              <a:tailEnd/>
            </a:ln>
            <a:effectLst/>
          </p:spPr>
          <p:txBody>
            <a:bodyPr/>
            <a:lstStyle/>
            <a:p>
              <a:endParaRPr lang="en-US"/>
            </a:p>
          </p:txBody>
        </p:sp>
        <p:sp>
          <p:nvSpPr>
            <p:cNvPr id="34826" name="Freeform 10"/>
            <p:cNvSpPr>
              <a:spLocks/>
            </p:cNvSpPr>
            <p:nvPr/>
          </p:nvSpPr>
          <p:spPr bwMode="auto">
            <a:xfrm>
              <a:off x="197" y="4480"/>
              <a:ext cx="70" cy="35"/>
            </a:xfrm>
            <a:custGeom>
              <a:avLst/>
              <a:gdLst/>
              <a:ahLst/>
              <a:cxnLst>
                <a:cxn ang="0">
                  <a:pos x="69" y="6"/>
                </a:cxn>
                <a:cxn ang="0">
                  <a:pos x="65" y="0"/>
                </a:cxn>
                <a:cxn ang="0">
                  <a:pos x="0" y="27"/>
                </a:cxn>
                <a:cxn ang="0">
                  <a:pos x="3" y="34"/>
                </a:cxn>
                <a:cxn ang="0">
                  <a:pos x="69" y="6"/>
                </a:cxn>
              </a:cxnLst>
              <a:rect l="0" t="0" r="r" b="b"/>
              <a:pathLst>
                <a:path w="70" h="35">
                  <a:moveTo>
                    <a:pt x="69" y="6"/>
                  </a:moveTo>
                  <a:lnTo>
                    <a:pt x="65" y="0"/>
                  </a:lnTo>
                  <a:lnTo>
                    <a:pt x="0" y="27"/>
                  </a:lnTo>
                  <a:lnTo>
                    <a:pt x="3" y="34"/>
                  </a:lnTo>
                  <a:lnTo>
                    <a:pt x="69" y="6"/>
                  </a:lnTo>
                </a:path>
              </a:pathLst>
            </a:custGeom>
            <a:solidFill>
              <a:srgbClr val="FFFFFF"/>
            </a:solidFill>
            <a:ln w="9525" cap="rnd">
              <a:noFill/>
              <a:round/>
              <a:headEnd/>
              <a:tailEnd/>
            </a:ln>
            <a:effectLst/>
          </p:spPr>
          <p:txBody>
            <a:bodyPr/>
            <a:lstStyle/>
            <a:p>
              <a:endParaRPr lang="en-US"/>
            </a:p>
          </p:txBody>
        </p:sp>
        <p:sp>
          <p:nvSpPr>
            <p:cNvPr id="34827" name="Freeform 11"/>
            <p:cNvSpPr>
              <a:spLocks/>
            </p:cNvSpPr>
            <p:nvPr/>
          </p:nvSpPr>
          <p:spPr bwMode="auto">
            <a:xfrm>
              <a:off x="205" y="4496"/>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a:tailEnd/>
            </a:ln>
            <a:effectLst/>
          </p:spPr>
          <p:txBody>
            <a:bodyPr/>
            <a:lstStyle/>
            <a:p>
              <a:endParaRPr lang="en-US"/>
            </a:p>
          </p:txBody>
        </p:sp>
        <p:sp>
          <p:nvSpPr>
            <p:cNvPr id="34828" name="Freeform 12"/>
            <p:cNvSpPr>
              <a:spLocks/>
            </p:cNvSpPr>
            <p:nvPr/>
          </p:nvSpPr>
          <p:spPr bwMode="auto">
            <a:xfrm>
              <a:off x="133" y="4394"/>
              <a:ext cx="122" cy="58"/>
            </a:xfrm>
            <a:custGeom>
              <a:avLst/>
              <a:gdLst/>
              <a:ahLst/>
              <a:cxnLst>
                <a:cxn ang="0">
                  <a:pos x="121" y="7"/>
                </a:cxn>
                <a:cxn ang="0">
                  <a:pos x="119" y="0"/>
                </a:cxn>
                <a:cxn ang="0">
                  <a:pos x="0" y="50"/>
                </a:cxn>
                <a:cxn ang="0">
                  <a:pos x="2" y="57"/>
                </a:cxn>
                <a:cxn ang="0">
                  <a:pos x="121" y="7"/>
                </a:cxn>
              </a:cxnLst>
              <a:rect l="0" t="0" r="r" b="b"/>
              <a:pathLst>
                <a:path w="122" h="58">
                  <a:moveTo>
                    <a:pt x="121" y="7"/>
                  </a:moveTo>
                  <a:lnTo>
                    <a:pt x="119" y="0"/>
                  </a:lnTo>
                  <a:lnTo>
                    <a:pt x="0" y="50"/>
                  </a:lnTo>
                  <a:lnTo>
                    <a:pt x="2" y="57"/>
                  </a:lnTo>
                  <a:lnTo>
                    <a:pt x="121" y="7"/>
                  </a:lnTo>
                </a:path>
              </a:pathLst>
            </a:custGeom>
            <a:solidFill>
              <a:srgbClr val="FFFFFF"/>
            </a:solidFill>
            <a:ln w="9525" cap="rnd">
              <a:noFill/>
              <a:round/>
              <a:headEnd/>
              <a:tailEnd/>
            </a:ln>
            <a:effectLst/>
          </p:spPr>
          <p:txBody>
            <a:bodyPr/>
            <a:lstStyle/>
            <a:p>
              <a:endParaRPr lang="en-US"/>
            </a:p>
          </p:txBody>
        </p:sp>
        <p:sp>
          <p:nvSpPr>
            <p:cNvPr id="34829" name="Freeform 13"/>
            <p:cNvSpPr>
              <a:spLocks/>
            </p:cNvSpPr>
            <p:nvPr/>
          </p:nvSpPr>
          <p:spPr bwMode="auto">
            <a:xfrm>
              <a:off x="116" y="4383"/>
              <a:ext cx="124" cy="59"/>
            </a:xfrm>
            <a:custGeom>
              <a:avLst/>
              <a:gdLst/>
              <a:ahLst/>
              <a:cxnLst>
                <a:cxn ang="0">
                  <a:pos x="123" y="7"/>
                </a:cxn>
                <a:cxn ang="0">
                  <a:pos x="119" y="0"/>
                </a:cxn>
                <a:cxn ang="0">
                  <a:pos x="0" y="51"/>
                </a:cxn>
                <a:cxn ang="0">
                  <a:pos x="2" y="58"/>
                </a:cxn>
                <a:cxn ang="0">
                  <a:pos x="123" y="7"/>
                </a:cxn>
              </a:cxnLst>
              <a:rect l="0" t="0" r="r" b="b"/>
              <a:pathLst>
                <a:path w="124" h="59">
                  <a:moveTo>
                    <a:pt x="123" y="7"/>
                  </a:moveTo>
                  <a:lnTo>
                    <a:pt x="119" y="0"/>
                  </a:lnTo>
                  <a:lnTo>
                    <a:pt x="0" y="51"/>
                  </a:lnTo>
                  <a:lnTo>
                    <a:pt x="2" y="58"/>
                  </a:lnTo>
                  <a:lnTo>
                    <a:pt x="123" y="7"/>
                  </a:lnTo>
                </a:path>
              </a:pathLst>
            </a:custGeom>
            <a:solidFill>
              <a:srgbClr val="FFFFFF"/>
            </a:solidFill>
            <a:ln w="9525" cap="rnd">
              <a:noFill/>
              <a:round/>
              <a:headEnd/>
              <a:tailEnd/>
            </a:ln>
            <a:effectLst/>
          </p:spPr>
          <p:txBody>
            <a:bodyPr/>
            <a:lstStyle/>
            <a:p>
              <a:endParaRPr lang="en-US"/>
            </a:p>
          </p:txBody>
        </p:sp>
        <p:sp>
          <p:nvSpPr>
            <p:cNvPr id="34830" name="Freeform 14"/>
            <p:cNvSpPr>
              <a:spLocks/>
            </p:cNvSpPr>
            <p:nvPr/>
          </p:nvSpPr>
          <p:spPr bwMode="auto">
            <a:xfrm>
              <a:off x="244" y="4396"/>
              <a:ext cx="55" cy="105"/>
            </a:xfrm>
            <a:custGeom>
              <a:avLst/>
              <a:gdLst/>
              <a:ahLst/>
              <a:cxnLst>
                <a:cxn ang="0">
                  <a:pos x="46" y="104"/>
                </a:cxn>
                <a:cxn ang="0">
                  <a:pos x="54" y="101"/>
                </a:cxn>
                <a:cxn ang="0">
                  <a:pos x="7" y="0"/>
                </a:cxn>
                <a:cxn ang="0">
                  <a:pos x="0" y="3"/>
                </a:cxn>
                <a:cxn ang="0">
                  <a:pos x="46" y="104"/>
                </a:cxn>
              </a:cxnLst>
              <a:rect l="0" t="0" r="r" b="b"/>
              <a:pathLst>
                <a:path w="55" h="105">
                  <a:moveTo>
                    <a:pt x="46" y="104"/>
                  </a:moveTo>
                  <a:lnTo>
                    <a:pt x="54" y="101"/>
                  </a:lnTo>
                  <a:lnTo>
                    <a:pt x="7" y="0"/>
                  </a:lnTo>
                  <a:lnTo>
                    <a:pt x="0" y="3"/>
                  </a:lnTo>
                  <a:lnTo>
                    <a:pt x="46" y="104"/>
                  </a:lnTo>
                </a:path>
              </a:pathLst>
            </a:custGeom>
            <a:solidFill>
              <a:srgbClr val="FFFFFF"/>
            </a:solidFill>
            <a:ln w="9525" cap="rnd">
              <a:noFill/>
              <a:round/>
              <a:headEnd/>
              <a:tailEnd/>
            </a:ln>
            <a:effectLst/>
          </p:spPr>
          <p:txBody>
            <a:bodyPr/>
            <a:lstStyle/>
            <a:p>
              <a:endParaRPr lang="en-US"/>
            </a:p>
          </p:txBody>
        </p:sp>
        <p:sp>
          <p:nvSpPr>
            <p:cNvPr id="34831" name="Freeform 15"/>
            <p:cNvSpPr>
              <a:spLocks/>
            </p:cNvSpPr>
            <p:nvPr/>
          </p:nvSpPr>
          <p:spPr bwMode="auto">
            <a:xfrm>
              <a:off x="133" y="4442"/>
              <a:ext cx="54" cy="107"/>
            </a:xfrm>
            <a:custGeom>
              <a:avLst/>
              <a:gdLst/>
              <a:ahLst/>
              <a:cxnLst>
                <a:cxn ang="0">
                  <a:pos x="46" y="106"/>
                </a:cxn>
                <a:cxn ang="0">
                  <a:pos x="53" y="102"/>
                </a:cxn>
                <a:cxn ang="0">
                  <a:pos x="7" y="0"/>
                </a:cxn>
                <a:cxn ang="0">
                  <a:pos x="0" y="4"/>
                </a:cxn>
                <a:cxn ang="0">
                  <a:pos x="46" y="106"/>
                </a:cxn>
              </a:cxnLst>
              <a:rect l="0" t="0" r="r" b="b"/>
              <a:pathLst>
                <a:path w="54" h="107">
                  <a:moveTo>
                    <a:pt x="46" y="106"/>
                  </a:moveTo>
                  <a:lnTo>
                    <a:pt x="53" y="102"/>
                  </a:lnTo>
                  <a:lnTo>
                    <a:pt x="7" y="0"/>
                  </a:lnTo>
                  <a:lnTo>
                    <a:pt x="0" y="4"/>
                  </a:lnTo>
                  <a:lnTo>
                    <a:pt x="46" y="106"/>
                  </a:lnTo>
                </a:path>
              </a:pathLst>
            </a:custGeom>
            <a:solidFill>
              <a:srgbClr val="FFFFFF"/>
            </a:solidFill>
            <a:ln w="9525" cap="rnd">
              <a:noFill/>
              <a:round/>
              <a:headEnd/>
              <a:tailEnd/>
            </a:ln>
            <a:effectLst/>
          </p:spPr>
          <p:txBody>
            <a:bodyPr/>
            <a:lstStyle/>
            <a:p>
              <a:endParaRPr lang="en-US"/>
            </a:p>
          </p:txBody>
        </p:sp>
        <p:sp>
          <p:nvSpPr>
            <p:cNvPr id="34832" name="Freeform 16"/>
            <p:cNvSpPr>
              <a:spLocks/>
            </p:cNvSpPr>
            <p:nvPr/>
          </p:nvSpPr>
          <p:spPr bwMode="auto">
            <a:xfrm>
              <a:off x="112" y="4434"/>
              <a:ext cx="59" cy="115"/>
            </a:xfrm>
            <a:custGeom>
              <a:avLst/>
              <a:gdLst/>
              <a:ahLst/>
              <a:cxnLst>
                <a:cxn ang="0">
                  <a:pos x="51" y="114"/>
                </a:cxn>
                <a:cxn ang="0">
                  <a:pos x="58" y="111"/>
                </a:cxn>
                <a:cxn ang="0">
                  <a:pos x="6" y="0"/>
                </a:cxn>
                <a:cxn ang="0">
                  <a:pos x="0" y="2"/>
                </a:cxn>
                <a:cxn ang="0">
                  <a:pos x="51" y="114"/>
                </a:cxn>
              </a:cxnLst>
              <a:rect l="0" t="0" r="r" b="b"/>
              <a:pathLst>
                <a:path w="59" h="115">
                  <a:moveTo>
                    <a:pt x="51" y="114"/>
                  </a:moveTo>
                  <a:lnTo>
                    <a:pt x="58" y="111"/>
                  </a:lnTo>
                  <a:lnTo>
                    <a:pt x="6" y="0"/>
                  </a:lnTo>
                  <a:lnTo>
                    <a:pt x="0" y="2"/>
                  </a:lnTo>
                  <a:lnTo>
                    <a:pt x="51" y="114"/>
                  </a:lnTo>
                </a:path>
              </a:pathLst>
            </a:custGeom>
            <a:solidFill>
              <a:srgbClr val="FFFFFF"/>
            </a:solidFill>
            <a:ln w="9525" cap="rnd">
              <a:noFill/>
              <a:round/>
              <a:headEnd/>
              <a:tailEnd/>
            </a:ln>
            <a:effectLst/>
          </p:spPr>
          <p:txBody>
            <a:bodyPr/>
            <a:lstStyle/>
            <a:p>
              <a:endParaRPr lang="en-US"/>
            </a:p>
          </p:txBody>
        </p:sp>
        <p:sp>
          <p:nvSpPr>
            <p:cNvPr id="34833" name="Freeform 17"/>
            <p:cNvSpPr>
              <a:spLocks/>
            </p:cNvSpPr>
            <p:nvPr/>
          </p:nvSpPr>
          <p:spPr bwMode="auto">
            <a:xfrm>
              <a:off x="115" y="4434"/>
              <a:ext cx="28" cy="17"/>
            </a:xfrm>
            <a:custGeom>
              <a:avLst/>
              <a:gdLst/>
              <a:ahLst/>
              <a:cxnLst>
                <a:cxn ang="0">
                  <a:pos x="23" y="16"/>
                </a:cxn>
                <a:cxn ang="0">
                  <a:pos x="27" y="9"/>
                </a:cxn>
                <a:cxn ang="0">
                  <a:pos x="4" y="0"/>
                </a:cxn>
                <a:cxn ang="0">
                  <a:pos x="0" y="6"/>
                </a:cxn>
                <a:cxn ang="0">
                  <a:pos x="23" y="16"/>
                </a:cxn>
              </a:cxnLst>
              <a:rect l="0" t="0" r="r" b="b"/>
              <a:pathLst>
                <a:path w="28" h="17">
                  <a:moveTo>
                    <a:pt x="23" y="16"/>
                  </a:moveTo>
                  <a:lnTo>
                    <a:pt x="27" y="9"/>
                  </a:lnTo>
                  <a:lnTo>
                    <a:pt x="4" y="0"/>
                  </a:lnTo>
                  <a:lnTo>
                    <a:pt x="0" y="6"/>
                  </a:lnTo>
                  <a:lnTo>
                    <a:pt x="23" y="16"/>
                  </a:lnTo>
                </a:path>
              </a:pathLst>
            </a:custGeom>
            <a:solidFill>
              <a:srgbClr val="FFFFFF"/>
            </a:solidFill>
            <a:ln w="9525" cap="rnd">
              <a:noFill/>
              <a:round/>
              <a:headEnd/>
              <a:tailEnd/>
            </a:ln>
            <a:effectLst/>
          </p:spPr>
          <p:txBody>
            <a:bodyPr/>
            <a:lstStyle/>
            <a:p>
              <a:endParaRPr lang="en-US"/>
            </a:p>
          </p:txBody>
        </p:sp>
        <p:sp>
          <p:nvSpPr>
            <p:cNvPr id="34834" name="Freeform 18"/>
            <p:cNvSpPr>
              <a:spLocks/>
            </p:cNvSpPr>
            <p:nvPr/>
          </p:nvSpPr>
          <p:spPr bwMode="auto">
            <a:xfrm>
              <a:off x="223" y="4389"/>
              <a:ext cx="29" cy="18"/>
            </a:xfrm>
            <a:custGeom>
              <a:avLst/>
              <a:gdLst/>
              <a:ahLst/>
              <a:cxnLst>
                <a:cxn ang="0">
                  <a:pos x="24" y="17"/>
                </a:cxn>
                <a:cxn ang="0">
                  <a:pos x="28" y="10"/>
                </a:cxn>
                <a:cxn ang="0">
                  <a:pos x="4" y="0"/>
                </a:cxn>
                <a:cxn ang="0">
                  <a:pos x="0" y="5"/>
                </a:cxn>
                <a:cxn ang="0">
                  <a:pos x="24" y="17"/>
                </a:cxn>
              </a:cxnLst>
              <a:rect l="0" t="0" r="r" b="b"/>
              <a:pathLst>
                <a:path w="29" h="18">
                  <a:moveTo>
                    <a:pt x="24" y="17"/>
                  </a:moveTo>
                  <a:lnTo>
                    <a:pt x="28" y="10"/>
                  </a:lnTo>
                  <a:lnTo>
                    <a:pt x="4" y="0"/>
                  </a:lnTo>
                  <a:lnTo>
                    <a:pt x="0" y="5"/>
                  </a:lnTo>
                  <a:lnTo>
                    <a:pt x="24" y="17"/>
                  </a:lnTo>
                </a:path>
              </a:pathLst>
            </a:custGeom>
            <a:solidFill>
              <a:srgbClr val="FFFFFF"/>
            </a:solidFill>
            <a:ln w="9525" cap="rnd">
              <a:noFill/>
              <a:round/>
              <a:headEnd/>
              <a:tailEnd/>
            </a:ln>
            <a:effectLst/>
          </p:spPr>
          <p:txBody>
            <a:bodyPr/>
            <a:lstStyle/>
            <a:p>
              <a:endParaRPr lang="en-US"/>
            </a:p>
          </p:txBody>
        </p:sp>
      </p:gr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36867"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36868" name="Rectangle 4"/>
          <p:cNvSpPr>
            <a:spLocks noGrp="1" noChangeArrowheads="1"/>
          </p:cNvSpPr>
          <p:nvPr>
            <p:ph type="body" idx="1"/>
          </p:nvPr>
        </p:nvSpPr>
        <p:spPr>
          <a:noFill/>
          <a:ln/>
        </p:spPr>
        <p:txBody>
          <a:bodyPr/>
          <a:lstStyle/>
          <a:p>
            <a:r>
              <a:rPr lang="en-US"/>
              <a:t>How Are Indexes Created?</a:t>
            </a:r>
          </a:p>
          <a:p>
            <a:pPr lvl="1"/>
            <a:r>
              <a:rPr lang="en-US"/>
              <a:t>Two types of indexes can be created. One type is a unique index. The Oracle Server automatically creates this index when you define a column in a table to have a PRIMARY KEY or a UNIQUE key constraint. The name of the index is the name given to the constraint.</a:t>
            </a:r>
          </a:p>
          <a:p>
            <a:pPr lvl="1"/>
            <a:r>
              <a:rPr lang="en-US"/>
              <a:t>The other type of index that a user can create is a nonunique index. For example, you can create a FOREIGN KEY column index for a join in a query to improve retrieval speed. </a:t>
            </a:r>
          </a:p>
          <a:p>
            <a:endParaRPr lang="en-US" b="0">
              <a:latin typeface="Times New Roman" pitchFamily="18" charset="0"/>
            </a:endParaRPr>
          </a:p>
        </p:txBody>
      </p:sp>
      <p:sp>
        <p:nvSpPr>
          <p:cNvPr id="36869" name="Rectangle 5"/>
          <p:cNvSpPr>
            <a:spLocks noGrp="1" noRot="1" noChangeAspect="1" noChangeArrowheads="1" noTextEdit="1"/>
          </p:cNvSpPr>
          <p:nvPr>
            <p:ph type="sldImg"/>
          </p:nvPr>
        </p:nvSpPr>
        <p:spPr>
          <a:xfrm>
            <a:off x="469900" y="155575"/>
            <a:ext cx="5872163" cy="4403725"/>
          </a:xfrm>
          <a:ln cap="flat"/>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469900" y="155575"/>
            <a:ext cx="5872163" cy="4403725"/>
          </a:xfrm>
          <a:ln cap="flat"/>
        </p:spPr>
      </p:sp>
      <p:sp>
        <p:nvSpPr>
          <p:cNvPr id="38915" name="Rectangle 3"/>
          <p:cNvSpPr>
            <a:spLocks noGrp="1" noChangeArrowheads="1"/>
          </p:cNvSpPr>
          <p:nvPr>
            <p:ph type="body" idx="1"/>
          </p:nvPr>
        </p:nvSpPr>
        <p:spPr>
          <a:noFill/>
          <a:ln/>
        </p:spPr>
        <p:txBody>
          <a:bodyPr/>
          <a:lstStyle/>
          <a:p>
            <a:r>
              <a:rPr lang="en-US" dirty="0"/>
              <a:t>Creating an Index</a:t>
            </a:r>
          </a:p>
          <a:p>
            <a:pPr lvl="1"/>
            <a:r>
              <a:rPr lang="en-US" dirty="0"/>
              <a:t>Create an index on one or more columns by issuing the </a:t>
            </a:r>
            <a:r>
              <a:rPr lang="en-US" dirty="0">
                <a:solidFill>
                  <a:srgbClr val="FC0128"/>
                </a:solidFill>
              </a:rPr>
              <a:t>CREATE INDEX </a:t>
            </a:r>
            <a:r>
              <a:rPr lang="en-US" dirty="0"/>
              <a:t>statement.</a:t>
            </a:r>
          </a:p>
          <a:p>
            <a:pPr lvl="1"/>
            <a:r>
              <a:rPr lang="en-US" dirty="0"/>
              <a:t>In the syntax:</a:t>
            </a:r>
            <a:endParaRPr lang="en-US" dirty="0">
              <a:latin typeface="Times" charset="0"/>
            </a:endParaRPr>
          </a:p>
          <a:p>
            <a:pPr lvl="1"/>
            <a:r>
              <a:rPr lang="en-US" dirty="0"/>
              <a:t>	</a:t>
            </a:r>
            <a:r>
              <a:rPr lang="en-US" i="1" dirty="0"/>
              <a:t>index</a:t>
            </a:r>
            <a:r>
              <a:rPr lang="en-US" dirty="0"/>
              <a:t>			is the name of the index</a:t>
            </a:r>
          </a:p>
          <a:p>
            <a:pPr lvl="1"/>
            <a:r>
              <a:rPr lang="en-US" i="1" dirty="0"/>
              <a:t>	table</a:t>
            </a:r>
            <a:r>
              <a:rPr lang="en-US" dirty="0"/>
              <a:t>			is the name of the table</a:t>
            </a:r>
          </a:p>
          <a:p>
            <a:pPr lvl="1"/>
            <a:r>
              <a:rPr lang="en-US" i="1" dirty="0"/>
              <a:t>	column</a:t>
            </a:r>
            <a:r>
              <a:rPr lang="en-US" dirty="0"/>
              <a:t>		is the name of the column in the table to be indexed</a:t>
            </a:r>
          </a:p>
          <a:p>
            <a:pPr lvl="1"/>
            <a:r>
              <a:rPr lang="en-US" dirty="0"/>
              <a:t>For more information, see</a:t>
            </a:r>
            <a:br>
              <a:rPr lang="en-US" dirty="0"/>
            </a:br>
            <a:r>
              <a:rPr lang="en-US" i="1" dirty="0"/>
              <a:t>Oracle Server SQL Reference, </a:t>
            </a:r>
            <a:r>
              <a:rPr lang="en-US" dirty="0"/>
              <a:t>Release 8, “CREATE INDEX.”</a:t>
            </a:r>
          </a:p>
          <a:p>
            <a:pPr lvl="1"/>
            <a:endParaRPr lang="en-US" dirty="0"/>
          </a:p>
          <a:p>
            <a:pPr lvl="1"/>
            <a:endParaRPr lang="en-US" dirty="0"/>
          </a:p>
          <a:p>
            <a:pPr lvl="1"/>
            <a:endParaRPr lang="en-US" dirty="0"/>
          </a:p>
          <a:p>
            <a:pPr lvl="1"/>
            <a:endParaRPr lang="en-US" dirty="0">
              <a:solidFill>
                <a:schemeClr val="accent2"/>
              </a:solidFill>
            </a:endParaRPr>
          </a:p>
          <a:p>
            <a:r>
              <a:rPr lang="en-US" dirty="0">
                <a:solidFill>
                  <a:schemeClr val="accent2"/>
                </a:solidFill>
              </a:rPr>
              <a:t>Class Management Note</a:t>
            </a:r>
          </a:p>
          <a:p>
            <a:pPr lvl="1"/>
            <a:r>
              <a:rPr lang="en-US" dirty="0">
                <a:solidFill>
                  <a:schemeClr val="accent2"/>
                </a:solidFill>
              </a:rPr>
              <a:t>To create an index in your schema, you must have CREATE INDEX privileges. </a:t>
            </a:r>
          </a:p>
          <a:p>
            <a:pPr lvl="1"/>
            <a:r>
              <a:rPr lang="en-US" dirty="0">
                <a:solidFill>
                  <a:schemeClr val="accent2"/>
                </a:solidFill>
              </a:rPr>
              <a:t>Another option in the syntax is the UNIQUE keyword. Emphasize that Oracle recommends that you do not explicitly define unique indexes on tables. Instead define uniqueness in the table as a constraint. The Oracle Server enforces unique integrity constraints by automatically defining a unique index on the unique key.</a:t>
            </a:r>
          </a:p>
        </p:txBody>
      </p:sp>
      <p:grpSp>
        <p:nvGrpSpPr>
          <p:cNvPr id="2" name="Group 17"/>
          <p:cNvGrpSpPr>
            <a:grpSpLocks/>
          </p:cNvGrpSpPr>
          <p:nvPr/>
        </p:nvGrpSpPr>
        <p:grpSpPr bwMode="auto">
          <a:xfrm>
            <a:off x="153988" y="6145213"/>
            <a:ext cx="296862" cy="290512"/>
            <a:chOff x="97" y="3871"/>
            <a:chExt cx="187" cy="183"/>
          </a:xfrm>
        </p:grpSpPr>
        <p:sp>
          <p:nvSpPr>
            <p:cNvPr id="38916" name="Freeform 4"/>
            <p:cNvSpPr>
              <a:spLocks/>
            </p:cNvSpPr>
            <p:nvPr/>
          </p:nvSpPr>
          <p:spPr bwMode="auto">
            <a:xfrm>
              <a:off x="97" y="3871"/>
              <a:ext cx="179" cy="177"/>
            </a:xfrm>
            <a:custGeom>
              <a:avLst/>
              <a:gdLst/>
              <a:ahLst/>
              <a:cxnLst>
                <a:cxn ang="0">
                  <a:pos x="178" y="176"/>
                </a:cxn>
                <a:cxn ang="0">
                  <a:pos x="178" y="0"/>
                </a:cxn>
                <a:cxn ang="0">
                  <a:pos x="0" y="0"/>
                </a:cxn>
                <a:cxn ang="0">
                  <a:pos x="0" y="176"/>
                </a:cxn>
                <a:cxn ang="0">
                  <a:pos x="178" y="176"/>
                </a:cxn>
              </a:cxnLst>
              <a:rect l="0" t="0" r="r" b="b"/>
              <a:pathLst>
                <a:path w="179" h="177">
                  <a:moveTo>
                    <a:pt x="178" y="176"/>
                  </a:moveTo>
                  <a:lnTo>
                    <a:pt x="178" y="0"/>
                  </a:lnTo>
                  <a:lnTo>
                    <a:pt x="0" y="0"/>
                  </a:lnTo>
                  <a:lnTo>
                    <a:pt x="0" y="176"/>
                  </a:lnTo>
                  <a:lnTo>
                    <a:pt x="178" y="176"/>
                  </a:lnTo>
                </a:path>
              </a:pathLst>
            </a:custGeom>
            <a:solidFill>
              <a:srgbClr val="000000"/>
            </a:solidFill>
            <a:ln w="9525" cap="rnd">
              <a:noFill/>
              <a:round/>
              <a:headEnd/>
              <a:tailEnd/>
            </a:ln>
            <a:effectLst/>
          </p:spPr>
          <p:txBody>
            <a:bodyPr/>
            <a:lstStyle/>
            <a:p>
              <a:endParaRPr lang="en-US"/>
            </a:p>
          </p:txBody>
        </p:sp>
        <p:sp>
          <p:nvSpPr>
            <p:cNvPr id="38917" name="Freeform 5"/>
            <p:cNvSpPr>
              <a:spLocks/>
            </p:cNvSpPr>
            <p:nvPr/>
          </p:nvSpPr>
          <p:spPr bwMode="auto">
            <a:xfrm>
              <a:off x="158" y="3937"/>
              <a:ext cx="71" cy="37"/>
            </a:xfrm>
            <a:custGeom>
              <a:avLst/>
              <a:gdLst/>
              <a:ahLst/>
              <a:cxnLst>
                <a:cxn ang="0">
                  <a:pos x="70" y="7"/>
                </a:cxn>
                <a:cxn ang="0">
                  <a:pos x="66" y="0"/>
                </a:cxn>
                <a:cxn ang="0">
                  <a:pos x="0" y="29"/>
                </a:cxn>
                <a:cxn ang="0">
                  <a:pos x="3" y="36"/>
                </a:cxn>
                <a:cxn ang="0">
                  <a:pos x="70" y="7"/>
                </a:cxn>
              </a:cxnLst>
              <a:rect l="0" t="0" r="r" b="b"/>
              <a:pathLst>
                <a:path w="71" h="37">
                  <a:moveTo>
                    <a:pt x="70" y="7"/>
                  </a:moveTo>
                  <a:lnTo>
                    <a:pt x="66" y="0"/>
                  </a:lnTo>
                  <a:lnTo>
                    <a:pt x="0" y="29"/>
                  </a:lnTo>
                  <a:lnTo>
                    <a:pt x="3" y="36"/>
                  </a:lnTo>
                  <a:lnTo>
                    <a:pt x="70" y="7"/>
                  </a:lnTo>
                </a:path>
              </a:pathLst>
            </a:custGeom>
            <a:solidFill>
              <a:srgbClr val="FFFFFF"/>
            </a:solidFill>
            <a:ln w="9525" cap="rnd">
              <a:noFill/>
              <a:round/>
              <a:headEnd/>
              <a:tailEnd/>
            </a:ln>
            <a:effectLst/>
          </p:spPr>
          <p:txBody>
            <a:bodyPr/>
            <a:lstStyle/>
            <a:p>
              <a:endParaRPr lang="en-US"/>
            </a:p>
          </p:txBody>
        </p:sp>
        <p:sp>
          <p:nvSpPr>
            <p:cNvPr id="38918" name="Freeform 6"/>
            <p:cNvSpPr>
              <a:spLocks/>
            </p:cNvSpPr>
            <p:nvPr/>
          </p:nvSpPr>
          <p:spPr bwMode="auto">
            <a:xfrm>
              <a:off x="167" y="3953"/>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38919" name="Freeform 7"/>
            <p:cNvSpPr>
              <a:spLocks/>
            </p:cNvSpPr>
            <p:nvPr/>
          </p:nvSpPr>
          <p:spPr bwMode="auto">
            <a:xfrm>
              <a:off x="173" y="3969"/>
              <a:ext cx="69" cy="35"/>
            </a:xfrm>
            <a:custGeom>
              <a:avLst/>
              <a:gdLst/>
              <a:ahLst/>
              <a:cxnLst>
                <a:cxn ang="0">
                  <a:pos x="68" y="6"/>
                </a:cxn>
                <a:cxn ang="0">
                  <a:pos x="65" y="0"/>
                </a:cxn>
                <a:cxn ang="0">
                  <a:pos x="0" y="27"/>
                </a:cxn>
                <a:cxn ang="0">
                  <a:pos x="3" y="34"/>
                </a:cxn>
                <a:cxn ang="0">
                  <a:pos x="68" y="6"/>
                </a:cxn>
              </a:cxnLst>
              <a:rect l="0" t="0" r="r" b="b"/>
              <a:pathLst>
                <a:path w="69" h="35">
                  <a:moveTo>
                    <a:pt x="68" y="6"/>
                  </a:moveTo>
                  <a:lnTo>
                    <a:pt x="65" y="0"/>
                  </a:lnTo>
                  <a:lnTo>
                    <a:pt x="0" y="27"/>
                  </a:lnTo>
                  <a:lnTo>
                    <a:pt x="3" y="34"/>
                  </a:lnTo>
                  <a:lnTo>
                    <a:pt x="68" y="6"/>
                  </a:lnTo>
                </a:path>
              </a:pathLst>
            </a:custGeom>
            <a:solidFill>
              <a:srgbClr val="FFFFFF"/>
            </a:solidFill>
            <a:ln w="9525" cap="rnd">
              <a:noFill/>
              <a:round/>
              <a:headEnd/>
              <a:tailEnd/>
            </a:ln>
            <a:effectLst/>
          </p:spPr>
          <p:txBody>
            <a:bodyPr/>
            <a:lstStyle/>
            <a:p>
              <a:endParaRPr lang="en-US"/>
            </a:p>
          </p:txBody>
        </p:sp>
        <p:sp>
          <p:nvSpPr>
            <p:cNvPr id="38920" name="Freeform 8"/>
            <p:cNvSpPr>
              <a:spLocks/>
            </p:cNvSpPr>
            <p:nvPr/>
          </p:nvSpPr>
          <p:spPr bwMode="auto">
            <a:xfrm>
              <a:off x="181" y="3986"/>
              <a:ext cx="71" cy="35"/>
            </a:xfrm>
            <a:custGeom>
              <a:avLst/>
              <a:gdLst/>
              <a:ahLst/>
              <a:cxnLst>
                <a:cxn ang="0">
                  <a:pos x="70" y="6"/>
                </a:cxn>
                <a:cxn ang="0">
                  <a:pos x="66" y="0"/>
                </a:cxn>
                <a:cxn ang="0">
                  <a:pos x="0" y="27"/>
                </a:cxn>
                <a:cxn ang="0">
                  <a:pos x="3" y="34"/>
                </a:cxn>
                <a:cxn ang="0">
                  <a:pos x="70" y="6"/>
                </a:cxn>
              </a:cxnLst>
              <a:rect l="0" t="0" r="r" b="b"/>
              <a:pathLst>
                <a:path w="71" h="35">
                  <a:moveTo>
                    <a:pt x="70" y="6"/>
                  </a:moveTo>
                  <a:lnTo>
                    <a:pt x="66" y="0"/>
                  </a:lnTo>
                  <a:lnTo>
                    <a:pt x="0" y="27"/>
                  </a:lnTo>
                  <a:lnTo>
                    <a:pt x="3" y="34"/>
                  </a:lnTo>
                  <a:lnTo>
                    <a:pt x="70" y="6"/>
                  </a:lnTo>
                </a:path>
              </a:pathLst>
            </a:custGeom>
            <a:solidFill>
              <a:srgbClr val="FFFFFF"/>
            </a:solidFill>
            <a:ln w="9525" cap="rnd">
              <a:noFill/>
              <a:round/>
              <a:headEnd/>
              <a:tailEnd/>
            </a:ln>
            <a:effectLst/>
          </p:spPr>
          <p:txBody>
            <a:bodyPr/>
            <a:lstStyle/>
            <a:p>
              <a:endParaRPr lang="en-US"/>
            </a:p>
          </p:txBody>
        </p:sp>
        <p:sp>
          <p:nvSpPr>
            <p:cNvPr id="38921" name="Freeform 9"/>
            <p:cNvSpPr>
              <a:spLocks/>
            </p:cNvSpPr>
            <p:nvPr/>
          </p:nvSpPr>
          <p:spPr bwMode="auto">
            <a:xfrm>
              <a:off x="189" y="4001"/>
              <a:ext cx="70" cy="38"/>
            </a:xfrm>
            <a:custGeom>
              <a:avLst/>
              <a:gdLst/>
              <a:ahLst/>
              <a:cxnLst>
                <a:cxn ang="0">
                  <a:pos x="69" y="7"/>
                </a:cxn>
                <a:cxn ang="0">
                  <a:pos x="65" y="0"/>
                </a:cxn>
                <a:cxn ang="0">
                  <a:pos x="0" y="29"/>
                </a:cxn>
                <a:cxn ang="0">
                  <a:pos x="3" y="37"/>
                </a:cxn>
                <a:cxn ang="0">
                  <a:pos x="69" y="7"/>
                </a:cxn>
              </a:cxnLst>
              <a:rect l="0" t="0" r="r" b="b"/>
              <a:pathLst>
                <a:path w="70" h="38">
                  <a:moveTo>
                    <a:pt x="69" y="7"/>
                  </a:moveTo>
                  <a:lnTo>
                    <a:pt x="65" y="0"/>
                  </a:lnTo>
                  <a:lnTo>
                    <a:pt x="0" y="29"/>
                  </a:lnTo>
                  <a:lnTo>
                    <a:pt x="3" y="37"/>
                  </a:lnTo>
                  <a:lnTo>
                    <a:pt x="69" y="7"/>
                  </a:lnTo>
                </a:path>
              </a:pathLst>
            </a:custGeom>
            <a:solidFill>
              <a:srgbClr val="FFFFFF"/>
            </a:solidFill>
            <a:ln w="9525" cap="rnd">
              <a:noFill/>
              <a:round/>
              <a:headEnd/>
              <a:tailEnd/>
            </a:ln>
            <a:effectLst/>
          </p:spPr>
          <p:txBody>
            <a:bodyPr/>
            <a:lstStyle/>
            <a:p>
              <a:endParaRPr lang="en-US"/>
            </a:p>
          </p:txBody>
        </p:sp>
        <p:sp>
          <p:nvSpPr>
            <p:cNvPr id="38922" name="Freeform 10"/>
            <p:cNvSpPr>
              <a:spLocks/>
            </p:cNvSpPr>
            <p:nvPr/>
          </p:nvSpPr>
          <p:spPr bwMode="auto">
            <a:xfrm>
              <a:off x="118" y="3900"/>
              <a:ext cx="122" cy="58"/>
            </a:xfrm>
            <a:custGeom>
              <a:avLst/>
              <a:gdLst/>
              <a:ahLst/>
              <a:cxnLst>
                <a:cxn ang="0">
                  <a:pos x="121" y="7"/>
                </a:cxn>
                <a:cxn ang="0">
                  <a:pos x="119" y="0"/>
                </a:cxn>
                <a:cxn ang="0">
                  <a:pos x="0" y="50"/>
                </a:cxn>
                <a:cxn ang="0">
                  <a:pos x="2" y="57"/>
                </a:cxn>
                <a:cxn ang="0">
                  <a:pos x="121" y="7"/>
                </a:cxn>
              </a:cxnLst>
              <a:rect l="0" t="0" r="r" b="b"/>
              <a:pathLst>
                <a:path w="122" h="58">
                  <a:moveTo>
                    <a:pt x="121" y="7"/>
                  </a:moveTo>
                  <a:lnTo>
                    <a:pt x="119" y="0"/>
                  </a:lnTo>
                  <a:lnTo>
                    <a:pt x="0" y="50"/>
                  </a:lnTo>
                  <a:lnTo>
                    <a:pt x="2" y="57"/>
                  </a:lnTo>
                  <a:lnTo>
                    <a:pt x="121" y="7"/>
                  </a:lnTo>
                </a:path>
              </a:pathLst>
            </a:custGeom>
            <a:solidFill>
              <a:srgbClr val="FFFFFF"/>
            </a:solidFill>
            <a:ln w="9525" cap="rnd">
              <a:noFill/>
              <a:round/>
              <a:headEnd/>
              <a:tailEnd/>
            </a:ln>
            <a:effectLst/>
          </p:spPr>
          <p:txBody>
            <a:bodyPr/>
            <a:lstStyle/>
            <a:p>
              <a:endParaRPr lang="en-US"/>
            </a:p>
          </p:txBody>
        </p:sp>
        <p:sp>
          <p:nvSpPr>
            <p:cNvPr id="38923" name="Freeform 11"/>
            <p:cNvSpPr>
              <a:spLocks/>
            </p:cNvSpPr>
            <p:nvPr/>
          </p:nvSpPr>
          <p:spPr bwMode="auto">
            <a:xfrm>
              <a:off x="101" y="3888"/>
              <a:ext cx="124" cy="59"/>
            </a:xfrm>
            <a:custGeom>
              <a:avLst/>
              <a:gdLst/>
              <a:ahLst/>
              <a:cxnLst>
                <a:cxn ang="0">
                  <a:pos x="123" y="7"/>
                </a:cxn>
                <a:cxn ang="0">
                  <a:pos x="119" y="0"/>
                </a:cxn>
                <a:cxn ang="0">
                  <a:pos x="0" y="51"/>
                </a:cxn>
                <a:cxn ang="0">
                  <a:pos x="2" y="58"/>
                </a:cxn>
                <a:cxn ang="0">
                  <a:pos x="123" y="7"/>
                </a:cxn>
              </a:cxnLst>
              <a:rect l="0" t="0" r="r" b="b"/>
              <a:pathLst>
                <a:path w="124" h="59">
                  <a:moveTo>
                    <a:pt x="123" y="7"/>
                  </a:moveTo>
                  <a:lnTo>
                    <a:pt x="119" y="0"/>
                  </a:lnTo>
                  <a:lnTo>
                    <a:pt x="0" y="51"/>
                  </a:lnTo>
                  <a:lnTo>
                    <a:pt x="2" y="58"/>
                  </a:lnTo>
                  <a:lnTo>
                    <a:pt x="123" y="7"/>
                  </a:lnTo>
                </a:path>
              </a:pathLst>
            </a:custGeom>
            <a:solidFill>
              <a:srgbClr val="FFFFFF"/>
            </a:solidFill>
            <a:ln w="9525" cap="rnd">
              <a:noFill/>
              <a:round/>
              <a:headEnd/>
              <a:tailEnd/>
            </a:ln>
            <a:effectLst/>
          </p:spPr>
          <p:txBody>
            <a:bodyPr/>
            <a:lstStyle/>
            <a:p>
              <a:endParaRPr lang="en-US"/>
            </a:p>
          </p:txBody>
        </p:sp>
        <p:sp>
          <p:nvSpPr>
            <p:cNvPr id="38924" name="Freeform 12"/>
            <p:cNvSpPr>
              <a:spLocks/>
            </p:cNvSpPr>
            <p:nvPr/>
          </p:nvSpPr>
          <p:spPr bwMode="auto">
            <a:xfrm>
              <a:off x="229" y="3902"/>
              <a:ext cx="55" cy="104"/>
            </a:xfrm>
            <a:custGeom>
              <a:avLst/>
              <a:gdLst/>
              <a:ahLst/>
              <a:cxnLst>
                <a:cxn ang="0">
                  <a:pos x="46" y="103"/>
                </a:cxn>
                <a:cxn ang="0">
                  <a:pos x="54" y="100"/>
                </a:cxn>
                <a:cxn ang="0">
                  <a:pos x="7" y="0"/>
                </a:cxn>
                <a:cxn ang="0">
                  <a:pos x="0" y="2"/>
                </a:cxn>
                <a:cxn ang="0">
                  <a:pos x="46" y="103"/>
                </a:cxn>
              </a:cxnLst>
              <a:rect l="0" t="0" r="r" b="b"/>
              <a:pathLst>
                <a:path w="55" h="104">
                  <a:moveTo>
                    <a:pt x="46" y="103"/>
                  </a:moveTo>
                  <a:lnTo>
                    <a:pt x="54" y="100"/>
                  </a:lnTo>
                  <a:lnTo>
                    <a:pt x="7" y="0"/>
                  </a:lnTo>
                  <a:lnTo>
                    <a:pt x="0" y="2"/>
                  </a:lnTo>
                  <a:lnTo>
                    <a:pt x="46" y="103"/>
                  </a:lnTo>
                </a:path>
              </a:pathLst>
            </a:custGeom>
            <a:solidFill>
              <a:srgbClr val="FFFFFF"/>
            </a:solidFill>
            <a:ln w="9525" cap="rnd">
              <a:noFill/>
              <a:round/>
              <a:headEnd/>
              <a:tailEnd/>
            </a:ln>
            <a:effectLst/>
          </p:spPr>
          <p:txBody>
            <a:bodyPr/>
            <a:lstStyle/>
            <a:p>
              <a:endParaRPr lang="en-US"/>
            </a:p>
          </p:txBody>
        </p:sp>
        <p:sp>
          <p:nvSpPr>
            <p:cNvPr id="38925" name="Freeform 13"/>
            <p:cNvSpPr>
              <a:spLocks/>
            </p:cNvSpPr>
            <p:nvPr/>
          </p:nvSpPr>
          <p:spPr bwMode="auto">
            <a:xfrm>
              <a:off x="118" y="3947"/>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a:tailEnd/>
            </a:ln>
            <a:effectLst/>
          </p:spPr>
          <p:txBody>
            <a:bodyPr/>
            <a:lstStyle/>
            <a:p>
              <a:endParaRPr lang="en-US"/>
            </a:p>
          </p:txBody>
        </p:sp>
        <p:sp>
          <p:nvSpPr>
            <p:cNvPr id="38926" name="Freeform 14"/>
            <p:cNvSpPr>
              <a:spLocks/>
            </p:cNvSpPr>
            <p:nvPr/>
          </p:nvSpPr>
          <p:spPr bwMode="auto">
            <a:xfrm>
              <a:off x="97" y="3939"/>
              <a:ext cx="59" cy="115"/>
            </a:xfrm>
            <a:custGeom>
              <a:avLst/>
              <a:gdLst/>
              <a:ahLst/>
              <a:cxnLst>
                <a:cxn ang="0">
                  <a:pos x="51" y="114"/>
                </a:cxn>
                <a:cxn ang="0">
                  <a:pos x="58" y="111"/>
                </a:cxn>
                <a:cxn ang="0">
                  <a:pos x="6" y="0"/>
                </a:cxn>
                <a:cxn ang="0">
                  <a:pos x="0" y="2"/>
                </a:cxn>
                <a:cxn ang="0">
                  <a:pos x="51" y="114"/>
                </a:cxn>
              </a:cxnLst>
              <a:rect l="0" t="0" r="r" b="b"/>
              <a:pathLst>
                <a:path w="59" h="115">
                  <a:moveTo>
                    <a:pt x="51" y="114"/>
                  </a:moveTo>
                  <a:lnTo>
                    <a:pt x="58" y="111"/>
                  </a:lnTo>
                  <a:lnTo>
                    <a:pt x="6" y="0"/>
                  </a:lnTo>
                  <a:lnTo>
                    <a:pt x="0" y="2"/>
                  </a:lnTo>
                  <a:lnTo>
                    <a:pt x="51" y="114"/>
                  </a:lnTo>
                </a:path>
              </a:pathLst>
            </a:custGeom>
            <a:solidFill>
              <a:srgbClr val="FFFFFF"/>
            </a:solidFill>
            <a:ln w="9525" cap="rnd">
              <a:noFill/>
              <a:round/>
              <a:headEnd/>
              <a:tailEnd/>
            </a:ln>
            <a:effectLst/>
          </p:spPr>
          <p:txBody>
            <a:bodyPr/>
            <a:lstStyle/>
            <a:p>
              <a:endParaRPr lang="en-US"/>
            </a:p>
          </p:txBody>
        </p:sp>
        <p:sp>
          <p:nvSpPr>
            <p:cNvPr id="38927" name="Freeform 15"/>
            <p:cNvSpPr>
              <a:spLocks/>
            </p:cNvSpPr>
            <p:nvPr/>
          </p:nvSpPr>
          <p:spPr bwMode="auto">
            <a:xfrm>
              <a:off x="100" y="3939"/>
              <a:ext cx="28" cy="18"/>
            </a:xfrm>
            <a:custGeom>
              <a:avLst/>
              <a:gdLst/>
              <a:ahLst/>
              <a:cxnLst>
                <a:cxn ang="0">
                  <a:pos x="23" y="17"/>
                </a:cxn>
                <a:cxn ang="0">
                  <a:pos x="27" y="10"/>
                </a:cxn>
                <a:cxn ang="0">
                  <a:pos x="4" y="0"/>
                </a:cxn>
                <a:cxn ang="0">
                  <a:pos x="0" y="6"/>
                </a:cxn>
                <a:cxn ang="0">
                  <a:pos x="23" y="17"/>
                </a:cxn>
              </a:cxnLst>
              <a:rect l="0" t="0" r="r" b="b"/>
              <a:pathLst>
                <a:path w="28" h="18">
                  <a:moveTo>
                    <a:pt x="23" y="17"/>
                  </a:moveTo>
                  <a:lnTo>
                    <a:pt x="27" y="10"/>
                  </a:lnTo>
                  <a:lnTo>
                    <a:pt x="4" y="0"/>
                  </a:lnTo>
                  <a:lnTo>
                    <a:pt x="0" y="6"/>
                  </a:lnTo>
                  <a:lnTo>
                    <a:pt x="23" y="17"/>
                  </a:lnTo>
                </a:path>
              </a:pathLst>
            </a:custGeom>
            <a:solidFill>
              <a:srgbClr val="FFFFFF"/>
            </a:solidFill>
            <a:ln w="9525" cap="rnd">
              <a:noFill/>
              <a:round/>
              <a:headEnd/>
              <a:tailEnd/>
            </a:ln>
            <a:effectLst/>
          </p:spPr>
          <p:txBody>
            <a:bodyPr/>
            <a:lstStyle/>
            <a:p>
              <a:endParaRPr lang="en-US"/>
            </a:p>
          </p:txBody>
        </p:sp>
        <p:sp>
          <p:nvSpPr>
            <p:cNvPr id="38928" name="Freeform 16"/>
            <p:cNvSpPr>
              <a:spLocks/>
            </p:cNvSpPr>
            <p:nvPr/>
          </p:nvSpPr>
          <p:spPr bwMode="auto">
            <a:xfrm>
              <a:off x="208" y="3895"/>
              <a:ext cx="29" cy="18"/>
            </a:xfrm>
            <a:custGeom>
              <a:avLst/>
              <a:gdLst/>
              <a:ahLst/>
              <a:cxnLst>
                <a:cxn ang="0">
                  <a:pos x="24" y="17"/>
                </a:cxn>
                <a:cxn ang="0">
                  <a:pos x="28" y="10"/>
                </a:cxn>
                <a:cxn ang="0">
                  <a:pos x="4" y="0"/>
                </a:cxn>
                <a:cxn ang="0">
                  <a:pos x="0" y="5"/>
                </a:cxn>
                <a:cxn ang="0">
                  <a:pos x="24" y="17"/>
                </a:cxn>
              </a:cxnLst>
              <a:rect l="0" t="0" r="r" b="b"/>
              <a:pathLst>
                <a:path w="29" h="18">
                  <a:moveTo>
                    <a:pt x="24" y="17"/>
                  </a:moveTo>
                  <a:lnTo>
                    <a:pt x="28" y="10"/>
                  </a:lnTo>
                  <a:lnTo>
                    <a:pt x="4" y="0"/>
                  </a:lnTo>
                  <a:lnTo>
                    <a:pt x="0" y="5"/>
                  </a:lnTo>
                  <a:lnTo>
                    <a:pt x="24" y="17"/>
                  </a:lnTo>
                </a:path>
              </a:pathLst>
            </a:custGeom>
            <a:solidFill>
              <a:srgbClr val="FFFFFF"/>
            </a:solidFill>
            <a:ln w="9525" cap="rnd">
              <a:noFill/>
              <a:round/>
              <a:headEnd/>
              <a:tailEnd/>
            </a:ln>
            <a:effectLst/>
          </p:spPr>
          <p:txBody>
            <a:bodyPr/>
            <a:lstStyle/>
            <a:p>
              <a:endParaRPr lang="en-US"/>
            </a:p>
          </p:txBody>
        </p:sp>
      </p:gr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p:spPr>
        <p:txBody>
          <a:bodyPr/>
          <a:lstStyle/>
          <a:p>
            <a:pPr>
              <a:tabLst/>
            </a:pPr>
            <a:r>
              <a:rPr lang="en-US"/>
              <a:t>More Is Not Always Better</a:t>
            </a:r>
          </a:p>
          <a:p>
            <a:pPr lvl="1">
              <a:tabLst/>
            </a:pPr>
            <a:r>
              <a:rPr lang="en-US"/>
              <a:t>More indexes on a table does not mean it will speed up queries. Each DML operation that is committed on a table with indexes means that the indexes must be updated. The more indexes you have associated with a table, the more effort the Oracle Server must make to update all the indexes after a DML.</a:t>
            </a:r>
          </a:p>
          <a:p>
            <a:pPr>
              <a:tabLst/>
            </a:pPr>
            <a:r>
              <a:rPr lang="en-US"/>
              <a:t>When to Create an Index</a:t>
            </a:r>
          </a:p>
          <a:p>
            <a:pPr lvl="2">
              <a:tabLst/>
            </a:pPr>
            <a:r>
              <a:rPr lang="en-US"/>
              <a:t>The column is used frequently in the WHERE clause or in a join condition.</a:t>
            </a:r>
          </a:p>
          <a:p>
            <a:pPr lvl="2">
              <a:tabLst/>
            </a:pPr>
            <a:r>
              <a:rPr lang="en-US"/>
              <a:t>The column contains a wide range of values.</a:t>
            </a:r>
          </a:p>
          <a:p>
            <a:pPr lvl="2">
              <a:tabLst/>
            </a:pPr>
            <a:r>
              <a:rPr lang="en-US"/>
              <a:t>The column contains a large number of null values.</a:t>
            </a:r>
          </a:p>
          <a:p>
            <a:pPr lvl="2">
              <a:tabLst/>
            </a:pPr>
            <a:r>
              <a:rPr lang="en-US"/>
              <a:t>Two or more columns are frequently used together in a WHERE clause or join condition.</a:t>
            </a:r>
          </a:p>
          <a:p>
            <a:pPr lvl="2">
              <a:tabLst/>
            </a:pPr>
            <a:r>
              <a:rPr lang="en-US"/>
              <a:t>The table is large and most queries are expected to retrieve less than 2-4% of the rows.</a:t>
            </a:r>
          </a:p>
          <a:p>
            <a:pPr lvl="1">
              <a:tabLst/>
            </a:pPr>
            <a:r>
              <a:rPr lang="en-US"/>
              <a:t>Remember that if you want to enforce uniqueness, you should define a unique constraint in the table definition. Then a unique index is created automatically.</a:t>
            </a:r>
          </a:p>
          <a:p>
            <a:pPr>
              <a:tabLst/>
            </a:pPr>
            <a:endParaRPr lang="en-US" b="0">
              <a:latin typeface="Times New Roman" pitchFamily="18" charset="0"/>
            </a:endParaRPr>
          </a:p>
        </p:txBody>
      </p:sp>
      <p:sp>
        <p:nvSpPr>
          <p:cNvPr id="40963" name="Rectangle 3"/>
          <p:cNvSpPr>
            <a:spLocks noGrp="1" noRot="1" noChangeAspect="1" noChangeArrowheads="1" noTextEdit="1"/>
          </p:cNvSpPr>
          <p:nvPr>
            <p:ph type="sldImg"/>
          </p:nvPr>
        </p:nvSpPr>
        <p:spPr>
          <a:xfrm>
            <a:off x="471488" y="157163"/>
            <a:ext cx="5870575" cy="4402137"/>
          </a:xfrm>
          <a:ln cap="flat"/>
        </p:spPr>
      </p:sp>
      <p:grpSp>
        <p:nvGrpSpPr>
          <p:cNvPr id="2" name="Group 15"/>
          <p:cNvGrpSpPr>
            <a:grpSpLocks/>
          </p:cNvGrpSpPr>
          <p:nvPr/>
        </p:nvGrpSpPr>
        <p:grpSpPr bwMode="auto">
          <a:xfrm>
            <a:off x="203200" y="7086600"/>
            <a:ext cx="287338" cy="304800"/>
            <a:chOff x="128" y="4464"/>
            <a:chExt cx="181" cy="192"/>
          </a:xfrm>
        </p:grpSpPr>
        <p:sp>
          <p:nvSpPr>
            <p:cNvPr id="40964" name="Freeform 4"/>
            <p:cNvSpPr>
              <a:spLocks/>
            </p:cNvSpPr>
            <p:nvPr/>
          </p:nvSpPr>
          <p:spPr bwMode="auto">
            <a:xfrm>
              <a:off x="128" y="4464"/>
              <a:ext cx="181" cy="184"/>
            </a:xfrm>
            <a:custGeom>
              <a:avLst/>
              <a:gdLst/>
              <a:ahLst/>
              <a:cxnLst>
                <a:cxn ang="0">
                  <a:pos x="180" y="183"/>
                </a:cxn>
                <a:cxn ang="0">
                  <a:pos x="180" y="0"/>
                </a:cxn>
                <a:cxn ang="0">
                  <a:pos x="0" y="0"/>
                </a:cxn>
                <a:cxn ang="0">
                  <a:pos x="0" y="183"/>
                </a:cxn>
                <a:cxn ang="0">
                  <a:pos x="180" y="183"/>
                </a:cxn>
              </a:cxnLst>
              <a:rect l="0" t="0" r="r" b="b"/>
              <a:pathLst>
                <a:path w="181" h="184">
                  <a:moveTo>
                    <a:pt x="180" y="183"/>
                  </a:moveTo>
                  <a:lnTo>
                    <a:pt x="180" y="0"/>
                  </a:lnTo>
                  <a:lnTo>
                    <a:pt x="0" y="0"/>
                  </a:lnTo>
                  <a:lnTo>
                    <a:pt x="0" y="183"/>
                  </a:lnTo>
                  <a:lnTo>
                    <a:pt x="180" y="183"/>
                  </a:lnTo>
                </a:path>
              </a:pathLst>
            </a:custGeom>
            <a:solidFill>
              <a:srgbClr val="000000"/>
            </a:solidFill>
            <a:ln w="9525" cap="rnd">
              <a:noFill/>
              <a:round/>
              <a:headEnd/>
              <a:tailEnd/>
            </a:ln>
            <a:effectLst/>
          </p:spPr>
          <p:txBody>
            <a:bodyPr/>
            <a:lstStyle/>
            <a:p>
              <a:endParaRPr lang="en-US"/>
            </a:p>
          </p:txBody>
        </p:sp>
        <p:sp>
          <p:nvSpPr>
            <p:cNvPr id="40965" name="Freeform 5"/>
            <p:cNvSpPr>
              <a:spLocks/>
            </p:cNvSpPr>
            <p:nvPr/>
          </p:nvSpPr>
          <p:spPr bwMode="auto">
            <a:xfrm>
              <a:off x="210" y="4638"/>
              <a:ext cx="27" cy="18"/>
            </a:xfrm>
            <a:custGeom>
              <a:avLst/>
              <a:gdLst/>
              <a:ahLst/>
              <a:cxnLst>
                <a:cxn ang="0">
                  <a:pos x="26" y="17"/>
                </a:cxn>
                <a:cxn ang="0">
                  <a:pos x="26" y="0"/>
                </a:cxn>
                <a:cxn ang="0">
                  <a:pos x="0" y="0"/>
                </a:cxn>
                <a:cxn ang="0">
                  <a:pos x="0" y="17"/>
                </a:cxn>
                <a:cxn ang="0">
                  <a:pos x="26" y="17"/>
                </a:cxn>
              </a:cxnLst>
              <a:rect l="0" t="0" r="r" b="b"/>
              <a:pathLst>
                <a:path w="27" h="18">
                  <a:moveTo>
                    <a:pt x="26" y="17"/>
                  </a:moveTo>
                  <a:lnTo>
                    <a:pt x="26" y="0"/>
                  </a:lnTo>
                  <a:lnTo>
                    <a:pt x="0" y="0"/>
                  </a:lnTo>
                  <a:lnTo>
                    <a:pt x="0" y="17"/>
                  </a:lnTo>
                  <a:lnTo>
                    <a:pt x="26" y="17"/>
                  </a:lnTo>
                </a:path>
              </a:pathLst>
            </a:custGeom>
            <a:solidFill>
              <a:srgbClr val="FFFFFF"/>
            </a:solidFill>
            <a:ln w="9525" cap="rnd">
              <a:noFill/>
              <a:round/>
              <a:headEnd/>
              <a:tailEnd/>
            </a:ln>
            <a:effectLst/>
          </p:spPr>
          <p:txBody>
            <a:bodyPr/>
            <a:lstStyle/>
            <a:p>
              <a:endParaRPr lang="en-US"/>
            </a:p>
          </p:txBody>
        </p:sp>
        <p:sp>
          <p:nvSpPr>
            <p:cNvPr id="40966" name="Freeform 6"/>
            <p:cNvSpPr>
              <a:spLocks/>
            </p:cNvSpPr>
            <p:nvPr/>
          </p:nvSpPr>
          <p:spPr bwMode="auto">
            <a:xfrm>
              <a:off x="151" y="4517"/>
              <a:ext cx="32" cy="20"/>
            </a:xfrm>
            <a:custGeom>
              <a:avLst/>
              <a:gdLst/>
              <a:ahLst/>
              <a:cxnLst>
                <a:cxn ang="0">
                  <a:pos x="0" y="0"/>
                </a:cxn>
                <a:cxn ang="0">
                  <a:pos x="25" y="19"/>
                </a:cxn>
                <a:cxn ang="0">
                  <a:pos x="31" y="8"/>
                </a:cxn>
                <a:cxn ang="0">
                  <a:pos x="0" y="0"/>
                </a:cxn>
              </a:cxnLst>
              <a:rect l="0" t="0" r="r" b="b"/>
              <a:pathLst>
                <a:path w="32" h="20">
                  <a:moveTo>
                    <a:pt x="0" y="0"/>
                  </a:moveTo>
                  <a:lnTo>
                    <a:pt x="25" y="19"/>
                  </a:lnTo>
                  <a:lnTo>
                    <a:pt x="31" y="8"/>
                  </a:lnTo>
                  <a:lnTo>
                    <a:pt x="0" y="0"/>
                  </a:lnTo>
                </a:path>
              </a:pathLst>
            </a:custGeom>
            <a:solidFill>
              <a:srgbClr val="FFFFFF"/>
            </a:solidFill>
            <a:ln w="9525" cap="rnd">
              <a:noFill/>
              <a:round/>
              <a:headEnd/>
              <a:tailEnd/>
            </a:ln>
            <a:effectLst/>
          </p:spPr>
          <p:txBody>
            <a:bodyPr/>
            <a:lstStyle/>
            <a:p>
              <a:endParaRPr lang="en-US"/>
            </a:p>
          </p:txBody>
        </p:sp>
        <p:sp>
          <p:nvSpPr>
            <p:cNvPr id="40967" name="Freeform 7"/>
            <p:cNvSpPr>
              <a:spLocks/>
            </p:cNvSpPr>
            <p:nvPr/>
          </p:nvSpPr>
          <p:spPr bwMode="auto">
            <a:xfrm>
              <a:off x="262" y="4517"/>
              <a:ext cx="34" cy="20"/>
            </a:xfrm>
            <a:custGeom>
              <a:avLst/>
              <a:gdLst/>
              <a:ahLst/>
              <a:cxnLst>
                <a:cxn ang="0">
                  <a:pos x="33" y="0"/>
                </a:cxn>
                <a:cxn ang="0">
                  <a:pos x="6" y="19"/>
                </a:cxn>
                <a:cxn ang="0">
                  <a:pos x="0" y="9"/>
                </a:cxn>
                <a:cxn ang="0">
                  <a:pos x="33" y="0"/>
                </a:cxn>
              </a:cxnLst>
              <a:rect l="0" t="0" r="r" b="b"/>
              <a:pathLst>
                <a:path w="34" h="20">
                  <a:moveTo>
                    <a:pt x="33" y="0"/>
                  </a:moveTo>
                  <a:lnTo>
                    <a:pt x="6" y="19"/>
                  </a:lnTo>
                  <a:lnTo>
                    <a:pt x="0" y="9"/>
                  </a:lnTo>
                  <a:lnTo>
                    <a:pt x="33" y="0"/>
                  </a:lnTo>
                </a:path>
              </a:pathLst>
            </a:custGeom>
            <a:solidFill>
              <a:srgbClr val="FFFFFF"/>
            </a:solidFill>
            <a:ln w="9525" cap="rnd">
              <a:noFill/>
              <a:round/>
              <a:headEnd/>
              <a:tailEnd/>
            </a:ln>
            <a:effectLst/>
          </p:spPr>
          <p:txBody>
            <a:bodyPr/>
            <a:lstStyle/>
            <a:p>
              <a:endParaRPr lang="en-US"/>
            </a:p>
          </p:txBody>
        </p:sp>
        <p:sp>
          <p:nvSpPr>
            <p:cNvPr id="40968" name="Freeform 8"/>
            <p:cNvSpPr>
              <a:spLocks/>
            </p:cNvSpPr>
            <p:nvPr/>
          </p:nvSpPr>
          <p:spPr bwMode="auto">
            <a:xfrm>
              <a:off x="148" y="4556"/>
              <a:ext cx="33" cy="19"/>
            </a:xfrm>
            <a:custGeom>
              <a:avLst/>
              <a:gdLst/>
              <a:ahLst/>
              <a:cxnLst>
                <a:cxn ang="0">
                  <a:pos x="0" y="18"/>
                </a:cxn>
                <a:cxn ang="0">
                  <a:pos x="32" y="14"/>
                </a:cxn>
                <a:cxn ang="0">
                  <a:pos x="30" y="0"/>
                </a:cxn>
                <a:cxn ang="0">
                  <a:pos x="0" y="18"/>
                </a:cxn>
              </a:cxnLst>
              <a:rect l="0" t="0" r="r" b="b"/>
              <a:pathLst>
                <a:path w="33" h="19">
                  <a:moveTo>
                    <a:pt x="0" y="18"/>
                  </a:moveTo>
                  <a:lnTo>
                    <a:pt x="32" y="14"/>
                  </a:lnTo>
                  <a:lnTo>
                    <a:pt x="30" y="0"/>
                  </a:lnTo>
                  <a:lnTo>
                    <a:pt x="0" y="18"/>
                  </a:lnTo>
                </a:path>
              </a:pathLst>
            </a:custGeom>
            <a:solidFill>
              <a:srgbClr val="FFFFFF"/>
            </a:solidFill>
            <a:ln w="9525" cap="rnd">
              <a:noFill/>
              <a:round/>
              <a:headEnd/>
              <a:tailEnd/>
            </a:ln>
            <a:effectLst/>
          </p:spPr>
          <p:txBody>
            <a:bodyPr/>
            <a:lstStyle/>
            <a:p>
              <a:endParaRPr lang="en-US"/>
            </a:p>
          </p:txBody>
        </p:sp>
        <p:sp>
          <p:nvSpPr>
            <p:cNvPr id="40969" name="Freeform 9"/>
            <p:cNvSpPr>
              <a:spLocks/>
            </p:cNvSpPr>
            <p:nvPr/>
          </p:nvSpPr>
          <p:spPr bwMode="auto">
            <a:xfrm>
              <a:off x="265" y="4557"/>
              <a:ext cx="34" cy="18"/>
            </a:xfrm>
            <a:custGeom>
              <a:avLst/>
              <a:gdLst/>
              <a:ahLst/>
              <a:cxnLst>
                <a:cxn ang="0">
                  <a:pos x="33" y="17"/>
                </a:cxn>
                <a:cxn ang="0">
                  <a:pos x="0" y="14"/>
                </a:cxn>
                <a:cxn ang="0">
                  <a:pos x="2" y="0"/>
                </a:cxn>
                <a:cxn ang="0">
                  <a:pos x="33" y="17"/>
                </a:cxn>
              </a:cxnLst>
              <a:rect l="0" t="0" r="r" b="b"/>
              <a:pathLst>
                <a:path w="34" h="18">
                  <a:moveTo>
                    <a:pt x="33" y="17"/>
                  </a:moveTo>
                  <a:lnTo>
                    <a:pt x="0" y="14"/>
                  </a:lnTo>
                  <a:lnTo>
                    <a:pt x="2" y="0"/>
                  </a:lnTo>
                  <a:lnTo>
                    <a:pt x="33" y="17"/>
                  </a:lnTo>
                </a:path>
              </a:pathLst>
            </a:custGeom>
            <a:solidFill>
              <a:srgbClr val="FFFFFF"/>
            </a:solidFill>
            <a:ln w="9525" cap="rnd">
              <a:noFill/>
              <a:round/>
              <a:headEnd/>
              <a:tailEnd/>
            </a:ln>
            <a:effectLst/>
          </p:spPr>
          <p:txBody>
            <a:bodyPr/>
            <a:lstStyle/>
            <a:p>
              <a:endParaRPr lang="en-US"/>
            </a:p>
          </p:txBody>
        </p:sp>
        <p:sp>
          <p:nvSpPr>
            <p:cNvPr id="40970" name="Freeform 10"/>
            <p:cNvSpPr>
              <a:spLocks/>
            </p:cNvSpPr>
            <p:nvPr/>
          </p:nvSpPr>
          <p:spPr bwMode="auto">
            <a:xfrm>
              <a:off x="173" y="4479"/>
              <a:ext cx="26" cy="30"/>
            </a:xfrm>
            <a:custGeom>
              <a:avLst/>
              <a:gdLst/>
              <a:ahLst/>
              <a:cxnLst>
                <a:cxn ang="0">
                  <a:pos x="0" y="0"/>
                </a:cxn>
                <a:cxn ang="0">
                  <a:pos x="15" y="29"/>
                </a:cxn>
                <a:cxn ang="0">
                  <a:pos x="25" y="22"/>
                </a:cxn>
                <a:cxn ang="0">
                  <a:pos x="0" y="0"/>
                </a:cxn>
              </a:cxnLst>
              <a:rect l="0" t="0" r="r" b="b"/>
              <a:pathLst>
                <a:path w="26" h="30">
                  <a:moveTo>
                    <a:pt x="0" y="0"/>
                  </a:moveTo>
                  <a:lnTo>
                    <a:pt x="15" y="29"/>
                  </a:lnTo>
                  <a:lnTo>
                    <a:pt x="25" y="22"/>
                  </a:lnTo>
                  <a:lnTo>
                    <a:pt x="0" y="0"/>
                  </a:lnTo>
                </a:path>
              </a:pathLst>
            </a:custGeom>
            <a:solidFill>
              <a:srgbClr val="FFFFFF"/>
            </a:solidFill>
            <a:ln w="9525" cap="rnd">
              <a:noFill/>
              <a:round/>
              <a:headEnd/>
              <a:tailEnd/>
            </a:ln>
            <a:effectLst/>
          </p:spPr>
          <p:txBody>
            <a:bodyPr/>
            <a:lstStyle/>
            <a:p>
              <a:endParaRPr lang="en-US"/>
            </a:p>
          </p:txBody>
        </p:sp>
        <p:sp>
          <p:nvSpPr>
            <p:cNvPr id="40971" name="Freeform 11"/>
            <p:cNvSpPr>
              <a:spLocks/>
            </p:cNvSpPr>
            <p:nvPr/>
          </p:nvSpPr>
          <p:spPr bwMode="auto">
            <a:xfrm>
              <a:off x="239" y="4481"/>
              <a:ext cx="29" cy="32"/>
            </a:xfrm>
            <a:custGeom>
              <a:avLst/>
              <a:gdLst/>
              <a:ahLst/>
              <a:cxnLst>
                <a:cxn ang="0">
                  <a:pos x="28" y="0"/>
                </a:cxn>
                <a:cxn ang="0">
                  <a:pos x="11" y="31"/>
                </a:cxn>
                <a:cxn ang="0">
                  <a:pos x="0" y="23"/>
                </a:cxn>
                <a:cxn ang="0">
                  <a:pos x="28" y="0"/>
                </a:cxn>
              </a:cxnLst>
              <a:rect l="0" t="0" r="r" b="b"/>
              <a:pathLst>
                <a:path w="29" h="32">
                  <a:moveTo>
                    <a:pt x="28" y="0"/>
                  </a:moveTo>
                  <a:lnTo>
                    <a:pt x="11" y="31"/>
                  </a:lnTo>
                  <a:lnTo>
                    <a:pt x="0" y="23"/>
                  </a:lnTo>
                  <a:lnTo>
                    <a:pt x="28" y="0"/>
                  </a:lnTo>
                </a:path>
              </a:pathLst>
            </a:custGeom>
            <a:solidFill>
              <a:srgbClr val="FFFFFF"/>
            </a:solidFill>
            <a:ln w="9525" cap="rnd">
              <a:noFill/>
              <a:round/>
              <a:headEnd/>
              <a:tailEnd/>
            </a:ln>
            <a:effectLst/>
          </p:spPr>
          <p:txBody>
            <a:bodyPr/>
            <a:lstStyle/>
            <a:p>
              <a:endParaRPr lang="en-US"/>
            </a:p>
          </p:txBody>
        </p:sp>
        <p:sp>
          <p:nvSpPr>
            <p:cNvPr id="40972" name="Freeform 12"/>
            <p:cNvSpPr>
              <a:spLocks/>
            </p:cNvSpPr>
            <p:nvPr/>
          </p:nvSpPr>
          <p:spPr bwMode="auto">
            <a:xfrm>
              <a:off x="214" y="4470"/>
              <a:ext cx="18" cy="32"/>
            </a:xfrm>
            <a:custGeom>
              <a:avLst/>
              <a:gdLst/>
              <a:ahLst/>
              <a:cxnLst>
                <a:cxn ang="0">
                  <a:pos x="7" y="0"/>
                </a:cxn>
                <a:cxn ang="0">
                  <a:pos x="0" y="31"/>
                </a:cxn>
                <a:cxn ang="0">
                  <a:pos x="17" y="29"/>
                </a:cxn>
                <a:cxn ang="0">
                  <a:pos x="7" y="0"/>
                </a:cxn>
              </a:cxnLst>
              <a:rect l="0" t="0" r="r" b="b"/>
              <a:pathLst>
                <a:path w="18" h="32">
                  <a:moveTo>
                    <a:pt x="7" y="0"/>
                  </a:moveTo>
                  <a:lnTo>
                    <a:pt x="0" y="31"/>
                  </a:lnTo>
                  <a:lnTo>
                    <a:pt x="17" y="29"/>
                  </a:lnTo>
                  <a:lnTo>
                    <a:pt x="7" y="0"/>
                  </a:lnTo>
                </a:path>
              </a:pathLst>
            </a:custGeom>
            <a:solidFill>
              <a:srgbClr val="FFFFFF"/>
            </a:solidFill>
            <a:ln w="9525" cap="rnd">
              <a:noFill/>
              <a:round/>
              <a:headEnd/>
              <a:tailEnd/>
            </a:ln>
            <a:effectLst/>
          </p:spPr>
          <p:txBody>
            <a:bodyPr/>
            <a:lstStyle/>
            <a:p>
              <a:endParaRPr lang="en-US"/>
            </a:p>
          </p:txBody>
        </p:sp>
        <p:sp>
          <p:nvSpPr>
            <p:cNvPr id="40973" name="Freeform 13"/>
            <p:cNvSpPr>
              <a:spLocks/>
            </p:cNvSpPr>
            <p:nvPr/>
          </p:nvSpPr>
          <p:spPr bwMode="auto">
            <a:xfrm>
              <a:off x="188" y="4516"/>
              <a:ext cx="68" cy="116"/>
            </a:xfrm>
            <a:custGeom>
              <a:avLst/>
              <a:gdLst/>
              <a:ahLst/>
              <a:cxnLst>
                <a:cxn ang="0">
                  <a:pos x="22" y="115"/>
                </a:cxn>
                <a:cxn ang="0">
                  <a:pos x="23" y="94"/>
                </a:cxn>
                <a:cxn ang="0">
                  <a:pos x="21" y="91"/>
                </a:cxn>
                <a:cxn ang="0">
                  <a:pos x="15" y="83"/>
                </a:cxn>
                <a:cxn ang="0">
                  <a:pos x="9" y="72"/>
                </a:cxn>
                <a:cxn ang="0">
                  <a:pos x="4" y="58"/>
                </a:cxn>
                <a:cxn ang="0">
                  <a:pos x="0" y="42"/>
                </a:cxn>
                <a:cxn ang="0">
                  <a:pos x="1" y="27"/>
                </a:cxn>
                <a:cxn ang="0">
                  <a:pos x="8" y="12"/>
                </a:cxn>
                <a:cxn ang="0">
                  <a:pos x="23" y="0"/>
                </a:cxn>
                <a:cxn ang="0">
                  <a:pos x="43" y="0"/>
                </a:cxn>
                <a:cxn ang="0">
                  <a:pos x="46" y="1"/>
                </a:cxn>
                <a:cxn ang="0">
                  <a:pos x="51" y="5"/>
                </a:cxn>
                <a:cxn ang="0">
                  <a:pos x="57" y="11"/>
                </a:cxn>
                <a:cxn ang="0">
                  <a:pos x="63" y="20"/>
                </a:cxn>
                <a:cxn ang="0">
                  <a:pos x="67" y="32"/>
                </a:cxn>
                <a:cxn ang="0">
                  <a:pos x="66" y="48"/>
                </a:cxn>
                <a:cxn ang="0">
                  <a:pos x="59" y="68"/>
                </a:cxn>
                <a:cxn ang="0">
                  <a:pos x="43" y="91"/>
                </a:cxn>
                <a:cxn ang="0">
                  <a:pos x="43" y="115"/>
                </a:cxn>
                <a:cxn ang="0">
                  <a:pos x="22" y="115"/>
                </a:cxn>
              </a:cxnLst>
              <a:rect l="0" t="0" r="r" b="b"/>
              <a:pathLst>
                <a:path w="68" h="116">
                  <a:moveTo>
                    <a:pt x="22" y="115"/>
                  </a:moveTo>
                  <a:lnTo>
                    <a:pt x="23" y="94"/>
                  </a:lnTo>
                  <a:lnTo>
                    <a:pt x="21" y="91"/>
                  </a:lnTo>
                  <a:lnTo>
                    <a:pt x="15" y="83"/>
                  </a:lnTo>
                  <a:lnTo>
                    <a:pt x="9" y="72"/>
                  </a:lnTo>
                  <a:lnTo>
                    <a:pt x="4" y="58"/>
                  </a:lnTo>
                  <a:lnTo>
                    <a:pt x="0" y="42"/>
                  </a:lnTo>
                  <a:lnTo>
                    <a:pt x="1" y="27"/>
                  </a:lnTo>
                  <a:lnTo>
                    <a:pt x="8" y="12"/>
                  </a:lnTo>
                  <a:lnTo>
                    <a:pt x="23" y="0"/>
                  </a:lnTo>
                  <a:lnTo>
                    <a:pt x="43" y="0"/>
                  </a:lnTo>
                  <a:lnTo>
                    <a:pt x="46" y="1"/>
                  </a:lnTo>
                  <a:lnTo>
                    <a:pt x="51" y="5"/>
                  </a:lnTo>
                  <a:lnTo>
                    <a:pt x="57" y="11"/>
                  </a:lnTo>
                  <a:lnTo>
                    <a:pt x="63" y="20"/>
                  </a:lnTo>
                  <a:lnTo>
                    <a:pt x="67" y="32"/>
                  </a:lnTo>
                  <a:lnTo>
                    <a:pt x="66" y="48"/>
                  </a:lnTo>
                  <a:lnTo>
                    <a:pt x="59" y="68"/>
                  </a:lnTo>
                  <a:lnTo>
                    <a:pt x="43" y="91"/>
                  </a:lnTo>
                  <a:lnTo>
                    <a:pt x="43" y="115"/>
                  </a:lnTo>
                  <a:lnTo>
                    <a:pt x="22" y="115"/>
                  </a:lnTo>
                </a:path>
              </a:pathLst>
            </a:custGeom>
            <a:solidFill>
              <a:srgbClr val="FFFFFF"/>
            </a:solidFill>
            <a:ln w="9525" cap="rnd">
              <a:noFill/>
              <a:round/>
              <a:headEnd/>
              <a:tailEnd/>
            </a:ln>
            <a:effectLst/>
          </p:spPr>
          <p:txBody>
            <a:bodyPr/>
            <a:lstStyle/>
            <a:p>
              <a:endParaRPr lang="en-US"/>
            </a:p>
          </p:txBody>
        </p:sp>
        <p:sp>
          <p:nvSpPr>
            <p:cNvPr id="40974" name="Freeform 14"/>
            <p:cNvSpPr>
              <a:spLocks/>
            </p:cNvSpPr>
            <p:nvPr/>
          </p:nvSpPr>
          <p:spPr bwMode="auto">
            <a:xfrm>
              <a:off x="216" y="4537"/>
              <a:ext cx="17" cy="88"/>
            </a:xfrm>
            <a:custGeom>
              <a:avLst/>
              <a:gdLst/>
              <a:ahLst/>
              <a:cxnLst>
                <a:cxn ang="0">
                  <a:pos x="4" y="0"/>
                </a:cxn>
                <a:cxn ang="0">
                  <a:pos x="6" y="6"/>
                </a:cxn>
                <a:cxn ang="0">
                  <a:pos x="2" y="7"/>
                </a:cxn>
                <a:cxn ang="0">
                  <a:pos x="2" y="78"/>
                </a:cxn>
                <a:cxn ang="0">
                  <a:pos x="0" y="79"/>
                </a:cxn>
                <a:cxn ang="0">
                  <a:pos x="0" y="87"/>
                </a:cxn>
                <a:cxn ang="0">
                  <a:pos x="2" y="87"/>
                </a:cxn>
                <a:cxn ang="0">
                  <a:pos x="4" y="87"/>
                </a:cxn>
                <a:cxn ang="0">
                  <a:pos x="6" y="87"/>
                </a:cxn>
                <a:cxn ang="0">
                  <a:pos x="9" y="85"/>
                </a:cxn>
                <a:cxn ang="0">
                  <a:pos x="13" y="85"/>
                </a:cxn>
                <a:cxn ang="0">
                  <a:pos x="16" y="84"/>
                </a:cxn>
                <a:cxn ang="0">
                  <a:pos x="16" y="82"/>
                </a:cxn>
                <a:cxn ang="0">
                  <a:pos x="16" y="79"/>
                </a:cxn>
                <a:cxn ang="0">
                  <a:pos x="16" y="48"/>
                </a:cxn>
                <a:cxn ang="0">
                  <a:pos x="13" y="47"/>
                </a:cxn>
                <a:cxn ang="0">
                  <a:pos x="13" y="39"/>
                </a:cxn>
                <a:cxn ang="0">
                  <a:pos x="13" y="5"/>
                </a:cxn>
                <a:cxn ang="0">
                  <a:pos x="4" y="0"/>
                </a:cxn>
              </a:cxnLst>
              <a:rect l="0" t="0" r="r" b="b"/>
              <a:pathLst>
                <a:path w="17" h="88">
                  <a:moveTo>
                    <a:pt x="4" y="0"/>
                  </a:moveTo>
                  <a:lnTo>
                    <a:pt x="6" y="6"/>
                  </a:lnTo>
                  <a:lnTo>
                    <a:pt x="2" y="7"/>
                  </a:lnTo>
                  <a:lnTo>
                    <a:pt x="2" y="78"/>
                  </a:lnTo>
                  <a:lnTo>
                    <a:pt x="0" y="79"/>
                  </a:lnTo>
                  <a:lnTo>
                    <a:pt x="0" y="87"/>
                  </a:lnTo>
                  <a:lnTo>
                    <a:pt x="2" y="87"/>
                  </a:lnTo>
                  <a:lnTo>
                    <a:pt x="4" y="87"/>
                  </a:lnTo>
                  <a:lnTo>
                    <a:pt x="6" y="87"/>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w="9525" cap="rnd">
              <a:noFill/>
              <a:round/>
              <a:headEnd/>
              <a:tailEnd/>
            </a:ln>
            <a:effectLst/>
          </p:spPr>
          <p:txBody>
            <a:bodyPr/>
            <a:lstStyle/>
            <a:p>
              <a:endParaRPr lang="en-US"/>
            </a:p>
          </p:txBody>
        </p:sp>
      </p:gr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p:spPr>
        <p:txBody>
          <a:bodyPr/>
          <a:lstStyle/>
          <a:p>
            <a:pPr>
              <a:tabLst/>
            </a:pPr>
            <a:r>
              <a:rPr lang="en-US"/>
              <a:t>When Not to Create an Index</a:t>
            </a:r>
          </a:p>
          <a:p>
            <a:pPr lvl="2">
              <a:tabLst/>
            </a:pPr>
            <a:r>
              <a:rPr lang="en-US"/>
              <a:t>The table is small.</a:t>
            </a:r>
          </a:p>
          <a:p>
            <a:pPr lvl="2">
              <a:tabLst/>
            </a:pPr>
            <a:r>
              <a:rPr lang="en-US"/>
              <a:t>The columns are not often used as a condition in the query.</a:t>
            </a:r>
          </a:p>
          <a:p>
            <a:pPr lvl="2">
              <a:tabLst/>
            </a:pPr>
            <a:r>
              <a:rPr lang="en-US"/>
              <a:t>Most queries are expected to retrieve more than 2–4% of the rows.</a:t>
            </a:r>
          </a:p>
          <a:p>
            <a:pPr lvl="2">
              <a:tabLst/>
            </a:pPr>
            <a:r>
              <a:rPr lang="en-US"/>
              <a:t>The table is updated frequently. If you have one or more indexes on a table, the DML statements that access the table take more time. </a:t>
            </a:r>
            <a:endParaRPr lang="en-US">
              <a:latin typeface="Times" charset="0"/>
            </a:endParaRPr>
          </a:p>
          <a:p>
            <a:pPr>
              <a:lnSpc>
                <a:spcPct val="112000"/>
              </a:lnSpc>
              <a:spcBef>
                <a:spcPct val="48000"/>
              </a:spcBef>
              <a:tabLst/>
            </a:pPr>
            <a:endParaRPr lang="en-US" b="0">
              <a:latin typeface="Times" charset="0"/>
            </a:endParaRPr>
          </a:p>
          <a:p>
            <a:pPr>
              <a:lnSpc>
                <a:spcPct val="112000"/>
              </a:lnSpc>
              <a:spcBef>
                <a:spcPct val="48000"/>
              </a:spcBef>
              <a:tabLst/>
            </a:pPr>
            <a:endParaRPr lang="en-US" b="0">
              <a:latin typeface="Times" charset="0"/>
            </a:endParaRPr>
          </a:p>
          <a:p>
            <a:pPr>
              <a:lnSpc>
                <a:spcPct val="112000"/>
              </a:lnSpc>
              <a:spcBef>
                <a:spcPct val="48000"/>
              </a:spcBef>
              <a:tabLst/>
            </a:pPr>
            <a:endParaRPr lang="en-US" b="0">
              <a:latin typeface="Times" charset="0"/>
            </a:endParaRPr>
          </a:p>
          <a:p>
            <a:pPr>
              <a:lnSpc>
                <a:spcPct val="112000"/>
              </a:lnSpc>
              <a:spcBef>
                <a:spcPct val="48000"/>
              </a:spcBef>
              <a:tabLst/>
            </a:pPr>
            <a:endParaRPr lang="en-US" b="0">
              <a:latin typeface="Times" charset="0"/>
            </a:endParaRPr>
          </a:p>
          <a:p>
            <a:pPr>
              <a:lnSpc>
                <a:spcPct val="112000"/>
              </a:lnSpc>
              <a:spcBef>
                <a:spcPct val="48000"/>
              </a:spcBef>
              <a:tabLst/>
            </a:pPr>
            <a:endParaRPr lang="en-US" b="0">
              <a:latin typeface="Times" charset="0"/>
            </a:endParaRPr>
          </a:p>
          <a:p>
            <a:pPr>
              <a:lnSpc>
                <a:spcPct val="112000"/>
              </a:lnSpc>
              <a:spcBef>
                <a:spcPct val="48000"/>
              </a:spcBef>
              <a:tabLst/>
            </a:pPr>
            <a:r>
              <a:rPr lang="en-US">
                <a:solidFill>
                  <a:schemeClr val="accent2"/>
                </a:solidFill>
              </a:rPr>
              <a:t>Class Management Note</a:t>
            </a:r>
            <a:endParaRPr lang="en-US" b="0">
              <a:latin typeface="Times" charset="0"/>
            </a:endParaRPr>
          </a:p>
          <a:p>
            <a:pPr lvl="1">
              <a:tabLst/>
            </a:pPr>
            <a:r>
              <a:rPr lang="en-US">
                <a:solidFill>
                  <a:schemeClr val="accent2"/>
                </a:solidFill>
              </a:rPr>
              <a:t>Null values are not included in the index.</a:t>
            </a:r>
            <a:br>
              <a:rPr lang="en-US">
                <a:solidFill>
                  <a:schemeClr val="accent2"/>
                </a:solidFill>
              </a:rPr>
            </a:br>
            <a:r>
              <a:rPr lang="en-US">
                <a:solidFill>
                  <a:schemeClr val="accent2"/>
                </a:solidFill>
              </a:rPr>
              <a:t>To optimize joins, you can create an index on the FOREIGN KEY column, which will speed up the search to match rows to the PRIMARY KEY column.</a:t>
            </a:r>
            <a:br>
              <a:rPr lang="en-US">
                <a:solidFill>
                  <a:schemeClr val="accent2"/>
                </a:solidFill>
              </a:rPr>
            </a:br>
            <a:r>
              <a:rPr lang="en-US">
                <a:solidFill>
                  <a:schemeClr val="accent2"/>
                </a:solidFill>
              </a:rPr>
              <a:t>The optimizer does not use an index if the WHERE clause contains the IS NULL expression.</a:t>
            </a:r>
          </a:p>
        </p:txBody>
      </p:sp>
      <p:sp>
        <p:nvSpPr>
          <p:cNvPr id="43011"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471488" y="157163"/>
            <a:ext cx="5870575" cy="4402137"/>
          </a:xfrm>
          <a:ln cap="flat"/>
        </p:spPr>
      </p:sp>
      <p:sp>
        <p:nvSpPr>
          <p:cNvPr id="45059" name="Rectangle 3"/>
          <p:cNvSpPr>
            <a:spLocks noGrp="1" noChangeArrowheads="1"/>
          </p:cNvSpPr>
          <p:nvPr>
            <p:ph type="body" idx="1"/>
          </p:nvPr>
        </p:nvSpPr>
        <p:spPr>
          <a:noFill/>
          <a:ln/>
        </p:spPr>
        <p:txBody>
          <a:bodyPr/>
          <a:lstStyle/>
          <a:p>
            <a:pPr>
              <a:tabLst/>
            </a:pPr>
            <a:r>
              <a:rPr lang="en-US" dirty="0"/>
              <a:t>Confirming Indexes</a:t>
            </a:r>
          </a:p>
          <a:p>
            <a:pPr lvl="1">
              <a:tabLst/>
            </a:pPr>
            <a:r>
              <a:rPr lang="en-US" dirty="0"/>
              <a:t>Confirm the existence of indexes from the </a:t>
            </a:r>
            <a:r>
              <a:rPr lang="en-US" dirty="0">
                <a:solidFill>
                  <a:srgbClr val="FC0128"/>
                </a:solidFill>
              </a:rPr>
              <a:t>USER_INDEXES </a:t>
            </a:r>
            <a:r>
              <a:rPr lang="en-US" dirty="0"/>
              <a:t>data dictionary view. You can also check the columns involved in an index by querying the </a:t>
            </a:r>
            <a:r>
              <a:rPr lang="en-US" dirty="0">
                <a:solidFill>
                  <a:srgbClr val="FC0128"/>
                </a:solidFill>
              </a:rPr>
              <a:t>USER_IND_COLUMNS </a:t>
            </a:r>
            <a:r>
              <a:rPr lang="en-US" dirty="0"/>
              <a:t>view.</a:t>
            </a:r>
          </a:p>
          <a:p>
            <a:pPr lvl="1">
              <a:tabLst/>
            </a:pPr>
            <a:r>
              <a:rPr lang="en-US" dirty="0"/>
              <a:t>The example on the slide displays all the previously created indexes, affected column names, and uniqueness on the EMP table.</a:t>
            </a:r>
          </a:p>
          <a:p>
            <a:pPr lvl="1">
              <a:tabLst/>
            </a:pPr>
            <a:endParaRPr lang="en-US" dirty="0"/>
          </a:p>
          <a:p>
            <a:pPr lvl="1">
              <a:tabLst/>
            </a:pPr>
            <a:endParaRPr lang="en-US" dirty="0"/>
          </a:p>
          <a:p>
            <a:pPr lvl="1">
              <a:tabLst/>
            </a:pPr>
            <a:endParaRPr lang="en-US" dirty="0"/>
          </a:p>
          <a:p>
            <a:pPr lvl="1">
              <a:tabLst/>
            </a:pPr>
            <a:endParaRPr lang="en-US" dirty="0"/>
          </a:p>
          <a:p>
            <a:pPr lvl="1">
              <a:tabLst/>
            </a:pPr>
            <a:endParaRPr lang="en-US" dirty="0"/>
          </a:p>
          <a:p>
            <a:pPr lvl="1">
              <a:tabLst/>
            </a:pPr>
            <a:r>
              <a:rPr lang="en-US" b="1" dirty="0"/>
              <a:t>Note:</a:t>
            </a:r>
            <a:r>
              <a:rPr lang="en-US" dirty="0"/>
              <a:t> The output has been formatted.</a:t>
            </a:r>
          </a:p>
          <a:p>
            <a:pPr>
              <a:tabLst/>
            </a:pPr>
            <a:endParaRPr lang="en-US" b="0" dirty="0">
              <a:latin typeface="Times New Roman" pitchFamily="18" charset="0"/>
            </a:endParaRPr>
          </a:p>
        </p:txBody>
      </p:sp>
      <p:sp>
        <p:nvSpPr>
          <p:cNvPr id="45060" name="Rectangle 4"/>
          <p:cNvSpPr>
            <a:spLocks noChangeArrowheads="1"/>
          </p:cNvSpPr>
          <p:nvPr/>
        </p:nvSpPr>
        <p:spPr bwMode="auto">
          <a:xfrm>
            <a:off x="617538" y="5819775"/>
            <a:ext cx="5519737" cy="911225"/>
          </a:xfrm>
          <a:prstGeom prst="rect">
            <a:avLst/>
          </a:prstGeom>
          <a:noFill/>
          <a:ln w="12700">
            <a:solidFill>
              <a:schemeClr val="tx1"/>
            </a:solidFill>
            <a:miter lim="800000"/>
            <a:headEnd/>
            <a:tailEnd/>
          </a:ln>
          <a:effectLst/>
        </p:spPr>
        <p:txBody>
          <a:bodyPr wrap="none" anchor="ctr"/>
          <a:lstStyle/>
          <a:p>
            <a:endParaRPr lang="en-US"/>
          </a:p>
        </p:txBody>
      </p:sp>
      <p:sp>
        <p:nvSpPr>
          <p:cNvPr id="45061" name="Rectangle 5"/>
          <p:cNvSpPr>
            <a:spLocks noChangeArrowheads="1"/>
          </p:cNvSpPr>
          <p:nvPr/>
        </p:nvSpPr>
        <p:spPr bwMode="auto">
          <a:xfrm>
            <a:off x="655638" y="5819775"/>
            <a:ext cx="5594350" cy="1217613"/>
          </a:xfrm>
          <a:prstGeom prst="rect">
            <a:avLst/>
          </a:prstGeom>
          <a:noFill/>
          <a:ln w="9525">
            <a:noFill/>
            <a:miter lim="800000"/>
            <a:headEnd/>
            <a:tailEnd/>
          </a:ln>
          <a:effectLst/>
        </p:spPr>
        <p:txBody>
          <a:bodyPr lIns="90488" tIns="44450" rIns="90488" bIns="44450">
            <a:spAutoFit/>
          </a:bodyPr>
          <a:lstStyle/>
          <a:p>
            <a:pPr algn="l" defTabSz="882650">
              <a:lnSpc>
                <a:spcPct val="100000"/>
              </a:lnSpc>
              <a:spcBef>
                <a:spcPct val="30000"/>
              </a:spcBef>
            </a:pPr>
            <a:r>
              <a:rPr lang="en-US" sz="1100" b="0">
                <a:solidFill>
                  <a:schemeClr val="tx1"/>
                </a:solidFill>
                <a:latin typeface="Courier New" pitchFamily="49" charset="0"/>
              </a:rPr>
              <a:t>INDEX_NAME         COLUMN_NAME     COL_POS UNIQUENES</a:t>
            </a:r>
          </a:p>
          <a:p>
            <a:pPr algn="l" defTabSz="882650">
              <a:lnSpc>
                <a:spcPct val="100000"/>
              </a:lnSpc>
              <a:spcBef>
                <a:spcPct val="30000"/>
              </a:spcBef>
            </a:pPr>
            <a:r>
              <a:rPr lang="en-US" sz="1100" b="0">
                <a:solidFill>
                  <a:schemeClr val="tx1"/>
                </a:solidFill>
                <a:latin typeface="Courier New" pitchFamily="49" charset="0"/>
              </a:rPr>
              <a:t>-----------------  --------------- ------- ----------</a:t>
            </a:r>
          </a:p>
          <a:p>
            <a:pPr algn="l" defTabSz="882650">
              <a:lnSpc>
                <a:spcPct val="100000"/>
              </a:lnSpc>
              <a:spcBef>
                <a:spcPct val="30000"/>
              </a:spcBef>
            </a:pPr>
            <a:r>
              <a:rPr lang="en-US" sz="1100" b="0">
                <a:solidFill>
                  <a:schemeClr val="tx1"/>
                </a:solidFill>
                <a:latin typeface="Courier New" pitchFamily="49" charset="0"/>
              </a:rPr>
              <a:t>EMP_EMPNO_PK       EMPNO                 1 UNIQUE</a:t>
            </a:r>
          </a:p>
          <a:p>
            <a:pPr algn="l" defTabSz="882650">
              <a:lnSpc>
                <a:spcPct val="100000"/>
              </a:lnSpc>
              <a:spcBef>
                <a:spcPct val="30000"/>
              </a:spcBef>
            </a:pPr>
            <a:r>
              <a:rPr lang="en-US" sz="1100" b="0">
                <a:solidFill>
                  <a:schemeClr val="tx1"/>
                </a:solidFill>
                <a:latin typeface="Courier New" pitchFamily="49" charset="0"/>
              </a:rPr>
              <a:t>EMP_ENAME_IDX      ENAME                 1 NONUNIQUE</a:t>
            </a:r>
          </a:p>
          <a:p>
            <a:pPr algn="l" defTabSz="882650"/>
            <a:endParaRPr lang="en-US" sz="1100" b="0">
              <a:solidFill>
                <a:schemeClr val="tx1"/>
              </a:solidFill>
              <a:latin typeface="Courier New" pitchFamily="49"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noFill/>
          <a:ln/>
        </p:spPr>
        <p:txBody>
          <a:bodyPr/>
          <a:lstStyle/>
          <a:p>
            <a:pPr>
              <a:tabLst/>
            </a:pPr>
            <a:r>
              <a:rPr lang="en-US"/>
              <a:t>Removing an Index</a:t>
            </a:r>
          </a:p>
          <a:p>
            <a:pPr lvl="1">
              <a:tabLst/>
            </a:pPr>
            <a:r>
              <a:rPr lang="en-US"/>
              <a:t>You cannot modify indexes. To change an index, you must drop it and then re-create it. Remove an index definition from the data dictionary by issuing the </a:t>
            </a:r>
            <a:r>
              <a:rPr lang="en-US">
                <a:solidFill>
                  <a:srgbClr val="FC0128"/>
                </a:solidFill>
              </a:rPr>
              <a:t>DROP INDEX </a:t>
            </a:r>
            <a:r>
              <a:rPr lang="en-US"/>
              <a:t>statement. To drop an index, you must be the owner of the index or have the DROP ANY INDEX privilege.</a:t>
            </a:r>
          </a:p>
          <a:p>
            <a:pPr lvl="1">
              <a:tabLst/>
            </a:pPr>
            <a:r>
              <a:rPr lang="en-US"/>
              <a:t>In the syntax:</a:t>
            </a:r>
          </a:p>
          <a:p>
            <a:pPr lvl="1">
              <a:tabLst/>
            </a:pPr>
            <a:r>
              <a:rPr lang="en-US"/>
              <a:t>	</a:t>
            </a:r>
            <a:r>
              <a:rPr lang="en-US" i="1"/>
              <a:t>index</a:t>
            </a:r>
            <a:r>
              <a:rPr lang="en-US"/>
              <a:t>			is the name of the index</a:t>
            </a:r>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r>
              <a:rPr lang="en-US">
                <a:solidFill>
                  <a:schemeClr val="accent2"/>
                </a:solidFill>
              </a:rPr>
              <a:t>Class Management Note</a:t>
            </a:r>
          </a:p>
          <a:p>
            <a:pPr lvl="1">
              <a:tabLst/>
            </a:pPr>
            <a:r>
              <a:rPr lang="en-US">
                <a:solidFill>
                  <a:schemeClr val="accent2"/>
                </a:solidFill>
              </a:rPr>
              <a:t>Remind students that if they drop a table, indexes and constraints are automatically dropped, but views and sequences remain.</a:t>
            </a:r>
          </a:p>
          <a:p>
            <a:pPr>
              <a:tabLst/>
            </a:pPr>
            <a:endParaRPr lang="en-US" b="0">
              <a:solidFill>
                <a:schemeClr val="accent2"/>
              </a:solidFill>
              <a:latin typeface="Times New Roman" pitchFamily="18" charset="0"/>
            </a:endParaRPr>
          </a:p>
        </p:txBody>
      </p:sp>
      <p:sp>
        <p:nvSpPr>
          <p:cNvPr id="47107"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noFill/>
          <a:ln/>
        </p:spPr>
        <p:txBody>
          <a:bodyPr/>
          <a:lstStyle/>
          <a:p>
            <a:pPr>
              <a:tabLst/>
            </a:pPr>
            <a:r>
              <a:rPr lang="en-US" dirty="0"/>
              <a:t>Creating a Synonym for an Object</a:t>
            </a:r>
          </a:p>
          <a:p>
            <a:pPr lvl="1">
              <a:tabLst/>
            </a:pPr>
            <a:r>
              <a:rPr lang="en-US" dirty="0"/>
              <a:t>To refer to a table owned by another user, you need to prefix the table name with the name of the user who created it followed by a period. Creating a </a:t>
            </a:r>
            <a:r>
              <a:rPr lang="en-US" dirty="0">
                <a:solidFill>
                  <a:srgbClr val="FC0128"/>
                </a:solidFill>
              </a:rPr>
              <a:t>synonym </a:t>
            </a:r>
            <a:r>
              <a:rPr lang="en-US" dirty="0"/>
              <a:t>eliminates the need to qualify the object name with the schema and provides you with an alternative name for a table, view, sequence, procedure, or other objects. This method can be especially useful with lengthy object names, such as views.</a:t>
            </a:r>
          </a:p>
          <a:p>
            <a:pPr lvl="1">
              <a:tabLst/>
            </a:pPr>
            <a:r>
              <a:rPr lang="en-US" dirty="0"/>
              <a:t>In the syntax:</a:t>
            </a:r>
          </a:p>
          <a:p>
            <a:pPr lvl="1">
              <a:tabLst/>
            </a:pPr>
            <a:r>
              <a:rPr lang="en-US" dirty="0"/>
              <a:t>	PUBLIC		creates a synonym accessible to all users</a:t>
            </a:r>
          </a:p>
          <a:p>
            <a:pPr lvl="1">
              <a:tabLst/>
            </a:pPr>
            <a:r>
              <a:rPr lang="en-US" i="1" dirty="0"/>
              <a:t>	synonym</a:t>
            </a:r>
            <a:r>
              <a:rPr lang="en-US" dirty="0"/>
              <a:t>		is the name of the synonym to be created</a:t>
            </a:r>
          </a:p>
          <a:p>
            <a:pPr lvl="1">
              <a:tabLst/>
            </a:pPr>
            <a:r>
              <a:rPr lang="en-US" dirty="0"/>
              <a:t>	</a:t>
            </a:r>
            <a:r>
              <a:rPr lang="en-US" i="1" dirty="0"/>
              <a:t>object</a:t>
            </a:r>
            <a:r>
              <a:rPr lang="en-US" dirty="0"/>
              <a:t>			identifies the object for which the synonym is created</a:t>
            </a:r>
          </a:p>
          <a:p>
            <a:pPr>
              <a:tabLst/>
            </a:pPr>
            <a:r>
              <a:rPr lang="en-US" dirty="0"/>
              <a:t>Guidelines</a:t>
            </a:r>
          </a:p>
          <a:p>
            <a:pPr lvl="2">
              <a:tabLst/>
            </a:pPr>
            <a:r>
              <a:rPr lang="en-US" dirty="0"/>
              <a:t>The object cannot be contained in a package.</a:t>
            </a:r>
          </a:p>
          <a:p>
            <a:pPr lvl="2">
              <a:tabLst/>
            </a:pPr>
            <a:r>
              <a:rPr lang="en-US" dirty="0"/>
              <a:t>A private synonym name must be distinct from all other objects owned by the same user.</a:t>
            </a:r>
          </a:p>
          <a:p>
            <a:pPr lvl="1">
              <a:tabLst/>
            </a:pPr>
            <a:r>
              <a:rPr lang="en-US" dirty="0"/>
              <a:t>For more information, see</a:t>
            </a:r>
            <a:br>
              <a:rPr lang="en-US" dirty="0"/>
            </a:br>
            <a:r>
              <a:rPr lang="en-US" i="1" dirty="0"/>
              <a:t>Oracle Server SQL Reference, </a:t>
            </a:r>
            <a:r>
              <a:rPr lang="en-US" dirty="0"/>
              <a:t>Release 8, “</a:t>
            </a:r>
            <a:r>
              <a:rPr lang="en-US" dirty="0">
                <a:solidFill>
                  <a:srgbClr val="FC0128"/>
                </a:solidFill>
              </a:rPr>
              <a:t>CREATE SYNONYM.</a:t>
            </a:r>
            <a:r>
              <a:rPr lang="en-US" dirty="0"/>
              <a:t>”</a:t>
            </a:r>
          </a:p>
          <a:p>
            <a:pPr lvl="1">
              <a:tabLst/>
            </a:pPr>
            <a:endParaRPr lang="en-US" dirty="0"/>
          </a:p>
          <a:p>
            <a:pPr>
              <a:tabLst/>
            </a:pPr>
            <a:endParaRPr lang="en-US" b="0" dirty="0">
              <a:latin typeface="Times New Roman" pitchFamily="18" charset="0"/>
            </a:endParaRPr>
          </a:p>
        </p:txBody>
      </p:sp>
      <p:sp>
        <p:nvSpPr>
          <p:cNvPr id="49155" name="Rectangle 3"/>
          <p:cNvSpPr>
            <a:spLocks noGrp="1" noRot="1" noChangeAspect="1" noChangeArrowheads="1" noTextEdit="1"/>
          </p:cNvSpPr>
          <p:nvPr>
            <p:ph type="sldImg"/>
          </p:nvPr>
        </p:nvSpPr>
        <p:spPr>
          <a:xfrm>
            <a:off x="471488" y="157163"/>
            <a:ext cx="5870575" cy="4402137"/>
          </a:xfrm>
          <a:ln cap="flat"/>
        </p:spPr>
      </p:sp>
      <p:grpSp>
        <p:nvGrpSpPr>
          <p:cNvPr id="2" name="Group 17"/>
          <p:cNvGrpSpPr>
            <a:grpSpLocks/>
          </p:cNvGrpSpPr>
          <p:nvPr/>
        </p:nvGrpSpPr>
        <p:grpSpPr bwMode="auto">
          <a:xfrm>
            <a:off x="166688" y="7469188"/>
            <a:ext cx="296862" cy="290512"/>
            <a:chOff x="105" y="4705"/>
            <a:chExt cx="187" cy="183"/>
          </a:xfrm>
        </p:grpSpPr>
        <p:sp>
          <p:nvSpPr>
            <p:cNvPr id="49156" name="Freeform 4"/>
            <p:cNvSpPr>
              <a:spLocks/>
            </p:cNvSpPr>
            <p:nvPr/>
          </p:nvSpPr>
          <p:spPr bwMode="auto">
            <a:xfrm>
              <a:off x="105" y="4705"/>
              <a:ext cx="179" cy="176"/>
            </a:xfrm>
            <a:custGeom>
              <a:avLst/>
              <a:gdLst/>
              <a:ahLst/>
              <a:cxnLst>
                <a:cxn ang="0">
                  <a:pos x="178" y="175"/>
                </a:cxn>
                <a:cxn ang="0">
                  <a:pos x="178" y="0"/>
                </a:cxn>
                <a:cxn ang="0">
                  <a:pos x="0" y="0"/>
                </a:cxn>
                <a:cxn ang="0">
                  <a:pos x="0" y="175"/>
                </a:cxn>
                <a:cxn ang="0">
                  <a:pos x="178" y="175"/>
                </a:cxn>
              </a:cxnLst>
              <a:rect l="0" t="0" r="r" b="b"/>
              <a:pathLst>
                <a:path w="179" h="176">
                  <a:moveTo>
                    <a:pt x="178" y="175"/>
                  </a:moveTo>
                  <a:lnTo>
                    <a:pt x="178" y="0"/>
                  </a:lnTo>
                  <a:lnTo>
                    <a:pt x="0" y="0"/>
                  </a:lnTo>
                  <a:lnTo>
                    <a:pt x="0" y="175"/>
                  </a:lnTo>
                  <a:lnTo>
                    <a:pt x="178" y="175"/>
                  </a:lnTo>
                </a:path>
              </a:pathLst>
            </a:custGeom>
            <a:solidFill>
              <a:srgbClr val="000000"/>
            </a:solidFill>
            <a:ln w="9525" cap="rnd">
              <a:noFill/>
              <a:round/>
              <a:headEnd/>
              <a:tailEnd/>
            </a:ln>
            <a:effectLst/>
          </p:spPr>
          <p:txBody>
            <a:bodyPr/>
            <a:lstStyle/>
            <a:p>
              <a:endParaRPr lang="en-US"/>
            </a:p>
          </p:txBody>
        </p:sp>
        <p:sp>
          <p:nvSpPr>
            <p:cNvPr id="49157" name="Freeform 5"/>
            <p:cNvSpPr>
              <a:spLocks/>
            </p:cNvSpPr>
            <p:nvPr/>
          </p:nvSpPr>
          <p:spPr bwMode="auto">
            <a:xfrm>
              <a:off x="167" y="4771"/>
              <a:ext cx="70" cy="35"/>
            </a:xfrm>
            <a:custGeom>
              <a:avLst/>
              <a:gdLst/>
              <a:ahLst/>
              <a:cxnLst>
                <a:cxn ang="0">
                  <a:pos x="69" y="6"/>
                </a:cxn>
                <a:cxn ang="0">
                  <a:pos x="65" y="0"/>
                </a:cxn>
                <a:cxn ang="0">
                  <a:pos x="0" y="27"/>
                </a:cxn>
                <a:cxn ang="0">
                  <a:pos x="3" y="34"/>
                </a:cxn>
                <a:cxn ang="0">
                  <a:pos x="69" y="6"/>
                </a:cxn>
              </a:cxnLst>
              <a:rect l="0" t="0" r="r" b="b"/>
              <a:pathLst>
                <a:path w="70" h="35">
                  <a:moveTo>
                    <a:pt x="69" y="6"/>
                  </a:moveTo>
                  <a:lnTo>
                    <a:pt x="65" y="0"/>
                  </a:lnTo>
                  <a:lnTo>
                    <a:pt x="0" y="27"/>
                  </a:lnTo>
                  <a:lnTo>
                    <a:pt x="3" y="34"/>
                  </a:lnTo>
                  <a:lnTo>
                    <a:pt x="69" y="6"/>
                  </a:lnTo>
                </a:path>
              </a:pathLst>
            </a:custGeom>
            <a:solidFill>
              <a:srgbClr val="FFFFFF"/>
            </a:solidFill>
            <a:ln w="9525" cap="rnd">
              <a:noFill/>
              <a:round/>
              <a:headEnd/>
              <a:tailEnd/>
            </a:ln>
            <a:effectLst/>
          </p:spPr>
          <p:txBody>
            <a:bodyPr/>
            <a:lstStyle/>
            <a:p>
              <a:endParaRPr lang="en-US"/>
            </a:p>
          </p:txBody>
        </p:sp>
        <p:sp>
          <p:nvSpPr>
            <p:cNvPr id="49158" name="Freeform 6"/>
            <p:cNvSpPr>
              <a:spLocks/>
            </p:cNvSpPr>
            <p:nvPr/>
          </p:nvSpPr>
          <p:spPr bwMode="auto">
            <a:xfrm>
              <a:off x="175" y="4787"/>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49159" name="Freeform 7"/>
            <p:cNvSpPr>
              <a:spLocks/>
            </p:cNvSpPr>
            <p:nvPr/>
          </p:nvSpPr>
          <p:spPr bwMode="auto">
            <a:xfrm>
              <a:off x="181" y="4801"/>
              <a:ext cx="70" cy="37"/>
            </a:xfrm>
            <a:custGeom>
              <a:avLst/>
              <a:gdLst/>
              <a:ahLst/>
              <a:cxnLst>
                <a:cxn ang="0">
                  <a:pos x="69" y="7"/>
                </a:cxn>
                <a:cxn ang="0">
                  <a:pos x="65" y="0"/>
                </a:cxn>
                <a:cxn ang="0">
                  <a:pos x="0" y="29"/>
                </a:cxn>
                <a:cxn ang="0">
                  <a:pos x="3" y="36"/>
                </a:cxn>
                <a:cxn ang="0">
                  <a:pos x="69" y="7"/>
                </a:cxn>
              </a:cxnLst>
              <a:rect l="0" t="0" r="r" b="b"/>
              <a:pathLst>
                <a:path w="70" h="37">
                  <a:moveTo>
                    <a:pt x="69" y="7"/>
                  </a:moveTo>
                  <a:lnTo>
                    <a:pt x="65" y="0"/>
                  </a:lnTo>
                  <a:lnTo>
                    <a:pt x="0" y="29"/>
                  </a:lnTo>
                  <a:lnTo>
                    <a:pt x="3" y="36"/>
                  </a:lnTo>
                  <a:lnTo>
                    <a:pt x="69" y="7"/>
                  </a:lnTo>
                </a:path>
              </a:pathLst>
            </a:custGeom>
            <a:solidFill>
              <a:srgbClr val="FFFFFF"/>
            </a:solidFill>
            <a:ln w="9525" cap="rnd">
              <a:noFill/>
              <a:round/>
              <a:headEnd/>
              <a:tailEnd/>
            </a:ln>
            <a:effectLst/>
          </p:spPr>
          <p:txBody>
            <a:bodyPr/>
            <a:lstStyle/>
            <a:p>
              <a:endParaRPr lang="en-US"/>
            </a:p>
          </p:txBody>
        </p:sp>
        <p:sp>
          <p:nvSpPr>
            <p:cNvPr id="49160" name="Freeform 8"/>
            <p:cNvSpPr>
              <a:spLocks/>
            </p:cNvSpPr>
            <p:nvPr/>
          </p:nvSpPr>
          <p:spPr bwMode="auto">
            <a:xfrm>
              <a:off x="189" y="4819"/>
              <a:ext cx="71" cy="36"/>
            </a:xfrm>
            <a:custGeom>
              <a:avLst/>
              <a:gdLst/>
              <a:ahLst/>
              <a:cxnLst>
                <a:cxn ang="0">
                  <a:pos x="70" y="6"/>
                </a:cxn>
                <a:cxn ang="0">
                  <a:pos x="66" y="0"/>
                </a:cxn>
                <a:cxn ang="0">
                  <a:pos x="0" y="28"/>
                </a:cxn>
                <a:cxn ang="0">
                  <a:pos x="3" y="35"/>
                </a:cxn>
                <a:cxn ang="0">
                  <a:pos x="70" y="6"/>
                </a:cxn>
              </a:cxnLst>
              <a:rect l="0" t="0" r="r" b="b"/>
              <a:pathLst>
                <a:path w="71" h="36">
                  <a:moveTo>
                    <a:pt x="70" y="6"/>
                  </a:moveTo>
                  <a:lnTo>
                    <a:pt x="66" y="0"/>
                  </a:lnTo>
                  <a:lnTo>
                    <a:pt x="0" y="28"/>
                  </a:lnTo>
                  <a:lnTo>
                    <a:pt x="3" y="35"/>
                  </a:lnTo>
                  <a:lnTo>
                    <a:pt x="70" y="6"/>
                  </a:lnTo>
                </a:path>
              </a:pathLst>
            </a:custGeom>
            <a:solidFill>
              <a:srgbClr val="FFFFFF"/>
            </a:solidFill>
            <a:ln w="9525" cap="rnd">
              <a:noFill/>
              <a:round/>
              <a:headEnd/>
              <a:tailEnd/>
            </a:ln>
            <a:effectLst/>
          </p:spPr>
          <p:txBody>
            <a:bodyPr/>
            <a:lstStyle/>
            <a:p>
              <a:endParaRPr lang="en-US"/>
            </a:p>
          </p:txBody>
        </p:sp>
        <p:sp>
          <p:nvSpPr>
            <p:cNvPr id="49161" name="Freeform 9"/>
            <p:cNvSpPr>
              <a:spLocks/>
            </p:cNvSpPr>
            <p:nvPr/>
          </p:nvSpPr>
          <p:spPr bwMode="auto">
            <a:xfrm>
              <a:off x="197" y="4835"/>
              <a:ext cx="70" cy="37"/>
            </a:xfrm>
            <a:custGeom>
              <a:avLst/>
              <a:gdLst/>
              <a:ahLst/>
              <a:cxnLst>
                <a:cxn ang="0">
                  <a:pos x="69" y="7"/>
                </a:cxn>
                <a:cxn ang="0">
                  <a:pos x="65" y="0"/>
                </a:cxn>
                <a:cxn ang="0">
                  <a:pos x="0" y="29"/>
                </a:cxn>
                <a:cxn ang="0">
                  <a:pos x="3" y="36"/>
                </a:cxn>
                <a:cxn ang="0">
                  <a:pos x="69" y="7"/>
                </a:cxn>
              </a:cxnLst>
              <a:rect l="0" t="0" r="r" b="b"/>
              <a:pathLst>
                <a:path w="70" h="37">
                  <a:moveTo>
                    <a:pt x="69" y="7"/>
                  </a:moveTo>
                  <a:lnTo>
                    <a:pt x="65" y="0"/>
                  </a:lnTo>
                  <a:lnTo>
                    <a:pt x="0" y="29"/>
                  </a:lnTo>
                  <a:lnTo>
                    <a:pt x="3" y="36"/>
                  </a:lnTo>
                  <a:lnTo>
                    <a:pt x="69" y="7"/>
                  </a:lnTo>
                </a:path>
              </a:pathLst>
            </a:custGeom>
            <a:solidFill>
              <a:srgbClr val="FFFFFF"/>
            </a:solidFill>
            <a:ln w="9525" cap="rnd">
              <a:noFill/>
              <a:round/>
              <a:headEnd/>
              <a:tailEnd/>
            </a:ln>
            <a:effectLst/>
          </p:spPr>
          <p:txBody>
            <a:bodyPr/>
            <a:lstStyle/>
            <a:p>
              <a:endParaRPr lang="en-US"/>
            </a:p>
          </p:txBody>
        </p:sp>
        <p:sp>
          <p:nvSpPr>
            <p:cNvPr id="49162" name="Freeform 10"/>
            <p:cNvSpPr>
              <a:spLocks/>
            </p:cNvSpPr>
            <p:nvPr/>
          </p:nvSpPr>
          <p:spPr bwMode="auto">
            <a:xfrm>
              <a:off x="127" y="4734"/>
              <a:ext cx="122" cy="58"/>
            </a:xfrm>
            <a:custGeom>
              <a:avLst/>
              <a:gdLst/>
              <a:ahLst/>
              <a:cxnLst>
                <a:cxn ang="0">
                  <a:pos x="121" y="7"/>
                </a:cxn>
                <a:cxn ang="0">
                  <a:pos x="119" y="0"/>
                </a:cxn>
                <a:cxn ang="0">
                  <a:pos x="0" y="50"/>
                </a:cxn>
                <a:cxn ang="0">
                  <a:pos x="2" y="57"/>
                </a:cxn>
                <a:cxn ang="0">
                  <a:pos x="121" y="7"/>
                </a:cxn>
              </a:cxnLst>
              <a:rect l="0" t="0" r="r" b="b"/>
              <a:pathLst>
                <a:path w="122" h="58">
                  <a:moveTo>
                    <a:pt x="121" y="7"/>
                  </a:moveTo>
                  <a:lnTo>
                    <a:pt x="119" y="0"/>
                  </a:lnTo>
                  <a:lnTo>
                    <a:pt x="0" y="50"/>
                  </a:lnTo>
                  <a:lnTo>
                    <a:pt x="2" y="57"/>
                  </a:lnTo>
                  <a:lnTo>
                    <a:pt x="121" y="7"/>
                  </a:lnTo>
                </a:path>
              </a:pathLst>
            </a:custGeom>
            <a:solidFill>
              <a:srgbClr val="FFFFFF"/>
            </a:solidFill>
            <a:ln w="9525" cap="rnd">
              <a:noFill/>
              <a:round/>
              <a:headEnd/>
              <a:tailEnd/>
            </a:ln>
            <a:effectLst/>
          </p:spPr>
          <p:txBody>
            <a:bodyPr/>
            <a:lstStyle/>
            <a:p>
              <a:endParaRPr lang="en-US"/>
            </a:p>
          </p:txBody>
        </p:sp>
        <p:sp>
          <p:nvSpPr>
            <p:cNvPr id="49163" name="Freeform 11"/>
            <p:cNvSpPr>
              <a:spLocks/>
            </p:cNvSpPr>
            <p:nvPr/>
          </p:nvSpPr>
          <p:spPr bwMode="auto">
            <a:xfrm>
              <a:off x="109" y="4722"/>
              <a:ext cx="124" cy="59"/>
            </a:xfrm>
            <a:custGeom>
              <a:avLst/>
              <a:gdLst/>
              <a:ahLst/>
              <a:cxnLst>
                <a:cxn ang="0">
                  <a:pos x="123" y="7"/>
                </a:cxn>
                <a:cxn ang="0">
                  <a:pos x="119" y="0"/>
                </a:cxn>
                <a:cxn ang="0">
                  <a:pos x="0" y="51"/>
                </a:cxn>
                <a:cxn ang="0">
                  <a:pos x="2" y="58"/>
                </a:cxn>
                <a:cxn ang="0">
                  <a:pos x="123" y="7"/>
                </a:cxn>
              </a:cxnLst>
              <a:rect l="0" t="0" r="r" b="b"/>
              <a:pathLst>
                <a:path w="124" h="59">
                  <a:moveTo>
                    <a:pt x="123" y="7"/>
                  </a:moveTo>
                  <a:lnTo>
                    <a:pt x="119" y="0"/>
                  </a:lnTo>
                  <a:lnTo>
                    <a:pt x="0" y="51"/>
                  </a:lnTo>
                  <a:lnTo>
                    <a:pt x="2" y="58"/>
                  </a:lnTo>
                  <a:lnTo>
                    <a:pt x="123" y="7"/>
                  </a:lnTo>
                </a:path>
              </a:pathLst>
            </a:custGeom>
            <a:solidFill>
              <a:srgbClr val="FFFFFF"/>
            </a:solidFill>
            <a:ln w="9525" cap="rnd">
              <a:noFill/>
              <a:round/>
              <a:headEnd/>
              <a:tailEnd/>
            </a:ln>
            <a:effectLst/>
          </p:spPr>
          <p:txBody>
            <a:bodyPr/>
            <a:lstStyle/>
            <a:p>
              <a:endParaRPr lang="en-US"/>
            </a:p>
          </p:txBody>
        </p:sp>
        <p:sp>
          <p:nvSpPr>
            <p:cNvPr id="49164" name="Freeform 12"/>
            <p:cNvSpPr>
              <a:spLocks/>
            </p:cNvSpPr>
            <p:nvPr/>
          </p:nvSpPr>
          <p:spPr bwMode="auto">
            <a:xfrm>
              <a:off x="237" y="4736"/>
              <a:ext cx="55" cy="104"/>
            </a:xfrm>
            <a:custGeom>
              <a:avLst/>
              <a:gdLst/>
              <a:ahLst/>
              <a:cxnLst>
                <a:cxn ang="0">
                  <a:pos x="46" y="103"/>
                </a:cxn>
                <a:cxn ang="0">
                  <a:pos x="54" y="100"/>
                </a:cxn>
                <a:cxn ang="0">
                  <a:pos x="7" y="0"/>
                </a:cxn>
                <a:cxn ang="0">
                  <a:pos x="0" y="2"/>
                </a:cxn>
                <a:cxn ang="0">
                  <a:pos x="46" y="103"/>
                </a:cxn>
              </a:cxnLst>
              <a:rect l="0" t="0" r="r" b="b"/>
              <a:pathLst>
                <a:path w="55" h="104">
                  <a:moveTo>
                    <a:pt x="46" y="103"/>
                  </a:moveTo>
                  <a:lnTo>
                    <a:pt x="54" y="100"/>
                  </a:lnTo>
                  <a:lnTo>
                    <a:pt x="7" y="0"/>
                  </a:lnTo>
                  <a:lnTo>
                    <a:pt x="0" y="2"/>
                  </a:lnTo>
                  <a:lnTo>
                    <a:pt x="46" y="103"/>
                  </a:lnTo>
                </a:path>
              </a:pathLst>
            </a:custGeom>
            <a:solidFill>
              <a:srgbClr val="FFFFFF"/>
            </a:solidFill>
            <a:ln w="9525" cap="rnd">
              <a:noFill/>
              <a:round/>
              <a:headEnd/>
              <a:tailEnd/>
            </a:ln>
            <a:effectLst/>
          </p:spPr>
          <p:txBody>
            <a:bodyPr/>
            <a:lstStyle/>
            <a:p>
              <a:endParaRPr lang="en-US"/>
            </a:p>
          </p:txBody>
        </p:sp>
        <p:sp>
          <p:nvSpPr>
            <p:cNvPr id="49165" name="Freeform 13"/>
            <p:cNvSpPr>
              <a:spLocks/>
            </p:cNvSpPr>
            <p:nvPr/>
          </p:nvSpPr>
          <p:spPr bwMode="auto">
            <a:xfrm>
              <a:off x="127" y="4781"/>
              <a:ext cx="52" cy="107"/>
            </a:xfrm>
            <a:custGeom>
              <a:avLst/>
              <a:gdLst/>
              <a:ahLst/>
              <a:cxnLst>
                <a:cxn ang="0">
                  <a:pos x="44" y="106"/>
                </a:cxn>
                <a:cxn ang="0">
                  <a:pos x="51" y="102"/>
                </a:cxn>
                <a:cxn ang="0">
                  <a:pos x="6" y="0"/>
                </a:cxn>
                <a:cxn ang="0">
                  <a:pos x="0" y="4"/>
                </a:cxn>
                <a:cxn ang="0">
                  <a:pos x="44" y="106"/>
                </a:cxn>
              </a:cxnLst>
              <a:rect l="0" t="0" r="r" b="b"/>
              <a:pathLst>
                <a:path w="52" h="107">
                  <a:moveTo>
                    <a:pt x="44" y="106"/>
                  </a:moveTo>
                  <a:lnTo>
                    <a:pt x="51" y="102"/>
                  </a:lnTo>
                  <a:lnTo>
                    <a:pt x="6" y="0"/>
                  </a:lnTo>
                  <a:lnTo>
                    <a:pt x="0" y="4"/>
                  </a:lnTo>
                  <a:lnTo>
                    <a:pt x="44" y="106"/>
                  </a:lnTo>
                </a:path>
              </a:pathLst>
            </a:custGeom>
            <a:solidFill>
              <a:srgbClr val="FFFFFF"/>
            </a:solidFill>
            <a:ln w="9525" cap="rnd">
              <a:noFill/>
              <a:round/>
              <a:headEnd/>
              <a:tailEnd/>
            </a:ln>
            <a:effectLst/>
          </p:spPr>
          <p:txBody>
            <a:bodyPr/>
            <a:lstStyle/>
            <a:p>
              <a:endParaRPr lang="en-US"/>
            </a:p>
          </p:txBody>
        </p:sp>
        <p:sp>
          <p:nvSpPr>
            <p:cNvPr id="49166" name="Freeform 14"/>
            <p:cNvSpPr>
              <a:spLocks/>
            </p:cNvSpPr>
            <p:nvPr/>
          </p:nvSpPr>
          <p:spPr bwMode="auto">
            <a:xfrm>
              <a:off x="105" y="4773"/>
              <a:ext cx="59" cy="115"/>
            </a:xfrm>
            <a:custGeom>
              <a:avLst/>
              <a:gdLst/>
              <a:ahLst/>
              <a:cxnLst>
                <a:cxn ang="0">
                  <a:pos x="51" y="114"/>
                </a:cxn>
                <a:cxn ang="0">
                  <a:pos x="58" y="111"/>
                </a:cxn>
                <a:cxn ang="0">
                  <a:pos x="6" y="0"/>
                </a:cxn>
                <a:cxn ang="0">
                  <a:pos x="0" y="2"/>
                </a:cxn>
                <a:cxn ang="0">
                  <a:pos x="51" y="114"/>
                </a:cxn>
              </a:cxnLst>
              <a:rect l="0" t="0" r="r" b="b"/>
              <a:pathLst>
                <a:path w="59" h="115">
                  <a:moveTo>
                    <a:pt x="51" y="114"/>
                  </a:moveTo>
                  <a:lnTo>
                    <a:pt x="58" y="111"/>
                  </a:lnTo>
                  <a:lnTo>
                    <a:pt x="6" y="0"/>
                  </a:lnTo>
                  <a:lnTo>
                    <a:pt x="0" y="2"/>
                  </a:lnTo>
                  <a:lnTo>
                    <a:pt x="51" y="114"/>
                  </a:lnTo>
                </a:path>
              </a:pathLst>
            </a:custGeom>
            <a:solidFill>
              <a:srgbClr val="FFFFFF"/>
            </a:solidFill>
            <a:ln w="9525" cap="rnd">
              <a:noFill/>
              <a:round/>
              <a:headEnd/>
              <a:tailEnd/>
            </a:ln>
            <a:effectLst/>
          </p:spPr>
          <p:txBody>
            <a:bodyPr/>
            <a:lstStyle/>
            <a:p>
              <a:endParaRPr lang="en-US"/>
            </a:p>
          </p:txBody>
        </p:sp>
        <p:sp>
          <p:nvSpPr>
            <p:cNvPr id="49167" name="Freeform 15"/>
            <p:cNvSpPr>
              <a:spLocks/>
            </p:cNvSpPr>
            <p:nvPr/>
          </p:nvSpPr>
          <p:spPr bwMode="auto">
            <a:xfrm>
              <a:off x="108" y="4773"/>
              <a:ext cx="28" cy="18"/>
            </a:xfrm>
            <a:custGeom>
              <a:avLst/>
              <a:gdLst/>
              <a:ahLst/>
              <a:cxnLst>
                <a:cxn ang="0">
                  <a:pos x="23" y="17"/>
                </a:cxn>
                <a:cxn ang="0">
                  <a:pos x="27" y="10"/>
                </a:cxn>
                <a:cxn ang="0">
                  <a:pos x="4" y="0"/>
                </a:cxn>
                <a:cxn ang="0">
                  <a:pos x="0" y="6"/>
                </a:cxn>
                <a:cxn ang="0">
                  <a:pos x="23" y="17"/>
                </a:cxn>
              </a:cxnLst>
              <a:rect l="0" t="0" r="r" b="b"/>
              <a:pathLst>
                <a:path w="28" h="18">
                  <a:moveTo>
                    <a:pt x="23" y="17"/>
                  </a:moveTo>
                  <a:lnTo>
                    <a:pt x="27" y="10"/>
                  </a:lnTo>
                  <a:lnTo>
                    <a:pt x="4" y="0"/>
                  </a:lnTo>
                  <a:lnTo>
                    <a:pt x="0" y="6"/>
                  </a:lnTo>
                  <a:lnTo>
                    <a:pt x="23" y="17"/>
                  </a:lnTo>
                </a:path>
              </a:pathLst>
            </a:custGeom>
            <a:solidFill>
              <a:srgbClr val="FFFFFF"/>
            </a:solidFill>
            <a:ln w="9525" cap="rnd">
              <a:noFill/>
              <a:round/>
              <a:headEnd/>
              <a:tailEnd/>
            </a:ln>
            <a:effectLst/>
          </p:spPr>
          <p:txBody>
            <a:bodyPr/>
            <a:lstStyle/>
            <a:p>
              <a:endParaRPr lang="en-US"/>
            </a:p>
          </p:txBody>
        </p:sp>
        <p:sp>
          <p:nvSpPr>
            <p:cNvPr id="49168" name="Freeform 16"/>
            <p:cNvSpPr>
              <a:spLocks/>
            </p:cNvSpPr>
            <p:nvPr/>
          </p:nvSpPr>
          <p:spPr bwMode="auto">
            <a:xfrm>
              <a:off x="215" y="4729"/>
              <a:ext cx="30" cy="17"/>
            </a:xfrm>
            <a:custGeom>
              <a:avLst/>
              <a:gdLst/>
              <a:ahLst/>
              <a:cxnLst>
                <a:cxn ang="0">
                  <a:pos x="25" y="16"/>
                </a:cxn>
                <a:cxn ang="0">
                  <a:pos x="29" y="9"/>
                </a:cxn>
                <a:cxn ang="0">
                  <a:pos x="4" y="0"/>
                </a:cxn>
                <a:cxn ang="0">
                  <a:pos x="0" y="5"/>
                </a:cxn>
                <a:cxn ang="0">
                  <a:pos x="25" y="16"/>
                </a:cxn>
              </a:cxnLst>
              <a:rect l="0" t="0" r="r" b="b"/>
              <a:pathLst>
                <a:path w="30" h="17">
                  <a:moveTo>
                    <a:pt x="25" y="16"/>
                  </a:moveTo>
                  <a:lnTo>
                    <a:pt x="29" y="9"/>
                  </a:lnTo>
                  <a:lnTo>
                    <a:pt x="4" y="0"/>
                  </a:lnTo>
                  <a:lnTo>
                    <a:pt x="0" y="5"/>
                  </a:lnTo>
                  <a:lnTo>
                    <a:pt x="25" y="16"/>
                  </a:lnTo>
                </a:path>
              </a:pathLst>
            </a:custGeom>
            <a:solidFill>
              <a:srgbClr val="FFFFFF"/>
            </a:solidFill>
            <a:ln w="9525" cap="rnd">
              <a:noFill/>
              <a:round/>
              <a:headEnd/>
              <a:tailEnd/>
            </a:ln>
            <a:effectLst/>
          </p:spPr>
          <p:txBody>
            <a:bodyPr/>
            <a:lstStyle/>
            <a:p>
              <a:endParaRPr lang="en-US"/>
            </a:p>
          </p:txBody>
        </p:sp>
      </p:gr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471488" y="157163"/>
            <a:ext cx="5870575" cy="4402137"/>
          </a:xfrm>
          <a:ln cap="flat"/>
        </p:spPr>
      </p:sp>
      <p:sp>
        <p:nvSpPr>
          <p:cNvPr id="51203" name="Rectangle 3"/>
          <p:cNvSpPr>
            <a:spLocks noGrp="1" noChangeArrowheads="1"/>
          </p:cNvSpPr>
          <p:nvPr>
            <p:ph type="body" idx="1"/>
          </p:nvPr>
        </p:nvSpPr>
        <p:spPr>
          <a:xfrm>
            <a:off x="409575" y="4765675"/>
            <a:ext cx="6173788" cy="3749675"/>
          </a:xfrm>
          <a:noFill/>
          <a:ln/>
        </p:spPr>
        <p:txBody>
          <a:bodyPr/>
          <a:lstStyle/>
          <a:p>
            <a:pPr>
              <a:tabLst/>
            </a:pPr>
            <a:r>
              <a:rPr lang="en-US"/>
              <a:t>Creating a Synonym for an Object (continued)</a:t>
            </a:r>
          </a:p>
          <a:p>
            <a:pPr lvl="1">
              <a:tabLst/>
            </a:pPr>
            <a:r>
              <a:rPr lang="en-US"/>
              <a:t>The slide example creates a synonym for the DEPT_SUM_VU view for quicker reference.</a:t>
            </a:r>
          </a:p>
          <a:p>
            <a:pPr lvl="1">
              <a:tabLst/>
            </a:pPr>
            <a:r>
              <a:rPr lang="en-US"/>
              <a:t>The DBA can create a public synonym accessible to all users. The following example creates a public synonym named DEPT for Alice’s DEPT table:</a:t>
            </a:r>
          </a:p>
          <a:p>
            <a:pPr>
              <a:tabLst/>
            </a:pPr>
            <a:endParaRPr lang="en-US"/>
          </a:p>
          <a:p>
            <a:pPr>
              <a:tabLst/>
            </a:pPr>
            <a:endParaRPr lang="en-US"/>
          </a:p>
          <a:p>
            <a:pPr>
              <a:tabLst/>
            </a:pPr>
            <a:endParaRPr lang="en-US"/>
          </a:p>
          <a:p>
            <a:pPr>
              <a:tabLst/>
            </a:pPr>
            <a:endParaRPr lang="en-US" sz="400"/>
          </a:p>
          <a:p>
            <a:pPr>
              <a:tabLst/>
            </a:pPr>
            <a:r>
              <a:rPr lang="en-US"/>
              <a:t>Removing a Synonym</a:t>
            </a:r>
          </a:p>
          <a:p>
            <a:pPr lvl="1">
              <a:tabLst/>
            </a:pPr>
            <a:r>
              <a:rPr lang="en-US"/>
              <a:t>To drop a synonym, use the DROP SYNONYM statement. Only the DBA can drop a public synonym.</a:t>
            </a:r>
          </a:p>
          <a:p>
            <a:pPr lvl="1">
              <a:tabLst/>
            </a:pPr>
            <a:endParaRPr lang="en-US"/>
          </a:p>
          <a:p>
            <a:pPr lvl="1">
              <a:tabLst/>
            </a:pPr>
            <a:endParaRPr lang="en-US"/>
          </a:p>
          <a:p>
            <a:pPr lvl="1">
              <a:tabLst/>
            </a:pPr>
            <a:endParaRPr lang="en-US" sz="400"/>
          </a:p>
          <a:p>
            <a:pPr lvl="1">
              <a:tabLst/>
            </a:pPr>
            <a:r>
              <a:rPr lang="en-US"/>
              <a:t>For more information, see</a:t>
            </a:r>
            <a:br>
              <a:rPr lang="en-US" i="1"/>
            </a:br>
            <a:r>
              <a:rPr lang="en-US" i="1"/>
              <a:t>Oracle Server SQL Reference, </a:t>
            </a:r>
            <a:r>
              <a:rPr lang="en-US"/>
              <a:t>Release 8, “DROP SYNONYM.”</a:t>
            </a:r>
          </a:p>
          <a:p>
            <a:pPr>
              <a:tabLst/>
            </a:pPr>
            <a:endParaRPr lang="en-US">
              <a:solidFill>
                <a:schemeClr val="accent2"/>
              </a:solidFill>
            </a:endParaRPr>
          </a:p>
          <a:p>
            <a:pPr>
              <a:tabLst/>
            </a:pPr>
            <a:r>
              <a:rPr lang="en-US">
                <a:solidFill>
                  <a:schemeClr val="accent2"/>
                </a:solidFill>
              </a:rPr>
              <a:t>Class Management Note</a:t>
            </a:r>
          </a:p>
          <a:p>
            <a:pPr lvl="1">
              <a:tabLst/>
            </a:pPr>
            <a:r>
              <a:rPr lang="en-US">
                <a:solidFill>
                  <a:schemeClr val="accent2"/>
                </a:solidFill>
              </a:rPr>
              <a:t>In the Oracle Server, the DBA can specifically grant the CREATE PUBLIC SYNONYM to any user, allowing that user to create public synonyms.</a:t>
            </a:r>
          </a:p>
        </p:txBody>
      </p:sp>
      <p:sp>
        <p:nvSpPr>
          <p:cNvPr id="51204" name="Rectangle 4"/>
          <p:cNvSpPr>
            <a:spLocks noChangeArrowheads="1"/>
          </p:cNvSpPr>
          <p:nvPr/>
        </p:nvSpPr>
        <p:spPr bwMode="auto">
          <a:xfrm>
            <a:off x="614363" y="5656263"/>
            <a:ext cx="5561012" cy="661987"/>
          </a:xfrm>
          <a:prstGeom prst="rect">
            <a:avLst/>
          </a:prstGeom>
          <a:noFill/>
          <a:ln w="12700">
            <a:solidFill>
              <a:schemeClr val="tx1"/>
            </a:solidFill>
            <a:miter lim="800000"/>
            <a:headEnd/>
            <a:tailEnd/>
          </a:ln>
          <a:effectLst/>
        </p:spPr>
        <p:txBody>
          <a:bodyPr wrap="none" anchor="ctr"/>
          <a:lstStyle/>
          <a:p>
            <a:endParaRPr lang="en-US"/>
          </a:p>
        </p:txBody>
      </p:sp>
      <p:sp>
        <p:nvSpPr>
          <p:cNvPr id="51205" name="Rectangle 5"/>
          <p:cNvSpPr>
            <a:spLocks noChangeArrowheads="1"/>
          </p:cNvSpPr>
          <p:nvPr/>
        </p:nvSpPr>
        <p:spPr bwMode="auto">
          <a:xfrm>
            <a:off x="762000" y="5645150"/>
            <a:ext cx="3451225" cy="695325"/>
          </a:xfrm>
          <a:prstGeom prst="rect">
            <a:avLst/>
          </a:prstGeom>
          <a:noFill/>
          <a:ln w="9525">
            <a:noFill/>
            <a:miter lim="800000"/>
            <a:headEnd/>
            <a:tailEnd/>
          </a:ln>
          <a:effectLst/>
        </p:spPr>
        <p:txBody>
          <a:bodyPr wrap="none" lIns="90488" tIns="44450" rIns="90488" bIns="44450">
            <a:spAutoFit/>
          </a:bodyPr>
          <a:lstStyle/>
          <a:p>
            <a:pPr algn="l" defTabSz="882650">
              <a:lnSpc>
                <a:spcPct val="100000"/>
              </a:lnSpc>
              <a:spcBef>
                <a:spcPct val="30000"/>
              </a:spcBef>
            </a:pPr>
            <a:r>
              <a:rPr lang="en-US" sz="1100">
                <a:solidFill>
                  <a:schemeClr val="tx1"/>
                </a:solidFill>
                <a:latin typeface="Courier New" pitchFamily="49" charset="0"/>
              </a:rPr>
              <a:t>SQL&gt; CREATE PUBLIC SYNONYM  dept</a:t>
            </a:r>
          </a:p>
          <a:p>
            <a:pPr algn="l" defTabSz="882650">
              <a:lnSpc>
                <a:spcPct val="100000"/>
              </a:lnSpc>
              <a:spcBef>
                <a:spcPct val="30000"/>
              </a:spcBef>
            </a:pPr>
            <a:r>
              <a:rPr lang="en-US" sz="1100">
                <a:solidFill>
                  <a:schemeClr val="tx1"/>
                </a:solidFill>
                <a:latin typeface="Courier New" pitchFamily="49" charset="0"/>
              </a:rPr>
              <a:t>  2  FOR                    alice.dept;</a:t>
            </a:r>
          </a:p>
          <a:p>
            <a:pPr algn="l" defTabSz="882650">
              <a:lnSpc>
                <a:spcPct val="100000"/>
              </a:lnSpc>
              <a:spcBef>
                <a:spcPct val="30000"/>
              </a:spcBef>
            </a:pPr>
            <a:r>
              <a:rPr lang="en-US" sz="1100" b="0">
                <a:solidFill>
                  <a:schemeClr val="tx1"/>
                </a:solidFill>
                <a:latin typeface="Courier New" pitchFamily="49" charset="0"/>
              </a:rPr>
              <a:t>Synonym created.</a:t>
            </a:r>
          </a:p>
        </p:txBody>
      </p:sp>
      <p:sp>
        <p:nvSpPr>
          <p:cNvPr id="51206" name="Rectangle 6"/>
          <p:cNvSpPr>
            <a:spLocks noChangeArrowheads="1"/>
          </p:cNvSpPr>
          <p:nvPr/>
        </p:nvSpPr>
        <p:spPr bwMode="auto">
          <a:xfrm>
            <a:off x="614363" y="6792913"/>
            <a:ext cx="5561012" cy="449262"/>
          </a:xfrm>
          <a:prstGeom prst="rect">
            <a:avLst/>
          </a:prstGeom>
          <a:noFill/>
          <a:ln w="12700">
            <a:solidFill>
              <a:schemeClr val="tx1"/>
            </a:solidFill>
            <a:miter lim="800000"/>
            <a:headEnd/>
            <a:tailEnd/>
          </a:ln>
          <a:effectLst/>
        </p:spPr>
        <p:txBody>
          <a:bodyPr wrap="none" anchor="ctr"/>
          <a:lstStyle/>
          <a:p>
            <a:endParaRPr lang="en-US"/>
          </a:p>
        </p:txBody>
      </p:sp>
      <p:sp>
        <p:nvSpPr>
          <p:cNvPr id="51207" name="Rectangle 7"/>
          <p:cNvSpPr>
            <a:spLocks noChangeArrowheads="1"/>
          </p:cNvSpPr>
          <p:nvPr/>
        </p:nvSpPr>
        <p:spPr bwMode="auto">
          <a:xfrm>
            <a:off x="674688" y="6792913"/>
            <a:ext cx="2192337" cy="476250"/>
          </a:xfrm>
          <a:prstGeom prst="rect">
            <a:avLst/>
          </a:prstGeom>
          <a:noFill/>
          <a:ln w="9525">
            <a:noFill/>
            <a:miter lim="800000"/>
            <a:headEnd/>
            <a:tailEnd/>
          </a:ln>
          <a:effectLst/>
        </p:spPr>
        <p:txBody>
          <a:bodyPr wrap="none" lIns="90488" tIns="44450" rIns="90488" bIns="44450">
            <a:spAutoFit/>
          </a:bodyPr>
          <a:lstStyle/>
          <a:p>
            <a:pPr algn="l" defTabSz="882650">
              <a:lnSpc>
                <a:spcPct val="100000"/>
              </a:lnSpc>
              <a:spcBef>
                <a:spcPct val="30000"/>
              </a:spcBef>
            </a:pPr>
            <a:r>
              <a:rPr lang="en-US" sz="1100">
                <a:solidFill>
                  <a:schemeClr val="tx1"/>
                </a:solidFill>
                <a:latin typeface="Courier New" pitchFamily="49" charset="0"/>
              </a:rPr>
              <a:t>SQL&gt; DROP SYNONYM  dept;</a:t>
            </a:r>
          </a:p>
          <a:p>
            <a:pPr algn="l" defTabSz="882650">
              <a:lnSpc>
                <a:spcPct val="100000"/>
              </a:lnSpc>
              <a:spcBef>
                <a:spcPct val="30000"/>
              </a:spcBef>
            </a:pPr>
            <a:r>
              <a:rPr lang="en-US" sz="1100" b="0">
                <a:solidFill>
                  <a:schemeClr val="tx1"/>
                </a:solidFill>
                <a:latin typeface="Courier New" pitchFamily="49" charset="0"/>
              </a:rPr>
              <a:t>Synonym dropped.</a:t>
            </a:r>
          </a:p>
        </p:txBody>
      </p:sp>
      <p:grpSp>
        <p:nvGrpSpPr>
          <p:cNvPr id="2" name="Group 21"/>
          <p:cNvGrpSpPr>
            <a:grpSpLocks/>
          </p:cNvGrpSpPr>
          <p:nvPr/>
        </p:nvGrpSpPr>
        <p:grpSpPr bwMode="auto">
          <a:xfrm>
            <a:off x="201613" y="7339013"/>
            <a:ext cx="300037" cy="290512"/>
            <a:chOff x="127" y="4623"/>
            <a:chExt cx="189" cy="183"/>
          </a:xfrm>
        </p:grpSpPr>
        <p:sp>
          <p:nvSpPr>
            <p:cNvPr id="51208" name="Freeform 8"/>
            <p:cNvSpPr>
              <a:spLocks/>
            </p:cNvSpPr>
            <p:nvPr/>
          </p:nvSpPr>
          <p:spPr bwMode="auto">
            <a:xfrm>
              <a:off x="127" y="4623"/>
              <a:ext cx="179" cy="175"/>
            </a:xfrm>
            <a:custGeom>
              <a:avLst/>
              <a:gdLst/>
              <a:ahLst/>
              <a:cxnLst>
                <a:cxn ang="0">
                  <a:pos x="178" y="174"/>
                </a:cxn>
                <a:cxn ang="0">
                  <a:pos x="178" y="0"/>
                </a:cxn>
                <a:cxn ang="0">
                  <a:pos x="0" y="0"/>
                </a:cxn>
                <a:cxn ang="0">
                  <a:pos x="0" y="174"/>
                </a:cxn>
                <a:cxn ang="0">
                  <a:pos x="178" y="174"/>
                </a:cxn>
              </a:cxnLst>
              <a:rect l="0" t="0" r="r" b="b"/>
              <a:pathLst>
                <a:path w="179" h="175">
                  <a:moveTo>
                    <a:pt x="178" y="174"/>
                  </a:moveTo>
                  <a:lnTo>
                    <a:pt x="178" y="0"/>
                  </a:lnTo>
                  <a:lnTo>
                    <a:pt x="0" y="0"/>
                  </a:lnTo>
                  <a:lnTo>
                    <a:pt x="0" y="174"/>
                  </a:lnTo>
                  <a:lnTo>
                    <a:pt x="178" y="174"/>
                  </a:lnTo>
                </a:path>
              </a:pathLst>
            </a:custGeom>
            <a:solidFill>
              <a:srgbClr val="000000"/>
            </a:solidFill>
            <a:ln w="9525" cap="rnd">
              <a:noFill/>
              <a:round/>
              <a:headEnd/>
              <a:tailEnd/>
            </a:ln>
            <a:effectLst/>
          </p:spPr>
          <p:txBody>
            <a:bodyPr/>
            <a:lstStyle/>
            <a:p>
              <a:endParaRPr lang="en-US"/>
            </a:p>
          </p:txBody>
        </p:sp>
        <p:sp>
          <p:nvSpPr>
            <p:cNvPr id="51209" name="Freeform 9"/>
            <p:cNvSpPr>
              <a:spLocks/>
            </p:cNvSpPr>
            <p:nvPr/>
          </p:nvSpPr>
          <p:spPr bwMode="auto">
            <a:xfrm>
              <a:off x="190" y="4689"/>
              <a:ext cx="68" cy="35"/>
            </a:xfrm>
            <a:custGeom>
              <a:avLst/>
              <a:gdLst/>
              <a:ahLst/>
              <a:cxnLst>
                <a:cxn ang="0">
                  <a:pos x="67" y="6"/>
                </a:cxn>
                <a:cxn ang="0">
                  <a:pos x="64" y="0"/>
                </a:cxn>
                <a:cxn ang="0">
                  <a:pos x="0" y="27"/>
                </a:cxn>
                <a:cxn ang="0">
                  <a:pos x="2" y="34"/>
                </a:cxn>
                <a:cxn ang="0">
                  <a:pos x="67" y="6"/>
                </a:cxn>
              </a:cxnLst>
              <a:rect l="0" t="0" r="r" b="b"/>
              <a:pathLst>
                <a:path w="68" h="35">
                  <a:moveTo>
                    <a:pt x="67" y="6"/>
                  </a:moveTo>
                  <a:lnTo>
                    <a:pt x="64" y="0"/>
                  </a:lnTo>
                  <a:lnTo>
                    <a:pt x="0" y="27"/>
                  </a:lnTo>
                  <a:lnTo>
                    <a:pt x="2" y="34"/>
                  </a:lnTo>
                  <a:lnTo>
                    <a:pt x="67" y="6"/>
                  </a:lnTo>
                </a:path>
              </a:pathLst>
            </a:custGeom>
            <a:solidFill>
              <a:srgbClr val="FFFFFF"/>
            </a:solidFill>
            <a:ln w="9525" cap="rnd">
              <a:noFill/>
              <a:round/>
              <a:headEnd/>
              <a:tailEnd/>
            </a:ln>
            <a:effectLst/>
          </p:spPr>
          <p:txBody>
            <a:bodyPr/>
            <a:lstStyle/>
            <a:p>
              <a:endParaRPr lang="en-US"/>
            </a:p>
          </p:txBody>
        </p:sp>
        <p:sp>
          <p:nvSpPr>
            <p:cNvPr id="51210" name="Freeform 10"/>
            <p:cNvSpPr>
              <a:spLocks/>
            </p:cNvSpPr>
            <p:nvPr/>
          </p:nvSpPr>
          <p:spPr bwMode="auto">
            <a:xfrm>
              <a:off x="198" y="4704"/>
              <a:ext cx="69" cy="36"/>
            </a:xfrm>
            <a:custGeom>
              <a:avLst/>
              <a:gdLst/>
              <a:ahLst/>
              <a:cxnLst>
                <a:cxn ang="0">
                  <a:pos x="68" y="6"/>
                </a:cxn>
                <a:cxn ang="0">
                  <a:pos x="65" y="0"/>
                </a:cxn>
                <a:cxn ang="0">
                  <a:pos x="0" y="28"/>
                </a:cxn>
                <a:cxn ang="0">
                  <a:pos x="3" y="35"/>
                </a:cxn>
                <a:cxn ang="0">
                  <a:pos x="68" y="6"/>
                </a:cxn>
              </a:cxnLst>
              <a:rect l="0" t="0" r="r" b="b"/>
              <a:pathLst>
                <a:path w="69" h="36">
                  <a:moveTo>
                    <a:pt x="68" y="6"/>
                  </a:moveTo>
                  <a:lnTo>
                    <a:pt x="65" y="0"/>
                  </a:lnTo>
                  <a:lnTo>
                    <a:pt x="0" y="28"/>
                  </a:lnTo>
                  <a:lnTo>
                    <a:pt x="3" y="35"/>
                  </a:lnTo>
                  <a:lnTo>
                    <a:pt x="68" y="6"/>
                  </a:lnTo>
                </a:path>
              </a:pathLst>
            </a:custGeom>
            <a:solidFill>
              <a:srgbClr val="FFFFFF"/>
            </a:solidFill>
            <a:ln w="9525" cap="rnd">
              <a:noFill/>
              <a:round/>
              <a:headEnd/>
              <a:tailEnd/>
            </a:ln>
            <a:effectLst/>
          </p:spPr>
          <p:txBody>
            <a:bodyPr/>
            <a:lstStyle/>
            <a:p>
              <a:endParaRPr lang="en-US"/>
            </a:p>
          </p:txBody>
        </p:sp>
        <p:sp>
          <p:nvSpPr>
            <p:cNvPr id="51211" name="Freeform 11"/>
            <p:cNvSpPr>
              <a:spLocks/>
            </p:cNvSpPr>
            <p:nvPr/>
          </p:nvSpPr>
          <p:spPr bwMode="auto">
            <a:xfrm>
              <a:off x="204" y="4719"/>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a:tailEnd/>
            </a:ln>
            <a:effectLst/>
          </p:spPr>
          <p:txBody>
            <a:bodyPr/>
            <a:lstStyle/>
            <a:p>
              <a:endParaRPr lang="en-US"/>
            </a:p>
          </p:txBody>
        </p:sp>
        <p:sp>
          <p:nvSpPr>
            <p:cNvPr id="51212" name="Freeform 12"/>
            <p:cNvSpPr>
              <a:spLocks/>
            </p:cNvSpPr>
            <p:nvPr/>
          </p:nvSpPr>
          <p:spPr bwMode="auto">
            <a:xfrm>
              <a:off x="211" y="4736"/>
              <a:ext cx="71" cy="35"/>
            </a:xfrm>
            <a:custGeom>
              <a:avLst/>
              <a:gdLst/>
              <a:ahLst/>
              <a:cxnLst>
                <a:cxn ang="0">
                  <a:pos x="70" y="6"/>
                </a:cxn>
                <a:cxn ang="0">
                  <a:pos x="66" y="0"/>
                </a:cxn>
                <a:cxn ang="0">
                  <a:pos x="0" y="27"/>
                </a:cxn>
                <a:cxn ang="0">
                  <a:pos x="3" y="34"/>
                </a:cxn>
                <a:cxn ang="0">
                  <a:pos x="70" y="6"/>
                </a:cxn>
              </a:cxnLst>
              <a:rect l="0" t="0" r="r" b="b"/>
              <a:pathLst>
                <a:path w="71" h="35">
                  <a:moveTo>
                    <a:pt x="70" y="6"/>
                  </a:moveTo>
                  <a:lnTo>
                    <a:pt x="66" y="0"/>
                  </a:lnTo>
                  <a:lnTo>
                    <a:pt x="0" y="27"/>
                  </a:lnTo>
                  <a:lnTo>
                    <a:pt x="3" y="34"/>
                  </a:lnTo>
                  <a:lnTo>
                    <a:pt x="70" y="6"/>
                  </a:lnTo>
                </a:path>
              </a:pathLst>
            </a:custGeom>
            <a:solidFill>
              <a:srgbClr val="FFFFFF"/>
            </a:solidFill>
            <a:ln w="9525" cap="rnd">
              <a:noFill/>
              <a:round/>
              <a:headEnd/>
              <a:tailEnd/>
            </a:ln>
            <a:effectLst/>
          </p:spPr>
          <p:txBody>
            <a:bodyPr/>
            <a:lstStyle/>
            <a:p>
              <a:endParaRPr lang="en-US"/>
            </a:p>
          </p:txBody>
        </p:sp>
        <p:sp>
          <p:nvSpPr>
            <p:cNvPr id="51213" name="Freeform 13"/>
            <p:cNvSpPr>
              <a:spLocks/>
            </p:cNvSpPr>
            <p:nvPr/>
          </p:nvSpPr>
          <p:spPr bwMode="auto">
            <a:xfrm>
              <a:off x="219" y="4753"/>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51214" name="Freeform 14"/>
            <p:cNvSpPr>
              <a:spLocks/>
            </p:cNvSpPr>
            <p:nvPr/>
          </p:nvSpPr>
          <p:spPr bwMode="auto">
            <a:xfrm>
              <a:off x="149" y="4650"/>
              <a:ext cx="122" cy="58"/>
            </a:xfrm>
            <a:custGeom>
              <a:avLst/>
              <a:gdLst/>
              <a:ahLst/>
              <a:cxnLst>
                <a:cxn ang="0">
                  <a:pos x="121" y="7"/>
                </a:cxn>
                <a:cxn ang="0">
                  <a:pos x="119" y="0"/>
                </a:cxn>
                <a:cxn ang="0">
                  <a:pos x="0" y="50"/>
                </a:cxn>
                <a:cxn ang="0">
                  <a:pos x="2" y="57"/>
                </a:cxn>
                <a:cxn ang="0">
                  <a:pos x="121" y="7"/>
                </a:cxn>
              </a:cxnLst>
              <a:rect l="0" t="0" r="r" b="b"/>
              <a:pathLst>
                <a:path w="122" h="58">
                  <a:moveTo>
                    <a:pt x="121" y="7"/>
                  </a:moveTo>
                  <a:lnTo>
                    <a:pt x="119" y="0"/>
                  </a:lnTo>
                  <a:lnTo>
                    <a:pt x="0" y="50"/>
                  </a:lnTo>
                  <a:lnTo>
                    <a:pt x="2" y="57"/>
                  </a:lnTo>
                  <a:lnTo>
                    <a:pt x="121" y="7"/>
                  </a:lnTo>
                </a:path>
              </a:pathLst>
            </a:custGeom>
            <a:solidFill>
              <a:srgbClr val="FFFFFF"/>
            </a:solidFill>
            <a:ln w="9525" cap="rnd">
              <a:noFill/>
              <a:round/>
              <a:headEnd/>
              <a:tailEnd/>
            </a:ln>
            <a:effectLst/>
          </p:spPr>
          <p:txBody>
            <a:bodyPr/>
            <a:lstStyle/>
            <a:p>
              <a:endParaRPr lang="en-US"/>
            </a:p>
          </p:txBody>
        </p:sp>
        <p:sp>
          <p:nvSpPr>
            <p:cNvPr id="51215" name="Freeform 15"/>
            <p:cNvSpPr>
              <a:spLocks/>
            </p:cNvSpPr>
            <p:nvPr/>
          </p:nvSpPr>
          <p:spPr bwMode="auto">
            <a:xfrm>
              <a:off x="131" y="4640"/>
              <a:ext cx="123" cy="59"/>
            </a:xfrm>
            <a:custGeom>
              <a:avLst/>
              <a:gdLst/>
              <a:ahLst/>
              <a:cxnLst>
                <a:cxn ang="0">
                  <a:pos x="122" y="7"/>
                </a:cxn>
                <a:cxn ang="0">
                  <a:pos x="119" y="0"/>
                </a:cxn>
                <a:cxn ang="0">
                  <a:pos x="0" y="51"/>
                </a:cxn>
                <a:cxn ang="0">
                  <a:pos x="2" y="58"/>
                </a:cxn>
                <a:cxn ang="0">
                  <a:pos x="122" y="7"/>
                </a:cxn>
              </a:cxnLst>
              <a:rect l="0" t="0" r="r" b="b"/>
              <a:pathLst>
                <a:path w="123" h="59">
                  <a:moveTo>
                    <a:pt x="122" y="7"/>
                  </a:moveTo>
                  <a:lnTo>
                    <a:pt x="119" y="0"/>
                  </a:lnTo>
                  <a:lnTo>
                    <a:pt x="0" y="51"/>
                  </a:lnTo>
                  <a:lnTo>
                    <a:pt x="2" y="58"/>
                  </a:lnTo>
                  <a:lnTo>
                    <a:pt x="122" y="7"/>
                  </a:lnTo>
                </a:path>
              </a:pathLst>
            </a:custGeom>
            <a:solidFill>
              <a:srgbClr val="FFFFFF"/>
            </a:solidFill>
            <a:ln w="9525" cap="rnd">
              <a:noFill/>
              <a:round/>
              <a:headEnd/>
              <a:tailEnd/>
            </a:ln>
            <a:effectLst/>
          </p:spPr>
          <p:txBody>
            <a:bodyPr/>
            <a:lstStyle/>
            <a:p>
              <a:endParaRPr lang="en-US"/>
            </a:p>
          </p:txBody>
        </p:sp>
        <p:sp>
          <p:nvSpPr>
            <p:cNvPr id="51216" name="Freeform 16"/>
            <p:cNvSpPr>
              <a:spLocks/>
            </p:cNvSpPr>
            <p:nvPr/>
          </p:nvSpPr>
          <p:spPr bwMode="auto">
            <a:xfrm>
              <a:off x="258" y="4652"/>
              <a:ext cx="58" cy="106"/>
            </a:xfrm>
            <a:custGeom>
              <a:avLst/>
              <a:gdLst/>
              <a:ahLst/>
              <a:cxnLst>
                <a:cxn ang="0">
                  <a:pos x="49" y="105"/>
                </a:cxn>
                <a:cxn ang="0">
                  <a:pos x="57" y="101"/>
                </a:cxn>
                <a:cxn ang="0">
                  <a:pos x="7" y="0"/>
                </a:cxn>
                <a:cxn ang="0">
                  <a:pos x="0" y="3"/>
                </a:cxn>
                <a:cxn ang="0">
                  <a:pos x="49" y="105"/>
                </a:cxn>
              </a:cxnLst>
              <a:rect l="0" t="0" r="r" b="b"/>
              <a:pathLst>
                <a:path w="58" h="106">
                  <a:moveTo>
                    <a:pt x="49" y="105"/>
                  </a:moveTo>
                  <a:lnTo>
                    <a:pt x="57" y="101"/>
                  </a:lnTo>
                  <a:lnTo>
                    <a:pt x="7" y="0"/>
                  </a:lnTo>
                  <a:lnTo>
                    <a:pt x="0" y="3"/>
                  </a:lnTo>
                  <a:lnTo>
                    <a:pt x="49" y="105"/>
                  </a:lnTo>
                </a:path>
              </a:pathLst>
            </a:custGeom>
            <a:solidFill>
              <a:srgbClr val="FFFFFF"/>
            </a:solidFill>
            <a:ln w="9525" cap="rnd">
              <a:noFill/>
              <a:round/>
              <a:headEnd/>
              <a:tailEnd/>
            </a:ln>
            <a:effectLst/>
          </p:spPr>
          <p:txBody>
            <a:bodyPr/>
            <a:lstStyle/>
            <a:p>
              <a:endParaRPr lang="en-US"/>
            </a:p>
          </p:txBody>
        </p:sp>
        <p:sp>
          <p:nvSpPr>
            <p:cNvPr id="51217" name="Freeform 17"/>
            <p:cNvSpPr>
              <a:spLocks/>
            </p:cNvSpPr>
            <p:nvPr/>
          </p:nvSpPr>
          <p:spPr bwMode="auto">
            <a:xfrm>
              <a:off x="149" y="4699"/>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a:tailEnd/>
            </a:ln>
            <a:effectLst/>
          </p:spPr>
          <p:txBody>
            <a:bodyPr/>
            <a:lstStyle/>
            <a:p>
              <a:endParaRPr lang="en-US"/>
            </a:p>
          </p:txBody>
        </p:sp>
        <p:sp>
          <p:nvSpPr>
            <p:cNvPr id="51218" name="Freeform 18"/>
            <p:cNvSpPr>
              <a:spLocks/>
            </p:cNvSpPr>
            <p:nvPr/>
          </p:nvSpPr>
          <p:spPr bwMode="auto">
            <a:xfrm>
              <a:off x="127" y="4691"/>
              <a:ext cx="60" cy="115"/>
            </a:xfrm>
            <a:custGeom>
              <a:avLst/>
              <a:gdLst/>
              <a:ahLst/>
              <a:cxnLst>
                <a:cxn ang="0">
                  <a:pos x="51" y="114"/>
                </a:cxn>
                <a:cxn ang="0">
                  <a:pos x="59" y="111"/>
                </a:cxn>
                <a:cxn ang="0">
                  <a:pos x="6" y="0"/>
                </a:cxn>
                <a:cxn ang="0">
                  <a:pos x="0" y="2"/>
                </a:cxn>
                <a:cxn ang="0">
                  <a:pos x="51" y="114"/>
                </a:cxn>
              </a:cxnLst>
              <a:rect l="0" t="0" r="r" b="b"/>
              <a:pathLst>
                <a:path w="60" h="115">
                  <a:moveTo>
                    <a:pt x="51" y="114"/>
                  </a:moveTo>
                  <a:lnTo>
                    <a:pt x="59" y="111"/>
                  </a:lnTo>
                  <a:lnTo>
                    <a:pt x="6" y="0"/>
                  </a:lnTo>
                  <a:lnTo>
                    <a:pt x="0" y="2"/>
                  </a:lnTo>
                  <a:lnTo>
                    <a:pt x="51" y="114"/>
                  </a:lnTo>
                </a:path>
              </a:pathLst>
            </a:custGeom>
            <a:solidFill>
              <a:srgbClr val="FFFFFF"/>
            </a:solidFill>
            <a:ln w="9525" cap="rnd">
              <a:noFill/>
              <a:round/>
              <a:headEnd/>
              <a:tailEnd/>
            </a:ln>
            <a:effectLst/>
          </p:spPr>
          <p:txBody>
            <a:bodyPr/>
            <a:lstStyle/>
            <a:p>
              <a:endParaRPr lang="en-US"/>
            </a:p>
          </p:txBody>
        </p:sp>
        <p:sp>
          <p:nvSpPr>
            <p:cNvPr id="51219" name="Freeform 19"/>
            <p:cNvSpPr>
              <a:spLocks/>
            </p:cNvSpPr>
            <p:nvPr/>
          </p:nvSpPr>
          <p:spPr bwMode="auto">
            <a:xfrm>
              <a:off x="130" y="4691"/>
              <a:ext cx="28" cy="17"/>
            </a:xfrm>
            <a:custGeom>
              <a:avLst/>
              <a:gdLst/>
              <a:ahLst/>
              <a:cxnLst>
                <a:cxn ang="0">
                  <a:pos x="23" y="16"/>
                </a:cxn>
                <a:cxn ang="0">
                  <a:pos x="27" y="9"/>
                </a:cxn>
                <a:cxn ang="0">
                  <a:pos x="4" y="0"/>
                </a:cxn>
                <a:cxn ang="0">
                  <a:pos x="0" y="6"/>
                </a:cxn>
                <a:cxn ang="0">
                  <a:pos x="23" y="16"/>
                </a:cxn>
              </a:cxnLst>
              <a:rect l="0" t="0" r="r" b="b"/>
              <a:pathLst>
                <a:path w="28" h="17">
                  <a:moveTo>
                    <a:pt x="23" y="16"/>
                  </a:moveTo>
                  <a:lnTo>
                    <a:pt x="27" y="9"/>
                  </a:lnTo>
                  <a:lnTo>
                    <a:pt x="4" y="0"/>
                  </a:lnTo>
                  <a:lnTo>
                    <a:pt x="0" y="6"/>
                  </a:lnTo>
                  <a:lnTo>
                    <a:pt x="23" y="16"/>
                  </a:lnTo>
                </a:path>
              </a:pathLst>
            </a:custGeom>
            <a:solidFill>
              <a:srgbClr val="FFFFFF"/>
            </a:solidFill>
            <a:ln w="9525" cap="rnd">
              <a:noFill/>
              <a:round/>
              <a:headEnd/>
              <a:tailEnd/>
            </a:ln>
            <a:effectLst/>
          </p:spPr>
          <p:txBody>
            <a:bodyPr/>
            <a:lstStyle/>
            <a:p>
              <a:endParaRPr lang="en-US"/>
            </a:p>
          </p:txBody>
        </p:sp>
        <p:sp>
          <p:nvSpPr>
            <p:cNvPr id="51220" name="Freeform 20"/>
            <p:cNvSpPr>
              <a:spLocks/>
            </p:cNvSpPr>
            <p:nvPr/>
          </p:nvSpPr>
          <p:spPr bwMode="auto">
            <a:xfrm>
              <a:off x="238" y="4646"/>
              <a:ext cx="29" cy="17"/>
            </a:xfrm>
            <a:custGeom>
              <a:avLst/>
              <a:gdLst/>
              <a:ahLst/>
              <a:cxnLst>
                <a:cxn ang="0">
                  <a:pos x="24" y="16"/>
                </a:cxn>
                <a:cxn ang="0">
                  <a:pos x="28" y="9"/>
                </a:cxn>
                <a:cxn ang="0">
                  <a:pos x="4" y="0"/>
                </a:cxn>
                <a:cxn ang="0">
                  <a:pos x="0" y="5"/>
                </a:cxn>
                <a:cxn ang="0">
                  <a:pos x="24" y="16"/>
                </a:cxn>
              </a:cxnLst>
              <a:rect l="0" t="0" r="r" b="b"/>
              <a:pathLst>
                <a:path w="29" h="17">
                  <a:moveTo>
                    <a:pt x="24" y="16"/>
                  </a:moveTo>
                  <a:lnTo>
                    <a:pt x="28" y="9"/>
                  </a:lnTo>
                  <a:lnTo>
                    <a:pt x="4" y="0"/>
                  </a:lnTo>
                  <a:lnTo>
                    <a:pt x="0" y="5"/>
                  </a:lnTo>
                  <a:lnTo>
                    <a:pt x="24" y="16"/>
                  </a:lnTo>
                </a:path>
              </a:pathLst>
            </a:custGeom>
            <a:solidFill>
              <a:srgbClr val="FFFFFF"/>
            </a:solidFill>
            <a:ln w="9525" cap="rnd">
              <a:noFill/>
              <a:round/>
              <a:headEnd/>
              <a:tailEnd/>
            </a:ln>
            <a:effectLst/>
          </p:spPr>
          <p:txBody>
            <a:bodyPr/>
            <a:lstStyle/>
            <a:p>
              <a:endParaRPr lang="en-US"/>
            </a:p>
          </p:txBody>
        </p:sp>
      </p:gr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12291"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12292" name="Rectangle 4"/>
          <p:cNvSpPr>
            <a:spLocks noGrp="1" noChangeArrowheads="1"/>
          </p:cNvSpPr>
          <p:nvPr>
            <p:ph type="body" idx="1"/>
          </p:nvPr>
        </p:nvSpPr>
        <p:spPr>
          <a:noFill/>
          <a:ln/>
        </p:spPr>
        <p:txBody>
          <a:bodyPr/>
          <a:lstStyle/>
          <a:p>
            <a:endParaRPr lang="en-US" dirty="0"/>
          </a:p>
        </p:txBody>
      </p:sp>
      <p:sp>
        <p:nvSpPr>
          <p:cNvPr id="12293" name="Rectangle 5"/>
          <p:cNvSpPr>
            <a:spLocks noGrp="1" noRot="1" noChangeAspect="1" noChangeArrowheads="1" noTextEdit="1"/>
          </p:cNvSpPr>
          <p:nvPr>
            <p:ph type="sldImg"/>
          </p:nvPr>
        </p:nvSpPr>
        <p:spPr>
          <a:xfrm>
            <a:off x="469900" y="155575"/>
            <a:ext cx="5872163" cy="4403725"/>
          </a:xfrm>
          <a:ln cap="flat"/>
        </p:spPr>
      </p:sp>
      <p:grpSp>
        <p:nvGrpSpPr>
          <p:cNvPr id="2" name="Group 19"/>
          <p:cNvGrpSpPr>
            <a:grpSpLocks/>
          </p:cNvGrpSpPr>
          <p:nvPr/>
        </p:nvGrpSpPr>
        <p:grpSpPr bwMode="auto">
          <a:xfrm>
            <a:off x="179388" y="6656388"/>
            <a:ext cx="293687" cy="292100"/>
            <a:chOff x="113" y="4193"/>
            <a:chExt cx="185" cy="184"/>
          </a:xfrm>
        </p:grpSpPr>
        <p:sp>
          <p:nvSpPr>
            <p:cNvPr id="12294" name="Freeform 6"/>
            <p:cNvSpPr>
              <a:spLocks/>
            </p:cNvSpPr>
            <p:nvPr/>
          </p:nvSpPr>
          <p:spPr bwMode="auto">
            <a:xfrm>
              <a:off x="113" y="4193"/>
              <a:ext cx="176" cy="177"/>
            </a:xfrm>
            <a:custGeom>
              <a:avLst/>
              <a:gdLst/>
              <a:ahLst/>
              <a:cxnLst>
                <a:cxn ang="0">
                  <a:pos x="175" y="176"/>
                </a:cxn>
                <a:cxn ang="0">
                  <a:pos x="175" y="0"/>
                </a:cxn>
                <a:cxn ang="0">
                  <a:pos x="0" y="0"/>
                </a:cxn>
                <a:cxn ang="0">
                  <a:pos x="0" y="176"/>
                </a:cxn>
                <a:cxn ang="0">
                  <a:pos x="175" y="176"/>
                </a:cxn>
              </a:cxnLst>
              <a:rect l="0" t="0" r="r" b="b"/>
              <a:pathLst>
                <a:path w="176" h="177">
                  <a:moveTo>
                    <a:pt x="175" y="176"/>
                  </a:moveTo>
                  <a:lnTo>
                    <a:pt x="175" y="0"/>
                  </a:lnTo>
                  <a:lnTo>
                    <a:pt x="0" y="0"/>
                  </a:lnTo>
                  <a:lnTo>
                    <a:pt x="0" y="176"/>
                  </a:lnTo>
                  <a:lnTo>
                    <a:pt x="175" y="176"/>
                  </a:lnTo>
                </a:path>
              </a:pathLst>
            </a:custGeom>
            <a:solidFill>
              <a:srgbClr val="000000"/>
            </a:solidFill>
            <a:ln w="9525" cap="rnd">
              <a:noFill/>
              <a:round/>
              <a:headEnd/>
              <a:tailEnd/>
            </a:ln>
            <a:effectLst/>
          </p:spPr>
          <p:txBody>
            <a:bodyPr/>
            <a:lstStyle/>
            <a:p>
              <a:endParaRPr lang="en-US"/>
            </a:p>
          </p:txBody>
        </p:sp>
        <p:sp>
          <p:nvSpPr>
            <p:cNvPr id="12295" name="Freeform 7"/>
            <p:cNvSpPr>
              <a:spLocks/>
            </p:cNvSpPr>
            <p:nvPr/>
          </p:nvSpPr>
          <p:spPr bwMode="auto">
            <a:xfrm>
              <a:off x="173" y="4260"/>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12296" name="Freeform 8"/>
            <p:cNvSpPr>
              <a:spLocks/>
            </p:cNvSpPr>
            <p:nvPr/>
          </p:nvSpPr>
          <p:spPr bwMode="auto">
            <a:xfrm>
              <a:off x="182" y="4275"/>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a:tailEnd/>
            </a:ln>
            <a:effectLst/>
          </p:spPr>
          <p:txBody>
            <a:bodyPr/>
            <a:lstStyle/>
            <a:p>
              <a:endParaRPr lang="en-US"/>
            </a:p>
          </p:txBody>
        </p:sp>
        <p:sp>
          <p:nvSpPr>
            <p:cNvPr id="12297" name="Freeform 9"/>
            <p:cNvSpPr>
              <a:spLocks/>
            </p:cNvSpPr>
            <p:nvPr/>
          </p:nvSpPr>
          <p:spPr bwMode="auto">
            <a:xfrm>
              <a:off x="188" y="4291"/>
              <a:ext cx="68" cy="35"/>
            </a:xfrm>
            <a:custGeom>
              <a:avLst/>
              <a:gdLst/>
              <a:ahLst/>
              <a:cxnLst>
                <a:cxn ang="0">
                  <a:pos x="67" y="6"/>
                </a:cxn>
                <a:cxn ang="0">
                  <a:pos x="64" y="0"/>
                </a:cxn>
                <a:cxn ang="0">
                  <a:pos x="0" y="27"/>
                </a:cxn>
                <a:cxn ang="0">
                  <a:pos x="2" y="34"/>
                </a:cxn>
                <a:cxn ang="0">
                  <a:pos x="67" y="6"/>
                </a:cxn>
              </a:cxnLst>
              <a:rect l="0" t="0" r="r" b="b"/>
              <a:pathLst>
                <a:path w="68" h="35">
                  <a:moveTo>
                    <a:pt x="67" y="6"/>
                  </a:moveTo>
                  <a:lnTo>
                    <a:pt x="64" y="0"/>
                  </a:lnTo>
                  <a:lnTo>
                    <a:pt x="0" y="27"/>
                  </a:lnTo>
                  <a:lnTo>
                    <a:pt x="2" y="34"/>
                  </a:lnTo>
                  <a:lnTo>
                    <a:pt x="67" y="6"/>
                  </a:lnTo>
                </a:path>
              </a:pathLst>
            </a:custGeom>
            <a:solidFill>
              <a:srgbClr val="FFFFFF"/>
            </a:solidFill>
            <a:ln w="9525" cap="rnd">
              <a:noFill/>
              <a:round/>
              <a:headEnd/>
              <a:tailEnd/>
            </a:ln>
            <a:effectLst/>
          </p:spPr>
          <p:txBody>
            <a:bodyPr/>
            <a:lstStyle/>
            <a:p>
              <a:endParaRPr lang="en-US"/>
            </a:p>
          </p:txBody>
        </p:sp>
        <p:sp>
          <p:nvSpPr>
            <p:cNvPr id="12298" name="Freeform 10"/>
            <p:cNvSpPr>
              <a:spLocks/>
            </p:cNvSpPr>
            <p:nvPr/>
          </p:nvSpPr>
          <p:spPr bwMode="auto">
            <a:xfrm>
              <a:off x="196" y="4308"/>
              <a:ext cx="70" cy="35"/>
            </a:xfrm>
            <a:custGeom>
              <a:avLst/>
              <a:gdLst/>
              <a:ahLst/>
              <a:cxnLst>
                <a:cxn ang="0">
                  <a:pos x="69" y="6"/>
                </a:cxn>
                <a:cxn ang="0">
                  <a:pos x="65" y="0"/>
                </a:cxn>
                <a:cxn ang="0">
                  <a:pos x="0" y="27"/>
                </a:cxn>
                <a:cxn ang="0">
                  <a:pos x="3" y="34"/>
                </a:cxn>
                <a:cxn ang="0">
                  <a:pos x="69" y="6"/>
                </a:cxn>
              </a:cxnLst>
              <a:rect l="0" t="0" r="r" b="b"/>
              <a:pathLst>
                <a:path w="70" h="35">
                  <a:moveTo>
                    <a:pt x="69" y="6"/>
                  </a:moveTo>
                  <a:lnTo>
                    <a:pt x="65" y="0"/>
                  </a:lnTo>
                  <a:lnTo>
                    <a:pt x="0" y="27"/>
                  </a:lnTo>
                  <a:lnTo>
                    <a:pt x="3" y="34"/>
                  </a:lnTo>
                  <a:lnTo>
                    <a:pt x="69" y="6"/>
                  </a:lnTo>
                </a:path>
              </a:pathLst>
            </a:custGeom>
            <a:solidFill>
              <a:srgbClr val="FFFFFF"/>
            </a:solidFill>
            <a:ln w="9525" cap="rnd">
              <a:noFill/>
              <a:round/>
              <a:headEnd/>
              <a:tailEnd/>
            </a:ln>
            <a:effectLst/>
          </p:spPr>
          <p:txBody>
            <a:bodyPr/>
            <a:lstStyle/>
            <a:p>
              <a:endParaRPr lang="en-US"/>
            </a:p>
          </p:txBody>
        </p:sp>
        <p:sp>
          <p:nvSpPr>
            <p:cNvPr id="12299" name="Freeform 11"/>
            <p:cNvSpPr>
              <a:spLocks/>
            </p:cNvSpPr>
            <p:nvPr/>
          </p:nvSpPr>
          <p:spPr bwMode="auto">
            <a:xfrm>
              <a:off x="203" y="4323"/>
              <a:ext cx="70" cy="38"/>
            </a:xfrm>
            <a:custGeom>
              <a:avLst/>
              <a:gdLst/>
              <a:ahLst/>
              <a:cxnLst>
                <a:cxn ang="0">
                  <a:pos x="69" y="7"/>
                </a:cxn>
                <a:cxn ang="0">
                  <a:pos x="65" y="0"/>
                </a:cxn>
                <a:cxn ang="0">
                  <a:pos x="0" y="29"/>
                </a:cxn>
                <a:cxn ang="0">
                  <a:pos x="3" y="37"/>
                </a:cxn>
                <a:cxn ang="0">
                  <a:pos x="69" y="7"/>
                </a:cxn>
              </a:cxnLst>
              <a:rect l="0" t="0" r="r" b="b"/>
              <a:pathLst>
                <a:path w="70" h="38">
                  <a:moveTo>
                    <a:pt x="69" y="7"/>
                  </a:moveTo>
                  <a:lnTo>
                    <a:pt x="65" y="0"/>
                  </a:lnTo>
                  <a:lnTo>
                    <a:pt x="0" y="29"/>
                  </a:lnTo>
                  <a:lnTo>
                    <a:pt x="3" y="37"/>
                  </a:lnTo>
                  <a:lnTo>
                    <a:pt x="69" y="7"/>
                  </a:lnTo>
                </a:path>
              </a:pathLst>
            </a:custGeom>
            <a:solidFill>
              <a:srgbClr val="FFFFFF"/>
            </a:solidFill>
            <a:ln w="9525" cap="rnd">
              <a:noFill/>
              <a:round/>
              <a:headEnd/>
              <a:tailEnd/>
            </a:ln>
            <a:effectLst/>
          </p:spPr>
          <p:txBody>
            <a:bodyPr/>
            <a:lstStyle/>
            <a:p>
              <a:endParaRPr lang="en-US"/>
            </a:p>
          </p:txBody>
        </p:sp>
        <p:sp>
          <p:nvSpPr>
            <p:cNvPr id="12300" name="Freeform 12"/>
            <p:cNvSpPr>
              <a:spLocks/>
            </p:cNvSpPr>
            <p:nvPr/>
          </p:nvSpPr>
          <p:spPr bwMode="auto">
            <a:xfrm>
              <a:off x="133" y="4222"/>
              <a:ext cx="121" cy="58"/>
            </a:xfrm>
            <a:custGeom>
              <a:avLst/>
              <a:gdLst/>
              <a:ahLst/>
              <a:cxnLst>
                <a:cxn ang="0">
                  <a:pos x="120" y="7"/>
                </a:cxn>
                <a:cxn ang="0">
                  <a:pos x="118" y="0"/>
                </a:cxn>
                <a:cxn ang="0">
                  <a:pos x="0" y="50"/>
                </a:cxn>
                <a:cxn ang="0">
                  <a:pos x="2" y="57"/>
                </a:cxn>
                <a:cxn ang="0">
                  <a:pos x="120" y="7"/>
                </a:cxn>
              </a:cxnLst>
              <a:rect l="0" t="0" r="r" b="b"/>
              <a:pathLst>
                <a:path w="121" h="58">
                  <a:moveTo>
                    <a:pt x="120" y="7"/>
                  </a:moveTo>
                  <a:lnTo>
                    <a:pt x="118" y="0"/>
                  </a:lnTo>
                  <a:lnTo>
                    <a:pt x="0" y="50"/>
                  </a:lnTo>
                  <a:lnTo>
                    <a:pt x="2" y="57"/>
                  </a:lnTo>
                  <a:lnTo>
                    <a:pt x="120" y="7"/>
                  </a:lnTo>
                </a:path>
              </a:pathLst>
            </a:custGeom>
            <a:solidFill>
              <a:srgbClr val="FFFFFF"/>
            </a:solidFill>
            <a:ln w="9525" cap="rnd">
              <a:noFill/>
              <a:round/>
              <a:headEnd/>
              <a:tailEnd/>
            </a:ln>
            <a:effectLst/>
          </p:spPr>
          <p:txBody>
            <a:bodyPr/>
            <a:lstStyle/>
            <a:p>
              <a:endParaRPr lang="en-US"/>
            </a:p>
          </p:txBody>
        </p:sp>
        <p:sp>
          <p:nvSpPr>
            <p:cNvPr id="12301" name="Freeform 13"/>
            <p:cNvSpPr>
              <a:spLocks/>
            </p:cNvSpPr>
            <p:nvPr/>
          </p:nvSpPr>
          <p:spPr bwMode="auto">
            <a:xfrm>
              <a:off x="117" y="4210"/>
              <a:ext cx="122" cy="59"/>
            </a:xfrm>
            <a:custGeom>
              <a:avLst/>
              <a:gdLst/>
              <a:ahLst/>
              <a:cxnLst>
                <a:cxn ang="0">
                  <a:pos x="121" y="7"/>
                </a:cxn>
                <a:cxn ang="0">
                  <a:pos x="118" y="0"/>
                </a:cxn>
                <a:cxn ang="0">
                  <a:pos x="0" y="51"/>
                </a:cxn>
                <a:cxn ang="0">
                  <a:pos x="1" y="58"/>
                </a:cxn>
                <a:cxn ang="0">
                  <a:pos x="121" y="7"/>
                </a:cxn>
              </a:cxnLst>
              <a:rect l="0" t="0" r="r" b="b"/>
              <a:pathLst>
                <a:path w="122" h="59">
                  <a:moveTo>
                    <a:pt x="121" y="7"/>
                  </a:moveTo>
                  <a:lnTo>
                    <a:pt x="118" y="0"/>
                  </a:lnTo>
                  <a:lnTo>
                    <a:pt x="0" y="51"/>
                  </a:lnTo>
                  <a:lnTo>
                    <a:pt x="1" y="58"/>
                  </a:lnTo>
                  <a:lnTo>
                    <a:pt x="121" y="7"/>
                  </a:lnTo>
                </a:path>
              </a:pathLst>
            </a:custGeom>
            <a:solidFill>
              <a:srgbClr val="FFFFFF"/>
            </a:solidFill>
            <a:ln w="9525" cap="rnd">
              <a:noFill/>
              <a:round/>
              <a:headEnd/>
              <a:tailEnd/>
            </a:ln>
            <a:effectLst/>
          </p:spPr>
          <p:txBody>
            <a:bodyPr/>
            <a:lstStyle/>
            <a:p>
              <a:endParaRPr lang="en-US"/>
            </a:p>
          </p:txBody>
        </p:sp>
        <p:sp>
          <p:nvSpPr>
            <p:cNvPr id="12302" name="Freeform 14"/>
            <p:cNvSpPr>
              <a:spLocks/>
            </p:cNvSpPr>
            <p:nvPr/>
          </p:nvSpPr>
          <p:spPr bwMode="auto">
            <a:xfrm>
              <a:off x="243" y="4224"/>
              <a:ext cx="55" cy="104"/>
            </a:xfrm>
            <a:custGeom>
              <a:avLst/>
              <a:gdLst/>
              <a:ahLst/>
              <a:cxnLst>
                <a:cxn ang="0">
                  <a:pos x="46" y="103"/>
                </a:cxn>
                <a:cxn ang="0">
                  <a:pos x="54" y="100"/>
                </a:cxn>
                <a:cxn ang="0">
                  <a:pos x="7" y="0"/>
                </a:cxn>
                <a:cxn ang="0">
                  <a:pos x="0" y="2"/>
                </a:cxn>
                <a:cxn ang="0">
                  <a:pos x="46" y="103"/>
                </a:cxn>
              </a:cxnLst>
              <a:rect l="0" t="0" r="r" b="b"/>
              <a:pathLst>
                <a:path w="55" h="104">
                  <a:moveTo>
                    <a:pt x="46" y="103"/>
                  </a:moveTo>
                  <a:lnTo>
                    <a:pt x="54" y="100"/>
                  </a:lnTo>
                  <a:lnTo>
                    <a:pt x="7" y="0"/>
                  </a:lnTo>
                  <a:lnTo>
                    <a:pt x="0" y="2"/>
                  </a:lnTo>
                  <a:lnTo>
                    <a:pt x="46" y="103"/>
                  </a:lnTo>
                </a:path>
              </a:pathLst>
            </a:custGeom>
            <a:solidFill>
              <a:srgbClr val="FFFFFF"/>
            </a:solidFill>
            <a:ln w="9525" cap="rnd">
              <a:noFill/>
              <a:round/>
              <a:headEnd/>
              <a:tailEnd/>
            </a:ln>
            <a:effectLst/>
          </p:spPr>
          <p:txBody>
            <a:bodyPr/>
            <a:lstStyle/>
            <a:p>
              <a:endParaRPr lang="en-US"/>
            </a:p>
          </p:txBody>
        </p:sp>
        <p:sp>
          <p:nvSpPr>
            <p:cNvPr id="12303" name="Freeform 15"/>
            <p:cNvSpPr>
              <a:spLocks/>
            </p:cNvSpPr>
            <p:nvPr/>
          </p:nvSpPr>
          <p:spPr bwMode="auto">
            <a:xfrm>
              <a:off x="133" y="4269"/>
              <a:ext cx="53" cy="108"/>
            </a:xfrm>
            <a:custGeom>
              <a:avLst/>
              <a:gdLst/>
              <a:ahLst/>
              <a:cxnLst>
                <a:cxn ang="0">
                  <a:pos x="45" y="107"/>
                </a:cxn>
                <a:cxn ang="0">
                  <a:pos x="52" y="102"/>
                </a:cxn>
                <a:cxn ang="0">
                  <a:pos x="6" y="0"/>
                </a:cxn>
                <a:cxn ang="0">
                  <a:pos x="0" y="4"/>
                </a:cxn>
                <a:cxn ang="0">
                  <a:pos x="45" y="107"/>
                </a:cxn>
              </a:cxnLst>
              <a:rect l="0" t="0" r="r" b="b"/>
              <a:pathLst>
                <a:path w="53" h="108">
                  <a:moveTo>
                    <a:pt x="45" y="107"/>
                  </a:moveTo>
                  <a:lnTo>
                    <a:pt x="52" y="102"/>
                  </a:lnTo>
                  <a:lnTo>
                    <a:pt x="6" y="0"/>
                  </a:lnTo>
                  <a:lnTo>
                    <a:pt x="0" y="4"/>
                  </a:lnTo>
                  <a:lnTo>
                    <a:pt x="45" y="107"/>
                  </a:lnTo>
                </a:path>
              </a:pathLst>
            </a:custGeom>
            <a:solidFill>
              <a:srgbClr val="FFFFFF"/>
            </a:solidFill>
            <a:ln w="9525" cap="rnd">
              <a:noFill/>
              <a:round/>
              <a:headEnd/>
              <a:tailEnd/>
            </a:ln>
            <a:effectLst/>
          </p:spPr>
          <p:txBody>
            <a:bodyPr/>
            <a:lstStyle/>
            <a:p>
              <a:endParaRPr lang="en-US"/>
            </a:p>
          </p:txBody>
        </p:sp>
        <p:sp>
          <p:nvSpPr>
            <p:cNvPr id="12304" name="Freeform 16"/>
            <p:cNvSpPr>
              <a:spLocks/>
            </p:cNvSpPr>
            <p:nvPr/>
          </p:nvSpPr>
          <p:spPr bwMode="auto">
            <a:xfrm>
              <a:off x="113" y="4261"/>
              <a:ext cx="57" cy="116"/>
            </a:xfrm>
            <a:custGeom>
              <a:avLst/>
              <a:gdLst/>
              <a:ahLst/>
              <a:cxnLst>
                <a:cxn ang="0">
                  <a:pos x="49" y="115"/>
                </a:cxn>
                <a:cxn ang="0">
                  <a:pos x="56" y="112"/>
                </a:cxn>
                <a:cxn ang="0">
                  <a:pos x="5" y="0"/>
                </a:cxn>
                <a:cxn ang="0">
                  <a:pos x="0" y="2"/>
                </a:cxn>
                <a:cxn ang="0">
                  <a:pos x="49" y="115"/>
                </a:cxn>
              </a:cxnLst>
              <a:rect l="0" t="0" r="r" b="b"/>
              <a:pathLst>
                <a:path w="57" h="116">
                  <a:moveTo>
                    <a:pt x="49" y="115"/>
                  </a:moveTo>
                  <a:lnTo>
                    <a:pt x="56" y="112"/>
                  </a:lnTo>
                  <a:lnTo>
                    <a:pt x="5" y="0"/>
                  </a:lnTo>
                  <a:lnTo>
                    <a:pt x="0" y="2"/>
                  </a:lnTo>
                  <a:lnTo>
                    <a:pt x="49" y="115"/>
                  </a:lnTo>
                </a:path>
              </a:pathLst>
            </a:custGeom>
            <a:solidFill>
              <a:srgbClr val="FFFFFF"/>
            </a:solidFill>
            <a:ln w="9525" cap="rnd">
              <a:noFill/>
              <a:round/>
              <a:headEnd/>
              <a:tailEnd/>
            </a:ln>
            <a:effectLst/>
          </p:spPr>
          <p:txBody>
            <a:bodyPr/>
            <a:lstStyle/>
            <a:p>
              <a:endParaRPr lang="en-US"/>
            </a:p>
          </p:txBody>
        </p:sp>
        <p:sp>
          <p:nvSpPr>
            <p:cNvPr id="12305" name="Freeform 17"/>
            <p:cNvSpPr>
              <a:spLocks/>
            </p:cNvSpPr>
            <p:nvPr/>
          </p:nvSpPr>
          <p:spPr bwMode="auto">
            <a:xfrm>
              <a:off x="116" y="4261"/>
              <a:ext cx="27" cy="18"/>
            </a:xfrm>
            <a:custGeom>
              <a:avLst/>
              <a:gdLst/>
              <a:ahLst/>
              <a:cxnLst>
                <a:cxn ang="0">
                  <a:pos x="22" y="17"/>
                </a:cxn>
                <a:cxn ang="0">
                  <a:pos x="26" y="10"/>
                </a:cxn>
                <a:cxn ang="0">
                  <a:pos x="4" y="0"/>
                </a:cxn>
                <a:cxn ang="0">
                  <a:pos x="0" y="6"/>
                </a:cxn>
                <a:cxn ang="0">
                  <a:pos x="22" y="17"/>
                </a:cxn>
              </a:cxnLst>
              <a:rect l="0" t="0" r="r" b="b"/>
              <a:pathLst>
                <a:path w="27" h="18">
                  <a:moveTo>
                    <a:pt x="22" y="17"/>
                  </a:moveTo>
                  <a:lnTo>
                    <a:pt x="26" y="10"/>
                  </a:lnTo>
                  <a:lnTo>
                    <a:pt x="4" y="0"/>
                  </a:lnTo>
                  <a:lnTo>
                    <a:pt x="0" y="6"/>
                  </a:lnTo>
                  <a:lnTo>
                    <a:pt x="22" y="17"/>
                  </a:lnTo>
                </a:path>
              </a:pathLst>
            </a:custGeom>
            <a:solidFill>
              <a:srgbClr val="FFFFFF"/>
            </a:solidFill>
            <a:ln w="9525" cap="rnd">
              <a:noFill/>
              <a:round/>
              <a:headEnd/>
              <a:tailEnd/>
            </a:ln>
            <a:effectLst/>
          </p:spPr>
          <p:txBody>
            <a:bodyPr/>
            <a:lstStyle/>
            <a:p>
              <a:endParaRPr lang="en-US"/>
            </a:p>
          </p:txBody>
        </p:sp>
        <p:sp>
          <p:nvSpPr>
            <p:cNvPr id="12306" name="Freeform 18"/>
            <p:cNvSpPr>
              <a:spLocks/>
            </p:cNvSpPr>
            <p:nvPr/>
          </p:nvSpPr>
          <p:spPr bwMode="auto">
            <a:xfrm>
              <a:off x="223" y="4217"/>
              <a:ext cx="28" cy="18"/>
            </a:xfrm>
            <a:custGeom>
              <a:avLst/>
              <a:gdLst/>
              <a:ahLst/>
              <a:cxnLst>
                <a:cxn ang="0">
                  <a:pos x="23" y="17"/>
                </a:cxn>
                <a:cxn ang="0">
                  <a:pos x="27" y="10"/>
                </a:cxn>
                <a:cxn ang="0">
                  <a:pos x="4" y="0"/>
                </a:cxn>
                <a:cxn ang="0">
                  <a:pos x="0" y="5"/>
                </a:cxn>
                <a:cxn ang="0">
                  <a:pos x="23" y="17"/>
                </a:cxn>
              </a:cxnLst>
              <a:rect l="0" t="0" r="r" b="b"/>
              <a:pathLst>
                <a:path w="28" h="18">
                  <a:moveTo>
                    <a:pt x="23" y="17"/>
                  </a:moveTo>
                  <a:lnTo>
                    <a:pt x="27" y="10"/>
                  </a:lnTo>
                  <a:lnTo>
                    <a:pt x="4" y="0"/>
                  </a:lnTo>
                  <a:lnTo>
                    <a:pt x="0" y="5"/>
                  </a:lnTo>
                  <a:lnTo>
                    <a:pt x="23" y="17"/>
                  </a:lnTo>
                </a:path>
              </a:pathLst>
            </a:custGeom>
            <a:solidFill>
              <a:srgbClr val="FFFFFF"/>
            </a:solidFill>
            <a:ln w="9525" cap="rnd">
              <a:noFill/>
              <a:round/>
              <a:headEnd/>
              <a:tailEnd/>
            </a:ln>
            <a:effectLst/>
          </p:spPr>
          <p:txBody>
            <a:bodyPr/>
            <a:lstStyle/>
            <a:p>
              <a:endParaRPr lang="en-US"/>
            </a:p>
          </p:txBody>
        </p:sp>
      </p:gr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59213" y="0"/>
            <a:ext cx="2960687" cy="458788"/>
          </a:xfrm>
          <a:prstGeom prst="rect">
            <a:avLst/>
          </a:prstGeom>
          <a:noFill/>
          <a:ln w="9525">
            <a:noFill/>
            <a:miter lim="800000"/>
            <a:headEnd/>
            <a:tailEnd/>
          </a:ln>
          <a:effectLst/>
        </p:spPr>
        <p:txBody>
          <a:bodyPr wrap="none" anchor="ctr"/>
          <a:lstStyle/>
          <a:p>
            <a:endParaRPr lang="en-US"/>
          </a:p>
        </p:txBody>
      </p:sp>
      <p:sp>
        <p:nvSpPr>
          <p:cNvPr id="54275" name="Rectangle 3"/>
          <p:cNvSpPr>
            <a:spLocks noChangeArrowheads="1"/>
          </p:cNvSpPr>
          <p:nvPr/>
        </p:nvSpPr>
        <p:spPr bwMode="auto">
          <a:xfrm>
            <a:off x="-3175" y="0"/>
            <a:ext cx="2957513" cy="458788"/>
          </a:xfrm>
          <a:prstGeom prst="rect">
            <a:avLst/>
          </a:prstGeom>
          <a:noFill/>
          <a:ln w="9525">
            <a:noFill/>
            <a:miter lim="800000"/>
            <a:headEnd/>
            <a:tailEnd/>
          </a:ln>
          <a:effectLst/>
        </p:spPr>
        <p:txBody>
          <a:bodyPr wrap="none" anchor="ctr"/>
          <a:lstStyle/>
          <a:p>
            <a:endParaRPr lang="en-US"/>
          </a:p>
        </p:txBody>
      </p:sp>
      <p:sp>
        <p:nvSpPr>
          <p:cNvPr id="54276" name="Rectangle 4"/>
          <p:cNvSpPr>
            <a:spLocks noGrp="1" noChangeArrowheads="1"/>
          </p:cNvSpPr>
          <p:nvPr>
            <p:ph type="body" idx="1"/>
          </p:nvPr>
        </p:nvSpPr>
        <p:spPr>
          <a:noFill/>
        </p:spPr>
        <p:txBody>
          <a:bodyPr/>
          <a:lstStyle/>
          <a:p>
            <a:pPr algn="just">
              <a:tabLst/>
            </a:pPr>
            <a:r>
              <a:rPr lang="en-US"/>
              <a:t>Qualifying Ambiguous Column Names</a:t>
            </a:r>
            <a:endParaRPr lang="en-US">
              <a:latin typeface="Times" charset="0"/>
            </a:endParaRPr>
          </a:p>
          <a:p>
            <a:pPr lvl="1">
              <a:tabLst/>
            </a:pPr>
            <a:r>
              <a:rPr lang="en-US"/>
              <a:t>You need to qualify the names of the columns in the WHERE clause with the table name to avoid ambiguity. Without the table prefixes, the DEPTNO column could be from either the DEPT table or the EMP table. It is necessary to add the table prefix to execute your query.</a:t>
            </a:r>
          </a:p>
          <a:p>
            <a:pPr lvl="1">
              <a:tabLst/>
            </a:pPr>
            <a:r>
              <a:rPr lang="en-US"/>
              <a:t>If there are no common column names between the two tables, there is no need to qualify the columns. However, you will gain improved performance by using the table prefix because you tell the Oracle Server exactly where to go to find columns.</a:t>
            </a:r>
          </a:p>
          <a:p>
            <a:pPr lvl="1">
              <a:tabLst/>
            </a:pPr>
            <a:r>
              <a:rPr lang="en-US"/>
              <a:t>The requirement to qualify ambiguous column names is also applicable to columns that may be ambiguous in other clauses, such as the SELECT clause or the ORDER BY clause.</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a:tabLst/>
            </a:pPr>
            <a:r>
              <a:rPr lang="en-US">
                <a:solidFill>
                  <a:schemeClr val="accent2"/>
                </a:solidFill>
              </a:rPr>
              <a:t>Class Management Note</a:t>
            </a:r>
          </a:p>
          <a:p>
            <a:pPr lvl="1">
              <a:tabLst/>
            </a:pPr>
            <a:r>
              <a:rPr lang="en-US">
                <a:solidFill>
                  <a:schemeClr val="accent2"/>
                </a:solidFill>
              </a:rPr>
              <a:t>Demo: </a:t>
            </a:r>
            <a:r>
              <a:rPr lang="en-US" i="1">
                <a:solidFill>
                  <a:schemeClr val="accent2"/>
                </a:solidFill>
              </a:rPr>
              <a:t>l4loc.sql</a:t>
            </a:r>
          </a:p>
          <a:p>
            <a:pPr lvl="1">
              <a:tabLst/>
            </a:pPr>
            <a:r>
              <a:rPr lang="en-US">
                <a:solidFill>
                  <a:schemeClr val="accent2"/>
                </a:solidFill>
              </a:rPr>
              <a:t>Purpose: To illustrate a SELECT clause with no aliases.</a:t>
            </a:r>
            <a:endParaRPr lang="en-US" i="1"/>
          </a:p>
          <a:p>
            <a:pPr>
              <a:tabLst/>
            </a:pPr>
            <a:endParaRPr lang="en-US" b="0" i="1">
              <a:latin typeface="Times New Roman" pitchFamily="18" charset="0"/>
            </a:endParaRPr>
          </a:p>
        </p:txBody>
      </p:sp>
      <p:sp>
        <p:nvSpPr>
          <p:cNvPr id="54277" name="Rectangle 5"/>
          <p:cNvSpPr>
            <a:spLocks noGrp="1" noRot="1" noChangeAspect="1" noChangeArrowheads="1" noTextEdit="1"/>
          </p:cNvSpPr>
          <p:nvPr>
            <p:ph type="sldImg"/>
          </p:nvPr>
        </p:nvSpPr>
        <p:spPr>
          <a:xfrm>
            <a:off x="474663" y="161925"/>
            <a:ext cx="5864225" cy="4397375"/>
          </a:xfrm>
          <a:ln cap="flat"/>
        </p:spPr>
      </p:sp>
      <p:grpSp>
        <p:nvGrpSpPr>
          <p:cNvPr id="2" name="Group 11"/>
          <p:cNvGrpSpPr>
            <a:grpSpLocks/>
          </p:cNvGrpSpPr>
          <p:nvPr/>
        </p:nvGrpSpPr>
        <p:grpSpPr bwMode="auto">
          <a:xfrm>
            <a:off x="230188" y="6159500"/>
            <a:ext cx="279400" cy="290513"/>
            <a:chOff x="145" y="3880"/>
            <a:chExt cx="176" cy="183"/>
          </a:xfrm>
        </p:grpSpPr>
        <p:sp>
          <p:nvSpPr>
            <p:cNvPr id="54279" name="Freeform 6"/>
            <p:cNvSpPr>
              <a:spLocks/>
            </p:cNvSpPr>
            <p:nvPr/>
          </p:nvSpPr>
          <p:spPr bwMode="auto">
            <a:xfrm>
              <a:off x="145" y="3880"/>
              <a:ext cx="176" cy="183"/>
            </a:xfrm>
            <a:custGeom>
              <a:avLst/>
              <a:gdLst>
                <a:gd name="T0" fmla="*/ 175 w 176"/>
                <a:gd name="T1" fmla="*/ 182 h 183"/>
                <a:gd name="T2" fmla="*/ 175 w 176"/>
                <a:gd name="T3" fmla="*/ 0 h 183"/>
                <a:gd name="T4" fmla="*/ 0 w 176"/>
                <a:gd name="T5" fmla="*/ 0 h 183"/>
                <a:gd name="T6" fmla="*/ 0 w 176"/>
                <a:gd name="T7" fmla="*/ 182 h 183"/>
                <a:gd name="T8" fmla="*/ 175 w 176"/>
                <a:gd name="T9" fmla="*/ 182 h 1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6" h="183">
                  <a:moveTo>
                    <a:pt x="175" y="182"/>
                  </a:moveTo>
                  <a:lnTo>
                    <a:pt x="175" y="0"/>
                  </a:lnTo>
                  <a:lnTo>
                    <a:pt x="0" y="0"/>
                  </a:lnTo>
                  <a:lnTo>
                    <a:pt x="0" y="182"/>
                  </a:lnTo>
                  <a:lnTo>
                    <a:pt x="175" y="182"/>
                  </a:lnTo>
                </a:path>
              </a:pathLst>
            </a:custGeom>
            <a:solidFill>
              <a:srgbClr val="000000"/>
            </a:solidFill>
            <a:ln w="9525" cap="rnd">
              <a:noFill/>
              <a:round/>
              <a:headEnd/>
              <a:tailEnd/>
            </a:ln>
            <a:effectLst/>
          </p:spPr>
          <p:txBody>
            <a:bodyPr/>
            <a:lstStyle/>
            <a:p>
              <a:endParaRPr lang="en-US"/>
            </a:p>
          </p:txBody>
        </p:sp>
        <p:sp>
          <p:nvSpPr>
            <p:cNvPr id="54280" name="Freeform 7"/>
            <p:cNvSpPr>
              <a:spLocks/>
            </p:cNvSpPr>
            <p:nvPr/>
          </p:nvSpPr>
          <p:spPr bwMode="auto">
            <a:xfrm>
              <a:off x="154" y="3888"/>
              <a:ext cx="162" cy="163"/>
            </a:xfrm>
            <a:custGeom>
              <a:avLst/>
              <a:gdLst>
                <a:gd name="T0" fmla="*/ 82 w 162"/>
                <a:gd name="T1" fmla="*/ 0 h 163"/>
                <a:gd name="T2" fmla="*/ 0 w 162"/>
                <a:gd name="T3" fmla="*/ 162 h 163"/>
                <a:gd name="T4" fmla="*/ 161 w 162"/>
                <a:gd name="T5" fmla="*/ 162 h 163"/>
                <a:gd name="T6" fmla="*/ 82 w 162"/>
                <a:gd name="T7" fmla="*/ 0 h 1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163">
                  <a:moveTo>
                    <a:pt x="82" y="0"/>
                  </a:moveTo>
                  <a:lnTo>
                    <a:pt x="0" y="162"/>
                  </a:lnTo>
                  <a:lnTo>
                    <a:pt x="161" y="162"/>
                  </a:lnTo>
                  <a:lnTo>
                    <a:pt x="82" y="0"/>
                  </a:lnTo>
                </a:path>
              </a:pathLst>
            </a:custGeom>
            <a:solidFill>
              <a:srgbClr val="FFFFFF"/>
            </a:solidFill>
            <a:ln w="9525" cap="rnd">
              <a:noFill/>
              <a:round/>
              <a:headEnd/>
              <a:tailEnd/>
            </a:ln>
            <a:effectLst/>
          </p:spPr>
          <p:txBody>
            <a:bodyPr/>
            <a:lstStyle/>
            <a:p>
              <a:endParaRPr lang="en-US"/>
            </a:p>
          </p:txBody>
        </p:sp>
        <p:sp>
          <p:nvSpPr>
            <p:cNvPr id="54281" name="Freeform 8"/>
            <p:cNvSpPr>
              <a:spLocks/>
            </p:cNvSpPr>
            <p:nvPr/>
          </p:nvSpPr>
          <p:spPr bwMode="auto">
            <a:xfrm>
              <a:off x="171" y="3908"/>
              <a:ext cx="132" cy="133"/>
            </a:xfrm>
            <a:custGeom>
              <a:avLst/>
              <a:gdLst>
                <a:gd name="T0" fmla="*/ 64 w 132"/>
                <a:gd name="T1" fmla="*/ 0 h 133"/>
                <a:gd name="T2" fmla="*/ 0 w 132"/>
                <a:gd name="T3" fmla="*/ 132 h 133"/>
                <a:gd name="T4" fmla="*/ 131 w 132"/>
                <a:gd name="T5" fmla="*/ 132 h 133"/>
                <a:gd name="T6" fmla="*/ 64 w 132"/>
                <a:gd name="T7" fmla="*/ 0 h 1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2" h="133">
                  <a:moveTo>
                    <a:pt x="64" y="0"/>
                  </a:moveTo>
                  <a:lnTo>
                    <a:pt x="0" y="132"/>
                  </a:lnTo>
                  <a:lnTo>
                    <a:pt x="131" y="132"/>
                  </a:lnTo>
                  <a:lnTo>
                    <a:pt x="64" y="0"/>
                  </a:lnTo>
                </a:path>
              </a:pathLst>
            </a:custGeom>
            <a:solidFill>
              <a:srgbClr val="000000"/>
            </a:solidFill>
            <a:ln w="9525" cap="rnd">
              <a:noFill/>
              <a:round/>
              <a:headEnd/>
              <a:tailEnd/>
            </a:ln>
            <a:effectLst/>
          </p:spPr>
          <p:txBody>
            <a:bodyPr/>
            <a:lstStyle/>
            <a:p>
              <a:endParaRPr lang="en-US"/>
            </a:p>
          </p:txBody>
        </p:sp>
        <p:sp>
          <p:nvSpPr>
            <p:cNvPr id="54282" name="Freeform 9"/>
            <p:cNvSpPr>
              <a:spLocks/>
            </p:cNvSpPr>
            <p:nvPr/>
          </p:nvSpPr>
          <p:spPr bwMode="auto">
            <a:xfrm>
              <a:off x="228" y="4018"/>
              <a:ext cx="20" cy="19"/>
            </a:xfrm>
            <a:custGeom>
              <a:avLst/>
              <a:gdLst>
                <a:gd name="T0" fmla="*/ 9 w 20"/>
                <a:gd name="T1" fmla="*/ 18 h 19"/>
                <a:gd name="T2" fmla="*/ 10 w 20"/>
                <a:gd name="T3" fmla="*/ 16 h 19"/>
                <a:gd name="T4" fmla="*/ 12 w 20"/>
                <a:gd name="T5" fmla="*/ 16 h 19"/>
                <a:gd name="T6" fmla="*/ 14 w 20"/>
                <a:gd name="T7" fmla="*/ 15 h 19"/>
                <a:gd name="T8" fmla="*/ 15 w 20"/>
                <a:gd name="T9" fmla="*/ 14 h 19"/>
                <a:gd name="T10" fmla="*/ 16 w 20"/>
                <a:gd name="T11" fmla="*/ 13 h 19"/>
                <a:gd name="T12" fmla="*/ 17 w 20"/>
                <a:gd name="T13" fmla="*/ 11 h 19"/>
                <a:gd name="T14" fmla="*/ 17 w 20"/>
                <a:gd name="T15" fmla="*/ 10 h 19"/>
                <a:gd name="T16" fmla="*/ 19 w 20"/>
                <a:gd name="T17" fmla="*/ 8 h 19"/>
                <a:gd name="T18" fmla="*/ 17 w 20"/>
                <a:gd name="T19" fmla="*/ 6 h 19"/>
                <a:gd name="T20" fmla="*/ 17 w 20"/>
                <a:gd name="T21" fmla="*/ 5 h 19"/>
                <a:gd name="T22" fmla="*/ 16 w 20"/>
                <a:gd name="T23" fmla="*/ 3 h 19"/>
                <a:gd name="T24" fmla="*/ 15 w 20"/>
                <a:gd name="T25" fmla="*/ 2 h 19"/>
                <a:gd name="T26" fmla="*/ 14 w 20"/>
                <a:gd name="T27" fmla="*/ 1 h 19"/>
                <a:gd name="T28" fmla="*/ 12 w 20"/>
                <a:gd name="T29" fmla="*/ 0 h 19"/>
                <a:gd name="T30" fmla="*/ 10 w 20"/>
                <a:gd name="T31" fmla="*/ 0 h 19"/>
                <a:gd name="T32" fmla="*/ 9 w 20"/>
                <a:gd name="T33" fmla="*/ 0 h 19"/>
                <a:gd name="T34" fmla="*/ 7 w 20"/>
                <a:gd name="T35" fmla="*/ 0 h 19"/>
                <a:gd name="T36" fmla="*/ 5 w 20"/>
                <a:gd name="T37" fmla="*/ 0 h 19"/>
                <a:gd name="T38" fmla="*/ 4 w 20"/>
                <a:gd name="T39" fmla="*/ 1 h 19"/>
                <a:gd name="T40" fmla="*/ 2 w 20"/>
                <a:gd name="T41" fmla="*/ 2 h 19"/>
                <a:gd name="T42" fmla="*/ 1 w 20"/>
                <a:gd name="T43" fmla="*/ 3 h 19"/>
                <a:gd name="T44" fmla="*/ 1 w 20"/>
                <a:gd name="T45" fmla="*/ 5 h 19"/>
                <a:gd name="T46" fmla="*/ 0 w 20"/>
                <a:gd name="T47" fmla="*/ 6 h 19"/>
                <a:gd name="T48" fmla="*/ 0 w 20"/>
                <a:gd name="T49" fmla="*/ 8 h 19"/>
                <a:gd name="T50" fmla="*/ 0 w 20"/>
                <a:gd name="T51" fmla="*/ 10 h 19"/>
                <a:gd name="T52" fmla="*/ 1 w 20"/>
                <a:gd name="T53" fmla="*/ 11 h 19"/>
                <a:gd name="T54" fmla="*/ 1 w 20"/>
                <a:gd name="T55" fmla="*/ 13 h 19"/>
                <a:gd name="T56" fmla="*/ 2 w 20"/>
                <a:gd name="T57" fmla="*/ 14 h 19"/>
                <a:gd name="T58" fmla="*/ 4 w 20"/>
                <a:gd name="T59" fmla="*/ 15 h 19"/>
                <a:gd name="T60" fmla="*/ 5 w 20"/>
                <a:gd name="T61" fmla="*/ 16 h 19"/>
                <a:gd name="T62" fmla="*/ 7 w 20"/>
                <a:gd name="T63" fmla="*/ 16 h 19"/>
                <a:gd name="T64" fmla="*/ 9 w 20"/>
                <a:gd name="T65" fmla="*/ 18 h 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 h="19">
                  <a:moveTo>
                    <a:pt x="9" y="18"/>
                  </a:moveTo>
                  <a:lnTo>
                    <a:pt x="10" y="16"/>
                  </a:lnTo>
                  <a:lnTo>
                    <a:pt x="12" y="16"/>
                  </a:lnTo>
                  <a:lnTo>
                    <a:pt x="14" y="15"/>
                  </a:lnTo>
                  <a:lnTo>
                    <a:pt x="15" y="14"/>
                  </a:lnTo>
                  <a:lnTo>
                    <a:pt x="16" y="13"/>
                  </a:lnTo>
                  <a:lnTo>
                    <a:pt x="17" y="11"/>
                  </a:lnTo>
                  <a:lnTo>
                    <a:pt x="17" y="10"/>
                  </a:lnTo>
                  <a:lnTo>
                    <a:pt x="19" y="8"/>
                  </a:lnTo>
                  <a:lnTo>
                    <a:pt x="17" y="6"/>
                  </a:lnTo>
                  <a:lnTo>
                    <a:pt x="17" y="5"/>
                  </a:lnTo>
                  <a:lnTo>
                    <a:pt x="16" y="3"/>
                  </a:lnTo>
                  <a:lnTo>
                    <a:pt x="15" y="2"/>
                  </a:lnTo>
                  <a:lnTo>
                    <a:pt x="14" y="1"/>
                  </a:lnTo>
                  <a:lnTo>
                    <a:pt x="12" y="0"/>
                  </a:lnTo>
                  <a:lnTo>
                    <a:pt x="10" y="0"/>
                  </a:lnTo>
                  <a:lnTo>
                    <a:pt x="9"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9" y="18"/>
                  </a:lnTo>
                </a:path>
              </a:pathLst>
            </a:custGeom>
            <a:solidFill>
              <a:srgbClr val="FFFFFF"/>
            </a:solidFill>
            <a:ln w="9525" cap="rnd">
              <a:noFill/>
              <a:round/>
              <a:headEnd/>
              <a:tailEnd/>
            </a:ln>
            <a:effectLst/>
          </p:spPr>
          <p:txBody>
            <a:bodyPr/>
            <a:lstStyle/>
            <a:p>
              <a:endParaRPr lang="en-US"/>
            </a:p>
          </p:txBody>
        </p:sp>
        <p:sp>
          <p:nvSpPr>
            <p:cNvPr id="54283" name="Freeform 10"/>
            <p:cNvSpPr>
              <a:spLocks/>
            </p:cNvSpPr>
            <p:nvPr/>
          </p:nvSpPr>
          <p:spPr bwMode="auto">
            <a:xfrm>
              <a:off x="228" y="3935"/>
              <a:ext cx="19" cy="80"/>
            </a:xfrm>
            <a:custGeom>
              <a:avLst/>
              <a:gdLst>
                <a:gd name="T0" fmla="*/ 10 w 19"/>
                <a:gd name="T1" fmla="*/ 0 h 80"/>
                <a:gd name="T2" fmla="*/ 11 w 19"/>
                <a:gd name="T3" fmla="*/ 0 h 80"/>
                <a:gd name="T4" fmla="*/ 13 w 19"/>
                <a:gd name="T5" fmla="*/ 0 h 80"/>
                <a:gd name="T6" fmla="*/ 15 w 19"/>
                <a:gd name="T7" fmla="*/ 2 h 80"/>
                <a:gd name="T8" fmla="*/ 17 w 19"/>
                <a:gd name="T9" fmla="*/ 7 h 80"/>
                <a:gd name="T10" fmla="*/ 18 w 19"/>
                <a:gd name="T11" fmla="*/ 15 h 80"/>
                <a:gd name="T12" fmla="*/ 18 w 19"/>
                <a:gd name="T13" fmla="*/ 29 h 80"/>
                <a:gd name="T14" fmla="*/ 15 w 19"/>
                <a:gd name="T15" fmla="*/ 50 h 80"/>
                <a:gd name="T16" fmla="*/ 10 w 19"/>
                <a:gd name="T17" fmla="*/ 79 h 80"/>
                <a:gd name="T18" fmla="*/ 5 w 19"/>
                <a:gd name="T19" fmla="*/ 63 h 80"/>
                <a:gd name="T20" fmla="*/ 2 w 19"/>
                <a:gd name="T21" fmla="*/ 48 h 80"/>
                <a:gd name="T22" fmla="*/ 0 w 19"/>
                <a:gd name="T23" fmla="*/ 34 h 80"/>
                <a:gd name="T24" fmla="*/ 0 w 19"/>
                <a:gd name="T25" fmla="*/ 22 h 80"/>
                <a:gd name="T26" fmla="*/ 1 w 19"/>
                <a:gd name="T27" fmla="*/ 11 h 80"/>
                <a:gd name="T28" fmla="*/ 4 w 19"/>
                <a:gd name="T29" fmla="*/ 4 h 80"/>
                <a:gd name="T30" fmla="*/ 7 w 19"/>
                <a:gd name="T31" fmla="*/ 0 h 80"/>
                <a:gd name="T32" fmla="*/ 10 w 19"/>
                <a:gd name="T33" fmla="*/ 0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9" h="80">
                  <a:moveTo>
                    <a:pt x="10" y="0"/>
                  </a:moveTo>
                  <a:lnTo>
                    <a:pt x="11" y="0"/>
                  </a:lnTo>
                  <a:lnTo>
                    <a:pt x="13" y="0"/>
                  </a:lnTo>
                  <a:lnTo>
                    <a:pt x="15" y="2"/>
                  </a:lnTo>
                  <a:lnTo>
                    <a:pt x="17" y="7"/>
                  </a:lnTo>
                  <a:lnTo>
                    <a:pt x="18" y="15"/>
                  </a:lnTo>
                  <a:lnTo>
                    <a:pt x="18" y="29"/>
                  </a:lnTo>
                  <a:lnTo>
                    <a:pt x="15" y="50"/>
                  </a:lnTo>
                  <a:lnTo>
                    <a:pt x="10" y="79"/>
                  </a:lnTo>
                  <a:lnTo>
                    <a:pt x="5" y="63"/>
                  </a:lnTo>
                  <a:lnTo>
                    <a:pt x="2" y="48"/>
                  </a:lnTo>
                  <a:lnTo>
                    <a:pt x="0" y="34"/>
                  </a:lnTo>
                  <a:lnTo>
                    <a:pt x="0" y="22"/>
                  </a:lnTo>
                  <a:lnTo>
                    <a:pt x="1" y="11"/>
                  </a:lnTo>
                  <a:lnTo>
                    <a:pt x="4" y="4"/>
                  </a:lnTo>
                  <a:lnTo>
                    <a:pt x="7" y="0"/>
                  </a:lnTo>
                  <a:lnTo>
                    <a:pt x="10" y="0"/>
                  </a:lnTo>
                </a:path>
              </a:pathLst>
            </a:custGeom>
            <a:solidFill>
              <a:srgbClr val="FFFFFF"/>
            </a:solidFill>
            <a:ln w="9525" cap="rnd">
              <a:noFill/>
              <a:round/>
              <a:headEnd/>
              <a:tailEnd/>
            </a:ln>
            <a:effectLst/>
          </p:spPr>
          <p:txBody>
            <a:bodyPr/>
            <a:lstStyle/>
            <a:p>
              <a:endParaRPr lang="en-US"/>
            </a:p>
          </p:txBody>
        </p:sp>
      </p:gr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469900" y="155575"/>
            <a:ext cx="5872163" cy="4403725"/>
          </a:xfrm>
          <a:ln cap="flat"/>
        </p:spPr>
      </p:sp>
      <p:sp>
        <p:nvSpPr>
          <p:cNvPr id="14339" name="Rectangle 3"/>
          <p:cNvSpPr>
            <a:spLocks noGrp="1" noChangeArrowheads="1"/>
          </p:cNvSpPr>
          <p:nvPr>
            <p:ph type="body" idx="1"/>
          </p:nvPr>
        </p:nvSpPr>
        <p:spPr>
          <a:noFill/>
          <a:ln/>
        </p:spPr>
        <p:txBody>
          <a:bodyPr/>
          <a:lstStyle/>
          <a:p>
            <a:endParaRPr lang="en-US" dirty="0"/>
          </a:p>
          <a:p>
            <a:endParaRPr lang="en-US" dirty="0"/>
          </a:p>
          <a:p>
            <a:endParaRPr lang="en-US" dirty="0"/>
          </a:p>
          <a:p>
            <a:endParaRPr lang="en-US" dirty="0"/>
          </a:p>
          <a:p>
            <a:endParaRPr lang="en-US" dirty="0"/>
          </a:p>
        </p:txBody>
      </p:sp>
      <p:graphicFrame>
        <p:nvGraphicFramePr>
          <p:cNvPr id="14340" name="Object 4"/>
          <p:cNvGraphicFramePr>
            <a:graphicFrameLocks/>
          </p:cNvGraphicFramePr>
          <p:nvPr/>
        </p:nvGraphicFramePr>
        <p:xfrm>
          <a:off x="590550" y="5705475"/>
          <a:ext cx="5762625" cy="1409700"/>
        </p:xfrm>
        <a:graphic>
          <a:graphicData uri="http://schemas.openxmlformats.org/presentationml/2006/ole">
            <mc:AlternateContent xmlns:mc="http://schemas.openxmlformats.org/markup-compatibility/2006">
              <mc:Choice xmlns:v="urn:schemas-microsoft-com:vml" Requires="v">
                <p:oleObj name="Document" r:id="rId3" imgW="5762520" imgH="1409400" progId="Word.Document.8">
                  <p:embed/>
                </p:oleObj>
              </mc:Choice>
              <mc:Fallback>
                <p:oleObj name="Document" r:id="rId3" imgW="5762520" imgH="1409400" progId="Word.Document.8">
                  <p:embed/>
                  <p:pic>
                    <p:nvPicPr>
                      <p:cNvPr id="1434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0" y="5705475"/>
                        <a:ext cx="57626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469900" y="155575"/>
            <a:ext cx="5872163" cy="4403725"/>
          </a:xfrm>
          <a:ln cap="flat"/>
        </p:spPr>
      </p:sp>
      <p:sp>
        <p:nvSpPr>
          <p:cNvPr id="16387" name="Rectangle 3"/>
          <p:cNvSpPr>
            <a:spLocks noGrp="1" noChangeArrowheads="1"/>
          </p:cNvSpPr>
          <p:nvPr>
            <p:ph type="body" idx="1"/>
          </p:nvPr>
        </p:nvSpPr>
        <p:spPr>
          <a:noFill/>
          <a:ln/>
        </p:spPr>
        <p:txBody>
          <a:bodyPr/>
          <a:lstStyle/>
          <a:p>
            <a:endParaRPr lang="en-US" dirty="0"/>
          </a:p>
        </p:txBody>
      </p:sp>
      <p:grpSp>
        <p:nvGrpSpPr>
          <p:cNvPr id="2" name="Group 17"/>
          <p:cNvGrpSpPr>
            <a:grpSpLocks/>
          </p:cNvGrpSpPr>
          <p:nvPr/>
        </p:nvGrpSpPr>
        <p:grpSpPr bwMode="auto">
          <a:xfrm>
            <a:off x="179388" y="6557963"/>
            <a:ext cx="295275" cy="292100"/>
            <a:chOff x="113" y="4131"/>
            <a:chExt cx="186" cy="184"/>
          </a:xfrm>
        </p:grpSpPr>
        <p:sp>
          <p:nvSpPr>
            <p:cNvPr id="16388" name="Freeform 4"/>
            <p:cNvSpPr>
              <a:spLocks/>
            </p:cNvSpPr>
            <p:nvPr/>
          </p:nvSpPr>
          <p:spPr bwMode="auto">
            <a:xfrm>
              <a:off x="113" y="4131"/>
              <a:ext cx="177" cy="177"/>
            </a:xfrm>
            <a:custGeom>
              <a:avLst/>
              <a:gdLst/>
              <a:ahLst/>
              <a:cxnLst>
                <a:cxn ang="0">
                  <a:pos x="176" y="176"/>
                </a:cxn>
                <a:cxn ang="0">
                  <a:pos x="176" y="0"/>
                </a:cxn>
                <a:cxn ang="0">
                  <a:pos x="0" y="0"/>
                </a:cxn>
                <a:cxn ang="0">
                  <a:pos x="0" y="176"/>
                </a:cxn>
                <a:cxn ang="0">
                  <a:pos x="176" y="176"/>
                </a:cxn>
              </a:cxnLst>
              <a:rect l="0" t="0" r="r" b="b"/>
              <a:pathLst>
                <a:path w="177" h="177">
                  <a:moveTo>
                    <a:pt x="176" y="176"/>
                  </a:moveTo>
                  <a:lnTo>
                    <a:pt x="176" y="0"/>
                  </a:lnTo>
                  <a:lnTo>
                    <a:pt x="0" y="0"/>
                  </a:lnTo>
                  <a:lnTo>
                    <a:pt x="0" y="176"/>
                  </a:lnTo>
                  <a:lnTo>
                    <a:pt x="176" y="176"/>
                  </a:lnTo>
                </a:path>
              </a:pathLst>
            </a:custGeom>
            <a:solidFill>
              <a:srgbClr val="000000"/>
            </a:solidFill>
            <a:ln w="9525" cap="rnd">
              <a:noFill/>
              <a:round/>
              <a:headEnd/>
              <a:tailEnd/>
            </a:ln>
            <a:effectLst/>
          </p:spPr>
          <p:txBody>
            <a:bodyPr/>
            <a:lstStyle/>
            <a:p>
              <a:endParaRPr lang="en-US"/>
            </a:p>
          </p:txBody>
        </p:sp>
        <p:sp>
          <p:nvSpPr>
            <p:cNvPr id="16389" name="Freeform 5"/>
            <p:cNvSpPr>
              <a:spLocks/>
            </p:cNvSpPr>
            <p:nvPr/>
          </p:nvSpPr>
          <p:spPr bwMode="auto">
            <a:xfrm>
              <a:off x="174" y="4198"/>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16390" name="Freeform 6"/>
            <p:cNvSpPr>
              <a:spLocks/>
            </p:cNvSpPr>
            <p:nvPr/>
          </p:nvSpPr>
          <p:spPr bwMode="auto">
            <a:xfrm>
              <a:off x="183" y="4214"/>
              <a:ext cx="69" cy="36"/>
            </a:xfrm>
            <a:custGeom>
              <a:avLst/>
              <a:gdLst/>
              <a:ahLst/>
              <a:cxnLst>
                <a:cxn ang="0">
                  <a:pos x="68" y="6"/>
                </a:cxn>
                <a:cxn ang="0">
                  <a:pos x="65" y="0"/>
                </a:cxn>
                <a:cxn ang="0">
                  <a:pos x="0" y="28"/>
                </a:cxn>
                <a:cxn ang="0">
                  <a:pos x="3" y="35"/>
                </a:cxn>
                <a:cxn ang="0">
                  <a:pos x="68" y="6"/>
                </a:cxn>
              </a:cxnLst>
              <a:rect l="0" t="0" r="r" b="b"/>
              <a:pathLst>
                <a:path w="69" h="36">
                  <a:moveTo>
                    <a:pt x="68" y="6"/>
                  </a:moveTo>
                  <a:lnTo>
                    <a:pt x="65" y="0"/>
                  </a:lnTo>
                  <a:lnTo>
                    <a:pt x="0" y="28"/>
                  </a:lnTo>
                  <a:lnTo>
                    <a:pt x="3" y="35"/>
                  </a:lnTo>
                  <a:lnTo>
                    <a:pt x="68" y="6"/>
                  </a:lnTo>
                </a:path>
              </a:pathLst>
            </a:custGeom>
            <a:solidFill>
              <a:srgbClr val="FFFFFF"/>
            </a:solidFill>
            <a:ln w="9525" cap="rnd">
              <a:noFill/>
              <a:round/>
              <a:headEnd/>
              <a:tailEnd/>
            </a:ln>
            <a:effectLst/>
          </p:spPr>
          <p:txBody>
            <a:bodyPr/>
            <a:lstStyle/>
            <a:p>
              <a:endParaRPr lang="en-US"/>
            </a:p>
          </p:txBody>
        </p:sp>
        <p:sp>
          <p:nvSpPr>
            <p:cNvPr id="16391" name="Freeform 7"/>
            <p:cNvSpPr>
              <a:spLocks/>
            </p:cNvSpPr>
            <p:nvPr/>
          </p:nvSpPr>
          <p:spPr bwMode="auto">
            <a:xfrm>
              <a:off x="189" y="4229"/>
              <a:ext cx="68" cy="36"/>
            </a:xfrm>
            <a:custGeom>
              <a:avLst/>
              <a:gdLst/>
              <a:ahLst/>
              <a:cxnLst>
                <a:cxn ang="0">
                  <a:pos x="67" y="6"/>
                </a:cxn>
                <a:cxn ang="0">
                  <a:pos x="64" y="0"/>
                </a:cxn>
                <a:cxn ang="0">
                  <a:pos x="0" y="28"/>
                </a:cxn>
                <a:cxn ang="0">
                  <a:pos x="2" y="35"/>
                </a:cxn>
                <a:cxn ang="0">
                  <a:pos x="67" y="6"/>
                </a:cxn>
              </a:cxnLst>
              <a:rect l="0" t="0" r="r" b="b"/>
              <a:pathLst>
                <a:path w="68" h="36">
                  <a:moveTo>
                    <a:pt x="67" y="6"/>
                  </a:moveTo>
                  <a:lnTo>
                    <a:pt x="64" y="0"/>
                  </a:lnTo>
                  <a:lnTo>
                    <a:pt x="0" y="28"/>
                  </a:lnTo>
                  <a:lnTo>
                    <a:pt x="2" y="35"/>
                  </a:lnTo>
                  <a:lnTo>
                    <a:pt x="67" y="6"/>
                  </a:lnTo>
                </a:path>
              </a:pathLst>
            </a:custGeom>
            <a:solidFill>
              <a:srgbClr val="FFFFFF"/>
            </a:solidFill>
            <a:ln w="9525" cap="rnd">
              <a:noFill/>
              <a:round/>
              <a:headEnd/>
              <a:tailEnd/>
            </a:ln>
            <a:effectLst/>
          </p:spPr>
          <p:txBody>
            <a:bodyPr/>
            <a:lstStyle/>
            <a:p>
              <a:endParaRPr lang="en-US"/>
            </a:p>
          </p:txBody>
        </p:sp>
        <p:sp>
          <p:nvSpPr>
            <p:cNvPr id="16392" name="Freeform 8"/>
            <p:cNvSpPr>
              <a:spLocks/>
            </p:cNvSpPr>
            <p:nvPr/>
          </p:nvSpPr>
          <p:spPr bwMode="auto">
            <a:xfrm>
              <a:off x="196" y="4246"/>
              <a:ext cx="71" cy="36"/>
            </a:xfrm>
            <a:custGeom>
              <a:avLst/>
              <a:gdLst/>
              <a:ahLst/>
              <a:cxnLst>
                <a:cxn ang="0">
                  <a:pos x="70" y="6"/>
                </a:cxn>
                <a:cxn ang="0">
                  <a:pos x="66" y="0"/>
                </a:cxn>
                <a:cxn ang="0">
                  <a:pos x="0" y="28"/>
                </a:cxn>
                <a:cxn ang="0">
                  <a:pos x="3" y="35"/>
                </a:cxn>
                <a:cxn ang="0">
                  <a:pos x="70" y="6"/>
                </a:cxn>
              </a:cxnLst>
              <a:rect l="0" t="0" r="r" b="b"/>
              <a:pathLst>
                <a:path w="71" h="36">
                  <a:moveTo>
                    <a:pt x="70" y="6"/>
                  </a:moveTo>
                  <a:lnTo>
                    <a:pt x="66" y="0"/>
                  </a:lnTo>
                  <a:lnTo>
                    <a:pt x="0" y="28"/>
                  </a:lnTo>
                  <a:lnTo>
                    <a:pt x="3" y="35"/>
                  </a:lnTo>
                  <a:lnTo>
                    <a:pt x="70" y="6"/>
                  </a:lnTo>
                </a:path>
              </a:pathLst>
            </a:custGeom>
            <a:solidFill>
              <a:srgbClr val="FFFFFF"/>
            </a:solidFill>
            <a:ln w="9525" cap="rnd">
              <a:noFill/>
              <a:round/>
              <a:headEnd/>
              <a:tailEnd/>
            </a:ln>
            <a:effectLst/>
          </p:spPr>
          <p:txBody>
            <a:bodyPr/>
            <a:lstStyle/>
            <a:p>
              <a:endParaRPr lang="en-US"/>
            </a:p>
          </p:txBody>
        </p:sp>
        <p:sp>
          <p:nvSpPr>
            <p:cNvPr id="16393" name="Freeform 9"/>
            <p:cNvSpPr>
              <a:spLocks/>
            </p:cNvSpPr>
            <p:nvPr/>
          </p:nvSpPr>
          <p:spPr bwMode="auto">
            <a:xfrm>
              <a:off x="204" y="4262"/>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a:tailEnd/>
            </a:ln>
            <a:effectLst/>
          </p:spPr>
          <p:txBody>
            <a:bodyPr/>
            <a:lstStyle/>
            <a:p>
              <a:endParaRPr lang="en-US"/>
            </a:p>
          </p:txBody>
        </p:sp>
        <p:sp>
          <p:nvSpPr>
            <p:cNvPr id="16394" name="Freeform 10"/>
            <p:cNvSpPr>
              <a:spLocks/>
            </p:cNvSpPr>
            <p:nvPr/>
          </p:nvSpPr>
          <p:spPr bwMode="auto">
            <a:xfrm>
              <a:off x="134" y="4161"/>
              <a:ext cx="121" cy="58"/>
            </a:xfrm>
            <a:custGeom>
              <a:avLst/>
              <a:gdLst/>
              <a:ahLst/>
              <a:cxnLst>
                <a:cxn ang="0">
                  <a:pos x="120" y="7"/>
                </a:cxn>
                <a:cxn ang="0">
                  <a:pos x="118" y="0"/>
                </a:cxn>
                <a:cxn ang="0">
                  <a:pos x="0" y="50"/>
                </a:cxn>
                <a:cxn ang="0">
                  <a:pos x="2" y="57"/>
                </a:cxn>
                <a:cxn ang="0">
                  <a:pos x="120" y="7"/>
                </a:cxn>
              </a:cxnLst>
              <a:rect l="0" t="0" r="r" b="b"/>
              <a:pathLst>
                <a:path w="121" h="58">
                  <a:moveTo>
                    <a:pt x="120" y="7"/>
                  </a:moveTo>
                  <a:lnTo>
                    <a:pt x="118" y="0"/>
                  </a:lnTo>
                  <a:lnTo>
                    <a:pt x="0" y="50"/>
                  </a:lnTo>
                  <a:lnTo>
                    <a:pt x="2" y="57"/>
                  </a:lnTo>
                  <a:lnTo>
                    <a:pt x="120" y="7"/>
                  </a:lnTo>
                </a:path>
              </a:pathLst>
            </a:custGeom>
            <a:solidFill>
              <a:srgbClr val="FFFFFF"/>
            </a:solidFill>
            <a:ln w="9525" cap="rnd">
              <a:noFill/>
              <a:round/>
              <a:headEnd/>
              <a:tailEnd/>
            </a:ln>
            <a:effectLst/>
          </p:spPr>
          <p:txBody>
            <a:bodyPr/>
            <a:lstStyle/>
            <a:p>
              <a:endParaRPr lang="en-US"/>
            </a:p>
          </p:txBody>
        </p:sp>
        <p:sp>
          <p:nvSpPr>
            <p:cNvPr id="16395" name="Freeform 11"/>
            <p:cNvSpPr>
              <a:spLocks/>
            </p:cNvSpPr>
            <p:nvPr/>
          </p:nvSpPr>
          <p:spPr bwMode="auto">
            <a:xfrm>
              <a:off x="117" y="4149"/>
              <a:ext cx="123" cy="59"/>
            </a:xfrm>
            <a:custGeom>
              <a:avLst/>
              <a:gdLst/>
              <a:ahLst/>
              <a:cxnLst>
                <a:cxn ang="0">
                  <a:pos x="122" y="7"/>
                </a:cxn>
                <a:cxn ang="0">
                  <a:pos x="119" y="0"/>
                </a:cxn>
                <a:cxn ang="0">
                  <a:pos x="0" y="51"/>
                </a:cxn>
                <a:cxn ang="0">
                  <a:pos x="2" y="58"/>
                </a:cxn>
                <a:cxn ang="0">
                  <a:pos x="122" y="7"/>
                </a:cxn>
              </a:cxnLst>
              <a:rect l="0" t="0" r="r" b="b"/>
              <a:pathLst>
                <a:path w="123" h="59">
                  <a:moveTo>
                    <a:pt x="122" y="7"/>
                  </a:moveTo>
                  <a:lnTo>
                    <a:pt x="119" y="0"/>
                  </a:lnTo>
                  <a:lnTo>
                    <a:pt x="0" y="51"/>
                  </a:lnTo>
                  <a:lnTo>
                    <a:pt x="2" y="58"/>
                  </a:lnTo>
                  <a:lnTo>
                    <a:pt x="122" y="7"/>
                  </a:lnTo>
                </a:path>
              </a:pathLst>
            </a:custGeom>
            <a:solidFill>
              <a:srgbClr val="FFFFFF"/>
            </a:solidFill>
            <a:ln w="9525" cap="rnd">
              <a:noFill/>
              <a:round/>
              <a:headEnd/>
              <a:tailEnd/>
            </a:ln>
            <a:effectLst/>
          </p:spPr>
          <p:txBody>
            <a:bodyPr/>
            <a:lstStyle/>
            <a:p>
              <a:endParaRPr lang="en-US"/>
            </a:p>
          </p:txBody>
        </p:sp>
        <p:sp>
          <p:nvSpPr>
            <p:cNvPr id="16396" name="Freeform 12"/>
            <p:cNvSpPr>
              <a:spLocks/>
            </p:cNvSpPr>
            <p:nvPr/>
          </p:nvSpPr>
          <p:spPr bwMode="auto">
            <a:xfrm>
              <a:off x="244" y="4163"/>
              <a:ext cx="55" cy="104"/>
            </a:xfrm>
            <a:custGeom>
              <a:avLst/>
              <a:gdLst/>
              <a:ahLst/>
              <a:cxnLst>
                <a:cxn ang="0">
                  <a:pos x="46" y="103"/>
                </a:cxn>
                <a:cxn ang="0">
                  <a:pos x="54" y="100"/>
                </a:cxn>
                <a:cxn ang="0">
                  <a:pos x="7" y="0"/>
                </a:cxn>
                <a:cxn ang="0">
                  <a:pos x="0" y="2"/>
                </a:cxn>
                <a:cxn ang="0">
                  <a:pos x="46" y="103"/>
                </a:cxn>
              </a:cxnLst>
              <a:rect l="0" t="0" r="r" b="b"/>
              <a:pathLst>
                <a:path w="55" h="104">
                  <a:moveTo>
                    <a:pt x="46" y="103"/>
                  </a:moveTo>
                  <a:lnTo>
                    <a:pt x="54" y="100"/>
                  </a:lnTo>
                  <a:lnTo>
                    <a:pt x="7" y="0"/>
                  </a:lnTo>
                  <a:lnTo>
                    <a:pt x="0" y="2"/>
                  </a:lnTo>
                  <a:lnTo>
                    <a:pt x="46" y="103"/>
                  </a:lnTo>
                </a:path>
              </a:pathLst>
            </a:custGeom>
            <a:solidFill>
              <a:srgbClr val="FFFFFF"/>
            </a:solidFill>
            <a:ln w="9525" cap="rnd">
              <a:noFill/>
              <a:round/>
              <a:headEnd/>
              <a:tailEnd/>
            </a:ln>
            <a:effectLst/>
          </p:spPr>
          <p:txBody>
            <a:bodyPr/>
            <a:lstStyle/>
            <a:p>
              <a:endParaRPr lang="en-US"/>
            </a:p>
          </p:txBody>
        </p:sp>
        <p:sp>
          <p:nvSpPr>
            <p:cNvPr id="16397" name="Freeform 13"/>
            <p:cNvSpPr>
              <a:spLocks/>
            </p:cNvSpPr>
            <p:nvPr/>
          </p:nvSpPr>
          <p:spPr bwMode="auto">
            <a:xfrm>
              <a:off x="134" y="4208"/>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a:tailEnd/>
            </a:ln>
            <a:effectLst/>
          </p:spPr>
          <p:txBody>
            <a:bodyPr/>
            <a:lstStyle/>
            <a:p>
              <a:endParaRPr lang="en-US"/>
            </a:p>
          </p:txBody>
        </p:sp>
        <p:sp>
          <p:nvSpPr>
            <p:cNvPr id="16398" name="Freeform 14"/>
            <p:cNvSpPr>
              <a:spLocks/>
            </p:cNvSpPr>
            <p:nvPr/>
          </p:nvSpPr>
          <p:spPr bwMode="auto">
            <a:xfrm>
              <a:off x="113" y="4200"/>
              <a:ext cx="58" cy="115"/>
            </a:xfrm>
            <a:custGeom>
              <a:avLst/>
              <a:gdLst/>
              <a:ahLst/>
              <a:cxnLst>
                <a:cxn ang="0">
                  <a:pos x="50" y="114"/>
                </a:cxn>
                <a:cxn ang="0">
                  <a:pos x="57" y="111"/>
                </a:cxn>
                <a:cxn ang="0">
                  <a:pos x="5" y="0"/>
                </a:cxn>
                <a:cxn ang="0">
                  <a:pos x="0" y="2"/>
                </a:cxn>
                <a:cxn ang="0">
                  <a:pos x="50" y="114"/>
                </a:cxn>
              </a:cxnLst>
              <a:rect l="0" t="0" r="r" b="b"/>
              <a:pathLst>
                <a:path w="58" h="115">
                  <a:moveTo>
                    <a:pt x="50" y="114"/>
                  </a:moveTo>
                  <a:lnTo>
                    <a:pt x="57" y="111"/>
                  </a:lnTo>
                  <a:lnTo>
                    <a:pt x="5" y="0"/>
                  </a:lnTo>
                  <a:lnTo>
                    <a:pt x="0" y="2"/>
                  </a:lnTo>
                  <a:lnTo>
                    <a:pt x="50" y="114"/>
                  </a:lnTo>
                </a:path>
              </a:pathLst>
            </a:custGeom>
            <a:solidFill>
              <a:srgbClr val="FFFFFF"/>
            </a:solidFill>
            <a:ln w="9525" cap="rnd">
              <a:noFill/>
              <a:round/>
              <a:headEnd/>
              <a:tailEnd/>
            </a:ln>
            <a:effectLst/>
          </p:spPr>
          <p:txBody>
            <a:bodyPr/>
            <a:lstStyle/>
            <a:p>
              <a:endParaRPr lang="en-US"/>
            </a:p>
          </p:txBody>
        </p:sp>
        <p:sp>
          <p:nvSpPr>
            <p:cNvPr id="16399" name="Freeform 15"/>
            <p:cNvSpPr>
              <a:spLocks/>
            </p:cNvSpPr>
            <p:nvPr/>
          </p:nvSpPr>
          <p:spPr bwMode="auto">
            <a:xfrm>
              <a:off x="116" y="4200"/>
              <a:ext cx="28" cy="18"/>
            </a:xfrm>
            <a:custGeom>
              <a:avLst/>
              <a:gdLst/>
              <a:ahLst/>
              <a:cxnLst>
                <a:cxn ang="0">
                  <a:pos x="23" y="17"/>
                </a:cxn>
                <a:cxn ang="0">
                  <a:pos x="27" y="10"/>
                </a:cxn>
                <a:cxn ang="0">
                  <a:pos x="4" y="0"/>
                </a:cxn>
                <a:cxn ang="0">
                  <a:pos x="0" y="6"/>
                </a:cxn>
                <a:cxn ang="0">
                  <a:pos x="23" y="17"/>
                </a:cxn>
              </a:cxnLst>
              <a:rect l="0" t="0" r="r" b="b"/>
              <a:pathLst>
                <a:path w="28" h="18">
                  <a:moveTo>
                    <a:pt x="23" y="17"/>
                  </a:moveTo>
                  <a:lnTo>
                    <a:pt x="27" y="10"/>
                  </a:lnTo>
                  <a:lnTo>
                    <a:pt x="4" y="0"/>
                  </a:lnTo>
                  <a:lnTo>
                    <a:pt x="0" y="6"/>
                  </a:lnTo>
                  <a:lnTo>
                    <a:pt x="23" y="17"/>
                  </a:lnTo>
                </a:path>
              </a:pathLst>
            </a:custGeom>
            <a:solidFill>
              <a:srgbClr val="FFFFFF"/>
            </a:solidFill>
            <a:ln w="9525" cap="rnd">
              <a:noFill/>
              <a:round/>
              <a:headEnd/>
              <a:tailEnd/>
            </a:ln>
            <a:effectLst/>
          </p:spPr>
          <p:txBody>
            <a:bodyPr/>
            <a:lstStyle/>
            <a:p>
              <a:endParaRPr lang="en-US"/>
            </a:p>
          </p:txBody>
        </p:sp>
        <p:sp>
          <p:nvSpPr>
            <p:cNvPr id="16400" name="Freeform 16"/>
            <p:cNvSpPr>
              <a:spLocks/>
            </p:cNvSpPr>
            <p:nvPr/>
          </p:nvSpPr>
          <p:spPr bwMode="auto">
            <a:xfrm>
              <a:off x="224" y="4156"/>
              <a:ext cx="28" cy="17"/>
            </a:xfrm>
            <a:custGeom>
              <a:avLst/>
              <a:gdLst/>
              <a:ahLst/>
              <a:cxnLst>
                <a:cxn ang="0">
                  <a:pos x="23" y="16"/>
                </a:cxn>
                <a:cxn ang="0">
                  <a:pos x="27" y="9"/>
                </a:cxn>
                <a:cxn ang="0">
                  <a:pos x="4" y="0"/>
                </a:cxn>
                <a:cxn ang="0">
                  <a:pos x="0" y="5"/>
                </a:cxn>
                <a:cxn ang="0">
                  <a:pos x="23" y="16"/>
                </a:cxn>
              </a:cxnLst>
              <a:rect l="0" t="0" r="r" b="b"/>
              <a:pathLst>
                <a:path w="28" h="17">
                  <a:moveTo>
                    <a:pt x="23" y="16"/>
                  </a:moveTo>
                  <a:lnTo>
                    <a:pt x="27" y="9"/>
                  </a:lnTo>
                  <a:lnTo>
                    <a:pt x="4" y="0"/>
                  </a:lnTo>
                  <a:lnTo>
                    <a:pt x="0" y="5"/>
                  </a:lnTo>
                  <a:lnTo>
                    <a:pt x="23" y="16"/>
                  </a:lnTo>
                </a:path>
              </a:pathLst>
            </a:custGeom>
            <a:solidFill>
              <a:srgbClr val="FFFFFF"/>
            </a:solidFill>
            <a:ln w="9525" cap="rnd">
              <a:noFill/>
              <a:round/>
              <a:headEnd/>
              <a:tailEnd/>
            </a:ln>
            <a:effectLst/>
          </p:spPr>
          <p:txBody>
            <a:bodyPr/>
            <a:lstStyle/>
            <a:p>
              <a:endParaRPr lang="en-US"/>
            </a:p>
          </p:txBody>
        </p:sp>
      </p:gr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noFill/>
          <a:ln/>
        </p:spPr>
        <p:txBody>
          <a:bodyPr/>
          <a:lstStyle/>
          <a:p>
            <a:pPr>
              <a:spcBef>
                <a:spcPct val="96000"/>
              </a:spcBef>
              <a:spcAft>
                <a:spcPct val="24000"/>
              </a:spcAft>
              <a:tabLst/>
            </a:pPr>
            <a:r>
              <a:rPr lang="en-US">
                <a:latin typeface="Helvetica" charset="0"/>
              </a:rPr>
              <a:t>Granting System Privileges</a:t>
            </a:r>
          </a:p>
          <a:p>
            <a:pPr lvl="1">
              <a:tabLst/>
            </a:pPr>
            <a:r>
              <a:rPr lang="en-US"/>
              <a:t>The DBA uses the </a:t>
            </a:r>
            <a:r>
              <a:rPr lang="en-US">
                <a:solidFill>
                  <a:srgbClr val="FC0128"/>
                </a:solidFill>
              </a:rPr>
              <a:t>GRANT </a:t>
            </a:r>
            <a:r>
              <a:rPr lang="en-US"/>
              <a:t>statement to allocate system privileges to the user. Once the user has been granted the privileges, the user can immediately use those privileges. </a:t>
            </a:r>
          </a:p>
          <a:p>
            <a:pPr lvl="1">
              <a:tabLst/>
            </a:pPr>
            <a:r>
              <a:rPr lang="en-US"/>
              <a:t>In the example on the slide, user Scott has been assigned the privileges to create tables, sequences, and views.</a:t>
            </a:r>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r>
              <a:rPr lang="en-US">
                <a:solidFill>
                  <a:schemeClr val="accent2"/>
                </a:solidFill>
              </a:rPr>
              <a:t>Class Management Note</a:t>
            </a:r>
          </a:p>
          <a:p>
            <a:pPr lvl="1">
              <a:tabLst/>
            </a:pPr>
            <a:r>
              <a:rPr lang="en-US">
                <a:solidFill>
                  <a:schemeClr val="accent2"/>
                </a:solidFill>
              </a:rPr>
              <a:t>A user needs to have the required space quota to create tables.</a:t>
            </a:r>
          </a:p>
          <a:p>
            <a:pPr>
              <a:tabLst/>
            </a:pPr>
            <a:endParaRPr lang="en-US" b="0">
              <a:solidFill>
                <a:schemeClr val="accent2"/>
              </a:solidFill>
              <a:latin typeface="Times New Roman" pitchFamily="18" charset="0"/>
            </a:endParaRPr>
          </a:p>
        </p:txBody>
      </p:sp>
      <p:sp>
        <p:nvSpPr>
          <p:cNvPr id="20483"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noFill/>
          <a:ln/>
        </p:spPr>
        <p:txBody>
          <a:bodyPr/>
          <a:lstStyle/>
          <a:p>
            <a:pPr>
              <a:spcBef>
                <a:spcPct val="96000"/>
              </a:spcBef>
              <a:spcAft>
                <a:spcPct val="24000"/>
              </a:spcAft>
              <a:tabLst/>
            </a:pPr>
            <a:r>
              <a:rPr lang="en-US">
                <a:latin typeface="Helvetica" charset="0"/>
              </a:rPr>
              <a:t>Granting System Privileges</a:t>
            </a:r>
          </a:p>
          <a:p>
            <a:pPr lvl="1">
              <a:tabLst/>
            </a:pPr>
            <a:r>
              <a:rPr lang="en-US"/>
              <a:t>The DBA uses the </a:t>
            </a:r>
            <a:r>
              <a:rPr lang="en-US">
                <a:solidFill>
                  <a:srgbClr val="FC0128"/>
                </a:solidFill>
              </a:rPr>
              <a:t>GRANT </a:t>
            </a:r>
            <a:r>
              <a:rPr lang="en-US"/>
              <a:t>statement to allocate system privileges to the user. Once the user has been granted the privileges, the user can immediately use those privileges. </a:t>
            </a:r>
          </a:p>
          <a:p>
            <a:pPr lvl="1">
              <a:tabLst/>
            </a:pPr>
            <a:r>
              <a:rPr lang="en-US"/>
              <a:t>In the example on the slide, user Scott has been assigned the privileges to create tables, sequences, and views.</a:t>
            </a:r>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r>
              <a:rPr lang="en-US">
                <a:solidFill>
                  <a:schemeClr val="accent2"/>
                </a:solidFill>
              </a:rPr>
              <a:t>Class Management Note</a:t>
            </a:r>
          </a:p>
          <a:p>
            <a:pPr lvl="1">
              <a:tabLst/>
            </a:pPr>
            <a:r>
              <a:rPr lang="en-US">
                <a:solidFill>
                  <a:schemeClr val="accent2"/>
                </a:solidFill>
              </a:rPr>
              <a:t>A user needs to have the required space quota to create tables.</a:t>
            </a:r>
          </a:p>
          <a:p>
            <a:pPr>
              <a:tabLst/>
            </a:pPr>
            <a:endParaRPr lang="en-US" b="0">
              <a:solidFill>
                <a:schemeClr val="accent2"/>
              </a:solidFill>
              <a:latin typeface="Times New Roman" pitchFamily="18" charset="0"/>
            </a:endParaRPr>
          </a:p>
        </p:txBody>
      </p:sp>
      <p:sp>
        <p:nvSpPr>
          <p:cNvPr id="20483"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noFill/>
          <a:ln/>
        </p:spPr>
        <p:txBody>
          <a:bodyPr/>
          <a:lstStyle/>
          <a:p>
            <a:pPr>
              <a:spcBef>
                <a:spcPct val="96000"/>
              </a:spcBef>
              <a:spcAft>
                <a:spcPct val="24000"/>
              </a:spcAft>
              <a:tabLst/>
            </a:pPr>
            <a:r>
              <a:rPr lang="en-US">
                <a:latin typeface="Helvetica" charset="0"/>
              </a:rPr>
              <a:t>Granting System Privileges</a:t>
            </a:r>
          </a:p>
          <a:p>
            <a:pPr lvl="1">
              <a:tabLst/>
            </a:pPr>
            <a:r>
              <a:rPr lang="en-US"/>
              <a:t>The DBA uses the </a:t>
            </a:r>
            <a:r>
              <a:rPr lang="en-US">
                <a:solidFill>
                  <a:srgbClr val="FC0128"/>
                </a:solidFill>
              </a:rPr>
              <a:t>GRANT </a:t>
            </a:r>
            <a:r>
              <a:rPr lang="en-US"/>
              <a:t>statement to allocate system privileges to the user. Once the user has been granted the privileges, the user can immediately use those privileges. </a:t>
            </a:r>
          </a:p>
          <a:p>
            <a:pPr lvl="1">
              <a:tabLst/>
            </a:pPr>
            <a:r>
              <a:rPr lang="en-US"/>
              <a:t>In the example on the slide, user Scott has been assigned the privileges to create tables, sequences, and views.</a:t>
            </a:r>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r>
              <a:rPr lang="en-US">
                <a:solidFill>
                  <a:schemeClr val="accent2"/>
                </a:solidFill>
              </a:rPr>
              <a:t>Class Management Note</a:t>
            </a:r>
          </a:p>
          <a:p>
            <a:pPr lvl="1">
              <a:tabLst/>
            </a:pPr>
            <a:r>
              <a:rPr lang="en-US">
                <a:solidFill>
                  <a:schemeClr val="accent2"/>
                </a:solidFill>
              </a:rPr>
              <a:t>A user needs to have the required space quota to create tables.</a:t>
            </a:r>
          </a:p>
          <a:p>
            <a:pPr>
              <a:tabLst/>
            </a:pPr>
            <a:endParaRPr lang="en-US" b="0">
              <a:solidFill>
                <a:schemeClr val="accent2"/>
              </a:solidFill>
              <a:latin typeface="Times New Roman" pitchFamily="18" charset="0"/>
            </a:endParaRPr>
          </a:p>
        </p:txBody>
      </p:sp>
      <p:sp>
        <p:nvSpPr>
          <p:cNvPr id="20483"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469900" y="155575"/>
            <a:ext cx="5872163" cy="4403725"/>
          </a:xfrm>
          <a:ln cap="flat"/>
        </p:spPr>
      </p:sp>
      <p:sp>
        <p:nvSpPr>
          <p:cNvPr id="24579" name="Rectangle 3"/>
          <p:cNvSpPr>
            <a:spLocks noGrp="1" noChangeArrowheads="1"/>
          </p:cNvSpPr>
          <p:nvPr>
            <p:ph type="body" idx="1"/>
          </p:nvPr>
        </p:nvSpPr>
        <p:spPr>
          <a:noFill/>
          <a:ln/>
        </p:spPr>
        <p:txBody>
          <a:bodyPr/>
          <a:lstStyle/>
          <a:p>
            <a:r>
              <a:rPr lang="en-US"/>
              <a:t>Creating a Role</a:t>
            </a:r>
          </a:p>
          <a:p>
            <a:pPr lvl="1"/>
            <a:r>
              <a:rPr lang="en-US"/>
              <a:t>The example on the slide creates a role manager and then allows the managers to create tables and views. It then grants Blake and Clark the role of managers. Now Blake and Clark can create tables and views.</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471488" y="157163"/>
            <a:ext cx="5870575" cy="4402137"/>
          </a:xfrm>
          <a:ln cap="flat"/>
        </p:spPr>
      </p:sp>
      <p:sp>
        <p:nvSpPr>
          <p:cNvPr id="26627" name="Rectangle 3"/>
          <p:cNvSpPr>
            <a:spLocks noGrp="1" noChangeArrowheads="1"/>
          </p:cNvSpPr>
          <p:nvPr>
            <p:ph type="body" idx="1"/>
          </p:nvPr>
        </p:nvSpPr>
        <p:spPr>
          <a:noFill/>
          <a:ln/>
        </p:spPr>
        <p:txBody>
          <a:bodyPr/>
          <a:lstStyle/>
          <a:p>
            <a:pPr>
              <a:tabLst/>
            </a:pPr>
            <a:endParaRPr lang="en-US" b="0" dirty="0">
              <a:latin typeface="Times New Roman" pitchFamily="18" charset="0"/>
            </a:endParaRPr>
          </a:p>
        </p:txBody>
      </p:sp>
      <p:sp>
        <p:nvSpPr>
          <p:cNvPr id="26628" name="Rectangle 4"/>
          <p:cNvSpPr>
            <a:spLocks noChangeArrowheads="1"/>
          </p:cNvSpPr>
          <p:nvPr/>
        </p:nvSpPr>
        <p:spPr bwMode="auto">
          <a:xfrm>
            <a:off x="615950" y="5624513"/>
            <a:ext cx="5448300" cy="241300"/>
          </a:xfrm>
          <a:prstGeom prst="rect">
            <a:avLst/>
          </a:prstGeom>
          <a:noFill/>
          <a:ln w="12700">
            <a:solidFill>
              <a:schemeClr val="tx1"/>
            </a:solidFill>
            <a:miter lim="800000"/>
            <a:headEnd/>
            <a:tailEnd/>
          </a:ln>
          <a:effectLst/>
        </p:spPr>
        <p:txBody>
          <a:bodyPr wrap="none" anchor="ctr"/>
          <a:lstStyle/>
          <a:p>
            <a:endParaRPr lang="en-US"/>
          </a:p>
        </p:txBody>
      </p:sp>
      <p:grpSp>
        <p:nvGrpSpPr>
          <p:cNvPr id="2" name="Group 18"/>
          <p:cNvGrpSpPr>
            <a:grpSpLocks/>
          </p:cNvGrpSpPr>
          <p:nvPr/>
        </p:nvGrpSpPr>
        <p:grpSpPr bwMode="auto">
          <a:xfrm>
            <a:off x="179388" y="6727825"/>
            <a:ext cx="293687" cy="292100"/>
            <a:chOff x="113" y="4238"/>
            <a:chExt cx="185" cy="184"/>
          </a:xfrm>
        </p:grpSpPr>
        <p:sp>
          <p:nvSpPr>
            <p:cNvPr id="26629" name="Freeform 5"/>
            <p:cNvSpPr>
              <a:spLocks/>
            </p:cNvSpPr>
            <p:nvPr/>
          </p:nvSpPr>
          <p:spPr bwMode="auto">
            <a:xfrm>
              <a:off x="113" y="4238"/>
              <a:ext cx="176" cy="177"/>
            </a:xfrm>
            <a:custGeom>
              <a:avLst/>
              <a:gdLst/>
              <a:ahLst/>
              <a:cxnLst>
                <a:cxn ang="0">
                  <a:pos x="175" y="176"/>
                </a:cxn>
                <a:cxn ang="0">
                  <a:pos x="175" y="0"/>
                </a:cxn>
                <a:cxn ang="0">
                  <a:pos x="0" y="0"/>
                </a:cxn>
                <a:cxn ang="0">
                  <a:pos x="0" y="176"/>
                </a:cxn>
                <a:cxn ang="0">
                  <a:pos x="175" y="176"/>
                </a:cxn>
              </a:cxnLst>
              <a:rect l="0" t="0" r="r" b="b"/>
              <a:pathLst>
                <a:path w="176" h="177">
                  <a:moveTo>
                    <a:pt x="175" y="176"/>
                  </a:moveTo>
                  <a:lnTo>
                    <a:pt x="175" y="0"/>
                  </a:lnTo>
                  <a:lnTo>
                    <a:pt x="0" y="0"/>
                  </a:lnTo>
                  <a:lnTo>
                    <a:pt x="0" y="176"/>
                  </a:lnTo>
                  <a:lnTo>
                    <a:pt x="175" y="176"/>
                  </a:lnTo>
                </a:path>
              </a:pathLst>
            </a:custGeom>
            <a:solidFill>
              <a:srgbClr val="000000"/>
            </a:solidFill>
            <a:ln w="9525" cap="rnd">
              <a:noFill/>
              <a:round/>
              <a:headEnd/>
              <a:tailEnd/>
            </a:ln>
            <a:effectLst/>
          </p:spPr>
          <p:txBody>
            <a:bodyPr/>
            <a:lstStyle/>
            <a:p>
              <a:endParaRPr lang="en-US"/>
            </a:p>
          </p:txBody>
        </p:sp>
        <p:sp>
          <p:nvSpPr>
            <p:cNvPr id="26630" name="Freeform 6"/>
            <p:cNvSpPr>
              <a:spLocks/>
            </p:cNvSpPr>
            <p:nvPr/>
          </p:nvSpPr>
          <p:spPr bwMode="auto">
            <a:xfrm>
              <a:off x="173" y="4305"/>
              <a:ext cx="70" cy="37"/>
            </a:xfrm>
            <a:custGeom>
              <a:avLst/>
              <a:gdLst/>
              <a:ahLst/>
              <a:cxnLst>
                <a:cxn ang="0">
                  <a:pos x="69" y="7"/>
                </a:cxn>
                <a:cxn ang="0">
                  <a:pos x="65" y="0"/>
                </a:cxn>
                <a:cxn ang="0">
                  <a:pos x="0" y="29"/>
                </a:cxn>
                <a:cxn ang="0">
                  <a:pos x="3" y="36"/>
                </a:cxn>
                <a:cxn ang="0">
                  <a:pos x="69" y="7"/>
                </a:cxn>
              </a:cxnLst>
              <a:rect l="0" t="0" r="r" b="b"/>
              <a:pathLst>
                <a:path w="70" h="37">
                  <a:moveTo>
                    <a:pt x="69" y="7"/>
                  </a:moveTo>
                  <a:lnTo>
                    <a:pt x="65" y="0"/>
                  </a:lnTo>
                  <a:lnTo>
                    <a:pt x="0" y="29"/>
                  </a:lnTo>
                  <a:lnTo>
                    <a:pt x="3" y="36"/>
                  </a:lnTo>
                  <a:lnTo>
                    <a:pt x="69" y="7"/>
                  </a:lnTo>
                </a:path>
              </a:pathLst>
            </a:custGeom>
            <a:solidFill>
              <a:srgbClr val="FFFFFF"/>
            </a:solidFill>
            <a:ln w="9525" cap="rnd">
              <a:noFill/>
              <a:round/>
              <a:headEnd/>
              <a:tailEnd/>
            </a:ln>
            <a:effectLst/>
          </p:spPr>
          <p:txBody>
            <a:bodyPr/>
            <a:lstStyle/>
            <a:p>
              <a:endParaRPr lang="en-US"/>
            </a:p>
          </p:txBody>
        </p:sp>
        <p:sp>
          <p:nvSpPr>
            <p:cNvPr id="26631" name="Freeform 7"/>
            <p:cNvSpPr>
              <a:spLocks/>
            </p:cNvSpPr>
            <p:nvPr/>
          </p:nvSpPr>
          <p:spPr bwMode="auto">
            <a:xfrm>
              <a:off x="182" y="4321"/>
              <a:ext cx="69" cy="36"/>
            </a:xfrm>
            <a:custGeom>
              <a:avLst/>
              <a:gdLst/>
              <a:ahLst/>
              <a:cxnLst>
                <a:cxn ang="0">
                  <a:pos x="68" y="6"/>
                </a:cxn>
                <a:cxn ang="0">
                  <a:pos x="65" y="0"/>
                </a:cxn>
                <a:cxn ang="0">
                  <a:pos x="0" y="28"/>
                </a:cxn>
                <a:cxn ang="0">
                  <a:pos x="3" y="35"/>
                </a:cxn>
                <a:cxn ang="0">
                  <a:pos x="68" y="6"/>
                </a:cxn>
              </a:cxnLst>
              <a:rect l="0" t="0" r="r" b="b"/>
              <a:pathLst>
                <a:path w="69" h="36">
                  <a:moveTo>
                    <a:pt x="68" y="6"/>
                  </a:moveTo>
                  <a:lnTo>
                    <a:pt x="65" y="0"/>
                  </a:lnTo>
                  <a:lnTo>
                    <a:pt x="0" y="28"/>
                  </a:lnTo>
                  <a:lnTo>
                    <a:pt x="3" y="35"/>
                  </a:lnTo>
                  <a:lnTo>
                    <a:pt x="68" y="6"/>
                  </a:lnTo>
                </a:path>
              </a:pathLst>
            </a:custGeom>
            <a:solidFill>
              <a:srgbClr val="FFFFFF"/>
            </a:solidFill>
            <a:ln w="9525" cap="rnd">
              <a:noFill/>
              <a:round/>
              <a:headEnd/>
              <a:tailEnd/>
            </a:ln>
            <a:effectLst/>
          </p:spPr>
          <p:txBody>
            <a:bodyPr/>
            <a:lstStyle/>
            <a:p>
              <a:endParaRPr lang="en-US"/>
            </a:p>
          </p:txBody>
        </p:sp>
        <p:sp>
          <p:nvSpPr>
            <p:cNvPr id="26632" name="Freeform 8"/>
            <p:cNvSpPr>
              <a:spLocks/>
            </p:cNvSpPr>
            <p:nvPr/>
          </p:nvSpPr>
          <p:spPr bwMode="auto">
            <a:xfrm>
              <a:off x="188" y="4337"/>
              <a:ext cx="68" cy="35"/>
            </a:xfrm>
            <a:custGeom>
              <a:avLst/>
              <a:gdLst/>
              <a:ahLst/>
              <a:cxnLst>
                <a:cxn ang="0">
                  <a:pos x="67" y="6"/>
                </a:cxn>
                <a:cxn ang="0">
                  <a:pos x="64" y="0"/>
                </a:cxn>
                <a:cxn ang="0">
                  <a:pos x="0" y="27"/>
                </a:cxn>
                <a:cxn ang="0">
                  <a:pos x="2" y="34"/>
                </a:cxn>
                <a:cxn ang="0">
                  <a:pos x="67" y="6"/>
                </a:cxn>
              </a:cxnLst>
              <a:rect l="0" t="0" r="r" b="b"/>
              <a:pathLst>
                <a:path w="68" h="35">
                  <a:moveTo>
                    <a:pt x="67" y="6"/>
                  </a:moveTo>
                  <a:lnTo>
                    <a:pt x="64" y="0"/>
                  </a:lnTo>
                  <a:lnTo>
                    <a:pt x="0" y="27"/>
                  </a:lnTo>
                  <a:lnTo>
                    <a:pt x="2" y="34"/>
                  </a:lnTo>
                  <a:lnTo>
                    <a:pt x="67" y="6"/>
                  </a:lnTo>
                </a:path>
              </a:pathLst>
            </a:custGeom>
            <a:solidFill>
              <a:srgbClr val="FFFFFF"/>
            </a:solidFill>
            <a:ln w="9525" cap="rnd">
              <a:noFill/>
              <a:round/>
              <a:headEnd/>
              <a:tailEnd/>
            </a:ln>
            <a:effectLst/>
          </p:spPr>
          <p:txBody>
            <a:bodyPr/>
            <a:lstStyle/>
            <a:p>
              <a:endParaRPr lang="en-US"/>
            </a:p>
          </p:txBody>
        </p:sp>
        <p:sp>
          <p:nvSpPr>
            <p:cNvPr id="26633" name="Freeform 9"/>
            <p:cNvSpPr>
              <a:spLocks/>
            </p:cNvSpPr>
            <p:nvPr/>
          </p:nvSpPr>
          <p:spPr bwMode="auto">
            <a:xfrm>
              <a:off x="196" y="4353"/>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26634" name="Freeform 10"/>
            <p:cNvSpPr>
              <a:spLocks/>
            </p:cNvSpPr>
            <p:nvPr/>
          </p:nvSpPr>
          <p:spPr bwMode="auto">
            <a:xfrm>
              <a:off x="203" y="4369"/>
              <a:ext cx="70" cy="37"/>
            </a:xfrm>
            <a:custGeom>
              <a:avLst/>
              <a:gdLst/>
              <a:ahLst/>
              <a:cxnLst>
                <a:cxn ang="0">
                  <a:pos x="69" y="7"/>
                </a:cxn>
                <a:cxn ang="0">
                  <a:pos x="65" y="0"/>
                </a:cxn>
                <a:cxn ang="0">
                  <a:pos x="0" y="29"/>
                </a:cxn>
                <a:cxn ang="0">
                  <a:pos x="3" y="36"/>
                </a:cxn>
                <a:cxn ang="0">
                  <a:pos x="69" y="7"/>
                </a:cxn>
              </a:cxnLst>
              <a:rect l="0" t="0" r="r" b="b"/>
              <a:pathLst>
                <a:path w="70" h="37">
                  <a:moveTo>
                    <a:pt x="69" y="7"/>
                  </a:moveTo>
                  <a:lnTo>
                    <a:pt x="65" y="0"/>
                  </a:lnTo>
                  <a:lnTo>
                    <a:pt x="0" y="29"/>
                  </a:lnTo>
                  <a:lnTo>
                    <a:pt x="3" y="36"/>
                  </a:lnTo>
                  <a:lnTo>
                    <a:pt x="69" y="7"/>
                  </a:lnTo>
                </a:path>
              </a:pathLst>
            </a:custGeom>
            <a:solidFill>
              <a:srgbClr val="FFFFFF"/>
            </a:solidFill>
            <a:ln w="9525" cap="rnd">
              <a:noFill/>
              <a:round/>
              <a:headEnd/>
              <a:tailEnd/>
            </a:ln>
            <a:effectLst/>
          </p:spPr>
          <p:txBody>
            <a:bodyPr/>
            <a:lstStyle/>
            <a:p>
              <a:endParaRPr lang="en-US"/>
            </a:p>
          </p:txBody>
        </p:sp>
        <p:sp>
          <p:nvSpPr>
            <p:cNvPr id="26635" name="Freeform 11"/>
            <p:cNvSpPr>
              <a:spLocks/>
            </p:cNvSpPr>
            <p:nvPr/>
          </p:nvSpPr>
          <p:spPr bwMode="auto">
            <a:xfrm>
              <a:off x="133" y="4268"/>
              <a:ext cx="121" cy="58"/>
            </a:xfrm>
            <a:custGeom>
              <a:avLst/>
              <a:gdLst/>
              <a:ahLst/>
              <a:cxnLst>
                <a:cxn ang="0">
                  <a:pos x="120" y="7"/>
                </a:cxn>
                <a:cxn ang="0">
                  <a:pos x="118" y="0"/>
                </a:cxn>
                <a:cxn ang="0">
                  <a:pos x="0" y="50"/>
                </a:cxn>
                <a:cxn ang="0">
                  <a:pos x="2" y="57"/>
                </a:cxn>
                <a:cxn ang="0">
                  <a:pos x="120" y="7"/>
                </a:cxn>
              </a:cxnLst>
              <a:rect l="0" t="0" r="r" b="b"/>
              <a:pathLst>
                <a:path w="121" h="58">
                  <a:moveTo>
                    <a:pt x="120" y="7"/>
                  </a:moveTo>
                  <a:lnTo>
                    <a:pt x="118" y="0"/>
                  </a:lnTo>
                  <a:lnTo>
                    <a:pt x="0" y="50"/>
                  </a:lnTo>
                  <a:lnTo>
                    <a:pt x="2" y="57"/>
                  </a:lnTo>
                  <a:lnTo>
                    <a:pt x="120" y="7"/>
                  </a:lnTo>
                </a:path>
              </a:pathLst>
            </a:custGeom>
            <a:solidFill>
              <a:srgbClr val="FFFFFF"/>
            </a:solidFill>
            <a:ln w="9525" cap="rnd">
              <a:noFill/>
              <a:round/>
              <a:headEnd/>
              <a:tailEnd/>
            </a:ln>
            <a:effectLst/>
          </p:spPr>
          <p:txBody>
            <a:bodyPr/>
            <a:lstStyle/>
            <a:p>
              <a:endParaRPr lang="en-US"/>
            </a:p>
          </p:txBody>
        </p:sp>
        <p:sp>
          <p:nvSpPr>
            <p:cNvPr id="26636" name="Freeform 12"/>
            <p:cNvSpPr>
              <a:spLocks/>
            </p:cNvSpPr>
            <p:nvPr/>
          </p:nvSpPr>
          <p:spPr bwMode="auto">
            <a:xfrm>
              <a:off x="117" y="4256"/>
              <a:ext cx="122" cy="59"/>
            </a:xfrm>
            <a:custGeom>
              <a:avLst/>
              <a:gdLst/>
              <a:ahLst/>
              <a:cxnLst>
                <a:cxn ang="0">
                  <a:pos x="121" y="7"/>
                </a:cxn>
                <a:cxn ang="0">
                  <a:pos x="118" y="0"/>
                </a:cxn>
                <a:cxn ang="0">
                  <a:pos x="0" y="51"/>
                </a:cxn>
                <a:cxn ang="0">
                  <a:pos x="1" y="58"/>
                </a:cxn>
                <a:cxn ang="0">
                  <a:pos x="121" y="7"/>
                </a:cxn>
              </a:cxnLst>
              <a:rect l="0" t="0" r="r" b="b"/>
              <a:pathLst>
                <a:path w="122" h="59">
                  <a:moveTo>
                    <a:pt x="121" y="7"/>
                  </a:moveTo>
                  <a:lnTo>
                    <a:pt x="118" y="0"/>
                  </a:lnTo>
                  <a:lnTo>
                    <a:pt x="0" y="51"/>
                  </a:lnTo>
                  <a:lnTo>
                    <a:pt x="1" y="58"/>
                  </a:lnTo>
                  <a:lnTo>
                    <a:pt x="121" y="7"/>
                  </a:lnTo>
                </a:path>
              </a:pathLst>
            </a:custGeom>
            <a:solidFill>
              <a:srgbClr val="FFFFFF"/>
            </a:solidFill>
            <a:ln w="9525" cap="rnd">
              <a:noFill/>
              <a:round/>
              <a:headEnd/>
              <a:tailEnd/>
            </a:ln>
            <a:effectLst/>
          </p:spPr>
          <p:txBody>
            <a:bodyPr/>
            <a:lstStyle/>
            <a:p>
              <a:endParaRPr lang="en-US"/>
            </a:p>
          </p:txBody>
        </p:sp>
        <p:sp>
          <p:nvSpPr>
            <p:cNvPr id="26637" name="Freeform 13"/>
            <p:cNvSpPr>
              <a:spLocks/>
            </p:cNvSpPr>
            <p:nvPr/>
          </p:nvSpPr>
          <p:spPr bwMode="auto">
            <a:xfrm>
              <a:off x="243" y="4270"/>
              <a:ext cx="55" cy="104"/>
            </a:xfrm>
            <a:custGeom>
              <a:avLst/>
              <a:gdLst/>
              <a:ahLst/>
              <a:cxnLst>
                <a:cxn ang="0">
                  <a:pos x="46" y="103"/>
                </a:cxn>
                <a:cxn ang="0">
                  <a:pos x="54" y="100"/>
                </a:cxn>
                <a:cxn ang="0">
                  <a:pos x="7" y="0"/>
                </a:cxn>
                <a:cxn ang="0">
                  <a:pos x="0" y="2"/>
                </a:cxn>
                <a:cxn ang="0">
                  <a:pos x="46" y="103"/>
                </a:cxn>
              </a:cxnLst>
              <a:rect l="0" t="0" r="r" b="b"/>
              <a:pathLst>
                <a:path w="55" h="104">
                  <a:moveTo>
                    <a:pt x="46" y="103"/>
                  </a:moveTo>
                  <a:lnTo>
                    <a:pt x="54" y="100"/>
                  </a:lnTo>
                  <a:lnTo>
                    <a:pt x="7" y="0"/>
                  </a:lnTo>
                  <a:lnTo>
                    <a:pt x="0" y="2"/>
                  </a:lnTo>
                  <a:lnTo>
                    <a:pt x="46" y="103"/>
                  </a:lnTo>
                </a:path>
              </a:pathLst>
            </a:custGeom>
            <a:solidFill>
              <a:srgbClr val="FFFFFF"/>
            </a:solidFill>
            <a:ln w="9525" cap="rnd">
              <a:noFill/>
              <a:round/>
              <a:headEnd/>
              <a:tailEnd/>
            </a:ln>
            <a:effectLst/>
          </p:spPr>
          <p:txBody>
            <a:bodyPr/>
            <a:lstStyle/>
            <a:p>
              <a:endParaRPr lang="en-US"/>
            </a:p>
          </p:txBody>
        </p:sp>
        <p:sp>
          <p:nvSpPr>
            <p:cNvPr id="26638" name="Freeform 14"/>
            <p:cNvSpPr>
              <a:spLocks/>
            </p:cNvSpPr>
            <p:nvPr/>
          </p:nvSpPr>
          <p:spPr bwMode="auto">
            <a:xfrm>
              <a:off x="133" y="4315"/>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a:tailEnd/>
            </a:ln>
            <a:effectLst/>
          </p:spPr>
          <p:txBody>
            <a:bodyPr/>
            <a:lstStyle/>
            <a:p>
              <a:endParaRPr lang="en-US"/>
            </a:p>
          </p:txBody>
        </p:sp>
        <p:sp>
          <p:nvSpPr>
            <p:cNvPr id="26639" name="Freeform 15"/>
            <p:cNvSpPr>
              <a:spLocks/>
            </p:cNvSpPr>
            <p:nvPr/>
          </p:nvSpPr>
          <p:spPr bwMode="auto">
            <a:xfrm>
              <a:off x="113" y="4307"/>
              <a:ext cx="57" cy="115"/>
            </a:xfrm>
            <a:custGeom>
              <a:avLst/>
              <a:gdLst/>
              <a:ahLst/>
              <a:cxnLst>
                <a:cxn ang="0">
                  <a:pos x="49" y="114"/>
                </a:cxn>
                <a:cxn ang="0">
                  <a:pos x="56" y="111"/>
                </a:cxn>
                <a:cxn ang="0">
                  <a:pos x="5" y="0"/>
                </a:cxn>
                <a:cxn ang="0">
                  <a:pos x="0" y="2"/>
                </a:cxn>
                <a:cxn ang="0">
                  <a:pos x="49" y="114"/>
                </a:cxn>
              </a:cxnLst>
              <a:rect l="0" t="0" r="r" b="b"/>
              <a:pathLst>
                <a:path w="57" h="115">
                  <a:moveTo>
                    <a:pt x="49" y="114"/>
                  </a:moveTo>
                  <a:lnTo>
                    <a:pt x="56" y="111"/>
                  </a:lnTo>
                  <a:lnTo>
                    <a:pt x="5" y="0"/>
                  </a:lnTo>
                  <a:lnTo>
                    <a:pt x="0" y="2"/>
                  </a:lnTo>
                  <a:lnTo>
                    <a:pt x="49" y="114"/>
                  </a:lnTo>
                </a:path>
              </a:pathLst>
            </a:custGeom>
            <a:solidFill>
              <a:srgbClr val="FFFFFF"/>
            </a:solidFill>
            <a:ln w="9525" cap="rnd">
              <a:noFill/>
              <a:round/>
              <a:headEnd/>
              <a:tailEnd/>
            </a:ln>
            <a:effectLst/>
          </p:spPr>
          <p:txBody>
            <a:bodyPr/>
            <a:lstStyle/>
            <a:p>
              <a:endParaRPr lang="en-US"/>
            </a:p>
          </p:txBody>
        </p:sp>
        <p:sp>
          <p:nvSpPr>
            <p:cNvPr id="26640" name="Freeform 16"/>
            <p:cNvSpPr>
              <a:spLocks/>
            </p:cNvSpPr>
            <p:nvPr/>
          </p:nvSpPr>
          <p:spPr bwMode="auto">
            <a:xfrm>
              <a:off x="116" y="4307"/>
              <a:ext cx="27" cy="18"/>
            </a:xfrm>
            <a:custGeom>
              <a:avLst/>
              <a:gdLst/>
              <a:ahLst/>
              <a:cxnLst>
                <a:cxn ang="0">
                  <a:pos x="22" y="17"/>
                </a:cxn>
                <a:cxn ang="0">
                  <a:pos x="26" y="10"/>
                </a:cxn>
                <a:cxn ang="0">
                  <a:pos x="4" y="0"/>
                </a:cxn>
                <a:cxn ang="0">
                  <a:pos x="0" y="6"/>
                </a:cxn>
                <a:cxn ang="0">
                  <a:pos x="22" y="17"/>
                </a:cxn>
              </a:cxnLst>
              <a:rect l="0" t="0" r="r" b="b"/>
              <a:pathLst>
                <a:path w="27" h="18">
                  <a:moveTo>
                    <a:pt x="22" y="17"/>
                  </a:moveTo>
                  <a:lnTo>
                    <a:pt x="26" y="10"/>
                  </a:lnTo>
                  <a:lnTo>
                    <a:pt x="4" y="0"/>
                  </a:lnTo>
                  <a:lnTo>
                    <a:pt x="0" y="6"/>
                  </a:lnTo>
                  <a:lnTo>
                    <a:pt x="22" y="17"/>
                  </a:lnTo>
                </a:path>
              </a:pathLst>
            </a:custGeom>
            <a:solidFill>
              <a:srgbClr val="FFFFFF"/>
            </a:solidFill>
            <a:ln w="9525" cap="rnd">
              <a:noFill/>
              <a:round/>
              <a:headEnd/>
              <a:tailEnd/>
            </a:ln>
            <a:effectLst/>
          </p:spPr>
          <p:txBody>
            <a:bodyPr/>
            <a:lstStyle/>
            <a:p>
              <a:endParaRPr lang="en-US"/>
            </a:p>
          </p:txBody>
        </p:sp>
        <p:sp>
          <p:nvSpPr>
            <p:cNvPr id="26641" name="Freeform 17"/>
            <p:cNvSpPr>
              <a:spLocks/>
            </p:cNvSpPr>
            <p:nvPr/>
          </p:nvSpPr>
          <p:spPr bwMode="auto">
            <a:xfrm>
              <a:off x="223" y="4263"/>
              <a:ext cx="28" cy="18"/>
            </a:xfrm>
            <a:custGeom>
              <a:avLst/>
              <a:gdLst/>
              <a:ahLst/>
              <a:cxnLst>
                <a:cxn ang="0">
                  <a:pos x="23" y="17"/>
                </a:cxn>
                <a:cxn ang="0">
                  <a:pos x="27" y="10"/>
                </a:cxn>
                <a:cxn ang="0">
                  <a:pos x="4" y="0"/>
                </a:cxn>
                <a:cxn ang="0">
                  <a:pos x="0" y="5"/>
                </a:cxn>
                <a:cxn ang="0">
                  <a:pos x="23" y="17"/>
                </a:cxn>
              </a:cxnLst>
              <a:rect l="0" t="0" r="r" b="b"/>
              <a:pathLst>
                <a:path w="28" h="18">
                  <a:moveTo>
                    <a:pt x="23" y="17"/>
                  </a:moveTo>
                  <a:lnTo>
                    <a:pt x="27" y="10"/>
                  </a:lnTo>
                  <a:lnTo>
                    <a:pt x="4" y="0"/>
                  </a:lnTo>
                  <a:lnTo>
                    <a:pt x="0" y="5"/>
                  </a:lnTo>
                  <a:lnTo>
                    <a:pt x="23" y="17"/>
                  </a:lnTo>
                </a:path>
              </a:pathLst>
            </a:custGeom>
            <a:solidFill>
              <a:srgbClr val="FFFFFF"/>
            </a:solidFill>
            <a:ln w="9525" cap="rnd">
              <a:noFill/>
              <a:round/>
              <a:headEnd/>
              <a:tailEnd/>
            </a:ln>
            <a:effectLst/>
          </p:spPr>
          <p:txBody>
            <a:bodyPr/>
            <a:lstStyle/>
            <a:p>
              <a:endParaRPr lang="en-US"/>
            </a:p>
          </p:txBody>
        </p:sp>
      </p:gr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471488" y="157163"/>
            <a:ext cx="5870575" cy="4402137"/>
          </a:xfrm>
          <a:ln cap="flat"/>
        </p:spPr>
      </p:sp>
      <p:sp>
        <p:nvSpPr>
          <p:cNvPr id="26627" name="Rectangle 3"/>
          <p:cNvSpPr>
            <a:spLocks noGrp="1" noChangeArrowheads="1"/>
          </p:cNvSpPr>
          <p:nvPr>
            <p:ph type="body" idx="1"/>
          </p:nvPr>
        </p:nvSpPr>
        <p:spPr>
          <a:noFill/>
          <a:ln/>
        </p:spPr>
        <p:txBody>
          <a:bodyPr/>
          <a:lstStyle/>
          <a:p>
            <a:pPr>
              <a:tabLst/>
            </a:pPr>
            <a:endParaRPr lang="en-US" b="0" dirty="0">
              <a:latin typeface="Times New Roman" pitchFamily="18" charset="0"/>
            </a:endParaRPr>
          </a:p>
        </p:txBody>
      </p:sp>
      <p:sp>
        <p:nvSpPr>
          <p:cNvPr id="26628" name="Rectangle 4"/>
          <p:cNvSpPr>
            <a:spLocks noChangeArrowheads="1"/>
          </p:cNvSpPr>
          <p:nvPr/>
        </p:nvSpPr>
        <p:spPr bwMode="auto">
          <a:xfrm>
            <a:off x="615950" y="5624513"/>
            <a:ext cx="5448300" cy="241300"/>
          </a:xfrm>
          <a:prstGeom prst="rect">
            <a:avLst/>
          </a:prstGeom>
          <a:noFill/>
          <a:ln w="12700">
            <a:solidFill>
              <a:schemeClr val="tx1"/>
            </a:solidFill>
            <a:miter lim="800000"/>
            <a:headEnd/>
            <a:tailEnd/>
          </a:ln>
          <a:effectLst/>
        </p:spPr>
        <p:txBody>
          <a:bodyPr wrap="none" anchor="ctr"/>
          <a:lstStyle/>
          <a:p>
            <a:endParaRPr lang="en-US"/>
          </a:p>
        </p:txBody>
      </p:sp>
      <p:grpSp>
        <p:nvGrpSpPr>
          <p:cNvPr id="2" name="Group 18"/>
          <p:cNvGrpSpPr>
            <a:grpSpLocks/>
          </p:cNvGrpSpPr>
          <p:nvPr/>
        </p:nvGrpSpPr>
        <p:grpSpPr bwMode="auto">
          <a:xfrm>
            <a:off x="179388" y="6727825"/>
            <a:ext cx="293687" cy="292100"/>
            <a:chOff x="113" y="4238"/>
            <a:chExt cx="185" cy="184"/>
          </a:xfrm>
        </p:grpSpPr>
        <p:sp>
          <p:nvSpPr>
            <p:cNvPr id="26629" name="Freeform 5"/>
            <p:cNvSpPr>
              <a:spLocks/>
            </p:cNvSpPr>
            <p:nvPr/>
          </p:nvSpPr>
          <p:spPr bwMode="auto">
            <a:xfrm>
              <a:off x="113" y="4238"/>
              <a:ext cx="176" cy="177"/>
            </a:xfrm>
            <a:custGeom>
              <a:avLst/>
              <a:gdLst/>
              <a:ahLst/>
              <a:cxnLst>
                <a:cxn ang="0">
                  <a:pos x="175" y="176"/>
                </a:cxn>
                <a:cxn ang="0">
                  <a:pos x="175" y="0"/>
                </a:cxn>
                <a:cxn ang="0">
                  <a:pos x="0" y="0"/>
                </a:cxn>
                <a:cxn ang="0">
                  <a:pos x="0" y="176"/>
                </a:cxn>
                <a:cxn ang="0">
                  <a:pos x="175" y="176"/>
                </a:cxn>
              </a:cxnLst>
              <a:rect l="0" t="0" r="r" b="b"/>
              <a:pathLst>
                <a:path w="176" h="177">
                  <a:moveTo>
                    <a:pt x="175" y="176"/>
                  </a:moveTo>
                  <a:lnTo>
                    <a:pt x="175" y="0"/>
                  </a:lnTo>
                  <a:lnTo>
                    <a:pt x="0" y="0"/>
                  </a:lnTo>
                  <a:lnTo>
                    <a:pt x="0" y="176"/>
                  </a:lnTo>
                  <a:lnTo>
                    <a:pt x="175" y="176"/>
                  </a:lnTo>
                </a:path>
              </a:pathLst>
            </a:custGeom>
            <a:solidFill>
              <a:srgbClr val="000000"/>
            </a:solidFill>
            <a:ln w="9525" cap="rnd">
              <a:noFill/>
              <a:round/>
              <a:headEnd/>
              <a:tailEnd/>
            </a:ln>
            <a:effectLst/>
          </p:spPr>
          <p:txBody>
            <a:bodyPr/>
            <a:lstStyle/>
            <a:p>
              <a:endParaRPr lang="en-US"/>
            </a:p>
          </p:txBody>
        </p:sp>
        <p:sp>
          <p:nvSpPr>
            <p:cNvPr id="26630" name="Freeform 6"/>
            <p:cNvSpPr>
              <a:spLocks/>
            </p:cNvSpPr>
            <p:nvPr/>
          </p:nvSpPr>
          <p:spPr bwMode="auto">
            <a:xfrm>
              <a:off x="173" y="4305"/>
              <a:ext cx="70" cy="37"/>
            </a:xfrm>
            <a:custGeom>
              <a:avLst/>
              <a:gdLst/>
              <a:ahLst/>
              <a:cxnLst>
                <a:cxn ang="0">
                  <a:pos x="69" y="7"/>
                </a:cxn>
                <a:cxn ang="0">
                  <a:pos x="65" y="0"/>
                </a:cxn>
                <a:cxn ang="0">
                  <a:pos x="0" y="29"/>
                </a:cxn>
                <a:cxn ang="0">
                  <a:pos x="3" y="36"/>
                </a:cxn>
                <a:cxn ang="0">
                  <a:pos x="69" y="7"/>
                </a:cxn>
              </a:cxnLst>
              <a:rect l="0" t="0" r="r" b="b"/>
              <a:pathLst>
                <a:path w="70" h="37">
                  <a:moveTo>
                    <a:pt x="69" y="7"/>
                  </a:moveTo>
                  <a:lnTo>
                    <a:pt x="65" y="0"/>
                  </a:lnTo>
                  <a:lnTo>
                    <a:pt x="0" y="29"/>
                  </a:lnTo>
                  <a:lnTo>
                    <a:pt x="3" y="36"/>
                  </a:lnTo>
                  <a:lnTo>
                    <a:pt x="69" y="7"/>
                  </a:lnTo>
                </a:path>
              </a:pathLst>
            </a:custGeom>
            <a:solidFill>
              <a:srgbClr val="FFFFFF"/>
            </a:solidFill>
            <a:ln w="9525" cap="rnd">
              <a:noFill/>
              <a:round/>
              <a:headEnd/>
              <a:tailEnd/>
            </a:ln>
            <a:effectLst/>
          </p:spPr>
          <p:txBody>
            <a:bodyPr/>
            <a:lstStyle/>
            <a:p>
              <a:endParaRPr lang="en-US"/>
            </a:p>
          </p:txBody>
        </p:sp>
        <p:sp>
          <p:nvSpPr>
            <p:cNvPr id="26631" name="Freeform 7"/>
            <p:cNvSpPr>
              <a:spLocks/>
            </p:cNvSpPr>
            <p:nvPr/>
          </p:nvSpPr>
          <p:spPr bwMode="auto">
            <a:xfrm>
              <a:off x="182" y="4321"/>
              <a:ext cx="69" cy="36"/>
            </a:xfrm>
            <a:custGeom>
              <a:avLst/>
              <a:gdLst/>
              <a:ahLst/>
              <a:cxnLst>
                <a:cxn ang="0">
                  <a:pos x="68" y="6"/>
                </a:cxn>
                <a:cxn ang="0">
                  <a:pos x="65" y="0"/>
                </a:cxn>
                <a:cxn ang="0">
                  <a:pos x="0" y="28"/>
                </a:cxn>
                <a:cxn ang="0">
                  <a:pos x="3" y="35"/>
                </a:cxn>
                <a:cxn ang="0">
                  <a:pos x="68" y="6"/>
                </a:cxn>
              </a:cxnLst>
              <a:rect l="0" t="0" r="r" b="b"/>
              <a:pathLst>
                <a:path w="69" h="36">
                  <a:moveTo>
                    <a:pt x="68" y="6"/>
                  </a:moveTo>
                  <a:lnTo>
                    <a:pt x="65" y="0"/>
                  </a:lnTo>
                  <a:lnTo>
                    <a:pt x="0" y="28"/>
                  </a:lnTo>
                  <a:lnTo>
                    <a:pt x="3" y="35"/>
                  </a:lnTo>
                  <a:lnTo>
                    <a:pt x="68" y="6"/>
                  </a:lnTo>
                </a:path>
              </a:pathLst>
            </a:custGeom>
            <a:solidFill>
              <a:srgbClr val="FFFFFF"/>
            </a:solidFill>
            <a:ln w="9525" cap="rnd">
              <a:noFill/>
              <a:round/>
              <a:headEnd/>
              <a:tailEnd/>
            </a:ln>
            <a:effectLst/>
          </p:spPr>
          <p:txBody>
            <a:bodyPr/>
            <a:lstStyle/>
            <a:p>
              <a:endParaRPr lang="en-US"/>
            </a:p>
          </p:txBody>
        </p:sp>
        <p:sp>
          <p:nvSpPr>
            <p:cNvPr id="26632" name="Freeform 8"/>
            <p:cNvSpPr>
              <a:spLocks/>
            </p:cNvSpPr>
            <p:nvPr/>
          </p:nvSpPr>
          <p:spPr bwMode="auto">
            <a:xfrm>
              <a:off x="188" y="4337"/>
              <a:ext cx="68" cy="35"/>
            </a:xfrm>
            <a:custGeom>
              <a:avLst/>
              <a:gdLst/>
              <a:ahLst/>
              <a:cxnLst>
                <a:cxn ang="0">
                  <a:pos x="67" y="6"/>
                </a:cxn>
                <a:cxn ang="0">
                  <a:pos x="64" y="0"/>
                </a:cxn>
                <a:cxn ang="0">
                  <a:pos x="0" y="27"/>
                </a:cxn>
                <a:cxn ang="0">
                  <a:pos x="2" y="34"/>
                </a:cxn>
                <a:cxn ang="0">
                  <a:pos x="67" y="6"/>
                </a:cxn>
              </a:cxnLst>
              <a:rect l="0" t="0" r="r" b="b"/>
              <a:pathLst>
                <a:path w="68" h="35">
                  <a:moveTo>
                    <a:pt x="67" y="6"/>
                  </a:moveTo>
                  <a:lnTo>
                    <a:pt x="64" y="0"/>
                  </a:lnTo>
                  <a:lnTo>
                    <a:pt x="0" y="27"/>
                  </a:lnTo>
                  <a:lnTo>
                    <a:pt x="2" y="34"/>
                  </a:lnTo>
                  <a:lnTo>
                    <a:pt x="67" y="6"/>
                  </a:lnTo>
                </a:path>
              </a:pathLst>
            </a:custGeom>
            <a:solidFill>
              <a:srgbClr val="FFFFFF"/>
            </a:solidFill>
            <a:ln w="9525" cap="rnd">
              <a:noFill/>
              <a:round/>
              <a:headEnd/>
              <a:tailEnd/>
            </a:ln>
            <a:effectLst/>
          </p:spPr>
          <p:txBody>
            <a:bodyPr/>
            <a:lstStyle/>
            <a:p>
              <a:endParaRPr lang="en-US"/>
            </a:p>
          </p:txBody>
        </p:sp>
        <p:sp>
          <p:nvSpPr>
            <p:cNvPr id="26633" name="Freeform 9"/>
            <p:cNvSpPr>
              <a:spLocks/>
            </p:cNvSpPr>
            <p:nvPr/>
          </p:nvSpPr>
          <p:spPr bwMode="auto">
            <a:xfrm>
              <a:off x="196" y="4353"/>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26634" name="Freeform 10"/>
            <p:cNvSpPr>
              <a:spLocks/>
            </p:cNvSpPr>
            <p:nvPr/>
          </p:nvSpPr>
          <p:spPr bwMode="auto">
            <a:xfrm>
              <a:off x="203" y="4369"/>
              <a:ext cx="70" cy="37"/>
            </a:xfrm>
            <a:custGeom>
              <a:avLst/>
              <a:gdLst/>
              <a:ahLst/>
              <a:cxnLst>
                <a:cxn ang="0">
                  <a:pos x="69" y="7"/>
                </a:cxn>
                <a:cxn ang="0">
                  <a:pos x="65" y="0"/>
                </a:cxn>
                <a:cxn ang="0">
                  <a:pos x="0" y="29"/>
                </a:cxn>
                <a:cxn ang="0">
                  <a:pos x="3" y="36"/>
                </a:cxn>
                <a:cxn ang="0">
                  <a:pos x="69" y="7"/>
                </a:cxn>
              </a:cxnLst>
              <a:rect l="0" t="0" r="r" b="b"/>
              <a:pathLst>
                <a:path w="70" h="37">
                  <a:moveTo>
                    <a:pt x="69" y="7"/>
                  </a:moveTo>
                  <a:lnTo>
                    <a:pt x="65" y="0"/>
                  </a:lnTo>
                  <a:lnTo>
                    <a:pt x="0" y="29"/>
                  </a:lnTo>
                  <a:lnTo>
                    <a:pt x="3" y="36"/>
                  </a:lnTo>
                  <a:lnTo>
                    <a:pt x="69" y="7"/>
                  </a:lnTo>
                </a:path>
              </a:pathLst>
            </a:custGeom>
            <a:solidFill>
              <a:srgbClr val="FFFFFF"/>
            </a:solidFill>
            <a:ln w="9525" cap="rnd">
              <a:noFill/>
              <a:round/>
              <a:headEnd/>
              <a:tailEnd/>
            </a:ln>
            <a:effectLst/>
          </p:spPr>
          <p:txBody>
            <a:bodyPr/>
            <a:lstStyle/>
            <a:p>
              <a:endParaRPr lang="en-US"/>
            </a:p>
          </p:txBody>
        </p:sp>
        <p:sp>
          <p:nvSpPr>
            <p:cNvPr id="26635" name="Freeform 11"/>
            <p:cNvSpPr>
              <a:spLocks/>
            </p:cNvSpPr>
            <p:nvPr/>
          </p:nvSpPr>
          <p:spPr bwMode="auto">
            <a:xfrm>
              <a:off x="133" y="4268"/>
              <a:ext cx="121" cy="58"/>
            </a:xfrm>
            <a:custGeom>
              <a:avLst/>
              <a:gdLst/>
              <a:ahLst/>
              <a:cxnLst>
                <a:cxn ang="0">
                  <a:pos x="120" y="7"/>
                </a:cxn>
                <a:cxn ang="0">
                  <a:pos x="118" y="0"/>
                </a:cxn>
                <a:cxn ang="0">
                  <a:pos x="0" y="50"/>
                </a:cxn>
                <a:cxn ang="0">
                  <a:pos x="2" y="57"/>
                </a:cxn>
                <a:cxn ang="0">
                  <a:pos x="120" y="7"/>
                </a:cxn>
              </a:cxnLst>
              <a:rect l="0" t="0" r="r" b="b"/>
              <a:pathLst>
                <a:path w="121" h="58">
                  <a:moveTo>
                    <a:pt x="120" y="7"/>
                  </a:moveTo>
                  <a:lnTo>
                    <a:pt x="118" y="0"/>
                  </a:lnTo>
                  <a:lnTo>
                    <a:pt x="0" y="50"/>
                  </a:lnTo>
                  <a:lnTo>
                    <a:pt x="2" y="57"/>
                  </a:lnTo>
                  <a:lnTo>
                    <a:pt x="120" y="7"/>
                  </a:lnTo>
                </a:path>
              </a:pathLst>
            </a:custGeom>
            <a:solidFill>
              <a:srgbClr val="FFFFFF"/>
            </a:solidFill>
            <a:ln w="9525" cap="rnd">
              <a:noFill/>
              <a:round/>
              <a:headEnd/>
              <a:tailEnd/>
            </a:ln>
            <a:effectLst/>
          </p:spPr>
          <p:txBody>
            <a:bodyPr/>
            <a:lstStyle/>
            <a:p>
              <a:endParaRPr lang="en-US"/>
            </a:p>
          </p:txBody>
        </p:sp>
        <p:sp>
          <p:nvSpPr>
            <p:cNvPr id="26636" name="Freeform 12"/>
            <p:cNvSpPr>
              <a:spLocks/>
            </p:cNvSpPr>
            <p:nvPr/>
          </p:nvSpPr>
          <p:spPr bwMode="auto">
            <a:xfrm>
              <a:off x="117" y="4256"/>
              <a:ext cx="122" cy="59"/>
            </a:xfrm>
            <a:custGeom>
              <a:avLst/>
              <a:gdLst/>
              <a:ahLst/>
              <a:cxnLst>
                <a:cxn ang="0">
                  <a:pos x="121" y="7"/>
                </a:cxn>
                <a:cxn ang="0">
                  <a:pos x="118" y="0"/>
                </a:cxn>
                <a:cxn ang="0">
                  <a:pos x="0" y="51"/>
                </a:cxn>
                <a:cxn ang="0">
                  <a:pos x="1" y="58"/>
                </a:cxn>
                <a:cxn ang="0">
                  <a:pos x="121" y="7"/>
                </a:cxn>
              </a:cxnLst>
              <a:rect l="0" t="0" r="r" b="b"/>
              <a:pathLst>
                <a:path w="122" h="59">
                  <a:moveTo>
                    <a:pt x="121" y="7"/>
                  </a:moveTo>
                  <a:lnTo>
                    <a:pt x="118" y="0"/>
                  </a:lnTo>
                  <a:lnTo>
                    <a:pt x="0" y="51"/>
                  </a:lnTo>
                  <a:lnTo>
                    <a:pt x="1" y="58"/>
                  </a:lnTo>
                  <a:lnTo>
                    <a:pt x="121" y="7"/>
                  </a:lnTo>
                </a:path>
              </a:pathLst>
            </a:custGeom>
            <a:solidFill>
              <a:srgbClr val="FFFFFF"/>
            </a:solidFill>
            <a:ln w="9525" cap="rnd">
              <a:noFill/>
              <a:round/>
              <a:headEnd/>
              <a:tailEnd/>
            </a:ln>
            <a:effectLst/>
          </p:spPr>
          <p:txBody>
            <a:bodyPr/>
            <a:lstStyle/>
            <a:p>
              <a:endParaRPr lang="en-US"/>
            </a:p>
          </p:txBody>
        </p:sp>
        <p:sp>
          <p:nvSpPr>
            <p:cNvPr id="26637" name="Freeform 13"/>
            <p:cNvSpPr>
              <a:spLocks/>
            </p:cNvSpPr>
            <p:nvPr/>
          </p:nvSpPr>
          <p:spPr bwMode="auto">
            <a:xfrm>
              <a:off x="243" y="4270"/>
              <a:ext cx="55" cy="104"/>
            </a:xfrm>
            <a:custGeom>
              <a:avLst/>
              <a:gdLst/>
              <a:ahLst/>
              <a:cxnLst>
                <a:cxn ang="0">
                  <a:pos x="46" y="103"/>
                </a:cxn>
                <a:cxn ang="0">
                  <a:pos x="54" y="100"/>
                </a:cxn>
                <a:cxn ang="0">
                  <a:pos x="7" y="0"/>
                </a:cxn>
                <a:cxn ang="0">
                  <a:pos x="0" y="2"/>
                </a:cxn>
                <a:cxn ang="0">
                  <a:pos x="46" y="103"/>
                </a:cxn>
              </a:cxnLst>
              <a:rect l="0" t="0" r="r" b="b"/>
              <a:pathLst>
                <a:path w="55" h="104">
                  <a:moveTo>
                    <a:pt x="46" y="103"/>
                  </a:moveTo>
                  <a:lnTo>
                    <a:pt x="54" y="100"/>
                  </a:lnTo>
                  <a:lnTo>
                    <a:pt x="7" y="0"/>
                  </a:lnTo>
                  <a:lnTo>
                    <a:pt x="0" y="2"/>
                  </a:lnTo>
                  <a:lnTo>
                    <a:pt x="46" y="103"/>
                  </a:lnTo>
                </a:path>
              </a:pathLst>
            </a:custGeom>
            <a:solidFill>
              <a:srgbClr val="FFFFFF"/>
            </a:solidFill>
            <a:ln w="9525" cap="rnd">
              <a:noFill/>
              <a:round/>
              <a:headEnd/>
              <a:tailEnd/>
            </a:ln>
            <a:effectLst/>
          </p:spPr>
          <p:txBody>
            <a:bodyPr/>
            <a:lstStyle/>
            <a:p>
              <a:endParaRPr lang="en-US"/>
            </a:p>
          </p:txBody>
        </p:sp>
        <p:sp>
          <p:nvSpPr>
            <p:cNvPr id="26638" name="Freeform 14"/>
            <p:cNvSpPr>
              <a:spLocks/>
            </p:cNvSpPr>
            <p:nvPr/>
          </p:nvSpPr>
          <p:spPr bwMode="auto">
            <a:xfrm>
              <a:off x="133" y="4315"/>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a:tailEnd/>
            </a:ln>
            <a:effectLst/>
          </p:spPr>
          <p:txBody>
            <a:bodyPr/>
            <a:lstStyle/>
            <a:p>
              <a:endParaRPr lang="en-US"/>
            </a:p>
          </p:txBody>
        </p:sp>
        <p:sp>
          <p:nvSpPr>
            <p:cNvPr id="26639" name="Freeform 15"/>
            <p:cNvSpPr>
              <a:spLocks/>
            </p:cNvSpPr>
            <p:nvPr/>
          </p:nvSpPr>
          <p:spPr bwMode="auto">
            <a:xfrm>
              <a:off x="113" y="4307"/>
              <a:ext cx="57" cy="115"/>
            </a:xfrm>
            <a:custGeom>
              <a:avLst/>
              <a:gdLst/>
              <a:ahLst/>
              <a:cxnLst>
                <a:cxn ang="0">
                  <a:pos x="49" y="114"/>
                </a:cxn>
                <a:cxn ang="0">
                  <a:pos x="56" y="111"/>
                </a:cxn>
                <a:cxn ang="0">
                  <a:pos x="5" y="0"/>
                </a:cxn>
                <a:cxn ang="0">
                  <a:pos x="0" y="2"/>
                </a:cxn>
                <a:cxn ang="0">
                  <a:pos x="49" y="114"/>
                </a:cxn>
              </a:cxnLst>
              <a:rect l="0" t="0" r="r" b="b"/>
              <a:pathLst>
                <a:path w="57" h="115">
                  <a:moveTo>
                    <a:pt x="49" y="114"/>
                  </a:moveTo>
                  <a:lnTo>
                    <a:pt x="56" y="111"/>
                  </a:lnTo>
                  <a:lnTo>
                    <a:pt x="5" y="0"/>
                  </a:lnTo>
                  <a:lnTo>
                    <a:pt x="0" y="2"/>
                  </a:lnTo>
                  <a:lnTo>
                    <a:pt x="49" y="114"/>
                  </a:lnTo>
                </a:path>
              </a:pathLst>
            </a:custGeom>
            <a:solidFill>
              <a:srgbClr val="FFFFFF"/>
            </a:solidFill>
            <a:ln w="9525" cap="rnd">
              <a:noFill/>
              <a:round/>
              <a:headEnd/>
              <a:tailEnd/>
            </a:ln>
            <a:effectLst/>
          </p:spPr>
          <p:txBody>
            <a:bodyPr/>
            <a:lstStyle/>
            <a:p>
              <a:endParaRPr lang="en-US"/>
            </a:p>
          </p:txBody>
        </p:sp>
        <p:sp>
          <p:nvSpPr>
            <p:cNvPr id="26640" name="Freeform 16"/>
            <p:cNvSpPr>
              <a:spLocks/>
            </p:cNvSpPr>
            <p:nvPr/>
          </p:nvSpPr>
          <p:spPr bwMode="auto">
            <a:xfrm>
              <a:off x="116" y="4307"/>
              <a:ext cx="27" cy="18"/>
            </a:xfrm>
            <a:custGeom>
              <a:avLst/>
              <a:gdLst/>
              <a:ahLst/>
              <a:cxnLst>
                <a:cxn ang="0">
                  <a:pos x="22" y="17"/>
                </a:cxn>
                <a:cxn ang="0">
                  <a:pos x="26" y="10"/>
                </a:cxn>
                <a:cxn ang="0">
                  <a:pos x="4" y="0"/>
                </a:cxn>
                <a:cxn ang="0">
                  <a:pos x="0" y="6"/>
                </a:cxn>
                <a:cxn ang="0">
                  <a:pos x="22" y="17"/>
                </a:cxn>
              </a:cxnLst>
              <a:rect l="0" t="0" r="r" b="b"/>
              <a:pathLst>
                <a:path w="27" h="18">
                  <a:moveTo>
                    <a:pt x="22" y="17"/>
                  </a:moveTo>
                  <a:lnTo>
                    <a:pt x="26" y="10"/>
                  </a:lnTo>
                  <a:lnTo>
                    <a:pt x="4" y="0"/>
                  </a:lnTo>
                  <a:lnTo>
                    <a:pt x="0" y="6"/>
                  </a:lnTo>
                  <a:lnTo>
                    <a:pt x="22" y="17"/>
                  </a:lnTo>
                </a:path>
              </a:pathLst>
            </a:custGeom>
            <a:solidFill>
              <a:srgbClr val="FFFFFF"/>
            </a:solidFill>
            <a:ln w="9525" cap="rnd">
              <a:noFill/>
              <a:round/>
              <a:headEnd/>
              <a:tailEnd/>
            </a:ln>
            <a:effectLst/>
          </p:spPr>
          <p:txBody>
            <a:bodyPr/>
            <a:lstStyle/>
            <a:p>
              <a:endParaRPr lang="en-US"/>
            </a:p>
          </p:txBody>
        </p:sp>
        <p:sp>
          <p:nvSpPr>
            <p:cNvPr id="26641" name="Freeform 17"/>
            <p:cNvSpPr>
              <a:spLocks/>
            </p:cNvSpPr>
            <p:nvPr/>
          </p:nvSpPr>
          <p:spPr bwMode="auto">
            <a:xfrm>
              <a:off x="223" y="4263"/>
              <a:ext cx="28" cy="18"/>
            </a:xfrm>
            <a:custGeom>
              <a:avLst/>
              <a:gdLst/>
              <a:ahLst/>
              <a:cxnLst>
                <a:cxn ang="0">
                  <a:pos x="23" y="17"/>
                </a:cxn>
                <a:cxn ang="0">
                  <a:pos x="27" y="10"/>
                </a:cxn>
                <a:cxn ang="0">
                  <a:pos x="4" y="0"/>
                </a:cxn>
                <a:cxn ang="0">
                  <a:pos x="0" y="5"/>
                </a:cxn>
                <a:cxn ang="0">
                  <a:pos x="23" y="17"/>
                </a:cxn>
              </a:cxnLst>
              <a:rect l="0" t="0" r="r" b="b"/>
              <a:pathLst>
                <a:path w="28" h="18">
                  <a:moveTo>
                    <a:pt x="23" y="17"/>
                  </a:moveTo>
                  <a:lnTo>
                    <a:pt x="27" y="10"/>
                  </a:lnTo>
                  <a:lnTo>
                    <a:pt x="4" y="0"/>
                  </a:lnTo>
                  <a:lnTo>
                    <a:pt x="0" y="5"/>
                  </a:lnTo>
                  <a:lnTo>
                    <a:pt x="23" y="17"/>
                  </a:lnTo>
                </a:path>
              </a:pathLst>
            </a:custGeom>
            <a:solidFill>
              <a:srgbClr val="FFFFFF"/>
            </a:solidFill>
            <a:ln w="9525" cap="rnd">
              <a:noFill/>
              <a:round/>
              <a:headEnd/>
              <a:tailEnd/>
            </a:ln>
            <a:effectLst/>
          </p:spPr>
          <p:txBody>
            <a:bodyPr/>
            <a:lstStyle/>
            <a:p>
              <a:endParaRPr lang="en-US"/>
            </a:p>
          </p:txBody>
        </p:sp>
      </p:gr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p:spPr>
        <p:txBody>
          <a:bodyPr/>
          <a:lstStyle/>
          <a:p>
            <a:pPr>
              <a:tabLst/>
            </a:pPr>
            <a:endParaRPr lang="en-US" dirty="0"/>
          </a:p>
        </p:txBody>
      </p:sp>
      <p:sp>
        <p:nvSpPr>
          <p:cNvPr id="28675"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69900" y="155575"/>
            <a:ext cx="5872163" cy="4403725"/>
          </a:xfrm>
          <a:ln cap="flat"/>
        </p:spPr>
      </p:sp>
      <p:sp>
        <p:nvSpPr>
          <p:cNvPr id="30723" name="Rectangle 3"/>
          <p:cNvSpPr>
            <a:spLocks noGrp="1" noChangeArrowheads="1"/>
          </p:cNvSpPr>
          <p:nvPr>
            <p:ph type="body" idx="1"/>
          </p:nvPr>
        </p:nvSpPr>
        <p:spPr>
          <a:noFill/>
          <a:ln/>
        </p:spPr>
        <p:txBody>
          <a:bodyPr/>
          <a:lstStyle/>
          <a:p>
            <a:pPr defTabSz="438150">
              <a:tabLst>
                <a:tab pos="457200" algn="l"/>
                <a:tab pos="2179638" algn="l"/>
              </a:tabLst>
            </a:pPr>
            <a:r>
              <a:rPr lang="en-US"/>
              <a:t>Granting Object Privileges</a:t>
            </a:r>
          </a:p>
          <a:p>
            <a:pPr lvl="1" defTabSz="438150">
              <a:tabLst>
                <a:tab pos="457200" algn="l"/>
                <a:tab pos="2179638" algn="l"/>
              </a:tabLst>
            </a:pPr>
            <a:r>
              <a:rPr lang="en-US"/>
              <a:t>Different object privileges are available for different types of schema objects. A user automatically has all object privileges for schema objects contained in the user’s schema. A user can grant any object privilege on any schema object that the user owns to any other user or role. If the grant includes the GRANT OPTION, the grantee can further grant the object privilege to other users; otherwise, the grantee can use the privilege but cannot grant it to other users.</a:t>
            </a:r>
          </a:p>
          <a:p>
            <a:pPr lvl="1" defTabSz="438150">
              <a:tabLst>
                <a:tab pos="457200" algn="l"/>
                <a:tab pos="2179638" algn="l"/>
              </a:tabLst>
            </a:pPr>
            <a:r>
              <a:rPr lang="en-US"/>
              <a:t>In the syntax:</a:t>
            </a:r>
          </a:p>
          <a:p>
            <a:pPr lvl="1" defTabSz="438150">
              <a:tabLst>
                <a:tab pos="457200" algn="l"/>
                <a:tab pos="2179638" algn="l"/>
              </a:tabLst>
            </a:pPr>
            <a:r>
              <a:rPr lang="en-US"/>
              <a:t>	</a:t>
            </a:r>
            <a:r>
              <a:rPr lang="en-US" i="1"/>
              <a:t>object_priv</a:t>
            </a:r>
            <a:r>
              <a:rPr lang="en-US"/>
              <a:t>	is an object privilege to be granted</a:t>
            </a:r>
            <a:endParaRPr lang="en-US" b="1"/>
          </a:p>
          <a:p>
            <a:pPr algn="just" defTabSz="438150">
              <a:lnSpc>
                <a:spcPct val="112000"/>
              </a:lnSpc>
              <a:spcBef>
                <a:spcPct val="48000"/>
              </a:spcBef>
              <a:tabLst>
                <a:tab pos="457200" algn="l"/>
                <a:tab pos="2179638" algn="l"/>
              </a:tabLst>
            </a:pPr>
            <a:r>
              <a:rPr lang="en-US" b="0">
                <a:latin typeface="Times" charset="0"/>
              </a:rPr>
              <a:t>	ALL	specifies all object privileges.</a:t>
            </a:r>
          </a:p>
          <a:p>
            <a:pPr algn="just" defTabSz="438150">
              <a:lnSpc>
                <a:spcPct val="112000"/>
              </a:lnSpc>
              <a:spcBef>
                <a:spcPct val="48000"/>
              </a:spcBef>
              <a:tabLst>
                <a:tab pos="457200" algn="l"/>
                <a:tab pos="2179638" algn="l"/>
              </a:tabLst>
            </a:pPr>
            <a:r>
              <a:rPr lang="en-US" b="0" i="1">
                <a:latin typeface="Times" charset="0"/>
              </a:rPr>
              <a:t>	columns	</a:t>
            </a:r>
            <a:r>
              <a:rPr lang="en-US" b="0">
                <a:latin typeface="Times" charset="0"/>
              </a:rPr>
              <a:t>specifies the column from a table or view on which privileges 			are granted</a:t>
            </a:r>
          </a:p>
          <a:p>
            <a:pPr algn="just" defTabSz="438150">
              <a:lnSpc>
                <a:spcPct val="112000"/>
              </a:lnSpc>
              <a:spcBef>
                <a:spcPct val="48000"/>
              </a:spcBef>
              <a:tabLst>
                <a:tab pos="457200" algn="l"/>
                <a:tab pos="2179638" algn="l"/>
              </a:tabLst>
            </a:pPr>
            <a:r>
              <a:rPr lang="en-US" b="0">
                <a:latin typeface="Times" charset="0"/>
              </a:rPr>
              <a:t>	ON </a:t>
            </a:r>
            <a:r>
              <a:rPr lang="en-US" b="0" i="1">
                <a:latin typeface="Times" charset="0"/>
              </a:rPr>
              <a:t>object</a:t>
            </a:r>
            <a:r>
              <a:rPr lang="en-US" b="0">
                <a:latin typeface="Times" charset="0"/>
              </a:rPr>
              <a:t>	is the object on which the privileges are granted</a:t>
            </a:r>
          </a:p>
          <a:p>
            <a:pPr algn="just" defTabSz="438150">
              <a:lnSpc>
                <a:spcPct val="112000"/>
              </a:lnSpc>
              <a:spcBef>
                <a:spcPct val="48000"/>
              </a:spcBef>
              <a:tabLst>
                <a:tab pos="457200" algn="l"/>
                <a:tab pos="2179638" algn="l"/>
              </a:tabLst>
            </a:pPr>
            <a:r>
              <a:rPr lang="en-US" b="0">
                <a:latin typeface="Times" charset="0"/>
              </a:rPr>
              <a:t>	TO	identifies to whom the privilege is granted</a:t>
            </a:r>
          </a:p>
          <a:p>
            <a:pPr algn="just" defTabSz="438150">
              <a:lnSpc>
                <a:spcPct val="112000"/>
              </a:lnSpc>
              <a:spcBef>
                <a:spcPct val="48000"/>
              </a:spcBef>
              <a:tabLst>
                <a:tab pos="457200" algn="l"/>
                <a:tab pos="2179638" algn="l"/>
              </a:tabLst>
            </a:pPr>
            <a:r>
              <a:rPr lang="en-US" b="0">
                <a:latin typeface="Times" charset="0"/>
              </a:rPr>
              <a:t>	PUBLIC	grants object privileges to all users</a:t>
            </a:r>
          </a:p>
          <a:p>
            <a:pPr defTabSz="438150">
              <a:lnSpc>
                <a:spcPct val="112000"/>
              </a:lnSpc>
              <a:spcBef>
                <a:spcPct val="48000"/>
              </a:spcBef>
              <a:tabLst>
                <a:tab pos="457200" algn="l"/>
                <a:tab pos="2179638" algn="l"/>
              </a:tabLst>
            </a:pPr>
            <a:r>
              <a:rPr lang="en-US" b="0">
                <a:latin typeface="Times" charset="0"/>
              </a:rPr>
              <a:t>	</a:t>
            </a:r>
            <a:r>
              <a:rPr lang="en-US" b="0">
                <a:solidFill>
                  <a:srgbClr val="FC0128"/>
                </a:solidFill>
                <a:latin typeface="Times" charset="0"/>
              </a:rPr>
              <a:t>WITH GRANT OPTION </a:t>
            </a:r>
            <a:r>
              <a:rPr lang="en-US" b="0">
                <a:latin typeface="Times" charset="0"/>
              </a:rPr>
              <a:t>	allows the grantee to grant the object privileges to other users 			and roles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p:spPr>
        <p:txBody>
          <a:bodyPr/>
          <a:lstStyle/>
          <a:p>
            <a:pPr algn="just">
              <a:tabLst/>
            </a:pPr>
            <a:r>
              <a:rPr lang="en-US"/>
              <a:t>Additional Search Conditions</a:t>
            </a:r>
            <a:endParaRPr lang="en-US">
              <a:latin typeface="Times" charset="0"/>
            </a:endParaRPr>
          </a:p>
          <a:p>
            <a:pPr lvl="1">
              <a:tabLst/>
            </a:pPr>
            <a:r>
              <a:rPr lang="en-US"/>
              <a:t>In addition to the join, you may have criteria for your WHERE clause. For example, to display employee King’s employee number, name, department number, and department location, you need an additional condition in the WHERE clause. </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a:tabLst/>
            </a:pPr>
            <a:endParaRPr lang="en-US" b="0">
              <a:latin typeface="Times New Roman" pitchFamily="18" charset="0"/>
            </a:endParaRPr>
          </a:p>
        </p:txBody>
      </p:sp>
      <p:sp>
        <p:nvSpPr>
          <p:cNvPr id="55299" name="Rectangle 3"/>
          <p:cNvSpPr>
            <a:spLocks noGrp="1" noRot="1" noChangeAspect="1" noChangeArrowheads="1" noTextEdit="1"/>
          </p:cNvSpPr>
          <p:nvPr>
            <p:ph type="sldImg"/>
          </p:nvPr>
        </p:nvSpPr>
        <p:spPr>
          <a:xfrm>
            <a:off x="474663" y="161925"/>
            <a:ext cx="5864225" cy="4397375"/>
          </a:xfrm>
          <a:ln cap="flat"/>
        </p:spPr>
      </p:sp>
      <p:sp>
        <p:nvSpPr>
          <p:cNvPr id="55300" name="Rectangle 4"/>
          <p:cNvSpPr>
            <a:spLocks noChangeArrowheads="1"/>
          </p:cNvSpPr>
          <p:nvPr/>
        </p:nvSpPr>
        <p:spPr bwMode="auto">
          <a:xfrm>
            <a:off x="619125" y="5575300"/>
            <a:ext cx="5534025" cy="793750"/>
          </a:xfrm>
          <a:prstGeom prst="rect">
            <a:avLst/>
          </a:prstGeom>
          <a:noFill/>
          <a:ln w="12700">
            <a:solidFill>
              <a:schemeClr val="tx1"/>
            </a:solidFill>
            <a:miter lim="800000"/>
            <a:headEnd/>
            <a:tailEnd/>
          </a:ln>
          <a:effectLst/>
        </p:spPr>
        <p:txBody>
          <a:bodyPr wrap="none" lIns="93663" tIns="47625" rIns="93663" bIns="47625"/>
          <a:lstStyle/>
          <a:p>
            <a:pPr algn="l" defTabSz="942975">
              <a:lnSpc>
                <a:spcPct val="100000"/>
              </a:lnSpc>
              <a:spcBef>
                <a:spcPct val="0"/>
              </a:spcBef>
            </a:pPr>
            <a:r>
              <a:rPr lang="en-US" sz="1100">
                <a:solidFill>
                  <a:schemeClr val="tx1"/>
                </a:solidFill>
                <a:latin typeface="Courier New" pitchFamily="49" charset="0"/>
              </a:rPr>
              <a:t>SQL&gt; SELECT	 empno, ename, emp.deptno, loc</a:t>
            </a:r>
          </a:p>
          <a:p>
            <a:pPr algn="l" defTabSz="942975">
              <a:lnSpc>
                <a:spcPct val="100000"/>
              </a:lnSpc>
              <a:spcBef>
                <a:spcPct val="0"/>
              </a:spcBef>
            </a:pPr>
            <a:r>
              <a:rPr lang="en-US" sz="1100">
                <a:solidFill>
                  <a:schemeClr val="tx1"/>
                </a:solidFill>
                <a:latin typeface="Courier New" pitchFamily="49" charset="0"/>
              </a:rPr>
              <a:t>  2  FROM	 emp, dept</a:t>
            </a:r>
          </a:p>
          <a:p>
            <a:pPr algn="l" defTabSz="942975">
              <a:lnSpc>
                <a:spcPct val="100000"/>
              </a:lnSpc>
              <a:spcBef>
                <a:spcPct val="0"/>
              </a:spcBef>
            </a:pPr>
            <a:r>
              <a:rPr lang="en-US" sz="1100">
                <a:solidFill>
                  <a:schemeClr val="tx1"/>
                </a:solidFill>
                <a:latin typeface="Courier New" pitchFamily="49" charset="0"/>
              </a:rPr>
              <a:t>  3  WHERE	 emp.deptno = dept.deptno</a:t>
            </a:r>
          </a:p>
          <a:p>
            <a:pPr algn="l" defTabSz="942975">
              <a:lnSpc>
                <a:spcPct val="100000"/>
              </a:lnSpc>
              <a:spcBef>
                <a:spcPct val="0"/>
              </a:spcBef>
            </a:pPr>
            <a:r>
              <a:rPr lang="en-US" sz="1100">
                <a:solidFill>
                  <a:schemeClr val="tx1"/>
                </a:solidFill>
                <a:latin typeface="Courier New" pitchFamily="49" charset="0"/>
              </a:rPr>
              <a:t>  4  AND	 INITCAP(ename) = 'King';</a:t>
            </a:r>
          </a:p>
          <a:p>
            <a:pPr algn="l" defTabSz="942975">
              <a:lnSpc>
                <a:spcPct val="100000"/>
              </a:lnSpc>
              <a:spcBef>
                <a:spcPct val="0"/>
              </a:spcBef>
            </a:pPr>
            <a:endParaRPr lang="en-US" sz="1100">
              <a:solidFill>
                <a:schemeClr val="tx1"/>
              </a:solidFill>
              <a:latin typeface="Courier New" pitchFamily="49" charset="0"/>
            </a:endParaRPr>
          </a:p>
          <a:p>
            <a:pPr algn="l" defTabSz="942975">
              <a:lnSpc>
                <a:spcPct val="100000"/>
              </a:lnSpc>
              <a:spcBef>
                <a:spcPct val="0"/>
              </a:spcBef>
            </a:pPr>
            <a:r>
              <a:rPr lang="en-US" sz="1100" b="0">
                <a:solidFill>
                  <a:schemeClr val="tx1"/>
                </a:solidFill>
                <a:latin typeface="Courier New" pitchFamily="49" charset="0"/>
              </a:rPr>
              <a:t> </a:t>
            </a:r>
          </a:p>
          <a:p>
            <a:pPr algn="l" defTabSz="942975">
              <a:lnSpc>
                <a:spcPct val="100000"/>
              </a:lnSpc>
              <a:spcBef>
                <a:spcPct val="0"/>
              </a:spcBef>
            </a:pPr>
            <a:r>
              <a:rPr lang="en-US" sz="1100" b="0">
                <a:solidFill>
                  <a:schemeClr val="tx1"/>
                </a:solidFill>
                <a:latin typeface="Courier New" pitchFamily="49" charset="0"/>
              </a:rPr>
              <a:t>    </a:t>
            </a:r>
          </a:p>
        </p:txBody>
      </p:sp>
      <p:sp>
        <p:nvSpPr>
          <p:cNvPr id="55301" name="Rectangle 5"/>
          <p:cNvSpPr>
            <a:spLocks noChangeArrowheads="1"/>
          </p:cNvSpPr>
          <p:nvPr/>
        </p:nvSpPr>
        <p:spPr bwMode="auto">
          <a:xfrm>
            <a:off x="619125" y="6486525"/>
            <a:ext cx="5534025" cy="617538"/>
          </a:xfrm>
          <a:prstGeom prst="rect">
            <a:avLst/>
          </a:prstGeom>
          <a:noFill/>
          <a:ln w="12700">
            <a:solidFill>
              <a:schemeClr val="tx1"/>
            </a:solidFill>
            <a:miter lim="800000"/>
            <a:headEnd/>
            <a:tailEnd/>
          </a:ln>
          <a:effectLst/>
        </p:spPr>
        <p:txBody>
          <a:bodyPr wrap="none" lIns="93663" tIns="47625" rIns="93663" bIns="47625"/>
          <a:lstStyle/>
          <a:p>
            <a:pPr algn="l" defTabSz="942975">
              <a:lnSpc>
                <a:spcPct val="100000"/>
              </a:lnSpc>
              <a:spcBef>
                <a:spcPct val="0"/>
              </a:spcBef>
            </a:pPr>
            <a:r>
              <a:rPr lang="en-US" sz="1100" b="0">
                <a:solidFill>
                  <a:schemeClr val="tx1"/>
                </a:solidFill>
                <a:latin typeface="Courier New" pitchFamily="49" charset="0"/>
              </a:rPr>
              <a:t>    EMPNO ENAME         DEPTNO LOC</a:t>
            </a:r>
          </a:p>
          <a:p>
            <a:pPr algn="l" defTabSz="942975">
              <a:lnSpc>
                <a:spcPct val="100000"/>
              </a:lnSpc>
              <a:spcBef>
                <a:spcPct val="0"/>
              </a:spcBef>
            </a:pPr>
            <a:r>
              <a:rPr lang="en-US" sz="1100" b="0">
                <a:solidFill>
                  <a:schemeClr val="tx1"/>
                </a:solidFill>
                <a:latin typeface="Courier New" pitchFamily="49" charset="0"/>
              </a:rPr>
              <a:t>--------- ---------- --------- -------------</a:t>
            </a:r>
          </a:p>
          <a:p>
            <a:pPr algn="l" defTabSz="942975">
              <a:lnSpc>
                <a:spcPct val="100000"/>
              </a:lnSpc>
              <a:spcBef>
                <a:spcPct val="0"/>
              </a:spcBef>
            </a:pPr>
            <a:r>
              <a:rPr lang="en-US" sz="1100" b="0">
                <a:solidFill>
                  <a:schemeClr val="tx1"/>
                </a:solidFill>
                <a:latin typeface="Courier New" pitchFamily="49" charset="0"/>
              </a:rPr>
              <a:t>     7839 KING              10 NEW YORK</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noFill/>
          <a:ln/>
        </p:spPr>
        <p:txBody>
          <a:bodyPr/>
          <a:lstStyle/>
          <a:p>
            <a:pPr>
              <a:tabLst/>
            </a:pPr>
            <a:r>
              <a:rPr lang="en-US"/>
              <a:t>Guidelines</a:t>
            </a:r>
          </a:p>
          <a:p>
            <a:pPr lvl="2">
              <a:tabLst/>
            </a:pPr>
            <a:r>
              <a:rPr lang="en-US"/>
              <a:t>To grant privileges on an object, the object must be in your own schema or you must have been granted the object privileges WITH GRANT OPTION.</a:t>
            </a:r>
          </a:p>
          <a:p>
            <a:pPr lvl="2">
              <a:tabLst/>
            </a:pPr>
            <a:r>
              <a:rPr lang="en-US"/>
              <a:t>An object owner can grant any object privilege on the object to any other user or role of the database.</a:t>
            </a:r>
          </a:p>
          <a:p>
            <a:pPr lvl="2">
              <a:tabLst/>
            </a:pPr>
            <a:r>
              <a:rPr lang="en-US"/>
              <a:t>The owner of an object automatically acquires all object privileges on that object.</a:t>
            </a:r>
          </a:p>
          <a:p>
            <a:pPr lvl="1">
              <a:tabLst/>
            </a:pPr>
            <a:r>
              <a:rPr lang="en-US"/>
              <a:t>The first example on the slide grants users Sue and Rich the privilege to query your EMP table. The second example g</a:t>
            </a:r>
            <a:r>
              <a:rPr lang="en-US">
                <a:latin typeface="Times" charset="0"/>
              </a:rPr>
              <a:t>rants UPDATE privileges on specific columns in the DEPT table to Scott and to the manager role.</a:t>
            </a:r>
          </a:p>
          <a:p>
            <a:pPr lvl="1">
              <a:tabLst/>
            </a:pPr>
            <a:r>
              <a:rPr lang="en-US" b="1">
                <a:latin typeface="Times" charset="0"/>
              </a:rPr>
              <a:t>Note:</a:t>
            </a:r>
            <a:r>
              <a:rPr lang="en-US">
                <a:latin typeface="Times" charset="0"/>
              </a:rPr>
              <a:t> DBAs generally allocate system privileges; any user who owns an object can grant object privileges.</a:t>
            </a:r>
          </a:p>
          <a:p>
            <a:pPr algn="just">
              <a:lnSpc>
                <a:spcPct val="112000"/>
              </a:lnSpc>
              <a:spcBef>
                <a:spcPct val="95000"/>
              </a:spcBef>
              <a:spcAft>
                <a:spcPct val="48000"/>
              </a:spcAft>
              <a:tabLst/>
            </a:pPr>
            <a:endParaRPr lang="en-US" b="0">
              <a:latin typeface="Times" charset="0"/>
            </a:endParaRPr>
          </a:p>
          <a:p>
            <a:pPr>
              <a:tabLst/>
            </a:pPr>
            <a:endParaRPr lang="en-US" b="0">
              <a:latin typeface="Times" charset="0"/>
            </a:endParaRPr>
          </a:p>
        </p:txBody>
      </p:sp>
      <p:sp>
        <p:nvSpPr>
          <p:cNvPr id="32771"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34819"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34820" name="Rectangle 4"/>
          <p:cNvSpPr>
            <a:spLocks noGrp="1" noChangeArrowheads="1"/>
          </p:cNvSpPr>
          <p:nvPr>
            <p:ph type="body" idx="1"/>
          </p:nvPr>
        </p:nvSpPr>
        <p:spPr>
          <a:noFill/>
          <a:ln/>
        </p:spPr>
        <p:txBody>
          <a:bodyPr/>
          <a:lstStyle/>
          <a:p>
            <a:pPr>
              <a:tabLst/>
            </a:pPr>
            <a:r>
              <a:rPr lang="en-US"/>
              <a:t>WITH GRANT OPTION Keyword</a:t>
            </a:r>
          </a:p>
          <a:p>
            <a:pPr lvl="1">
              <a:tabLst/>
            </a:pPr>
            <a:r>
              <a:rPr lang="en-US"/>
              <a:t>A privilege that is granted WITH GRANT OPTION can be passed on to other users and roles by the grantee. Object privileges granted WITH GRANT OPTION are revoked when the grantor’s privilege is revoked.</a:t>
            </a:r>
          </a:p>
          <a:p>
            <a:pPr lvl="1">
              <a:tabLst/>
            </a:pPr>
            <a:r>
              <a:rPr lang="en-US"/>
              <a:t>The example on the slide gives user Scott access to your DEPT table with the privileges to query the table and add rows to the table. The example also allows Scott to give others these privileges.</a:t>
            </a:r>
          </a:p>
          <a:p>
            <a:pPr>
              <a:tabLst/>
            </a:pPr>
            <a:r>
              <a:rPr lang="en-US"/>
              <a:t>PUBLIC Keyword</a:t>
            </a:r>
          </a:p>
          <a:p>
            <a:pPr lvl="1">
              <a:tabLst/>
            </a:pPr>
            <a:r>
              <a:rPr lang="en-US"/>
              <a:t>An owner of a table can grant access to all users by using the </a:t>
            </a:r>
            <a:r>
              <a:rPr lang="en-US">
                <a:solidFill>
                  <a:srgbClr val="FC0128"/>
                </a:solidFill>
              </a:rPr>
              <a:t>PUBLIC </a:t>
            </a:r>
            <a:r>
              <a:rPr lang="en-US"/>
              <a:t>keyword.</a:t>
            </a:r>
          </a:p>
          <a:p>
            <a:pPr lvl="1">
              <a:tabLst/>
            </a:pPr>
            <a:r>
              <a:rPr lang="en-US"/>
              <a:t>The second example allows all users on the system to query data from Alice’s DEPT table.</a:t>
            </a:r>
          </a:p>
          <a:p>
            <a:pPr>
              <a:tabLst/>
            </a:pPr>
            <a:endParaRPr lang="en-US"/>
          </a:p>
          <a:p>
            <a:pPr>
              <a:tabLst/>
            </a:pPr>
            <a:r>
              <a:rPr lang="en-US">
                <a:solidFill>
                  <a:schemeClr val="accent2"/>
                </a:solidFill>
              </a:rPr>
              <a:t>Class Management Note</a:t>
            </a:r>
          </a:p>
          <a:p>
            <a:pPr lvl="1">
              <a:tabLst/>
            </a:pPr>
            <a:r>
              <a:rPr lang="en-US">
                <a:solidFill>
                  <a:schemeClr val="accent2"/>
                </a:solidFill>
              </a:rPr>
              <a:t>If a statement does not use the full name of an object, the Oracle Server implicitly prefixes the object name with the current user’s name (or schema). If user Scott queries the DEPT table, the system will SELECT from table SCOTT.DEPT.</a:t>
            </a:r>
          </a:p>
          <a:p>
            <a:pPr lvl="1">
              <a:tabLst/>
            </a:pPr>
            <a:r>
              <a:rPr lang="en-US">
                <a:solidFill>
                  <a:schemeClr val="accent2"/>
                </a:solidFill>
              </a:rPr>
              <a:t>If a statement does not use the full name of an object, and the current user does not own an object of that name, the system will prefix the object name with PUBLIC. For example, if user Scott queries the USER_OBJECTS table, and Scott does not own such a table, the system will SELECT from the data dictionary view by way of the PUBLIC.USER_OBJECTS public synonym.</a:t>
            </a:r>
          </a:p>
        </p:txBody>
      </p:sp>
      <p:sp>
        <p:nvSpPr>
          <p:cNvPr id="34821" name="Rectangle 5"/>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469900" y="155575"/>
            <a:ext cx="5872163" cy="4403725"/>
          </a:xfrm>
          <a:ln cap="flat"/>
        </p:spPr>
      </p:sp>
      <p:sp>
        <p:nvSpPr>
          <p:cNvPr id="36867" name="Rectangle 3"/>
          <p:cNvSpPr>
            <a:spLocks noGrp="1" noChangeArrowheads="1"/>
          </p:cNvSpPr>
          <p:nvPr>
            <p:ph type="body" idx="1"/>
          </p:nvPr>
        </p:nvSpPr>
        <p:spPr>
          <a:noFill/>
          <a:ln/>
        </p:spPr>
        <p:txBody>
          <a:bodyPr/>
          <a:lstStyle/>
          <a:p>
            <a:r>
              <a:rPr lang="en-US" dirty="0"/>
              <a:t>Confirming Privileges Granted</a:t>
            </a:r>
          </a:p>
          <a:p>
            <a:pPr lvl="1"/>
            <a:r>
              <a:rPr lang="en-US" dirty="0"/>
              <a:t>If you attempt to perform an unauthorized operation—for example, deleting a row from a table for which you do not have the DELETE privilege—the Oracle Server will not permit the operation to take place.</a:t>
            </a:r>
          </a:p>
          <a:p>
            <a:pPr lvl="1"/>
            <a:r>
              <a:rPr lang="en-US" dirty="0"/>
              <a:t>If you receive the Oracle Server error message “table or view does not exist,” you have done either of the following:</a:t>
            </a:r>
          </a:p>
          <a:p>
            <a:pPr lvl="2"/>
            <a:r>
              <a:rPr lang="en-US" dirty="0"/>
              <a:t>Named a table or view that does not exist</a:t>
            </a:r>
          </a:p>
          <a:p>
            <a:pPr lvl="2"/>
            <a:r>
              <a:rPr lang="en-US" dirty="0"/>
              <a:t>Attempted to perform an operation on a table or view for which you do not have the appropriate privilege</a:t>
            </a:r>
          </a:p>
          <a:p>
            <a:pPr lvl="1"/>
            <a:r>
              <a:rPr lang="en-US" dirty="0"/>
              <a:t>You can access the data dictionary to view the privileges that you have. The table on the slide describes various data dictionary tables.</a:t>
            </a:r>
          </a:p>
          <a:p>
            <a:endParaRPr lang="en-US" b="0" dirty="0">
              <a:latin typeface="Times New Roman" pitchFamily="18"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38915"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38916" name="Rectangle 4"/>
          <p:cNvSpPr>
            <a:spLocks noGrp="1" noChangeArrowheads="1"/>
          </p:cNvSpPr>
          <p:nvPr>
            <p:ph type="body" idx="1"/>
          </p:nvPr>
        </p:nvSpPr>
        <p:spPr>
          <a:noFill/>
          <a:ln/>
        </p:spPr>
        <p:txBody>
          <a:bodyPr/>
          <a:lstStyle/>
          <a:p>
            <a:pPr>
              <a:tabLst/>
            </a:pPr>
            <a:r>
              <a:rPr lang="en-US"/>
              <a:t>Revoking Object Privileges</a:t>
            </a:r>
          </a:p>
          <a:p>
            <a:pPr lvl="1">
              <a:tabLst/>
            </a:pPr>
            <a:r>
              <a:rPr lang="en-US"/>
              <a:t>Remove privileges granted to other users by using the </a:t>
            </a:r>
            <a:r>
              <a:rPr lang="en-US">
                <a:solidFill>
                  <a:srgbClr val="FC0128"/>
                </a:solidFill>
              </a:rPr>
              <a:t>REVOKE </a:t>
            </a:r>
            <a:r>
              <a:rPr lang="en-US"/>
              <a:t>statement. When you use the REVOKE statement, the privileges that you specify are revoked from the users that you name and from any other users to whom those privileges may have been granted through the WITH GRANT OPTION clause.</a:t>
            </a:r>
          </a:p>
          <a:p>
            <a:pPr lvl="1">
              <a:tabLst/>
            </a:pPr>
            <a:r>
              <a:rPr lang="en-US"/>
              <a:t>In the syntax:</a:t>
            </a:r>
          </a:p>
          <a:p>
            <a:pPr lvl="1">
              <a:tabLst/>
            </a:pPr>
            <a:r>
              <a:rPr lang="en-US"/>
              <a:t>	CASCADE		is required to remove any referential integrity constraints made to the 		CONSTRAINTS	object by means of the REFERENCES privilege</a:t>
            </a:r>
          </a:p>
          <a:p>
            <a:pPr lvl="1">
              <a:tabLst/>
            </a:pPr>
            <a:r>
              <a:rPr lang="en-US"/>
              <a:t>For more information, see </a:t>
            </a:r>
            <a:br>
              <a:rPr lang="en-US"/>
            </a:br>
            <a:r>
              <a:rPr lang="en-US" i="1"/>
              <a:t>Oracle Server SQL Reference, </a:t>
            </a:r>
            <a:r>
              <a:rPr lang="en-US"/>
              <a:t>Release 8, “REVOKE.”</a:t>
            </a:r>
          </a:p>
          <a:p>
            <a:pPr lvl="1">
              <a:tabLst/>
            </a:pPr>
            <a:endParaRPr lang="en-US"/>
          </a:p>
          <a:p>
            <a:pPr lvl="1">
              <a:tabLst/>
            </a:pPr>
            <a:endParaRPr lang="en-US"/>
          </a:p>
          <a:p>
            <a:pPr>
              <a:tabLst/>
            </a:pPr>
            <a:endParaRPr lang="en-US" b="0">
              <a:latin typeface="Times New Roman" pitchFamily="18" charset="0"/>
            </a:endParaRPr>
          </a:p>
        </p:txBody>
      </p:sp>
      <p:sp>
        <p:nvSpPr>
          <p:cNvPr id="38917" name="Rectangle 5"/>
          <p:cNvSpPr>
            <a:spLocks noGrp="1" noRot="1" noChangeAspect="1" noChangeArrowheads="1" noTextEdit="1"/>
          </p:cNvSpPr>
          <p:nvPr>
            <p:ph type="sldImg"/>
          </p:nvPr>
        </p:nvSpPr>
        <p:spPr>
          <a:xfrm>
            <a:off x="471488" y="157163"/>
            <a:ext cx="5870575" cy="4402137"/>
          </a:xfrm>
          <a:ln cap="flat"/>
        </p:spPr>
      </p:sp>
      <p:grpSp>
        <p:nvGrpSpPr>
          <p:cNvPr id="2" name="Group 19"/>
          <p:cNvGrpSpPr>
            <a:grpSpLocks/>
          </p:cNvGrpSpPr>
          <p:nvPr/>
        </p:nvGrpSpPr>
        <p:grpSpPr bwMode="auto">
          <a:xfrm>
            <a:off x="180975" y="6407150"/>
            <a:ext cx="293688" cy="292100"/>
            <a:chOff x="114" y="4036"/>
            <a:chExt cx="185" cy="184"/>
          </a:xfrm>
        </p:grpSpPr>
        <p:sp>
          <p:nvSpPr>
            <p:cNvPr id="38918" name="Freeform 6"/>
            <p:cNvSpPr>
              <a:spLocks/>
            </p:cNvSpPr>
            <p:nvPr/>
          </p:nvSpPr>
          <p:spPr bwMode="auto">
            <a:xfrm>
              <a:off x="114" y="4036"/>
              <a:ext cx="176" cy="177"/>
            </a:xfrm>
            <a:custGeom>
              <a:avLst/>
              <a:gdLst/>
              <a:ahLst/>
              <a:cxnLst>
                <a:cxn ang="0">
                  <a:pos x="175" y="176"/>
                </a:cxn>
                <a:cxn ang="0">
                  <a:pos x="175" y="0"/>
                </a:cxn>
                <a:cxn ang="0">
                  <a:pos x="0" y="0"/>
                </a:cxn>
                <a:cxn ang="0">
                  <a:pos x="0" y="176"/>
                </a:cxn>
                <a:cxn ang="0">
                  <a:pos x="175" y="176"/>
                </a:cxn>
              </a:cxnLst>
              <a:rect l="0" t="0" r="r" b="b"/>
              <a:pathLst>
                <a:path w="176" h="177">
                  <a:moveTo>
                    <a:pt x="175" y="176"/>
                  </a:moveTo>
                  <a:lnTo>
                    <a:pt x="175" y="0"/>
                  </a:lnTo>
                  <a:lnTo>
                    <a:pt x="0" y="0"/>
                  </a:lnTo>
                  <a:lnTo>
                    <a:pt x="0" y="176"/>
                  </a:lnTo>
                  <a:lnTo>
                    <a:pt x="175" y="176"/>
                  </a:lnTo>
                </a:path>
              </a:pathLst>
            </a:custGeom>
            <a:solidFill>
              <a:srgbClr val="000000"/>
            </a:solidFill>
            <a:ln w="9525" cap="rnd">
              <a:noFill/>
              <a:round/>
              <a:headEnd/>
              <a:tailEnd/>
            </a:ln>
            <a:effectLst/>
          </p:spPr>
          <p:txBody>
            <a:bodyPr/>
            <a:lstStyle/>
            <a:p>
              <a:endParaRPr lang="en-US"/>
            </a:p>
          </p:txBody>
        </p:sp>
        <p:sp>
          <p:nvSpPr>
            <p:cNvPr id="38919" name="Freeform 7"/>
            <p:cNvSpPr>
              <a:spLocks/>
            </p:cNvSpPr>
            <p:nvPr/>
          </p:nvSpPr>
          <p:spPr bwMode="auto">
            <a:xfrm>
              <a:off x="174" y="4103"/>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38920" name="Freeform 8"/>
            <p:cNvSpPr>
              <a:spLocks/>
            </p:cNvSpPr>
            <p:nvPr/>
          </p:nvSpPr>
          <p:spPr bwMode="auto">
            <a:xfrm>
              <a:off x="183" y="4118"/>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a:tailEnd/>
            </a:ln>
            <a:effectLst/>
          </p:spPr>
          <p:txBody>
            <a:bodyPr/>
            <a:lstStyle/>
            <a:p>
              <a:endParaRPr lang="en-US"/>
            </a:p>
          </p:txBody>
        </p:sp>
        <p:sp>
          <p:nvSpPr>
            <p:cNvPr id="38921" name="Freeform 9"/>
            <p:cNvSpPr>
              <a:spLocks/>
            </p:cNvSpPr>
            <p:nvPr/>
          </p:nvSpPr>
          <p:spPr bwMode="auto">
            <a:xfrm>
              <a:off x="189" y="4134"/>
              <a:ext cx="68" cy="36"/>
            </a:xfrm>
            <a:custGeom>
              <a:avLst/>
              <a:gdLst/>
              <a:ahLst/>
              <a:cxnLst>
                <a:cxn ang="0">
                  <a:pos x="67" y="6"/>
                </a:cxn>
                <a:cxn ang="0">
                  <a:pos x="64" y="0"/>
                </a:cxn>
                <a:cxn ang="0">
                  <a:pos x="0" y="28"/>
                </a:cxn>
                <a:cxn ang="0">
                  <a:pos x="2" y="35"/>
                </a:cxn>
                <a:cxn ang="0">
                  <a:pos x="67" y="6"/>
                </a:cxn>
              </a:cxnLst>
              <a:rect l="0" t="0" r="r" b="b"/>
              <a:pathLst>
                <a:path w="68" h="36">
                  <a:moveTo>
                    <a:pt x="67" y="6"/>
                  </a:moveTo>
                  <a:lnTo>
                    <a:pt x="64" y="0"/>
                  </a:lnTo>
                  <a:lnTo>
                    <a:pt x="0" y="28"/>
                  </a:lnTo>
                  <a:lnTo>
                    <a:pt x="2" y="35"/>
                  </a:lnTo>
                  <a:lnTo>
                    <a:pt x="67" y="6"/>
                  </a:lnTo>
                </a:path>
              </a:pathLst>
            </a:custGeom>
            <a:solidFill>
              <a:srgbClr val="FFFFFF"/>
            </a:solidFill>
            <a:ln w="9525" cap="rnd">
              <a:noFill/>
              <a:round/>
              <a:headEnd/>
              <a:tailEnd/>
            </a:ln>
            <a:effectLst/>
          </p:spPr>
          <p:txBody>
            <a:bodyPr/>
            <a:lstStyle/>
            <a:p>
              <a:endParaRPr lang="en-US"/>
            </a:p>
          </p:txBody>
        </p:sp>
        <p:sp>
          <p:nvSpPr>
            <p:cNvPr id="38922" name="Freeform 10"/>
            <p:cNvSpPr>
              <a:spLocks/>
            </p:cNvSpPr>
            <p:nvPr/>
          </p:nvSpPr>
          <p:spPr bwMode="auto">
            <a:xfrm>
              <a:off x="197" y="4151"/>
              <a:ext cx="70" cy="35"/>
            </a:xfrm>
            <a:custGeom>
              <a:avLst/>
              <a:gdLst/>
              <a:ahLst/>
              <a:cxnLst>
                <a:cxn ang="0">
                  <a:pos x="69" y="6"/>
                </a:cxn>
                <a:cxn ang="0">
                  <a:pos x="65" y="0"/>
                </a:cxn>
                <a:cxn ang="0">
                  <a:pos x="0" y="27"/>
                </a:cxn>
                <a:cxn ang="0">
                  <a:pos x="3" y="34"/>
                </a:cxn>
                <a:cxn ang="0">
                  <a:pos x="69" y="6"/>
                </a:cxn>
              </a:cxnLst>
              <a:rect l="0" t="0" r="r" b="b"/>
              <a:pathLst>
                <a:path w="70" h="35">
                  <a:moveTo>
                    <a:pt x="69" y="6"/>
                  </a:moveTo>
                  <a:lnTo>
                    <a:pt x="65" y="0"/>
                  </a:lnTo>
                  <a:lnTo>
                    <a:pt x="0" y="27"/>
                  </a:lnTo>
                  <a:lnTo>
                    <a:pt x="3" y="34"/>
                  </a:lnTo>
                  <a:lnTo>
                    <a:pt x="69" y="6"/>
                  </a:lnTo>
                </a:path>
              </a:pathLst>
            </a:custGeom>
            <a:solidFill>
              <a:srgbClr val="FFFFFF"/>
            </a:solidFill>
            <a:ln w="9525" cap="rnd">
              <a:noFill/>
              <a:round/>
              <a:headEnd/>
              <a:tailEnd/>
            </a:ln>
            <a:effectLst/>
          </p:spPr>
          <p:txBody>
            <a:bodyPr/>
            <a:lstStyle/>
            <a:p>
              <a:endParaRPr lang="en-US"/>
            </a:p>
          </p:txBody>
        </p:sp>
        <p:sp>
          <p:nvSpPr>
            <p:cNvPr id="38923" name="Freeform 11"/>
            <p:cNvSpPr>
              <a:spLocks/>
            </p:cNvSpPr>
            <p:nvPr/>
          </p:nvSpPr>
          <p:spPr bwMode="auto">
            <a:xfrm>
              <a:off x="204" y="4167"/>
              <a:ext cx="70" cy="37"/>
            </a:xfrm>
            <a:custGeom>
              <a:avLst/>
              <a:gdLst/>
              <a:ahLst/>
              <a:cxnLst>
                <a:cxn ang="0">
                  <a:pos x="69" y="7"/>
                </a:cxn>
                <a:cxn ang="0">
                  <a:pos x="65" y="0"/>
                </a:cxn>
                <a:cxn ang="0">
                  <a:pos x="0" y="29"/>
                </a:cxn>
                <a:cxn ang="0">
                  <a:pos x="3" y="36"/>
                </a:cxn>
                <a:cxn ang="0">
                  <a:pos x="69" y="7"/>
                </a:cxn>
              </a:cxnLst>
              <a:rect l="0" t="0" r="r" b="b"/>
              <a:pathLst>
                <a:path w="70" h="37">
                  <a:moveTo>
                    <a:pt x="69" y="7"/>
                  </a:moveTo>
                  <a:lnTo>
                    <a:pt x="65" y="0"/>
                  </a:lnTo>
                  <a:lnTo>
                    <a:pt x="0" y="29"/>
                  </a:lnTo>
                  <a:lnTo>
                    <a:pt x="3" y="36"/>
                  </a:lnTo>
                  <a:lnTo>
                    <a:pt x="69" y="7"/>
                  </a:lnTo>
                </a:path>
              </a:pathLst>
            </a:custGeom>
            <a:solidFill>
              <a:srgbClr val="FFFFFF"/>
            </a:solidFill>
            <a:ln w="9525" cap="rnd">
              <a:noFill/>
              <a:round/>
              <a:headEnd/>
              <a:tailEnd/>
            </a:ln>
            <a:effectLst/>
          </p:spPr>
          <p:txBody>
            <a:bodyPr/>
            <a:lstStyle/>
            <a:p>
              <a:endParaRPr lang="en-US"/>
            </a:p>
          </p:txBody>
        </p:sp>
        <p:sp>
          <p:nvSpPr>
            <p:cNvPr id="38924" name="Freeform 12"/>
            <p:cNvSpPr>
              <a:spLocks/>
            </p:cNvSpPr>
            <p:nvPr/>
          </p:nvSpPr>
          <p:spPr bwMode="auto">
            <a:xfrm>
              <a:off x="134" y="4065"/>
              <a:ext cx="121" cy="58"/>
            </a:xfrm>
            <a:custGeom>
              <a:avLst/>
              <a:gdLst/>
              <a:ahLst/>
              <a:cxnLst>
                <a:cxn ang="0">
                  <a:pos x="120" y="7"/>
                </a:cxn>
                <a:cxn ang="0">
                  <a:pos x="118" y="0"/>
                </a:cxn>
                <a:cxn ang="0">
                  <a:pos x="0" y="50"/>
                </a:cxn>
                <a:cxn ang="0">
                  <a:pos x="2" y="57"/>
                </a:cxn>
                <a:cxn ang="0">
                  <a:pos x="120" y="7"/>
                </a:cxn>
              </a:cxnLst>
              <a:rect l="0" t="0" r="r" b="b"/>
              <a:pathLst>
                <a:path w="121" h="58">
                  <a:moveTo>
                    <a:pt x="120" y="7"/>
                  </a:moveTo>
                  <a:lnTo>
                    <a:pt x="118" y="0"/>
                  </a:lnTo>
                  <a:lnTo>
                    <a:pt x="0" y="50"/>
                  </a:lnTo>
                  <a:lnTo>
                    <a:pt x="2" y="57"/>
                  </a:lnTo>
                  <a:lnTo>
                    <a:pt x="120" y="7"/>
                  </a:lnTo>
                </a:path>
              </a:pathLst>
            </a:custGeom>
            <a:solidFill>
              <a:srgbClr val="FFFFFF"/>
            </a:solidFill>
            <a:ln w="9525" cap="rnd">
              <a:noFill/>
              <a:round/>
              <a:headEnd/>
              <a:tailEnd/>
            </a:ln>
            <a:effectLst/>
          </p:spPr>
          <p:txBody>
            <a:bodyPr/>
            <a:lstStyle/>
            <a:p>
              <a:endParaRPr lang="en-US"/>
            </a:p>
          </p:txBody>
        </p:sp>
        <p:sp>
          <p:nvSpPr>
            <p:cNvPr id="38925" name="Freeform 13"/>
            <p:cNvSpPr>
              <a:spLocks/>
            </p:cNvSpPr>
            <p:nvPr/>
          </p:nvSpPr>
          <p:spPr bwMode="auto">
            <a:xfrm>
              <a:off x="118" y="4054"/>
              <a:ext cx="122" cy="59"/>
            </a:xfrm>
            <a:custGeom>
              <a:avLst/>
              <a:gdLst/>
              <a:ahLst/>
              <a:cxnLst>
                <a:cxn ang="0">
                  <a:pos x="121" y="7"/>
                </a:cxn>
                <a:cxn ang="0">
                  <a:pos x="118" y="0"/>
                </a:cxn>
                <a:cxn ang="0">
                  <a:pos x="0" y="51"/>
                </a:cxn>
                <a:cxn ang="0">
                  <a:pos x="1" y="58"/>
                </a:cxn>
                <a:cxn ang="0">
                  <a:pos x="121" y="7"/>
                </a:cxn>
              </a:cxnLst>
              <a:rect l="0" t="0" r="r" b="b"/>
              <a:pathLst>
                <a:path w="122" h="59">
                  <a:moveTo>
                    <a:pt x="121" y="7"/>
                  </a:moveTo>
                  <a:lnTo>
                    <a:pt x="118" y="0"/>
                  </a:lnTo>
                  <a:lnTo>
                    <a:pt x="0" y="51"/>
                  </a:lnTo>
                  <a:lnTo>
                    <a:pt x="1" y="58"/>
                  </a:lnTo>
                  <a:lnTo>
                    <a:pt x="121" y="7"/>
                  </a:lnTo>
                </a:path>
              </a:pathLst>
            </a:custGeom>
            <a:solidFill>
              <a:srgbClr val="FFFFFF"/>
            </a:solidFill>
            <a:ln w="9525" cap="rnd">
              <a:noFill/>
              <a:round/>
              <a:headEnd/>
              <a:tailEnd/>
            </a:ln>
            <a:effectLst/>
          </p:spPr>
          <p:txBody>
            <a:bodyPr/>
            <a:lstStyle/>
            <a:p>
              <a:endParaRPr lang="en-US"/>
            </a:p>
          </p:txBody>
        </p:sp>
        <p:sp>
          <p:nvSpPr>
            <p:cNvPr id="38926" name="Freeform 14"/>
            <p:cNvSpPr>
              <a:spLocks/>
            </p:cNvSpPr>
            <p:nvPr/>
          </p:nvSpPr>
          <p:spPr bwMode="auto">
            <a:xfrm>
              <a:off x="244" y="4067"/>
              <a:ext cx="55" cy="105"/>
            </a:xfrm>
            <a:custGeom>
              <a:avLst/>
              <a:gdLst/>
              <a:ahLst/>
              <a:cxnLst>
                <a:cxn ang="0">
                  <a:pos x="46" y="104"/>
                </a:cxn>
                <a:cxn ang="0">
                  <a:pos x="54" y="101"/>
                </a:cxn>
                <a:cxn ang="0">
                  <a:pos x="7" y="0"/>
                </a:cxn>
                <a:cxn ang="0">
                  <a:pos x="0" y="3"/>
                </a:cxn>
                <a:cxn ang="0">
                  <a:pos x="46" y="104"/>
                </a:cxn>
              </a:cxnLst>
              <a:rect l="0" t="0" r="r" b="b"/>
              <a:pathLst>
                <a:path w="55" h="105">
                  <a:moveTo>
                    <a:pt x="46" y="104"/>
                  </a:moveTo>
                  <a:lnTo>
                    <a:pt x="54" y="101"/>
                  </a:lnTo>
                  <a:lnTo>
                    <a:pt x="7" y="0"/>
                  </a:lnTo>
                  <a:lnTo>
                    <a:pt x="0" y="3"/>
                  </a:lnTo>
                  <a:lnTo>
                    <a:pt x="46" y="104"/>
                  </a:lnTo>
                </a:path>
              </a:pathLst>
            </a:custGeom>
            <a:solidFill>
              <a:srgbClr val="FFFFFF"/>
            </a:solidFill>
            <a:ln w="9525" cap="rnd">
              <a:noFill/>
              <a:round/>
              <a:headEnd/>
              <a:tailEnd/>
            </a:ln>
            <a:effectLst/>
          </p:spPr>
          <p:txBody>
            <a:bodyPr/>
            <a:lstStyle/>
            <a:p>
              <a:endParaRPr lang="en-US"/>
            </a:p>
          </p:txBody>
        </p:sp>
        <p:sp>
          <p:nvSpPr>
            <p:cNvPr id="38927" name="Freeform 15"/>
            <p:cNvSpPr>
              <a:spLocks/>
            </p:cNvSpPr>
            <p:nvPr/>
          </p:nvSpPr>
          <p:spPr bwMode="auto">
            <a:xfrm>
              <a:off x="134" y="4113"/>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a:tailEnd/>
            </a:ln>
            <a:effectLst/>
          </p:spPr>
          <p:txBody>
            <a:bodyPr/>
            <a:lstStyle/>
            <a:p>
              <a:endParaRPr lang="en-US"/>
            </a:p>
          </p:txBody>
        </p:sp>
        <p:sp>
          <p:nvSpPr>
            <p:cNvPr id="38928" name="Freeform 16"/>
            <p:cNvSpPr>
              <a:spLocks/>
            </p:cNvSpPr>
            <p:nvPr/>
          </p:nvSpPr>
          <p:spPr bwMode="auto">
            <a:xfrm>
              <a:off x="114" y="4105"/>
              <a:ext cx="57" cy="115"/>
            </a:xfrm>
            <a:custGeom>
              <a:avLst/>
              <a:gdLst/>
              <a:ahLst/>
              <a:cxnLst>
                <a:cxn ang="0">
                  <a:pos x="49" y="114"/>
                </a:cxn>
                <a:cxn ang="0">
                  <a:pos x="56" y="111"/>
                </a:cxn>
                <a:cxn ang="0">
                  <a:pos x="5" y="0"/>
                </a:cxn>
                <a:cxn ang="0">
                  <a:pos x="0" y="2"/>
                </a:cxn>
                <a:cxn ang="0">
                  <a:pos x="49" y="114"/>
                </a:cxn>
              </a:cxnLst>
              <a:rect l="0" t="0" r="r" b="b"/>
              <a:pathLst>
                <a:path w="57" h="115">
                  <a:moveTo>
                    <a:pt x="49" y="114"/>
                  </a:moveTo>
                  <a:lnTo>
                    <a:pt x="56" y="111"/>
                  </a:lnTo>
                  <a:lnTo>
                    <a:pt x="5" y="0"/>
                  </a:lnTo>
                  <a:lnTo>
                    <a:pt x="0" y="2"/>
                  </a:lnTo>
                  <a:lnTo>
                    <a:pt x="49" y="114"/>
                  </a:lnTo>
                </a:path>
              </a:pathLst>
            </a:custGeom>
            <a:solidFill>
              <a:srgbClr val="FFFFFF"/>
            </a:solidFill>
            <a:ln w="9525" cap="rnd">
              <a:noFill/>
              <a:round/>
              <a:headEnd/>
              <a:tailEnd/>
            </a:ln>
            <a:effectLst/>
          </p:spPr>
          <p:txBody>
            <a:bodyPr/>
            <a:lstStyle/>
            <a:p>
              <a:endParaRPr lang="en-US"/>
            </a:p>
          </p:txBody>
        </p:sp>
        <p:sp>
          <p:nvSpPr>
            <p:cNvPr id="38929" name="Freeform 17"/>
            <p:cNvSpPr>
              <a:spLocks/>
            </p:cNvSpPr>
            <p:nvPr/>
          </p:nvSpPr>
          <p:spPr bwMode="auto">
            <a:xfrm>
              <a:off x="117" y="4105"/>
              <a:ext cx="27" cy="17"/>
            </a:xfrm>
            <a:custGeom>
              <a:avLst/>
              <a:gdLst/>
              <a:ahLst/>
              <a:cxnLst>
                <a:cxn ang="0">
                  <a:pos x="22" y="16"/>
                </a:cxn>
                <a:cxn ang="0">
                  <a:pos x="26" y="9"/>
                </a:cxn>
                <a:cxn ang="0">
                  <a:pos x="4" y="0"/>
                </a:cxn>
                <a:cxn ang="0">
                  <a:pos x="0" y="6"/>
                </a:cxn>
                <a:cxn ang="0">
                  <a:pos x="22" y="16"/>
                </a:cxn>
              </a:cxnLst>
              <a:rect l="0" t="0" r="r" b="b"/>
              <a:pathLst>
                <a:path w="27" h="17">
                  <a:moveTo>
                    <a:pt x="22" y="16"/>
                  </a:moveTo>
                  <a:lnTo>
                    <a:pt x="26" y="9"/>
                  </a:lnTo>
                  <a:lnTo>
                    <a:pt x="4" y="0"/>
                  </a:lnTo>
                  <a:lnTo>
                    <a:pt x="0" y="6"/>
                  </a:lnTo>
                  <a:lnTo>
                    <a:pt x="22" y="16"/>
                  </a:lnTo>
                </a:path>
              </a:pathLst>
            </a:custGeom>
            <a:solidFill>
              <a:srgbClr val="FFFFFF"/>
            </a:solidFill>
            <a:ln w="9525" cap="rnd">
              <a:noFill/>
              <a:round/>
              <a:headEnd/>
              <a:tailEnd/>
            </a:ln>
            <a:effectLst/>
          </p:spPr>
          <p:txBody>
            <a:bodyPr/>
            <a:lstStyle/>
            <a:p>
              <a:endParaRPr lang="en-US"/>
            </a:p>
          </p:txBody>
        </p:sp>
        <p:sp>
          <p:nvSpPr>
            <p:cNvPr id="38930" name="Freeform 18"/>
            <p:cNvSpPr>
              <a:spLocks/>
            </p:cNvSpPr>
            <p:nvPr/>
          </p:nvSpPr>
          <p:spPr bwMode="auto">
            <a:xfrm>
              <a:off x="224" y="4060"/>
              <a:ext cx="28" cy="18"/>
            </a:xfrm>
            <a:custGeom>
              <a:avLst/>
              <a:gdLst/>
              <a:ahLst/>
              <a:cxnLst>
                <a:cxn ang="0">
                  <a:pos x="23" y="17"/>
                </a:cxn>
                <a:cxn ang="0">
                  <a:pos x="27" y="10"/>
                </a:cxn>
                <a:cxn ang="0">
                  <a:pos x="4" y="0"/>
                </a:cxn>
                <a:cxn ang="0">
                  <a:pos x="0" y="5"/>
                </a:cxn>
                <a:cxn ang="0">
                  <a:pos x="23" y="17"/>
                </a:cxn>
              </a:cxnLst>
              <a:rect l="0" t="0" r="r" b="b"/>
              <a:pathLst>
                <a:path w="28" h="18">
                  <a:moveTo>
                    <a:pt x="23" y="17"/>
                  </a:moveTo>
                  <a:lnTo>
                    <a:pt x="27" y="10"/>
                  </a:lnTo>
                  <a:lnTo>
                    <a:pt x="4" y="0"/>
                  </a:lnTo>
                  <a:lnTo>
                    <a:pt x="0" y="5"/>
                  </a:lnTo>
                  <a:lnTo>
                    <a:pt x="23" y="17"/>
                  </a:lnTo>
                </a:path>
              </a:pathLst>
            </a:custGeom>
            <a:solidFill>
              <a:srgbClr val="FFFFFF"/>
            </a:solidFill>
            <a:ln w="9525" cap="rnd">
              <a:noFill/>
              <a:round/>
              <a:headEnd/>
              <a:tailEnd/>
            </a:ln>
            <a:effectLst/>
          </p:spPr>
          <p:txBody>
            <a:bodyPr/>
            <a:lstStyle/>
            <a:p>
              <a:endParaRPr lang="en-US"/>
            </a:p>
          </p:txBody>
        </p:sp>
      </p:gr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469900" y="155575"/>
            <a:ext cx="5872163" cy="4403725"/>
          </a:xfrm>
          <a:ln cap="flat"/>
        </p:spPr>
      </p:sp>
      <p:sp>
        <p:nvSpPr>
          <p:cNvPr id="40963" name="Rectangle 3"/>
          <p:cNvSpPr>
            <a:spLocks noGrp="1" noChangeArrowheads="1"/>
          </p:cNvSpPr>
          <p:nvPr>
            <p:ph type="body" idx="1"/>
          </p:nvPr>
        </p:nvSpPr>
        <p:spPr>
          <a:noFill/>
          <a:ln/>
        </p:spPr>
        <p:txBody>
          <a:bodyPr/>
          <a:lstStyle/>
          <a:p>
            <a:pPr>
              <a:tabLst/>
            </a:pPr>
            <a:r>
              <a:rPr lang="en-US"/>
              <a:t>Revoking Object Privileges (continued)</a:t>
            </a:r>
          </a:p>
          <a:p>
            <a:pPr lvl="1">
              <a:tabLst/>
            </a:pPr>
            <a:r>
              <a:rPr lang="en-US"/>
              <a:t>The example on the slide revokes SELECT and INSERT privileges given to user Scott on the DEPT table.</a:t>
            </a:r>
          </a:p>
          <a:p>
            <a:pPr lvl="1">
              <a:tabLst/>
            </a:pPr>
            <a:r>
              <a:rPr lang="en-US" b="1"/>
              <a:t>Note: </a:t>
            </a:r>
            <a:r>
              <a:rPr lang="en-US">
                <a:latin typeface="Times" charset="0"/>
              </a:rPr>
              <a:t>If a user is granted a privilege WITH GRANT OPTION, that user can also grant the privilege WITH GRANT OPTION, so that a long chain of grantees is possible, but no circular grants are permitted. If the owner revokes a privilege from a user who granted the privilege to other users, the REVOKE cascades to all privileges granted.</a:t>
            </a:r>
          </a:p>
          <a:p>
            <a:pPr lvl="1">
              <a:tabLst/>
            </a:pPr>
            <a:r>
              <a:rPr lang="en-US">
                <a:latin typeface="Times" charset="0"/>
              </a:rPr>
              <a:t>For example, if user A grants SELECT privilege on a table to user B including the WITH GRANT OPTION, user B can grant to user C the SELECT privilege WITH GRANT OPTION, and user C can then grant to user D the SELECT privilege. If user A the revokes then privilege from user B, then the privileges granted to users C and D are also revoked.</a:t>
            </a:r>
          </a:p>
          <a:p>
            <a:pPr>
              <a:tabLst/>
            </a:pPr>
            <a:endParaRPr lang="en-US" b="0">
              <a:latin typeface="Times"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469900" y="152400"/>
            <a:ext cx="5873750" cy="4406900"/>
          </a:xfrm>
          <a:ln/>
        </p:spPr>
      </p:sp>
      <p:sp>
        <p:nvSpPr>
          <p:cNvPr id="71683" name="Notes Placeholder 2"/>
          <p:cNvSpPr>
            <a:spLocks noGrp="1"/>
          </p:cNvSpPr>
          <p:nvPr>
            <p:ph type="body" idx="1"/>
          </p:nvPr>
        </p:nvSpPr>
        <p:spPr>
          <a:noFill/>
        </p:spPr>
        <p:txBody>
          <a:bodyPr/>
          <a:lstStyle/>
          <a:p>
            <a:endParaRPr lang="en-US"/>
          </a:p>
        </p:txBody>
      </p:sp>
      <p:sp>
        <p:nvSpPr>
          <p:cNvPr id="71684" name="Slide Number Placeholder 3"/>
          <p:cNvSpPr>
            <a:spLocks noGrp="1"/>
          </p:cNvSpPr>
          <p:nvPr>
            <p:ph type="sldNum" sz="quarter" idx="4294967295"/>
          </p:nvPr>
        </p:nvSpPr>
        <p:spPr bwMode="auto">
          <a:xfrm>
            <a:off x="3862388" y="8670925"/>
            <a:ext cx="2954337" cy="455613"/>
          </a:xfrm>
          <a:prstGeom prst="rect">
            <a:avLst/>
          </a:prstGeom>
          <a:noFill/>
          <a:ln>
            <a:miter lim="800000"/>
            <a:headEnd/>
            <a:tailEnd/>
          </a:ln>
        </p:spPr>
        <p:txBody>
          <a:bodyPr lIns="91110" tIns="45555" rIns="91110" bIns="45555"/>
          <a:lstStyle/>
          <a:p>
            <a:fld id="{0C407F45-0339-4FDF-92C1-48833CA8D8BE}" type="slidenum">
              <a:rPr lang="en-US"/>
              <a:pPr/>
              <a:t>120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a:t>Click to edit Master title style</a:t>
            </a:r>
          </a:p>
        </p:txBody>
      </p:sp>
      <p:sp>
        <p:nvSpPr>
          <p:cNvPr id="15" name="Date Placeholder 27"/>
          <p:cNvSpPr>
            <a:spLocks noGrp="1"/>
          </p:cNvSpPr>
          <p:nvPr>
            <p:ph type="dt" sz="half" idx="10"/>
          </p:nvPr>
        </p:nvSpPr>
        <p:spPr/>
        <p:txBody>
          <a:bodyPr/>
          <a:lstStyle>
            <a:lvl1pPr>
              <a:defRPr/>
            </a:lvl1pPr>
          </a:lstStyle>
          <a:p>
            <a:pPr>
              <a:defRPr/>
            </a:pPr>
            <a:r>
              <a:rPr lang="en-US"/>
              <a:t>6/17/2017</a:t>
            </a:r>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C9E1EBF1-7C23-4048-A44E-855059E8AECC}"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6/17/2017</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954AB1-19D3-4A17-B870-F9167AC37D1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7391400" y="304801"/>
            <a:ext cx="1447800" cy="5851525"/>
          </a:xfrm>
        </p:spPr>
        <p:txBody>
          <a:bodyPr vert="eaVert"/>
          <a:lstStyle/>
          <a:p>
            <a:r>
              <a:rPr lang="en-US"/>
              <a:t>Click to edit Master title style</a:t>
            </a:r>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F049810C-8979-4CEC-96CD-E0D5E02B56DE}" type="slidenum">
              <a:rPr lang="en-US"/>
              <a:pPr>
                <a:defRPr/>
              </a:pPr>
              <a:t>‹#›</a:t>
            </a:fld>
            <a:endParaRPr lang="en-US" dirty="0"/>
          </a:p>
        </p:txBody>
      </p:sp>
      <p:sp>
        <p:nvSpPr>
          <p:cNvPr id="14" name="Date Placeholder 3"/>
          <p:cNvSpPr>
            <a:spLocks noGrp="1"/>
          </p:cNvSpPr>
          <p:nvPr>
            <p:ph type="dt" sz="half" idx="11"/>
          </p:nvPr>
        </p:nvSpPr>
        <p:spPr/>
        <p:txBody>
          <a:bodyPr/>
          <a:lstStyle>
            <a:lvl1pPr>
              <a:defRPr/>
            </a:lvl1pPr>
          </a:lstStyle>
          <a:p>
            <a:pPr>
              <a:defRPr/>
            </a:pPr>
            <a:r>
              <a:rPr lang="en-US"/>
              <a:t>6/17/2017</a:t>
            </a:r>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301752" y="1527048"/>
            <a:ext cx="85039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6/17/2017</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6C7A8632-7304-4A16-9764-8BED3D3E8194}"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a:t>Click to edit Master title style</a:t>
            </a:r>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r>
              <a:rPr lang="en-US"/>
              <a:t>6/17/2017</a:t>
            </a:r>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2284A096-A90C-42DE-8201-C22ACB1D99FB}"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1752" y="228600"/>
            <a:ext cx="8534400" cy="758952"/>
          </a:xfrm>
        </p:spPr>
        <p:txBody>
          <a:bodyPr/>
          <a:lstStyle/>
          <a:p>
            <a:r>
              <a:rPr lang="en-US"/>
              <a:t>Click to edit Master title style</a:t>
            </a: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r>
              <a:rPr lang="en-US"/>
              <a:t>6/17/2017</a:t>
            </a:r>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C9C6F95D-D1BF-4989-BFB8-18CC4B2BA84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4800600" y="2471383"/>
            <a:ext cx="4038600" cy="3822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8" name="Date Placeholder 6"/>
          <p:cNvSpPr>
            <a:spLocks noGrp="1"/>
          </p:cNvSpPr>
          <p:nvPr>
            <p:ph type="dt" sz="half" idx="10"/>
          </p:nvPr>
        </p:nvSpPr>
        <p:spPr/>
        <p:txBody>
          <a:bodyPr/>
          <a:lstStyle>
            <a:lvl1pPr>
              <a:defRPr/>
            </a:lvl1pPr>
          </a:lstStyle>
          <a:p>
            <a:pPr>
              <a:defRPr/>
            </a:pPr>
            <a:r>
              <a:rPr lang="en-US"/>
              <a:t>6/17/2017</a:t>
            </a:r>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2D84E620-21EC-41E1-9377-F5C9298EEAFA}"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a:t>6/17/2017</a:t>
            </a:r>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CD349DEA-2E1C-4FF1-AB61-5AE86F21FDD4}"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3" name="Rectangle 2"/>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4" name="Rectangle 3"/>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8" name="Date Placeholder 1"/>
          <p:cNvSpPr>
            <a:spLocks noGrp="1"/>
          </p:cNvSpPr>
          <p:nvPr>
            <p:ph type="dt" sz="half" idx="10"/>
          </p:nvPr>
        </p:nvSpPr>
        <p:spPr/>
        <p:txBody>
          <a:bodyPr/>
          <a:lstStyle>
            <a:lvl1pPr>
              <a:defRPr/>
            </a:lvl1pPr>
          </a:lstStyle>
          <a:p>
            <a:pPr>
              <a:defRPr/>
            </a:pPr>
            <a:r>
              <a:rPr lang="en-US"/>
              <a:t>6/17/2017</a:t>
            </a:r>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D3806F43-B017-4AA9-811C-22CDF613F5D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A790B897-255A-49BE-A496-951493819AC3}" type="slidenum">
              <a:rPr lang="en-US"/>
              <a:pPr>
                <a:defRPr/>
              </a:pPr>
              <a:t>‹#›</a:t>
            </a:fld>
            <a:endParaRPr lang="en-US" dirty="0"/>
          </a:p>
        </p:txBody>
      </p:sp>
      <p:sp>
        <p:nvSpPr>
          <p:cNvPr id="17" name="Date Placeholder 4"/>
          <p:cNvSpPr>
            <a:spLocks noGrp="1"/>
          </p:cNvSpPr>
          <p:nvPr>
            <p:ph type="dt" sz="half" idx="11"/>
          </p:nvPr>
        </p:nvSpPr>
        <p:spPr/>
        <p:txBody>
          <a:bodyPr/>
          <a:lstStyle>
            <a:lvl1pPr>
              <a:defRPr/>
            </a:lvl1pPr>
          </a:lstStyle>
          <a:p>
            <a:pPr>
              <a:defRPr/>
            </a:pPr>
            <a:r>
              <a:rPr lang="en-US"/>
              <a:t>6/17/2017</a:t>
            </a:r>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dirty="0"/>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6A2648DA-3415-4D65-937C-1C2C32B36994}" type="slidenum">
              <a:rPr lang="en-US"/>
              <a:pPr>
                <a:defRPr/>
              </a:pPr>
              <a:t>‹#›</a:t>
            </a:fld>
            <a:endParaRPr lang="en-US" dirty="0"/>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r>
              <a:rPr lang="en-US"/>
              <a:t>6/17/2017</a:t>
            </a:r>
            <a:endParaRPr lang="en-US" dirty="0"/>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defRPr>
            </a:lvl1pPr>
          </a:lstStyle>
          <a:p>
            <a:pPr>
              <a:defRPr/>
            </a:pPr>
            <a:r>
              <a:rPr lang="en-US"/>
              <a:t>6/17/2017</a:t>
            </a:r>
            <a:endParaRPr lang="en-US" dirty="0"/>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E3B0FDF8-656D-4688-8D8A-F09712EA8090}" type="slidenum">
              <a:rPr lang="en-US"/>
              <a:pPr>
                <a:defRPr/>
              </a:pPr>
              <a:t>‹#›</a:t>
            </a:fld>
            <a:endParaRPr lang="en-US" dirty="0"/>
          </a:p>
        </p:txBody>
      </p:sp>
      <p:sp>
        <p:nvSpPr>
          <p:cNvPr id="3086"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87"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895600"/>
            <a:ext cx="8229600" cy="1600200"/>
          </a:xfrm>
        </p:spPr>
        <p:txBody>
          <a:bodyPr>
            <a:normAutofit fontScale="90000"/>
          </a:bodyPr>
          <a:lstStyle/>
          <a:p>
            <a:pPr eaLnBrk="1" fontAlgn="auto" hangingPunct="1">
              <a:spcAft>
                <a:spcPts val="0"/>
              </a:spcAft>
              <a:defRPr/>
            </a:pPr>
            <a:r>
              <a:rPr lang="en-US" sz="3100" b="1" dirty="0">
                <a:solidFill>
                  <a:schemeClr val="tx1">
                    <a:lumMod val="75000"/>
                    <a:lumOff val="25000"/>
                  </a:schemeClr>
                </a:solidFill>
              </a:rPr>
              <a:t>Advance Database Management System</a:t>
            </a:r>
            <a:br>
              <a:rPr lang="en-US" sz="4000" b="1" dirty="0">
                <a:solidFill>
                  <a:schemeClr val="tx1">
                    <a:lumMod val="75000"/>
                    <a:lumOff val="25000"/>
                  </a:schemeClr>
                </a:solidFill>
              </a:rPr>
            </a:br>
            <a:r>
              <a:rPr lang="en-US" sz="4000" b="1" dirty="0">
                <a:solidFill>
                  <a:schemeClr val="tx1">
                    <a:lumMod val="75000"/>
                    <a:lumOff val="25000"/>
                  </a:schemeClr>
                </a:solidFill>
              </a:rPr>
              <a:t>Advance SQL Tutorial</a:t>
            </a:r>
            <a:br>
              <a:rPr lang="en-US" sz="4000" b="1" dirty="0">
                <a:solidFill>
                  <a:schemeClr val="tx1">
                    <a:lumMod val="75000"/>
                    <a:lumOff val="25000"/>
                  </a:schemeClr>
                </a:solidFill>
              </a:rPr>
            </a:br>
            <a:endParaRPr lang="en-US" sz="4000" b="1" dirty="0"/>
          </a:p>
        </p:txBody>
      </p:sp>
      <p:sp>
        <p:nvSpPr>
          <p:cNvPr id="3" name="Slide Number Placeholder 2"/>
          <p:cNvSpPr>
            <a:spLocks noGrp="1"/>
          </p:cNvSpPr>
          <p:nvPr>
            <p:ph type="sldNum" sz="quarter" idx="12"/>
          </p:nvPr>
        </p:nvSpPr>
        <p:spPr/>
        <p:txBody>
          <a:bodyPr/>
          <a:lstStyle/>
          <a:p>
            <a:pPr>
              <a:defRPr/>
            </a:pPr>
            <a:fld id="{38015ECB-9F2C-4194-8DBC-DDD1CB92DD6C}" type="slidenum">
              <a:rPr lang="en-US"/>
              <a:pPr>
                <a:defRPr/>
              </a:pPr>
              <a:t>1</a:t>
            </a:fld>
            <a:endParaRPr lang="en-US"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blackWhite">
          <a:xfrm>
            <a:off x="865188" y="1625600"/>
            <a:ext cx="3384550" cy="40227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a:t>
            </a: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p:txBody>
      </p:sp>
      <p:sp>
        <p:nvSpPr>
          <p:cNvPr id="20483" name="Rectangle 3"/>
          <p:cNvSpPr>
            <a:spLocks noChangeArrowheads="1"/>
          </p:cNvSpPr>
          <p:nvPr/>
        </p:nvSpPr>
        <p:spPr bwMode="blackWhite">
          <a:xfrm>
            <a:off x="4449763" y="1636713"/>
            <a:ext cx="3978275" cy="40227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14400" algn="l"/>
                <a:tab pos="1885950" algn="l"/>
                <a:tab pos="2627313"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627313"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627313"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627313"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627313"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627313"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627313"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627313"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627313"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627313"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627313"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627313"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627313"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627313"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627313" algn="l"/>
              </a:tabLst>
            </a:pPr>
            <a:endParaRPr lang="en-US" sz="1800">
              <a:solidFill>
                <a:srgbClr val="000000"/>
              </a:solidFill>
              <a:latin typeface="Courier New" pitchFamily="49" charset="0"/>
            </a:endParaRPr>
          </a:p>
        </p:txBody>
      </p:sp>
      <p:sp>
        <p:nvSpPr>
          <p:cNvPr id="20484" name="Rectangle 4"/>
          <p:cNvSpPr>
            <a:spLocks noGrp="1" noChangeArrowheads="1"/>
          </p:cNvSpPr>
          <p:nvPr>
            <p:ph type="title"/>
          </p:nvPr>
        </p:nvSpPr>
        <p:spPr>
          <a:noFill/>
        </p:spPr>
        <p:txBody>
          <a:bodyPr/>
          <a:lstStyle/>
          <a:p>
            <a:pPr algn="l"/>
            <a:r>
              <a:rPr lang="en-US" b="1" dirty="0">
                <a:solidFill>
                  <a:schemeClr val="tx1"/>
                </a:solidFill>
              </a:rPr>
              <a:t>What Is an Equijoin?</a:t>
            </a:r>
          </a:p>
        </p:txBody>
      </p:sp>
      <p:sp>
        <p:nvSpPr>
          <p:cNvPr id="17" name="Slide Number Placeholder 16"/>
          <p:cNvSpPr>
            <a:spLocks noGrp="1"/>
          </p:cNvSpPr>
          <p:nvPr>
            <p:ph type="sldNum" sz="quarter" idx="12"/>
          </p:nvPr>
        </p:nvSpPr>
        <p:spPr/>
        <p:txBody>
          <a:bodyPr/>
          <a:lstStyle/>
          <a:p>
            <a:fld id="{C7D3A3A2-DD09-4C12-9A4D-77F31FE6E1FD}" type="slidenum">
              <a:rPr lang="en-US" smtClean="0"/>
              <a:pPr/>
              <a:t>10</a:t>
            </a:fld>
            <a:endParaRPr lang="en-US"/>
          </a:p>
        </p:txBody>
      </p:sp>
      <p:sp>
        <p:nvSpPr>
          <p:cNvPr id="19461" name="Rectangle 5"/>
          <p:cNvSpPr>
            <a:spLocks noChangeArrowheads="1"/>
          </p:cNvSpPr>
          <p:nvPr/>
        </p:nvSpPr>
        <p:spPr bwMode="auto">
          <a:xfrm>
            <a:off x="766763" y="1230313"/>
            <a:ext cx="804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defRPr/>
            </a:pPr>
            <a:r>
              <a:rPr lang="en-US" sz="2000">
                <a:solidFill>
                  <a:srgbClr val="FFFFCC"/>
                </a:solidFill>
                <a:effectLst>
                  <a:outerShdw blurRad="38100" dist="38100" dir="2700000" algn="tl">
                    <a:srgbClr val="000000"/>
                  </a:outerShdw>
                </a:effectLst>
                <a:latin typeface="Arial" pitchFamily="34" charset="0"/>
              </a:rPr>
              <a:t>EMP </a:t>
            </a:r>
          </a:p>
        </p:txBody>
      </p:sp>
      <p:sp>
        <p:nvSpPr>
          <p:cNvPr id="19462" name="Rectangle 6"/>
          <p:cNvSpPr>
            <a:spLocks noChangeArrowheads="1"/>
          </p:cNvSpPr>
          <p:nvPr/>
        </p:nvSpPr>
        <p:spPr bwMode="auto">
          <a:xfrm>
            <a:off x="4386263" y="1254125"/>
            <a:ext cx="931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defRPr/>
            </a:pPr>
            <a:r>
              <a:rPr lang="en-US" sz="2000">
                <a:solidFill>
                  <a:srgbClr val="FFFFCC"/>
                </a:solidFill>
                <a:effectLst>
                  <a:outerShdw blurRad="38100" dist="38100" dir="2700000" algn="tl">
                    <a:srgbClr val="000000"/>
                  </a:outerShdw>
                </a:effectLst>
                <a:latin typeface="Arial" pitchFamily="34" charset="0"/>
              </a:rPr>
              <a:t>DEPT </a:t>
            </a:r>
          </a:p>
        </p:txBody>
      </p:sp>
      <p:grpSp>
        <p:nvGrpSpPr>
          <p:cNvPr id="2" name="Group 9"/>
          <p:cNvGrpSpPr>
            <a:grpSpLocks/>
          </p:cNvGrpSpPr>
          <p:nvPr/>
        </p:nvGrpSpPr>
        <p:grpSpPr bwMode="auto">
          <a:xfrm>
            <a:off x="2960688" y="1682750"/>
            <a:ext cx="2601912" cy="3405188"/>
            <a:chOff x="1865" y="1060"/>
            <a:chExt cx="1639" cy="2145"/>
          </a:xfrm>
        </p:grpSpPr>
        <p:sp>
          <p:nvSpPr>
            <p:cNvPr id="20495" name="Rectangle 7"/>
            <p:cNvSpPr>
              <a:spLocks noChangeArrowheads="1"/>
            </p:cNvSpPr>
            <p:nvPr/>
          </p:nvSpPr>
          <p:spPr bwMode="ltGray">
            <a:xfrm>
              <a:off x="1865" y="1060"/>
              <a:ext cx="684" cy="2145"/>
            </a:xfrm>
            <a:prstGeom prst="rect">
              <a:avLst/>
            </a:prstGeom>
            <a:solidFill>
              <a:srgbClr val="FF5050">
                <a:alpha val="50195"/>
              </a:srgbClr>
            </a:solidFill>
            <a:ln w="9525">
              <a:noFill/>
              <a:miter lim="800000"/>
              <a:headEnd/>
              <a:tailEnd/>
            </a:ln>
            <a:effectLst/>
          </p:spPr>
          <p:txBody>
            <a:bodyPr wrap="none" anchor="ctr"/>
            <a:lstStyle/>
            <a:p>
              <a:endParaRPr lang="en-US"/>
            </a:p>
          </p:txBody>
        </p:sp>
        <p:sp>
          <p:nvSpPr>
            <p:cNvPr id="20496" name="Rectangle 8"/>
            <p:cNvSpPr>
              <a:spLocks noChangeArrowheads="1"/>
            </p:cNvSpPr>
            <p:nvPr/>
          </p:nvSpPr>
          <p:spPr bwMode="ltGray">
            <a:xfrm>
              <a:off x="2820" y="1060"/>
              <a:ext cx="684" cy="2145"/>
            </a:xfrm>
            <a:prstGeom prst="rect">
              <a:avLst/>
            </a:prstGeom>
            <a:solidFill>
              <a:srgbClr val="FF5050">
                <a:alpha val="50195"/>
              </a:srgbClr>
            </a:solidFill>
            <a:ln w="9525">
              <a:noFill/>
              <a:miter lim="800000"/>
              <a:headEnd/>
              <a:tailEnd/>
            </a:ln>
            <a:effectLst/>
          </p:spPr>
          <p:txBody>
            <a:bodyPr wrap="none" anchor="ctr"/>
            <a:lstStyle/>
            <a:p>
              <a:endParaRPr lang="en-US"/>
            </a:p>
          </p:txBody>
        </p:sp>
      </p:grpSp>
      <p:sp>
        <p:nvSpPr>
          <p:cNvPr id="20488" name="Rectangle 10"/>
          <p:cNvSpPr>
            <a:spLocks noChangeArrowheads="1"/>
          </p:cNvSpPr>
          <p:nvPr/>
        </p:nvSpPr>
        <p:spPr bwMode="blackWhite">
          <a:xfrm>
            <a:off x="877888" y="1619250"/>
            <a:ext cx="3359150" cy="3997325"/>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EMPNO ENAME    DEPTNO</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 -------</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7839 KING         10</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7698 BLAKE        30</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7782 CLARK        10</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7566 JONES        20</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7654 MARTIN       30</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7499 ALLEN        30</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7844 TURNER       30</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7900 JAMES        30</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7521 WARD         30</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7902 FORD         20</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7369 SMITH        20</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14 rows selected.</a:t>
            </a:r>
          </a:p>
        </p:txBody>
      </p:sp>
      <p:sp>
        <p:nvSpPr>
          <p:cNvPr id="20489" name="Rectangle 11"/>
          <p:cNvSpPr>
            <a:spLocks noChangeArrowheads="1"/>
          </p:cNvSpPr>
          <p:nvPr/>
        </p:nvSpPr>
        <p:spPr bwMode="blackWhite">
          <a:xfrm>
            <a:off x="4462463" y="1630363"/>
            <a:ext cx="3952875" cy="3997325"/>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914400" algn="l"/>
                <a:tab pos="1885950" algn="l"/>
                <a:tab pos="2627313" algn="l"/>
              </a:tabLst>
            </a:pPr>
            <a:r>
              <a:rPr lang="en-US" sz="1800">
                <a:solidFill>
                  <a:srgbClr val="000000"/>
                </a:solidFill>
                <a:latin typeface="Courier New" pitchFamily="49" charset="0"/>
              </a:rPr>
              <a:t> DEPTNO DNAME      LOC     </a:t>
            </a:r>
          </a:p>
          <a:p>
            <a:pPr algn="l">
              <a:lnSpc>
                <a:spcPct val="95000"/>
              </a:lnSpc>
              <a:spcBef>
                <a:spcPct val="0"/>
              </a:spcBef>
              <a:tabLst>
                <a:tab pos="914400" algn="l"/>
                <a:tab pos="1885950" algn="l"/>
                <a:tab pos="2627313" algn="l"/>
              </a:tabLst>
            </a:pPr>
            <a:r>
              <a:rPr lang="en-US" sz="1800">
                <a:solidFill>
                  <a:srgbClr val="000000"/>
                </a:solidFill>
                <a:latin typeface="Courier New" pitchFamily="49" charset="0"/>
              </a:rPr>
              <a:t>------- ---------- --------</a:t>
            </a:r>
          </a:p>
          <a:p>
            <a:pPr algn="l">
              <a:lnSpc>
                <a:spcPct val="95000"/>
              </a:lnSpc>
              <a:spcBef>
                <a:spcPct val="0"/>
              </a:spcBef>
              <a:tabLst>
                <a:tab pos="914400" algn="l"/>
                <a:tab pos="1885950" algn="l"/>
                <a:tab pos="2627313" algn="l"/>
              </a:tabLst>
            </a:pPr>
            <a:r>
              <a:rPr lang="en-US" sz="1800">
                <a:solidFill>
                  <a:srgbClr val="000000"/>
                </a:solidFill>
                <a:latin typeface="Courier New" pitchFamily="49" charset="0"/>
              </a:rPr>
              <a:t>     10 ACCOUNTING NEW YORK</a:t>
            </a:r>
          </a:p>
          <a:p>
            <a:pPr algn="l">
              <a:lnSpc>
                <a:spcPct val="95000"/>
              </a:lnSpc>
              <a:spcBef>
                <a:spcPct val="0"/>
              </a:spcBef>
              <a:tabLst>
                <a:tab pos="914400" algn="l"/>
                <a:tab pos="1885950" algn="l"/>
                <a:tab pos="2627313" algn="l"/>
              </a:tabLst>
            </a:pPr>
            <a:r>
              <a:rPr lang="en-US" sz="1800">
                <a:solidFill>
                  <a:srgbClr val="000000"/>
                </a:solidFill>
                <a:latin typeface="Courier New" pitchFamily="49" charset="0"/>
              </a:rPr>
              <a:t>     30 SALES	     	CHICAGO</a:t>
            </a:r>
          </a:p>
          <a:p>
            <a:pPr algn="l">
              <a:lnSpc>
                <a:spcPct val="95000"/>
              </a:lnSpc>
              <a:spcBef>
                <a:spcPct val="0"/>
              </a:spcBef>
              <a:tabLst>
                <a:tab pos="914400" algn="l"/>
                <a:tab pos="1885950" algn="l"/>
                <a:tab pos="2627313" algn="l"/>
              </a:tabLst>
            </a:pPr>
            <a:r>
              <a:rPr lang="en-US" sz="1800">
                <a:solidFill>
                  <a:srgbClr val="000000"/>
                </a:solidFill>
                <a:latin typeface="Courier New" pitchFamily="49" charset="0"/>
              </a:rPr>
              <a:t>     10 ACCOUNTING	NEW YORK </a:t>
            </a:r>
          </a:p>
          <a:p>
            <a:pPr algn="l">
              <a:lnSpc>
                <a:spcPct val="95000"/>
              </a:lnSpc>
              <a:spcBef>
                <a:spcPct val="0"/>
              </a:spcBef>
              <a:tabLst>
                <a:tab pos="914400" algn="l"/>
                <a:tab pos="1885950" algn="l"/>
                <a:tab pos="2627313" algn="l"/>
              </a:tabLst>
            </a:pPr>
            <a:r>
              <a:rPr lang="en-US" sz="1800">
                <a:solidFill>
                  <a:srgbClr val="000000"/>
                </a:solidFill>
                <a:latin typeface="Courier New" pitchFamily="49" charset="0"/>
              </a:rPr>
              <a:t>     20 RESEARCH	DALLAS</a:t>
            </a:r>
          </a:p>
          <a:p>
            <a:pPr algn="l">
              <a:lnSpc>
                <a:spcPct val="95000"/>
              </a:lnSpc>
              <a:spcBef>
                <a:spcPct val="0"/>
              </a:spcBef>
              <a:tabLst>
                <a:tab pos="914400" algn="l"/>
                <a:tab pos="1885950" algn="l"/>
                <a:tab pos="2627313" algn="l"/>
              </a:tabLst>
            </a:pPr>
            <a:r>
              <a:rPr lang="en-US" sz="1800">
                <a:solidFill>
                  <a:srgbClr val="000000"/>
                </a:solidFill>
                <a:latin typeface="Courier New" pitchFamily="49" charset="0"/>
              </a:rPr>
              <a:t>     30 SALES	    	CHICAGO</a:t>
            </a:r>
          </a:p>
          <a:p>
            <a:pPr algn="l">
              <a:lnSpc>
                <a:spcPct val="95000"/>
              </a:lnSpc>
              <a:spcBef>
                <a:spcPct val="0"/>
              </a:spcBef>
              <a:tabLst>
                <a:tab pos="914400" algn="l"/>
                <a:tab pos="1885950" algn="l"/>
                <a:tab pos="2627313" algn="l"/>
              </a:tabLst>
            </a:pPr>
            <a:r>
              <a:rPr lang="en-US" sz="1800">
                <a:solidFill>
                  <a:srgbClr val="000000"/>
                </a:solidFill>
                <a:latin typeface="Courier New" pitchFamily="49" charset="0"/>
              </a:rPr>
              <a:t>     30 SALES	    	CHICAGO</a:t>
            </a:r>
          </a:p>
          <a:p>
            <a:pPr algn="l">
              <a:lnSpc>
                <a:spcPct val="95000"/>
              </a:lnSpc>
              <a:spcBef>
                <a:spcPct val="0"/>
              </a:spcBef>
              <a:tabLst>
                <a:tab pos="914400" algn="l"/>
                <a:tab pos="1885950" algn="l"/>
                <a:tab pos="2627313" algn="l"/>
              </a:tabLst>
            </a:pPr>
            <a:r>
              <a:rPr lang="en-US" sz="1800">
                <a:solidFill>
                  <a:srgbClr val="000000"/>
                </a:solidFill>
                <a:latin typeface="Courier New" pitchFamily="49" charset="0"/>
              </a:rPr>
              <a:t>     30 SALES	    	CHICAGO</a:t>
            </a:r>
          </a:p>
          <a:p>
            <a:pPr algn="l">
              <a:lnSpc>
                <a:spcPct val="95000"/>
              </a:lnSpc>
              <a:spcBef>
                <a:spcPct val="0"/>
              </a:spcBef>
              <a:tabLst>
                <a:tab pos="914400" algn="l"/>
                <a:tab pos="1885950" algn="l"/>
                <a:tab pos="2627313" algn="l"/>
              </a:tabLst>
            </a:pPr>
            <a:r>
              <a:rPr lang="en-US" sz="1800">
                <a:solidFill>
                  <a:srgbClr val="000000"/>
                </a:solidFill>
                <a:latin typeface="Courier New" pitchFamily="49" charset="0"/>
              </a:rPr>
              <a:t>     30 SALES	    	CHICAGO</a:t>
            </a:r>
          </a:p>
          <a:p>
            <a:pPr algn="l">
              <a:lnSpc>
                <a:spcPct val="95000"/>
              </a:lnSpc>
              <a:spcBef>
                <a:spcPct val="0"/>
              </a:spcBef>
              <a:tabLst>
                <a:tab pos="914400" algn="l"/>
                <a:tab pos="1885950" algn="l"/>
                <a:tab pos="2627313" algn="l"/>
              </a:tabLst>
            </a:pPr>
            <a:r>
              <a:rPr lang="en-US" sz="1800">
                <a:solidFill>
                  <a:srgbClr val="000000"/>
                </a:solidFill>
                <a:latin typeface="Courier New" pitchFamily="49" charset="0"/>
              </a:rPr>
              <a:t>     30 SALES	    	CHICAGO</a:t>
            </a:r>
          </a:p>
          <a:p>
            <a:pPr algn="l">
              <a:lnSpc>
                <a:spcPct val="95000"/>
              </a:lnSpc>
              <a:spcBef>
                <a:spcPct val="0"/>
              </a:spcBef>
              <a:tabLst>
                <a:tab pos="914400" algn="l"/>
                <a:tab pos="1885950" algn="l"/>
                <a:tab pos="2627313" algn="l"/>
              </a:tabLst>
            </a:pPr>
            <a:r>
              <a:rPr lang="en-US" sz="1800">
                <a:solidFill>
                  <a:srgbClr val="000000"/>
                </a:solidFill>
                <a:latin typeface="Courier New" pitchFamily="49" charset="0"/>
              </a:rPr>
              <a:t>     20 RESEARCH	DALLAS</a:t>
            </a:r>
          </a:p>
          <a:p>
            <a:pPr algn="l">
              <a:lnSpc>
                <a:spcPct val="95000"/>
              </a:lnSpc>
              <a:spcBef>
                <a:spcPct val="0"/>
              </a:spcBef>
              <a:tabLst>
                <a:tab pos="914400" algn="l"/>
                <a:tab pos="1885950" algn="l"/>
                <a:tab pos="2627313" algn="l"/>
              </a:tabLst>
            </a:pPr>
            <a:r>
              <a:rPr lang="en-US" sz="1800">
                <a:solidFill>
                  <a:srgbClr val="000000"/>
                </a:solidFill>
                <a:latin typeface="Courier New" pitchFamily="49" charset="0"/>
              </a:rPr>
              <a:t>     20 RESEARCH	DALLAS</a:t>
            </a:r>
          </a:p>
          <a:p>
            <a:pPr algn="l">
              <a:lnSpc>
                <a:spcPct val="95000"/>
              </a:lnSpc>
              <a:spcBef>
                <a:spcPct val="0"/>
              </a:spcBef>
              <a:tabLst>
                <a:tab pos="914400" algn="l"/>
                <a:tab pos="1885950" algn="l"/>
                <a:tab pos="2627313" algn="l"/>
              </a:tabLst>
            </a:pPr>
            <a:r>
              <a:rPr lang="en-US" sz="1800">
                <a:solidFill>
                  <a:srgbClr val="000000"/>
                </a:solidFill>
                <a:latin typeface="Courier New" pitchFamily="49" charset="0"/>
              </a:rPr>
              <a:t>...</a:t>
            </a:r>
          </a:p>
          <a:p>
            <a:pPr algn="l">
              <a:lnSpc>
                <a:spcPct val="95000"/>
              </a:lnSpc>
              <a:spcBef>
                <a:spcPct val="0"/>
              </a:spcBef>
              <a:tabLst>
                <a:tab pos="914400" algn="l"/>
                <a:tab pos="1885950" algn="l"/>
                <a:tab pos="2627313" algn="l"/>
              </a:tabLst>
            </a:pPr>
            <a:r>
              <a:rPr lang="en-US" sz="1800">
                <a:solidFill>
                  <a:srgbClr val="000000"/>
                </a:solidFill>
                <a:latin typeface="Courier New" pitchFamily="49" charset="0"/>
              </a:rPr>
              <a:t>14 rows selected.</a:t>
            </a:r>
          </a:p>
        </p:txBody>
      </p:sp>
      <p:grpSp>
        <p:nvGrpSpPr>
          <p:cNvPr id="3" name="Group 16"/>
          <p:cNvGrpSpPr>
            <a:grpSpLocks/>
          </p:cNvGrpSpPr>
          <p:nvPr/>
        </p:nvGrpSpPr>
        <p:grpSpPr bwMode="auto">
          <a:xfrm>
            <a:off x="2751138" y="5133975"/>
            <a:ext cx="3333750" cy="1089025"/>
            <a:chOff x="1733" y="3234"/>
            <a:chExt cx="2100" cy="686"/>
          </a:xfrm>
        </p:grpSpPr>
        <p:sp>
          <p:nvSpPr>
            <p:cNvPr id="19468" name="Rectangle 12"/>
            <p:cNvSpPr>
              <a:spLocks noChangeArrowheads="1"/>
            </p:cNvSpPr>
            <p:nvPr/>
          </p:nvSpPr>
          <p:spPr bwMode="auto">
            <a:xfrm>
              <a:off x="1733" y="3651"/>
              <a:ext cx="101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10000"/>
                </a:lnSpc>
                <a:spcBef>
                  <a:spcPct val="0"/>
                </a:spcBef>
                <a:defRPr/>
              </a:pPr>
              <a:r>
                <a:rPr lang="en-US" sz="2000">
                  <a:solidFill>
                    <a:srgbClr val="FFFFCC"/>
                  </a:solidFill>
                  <a:effectLst>
                    <a:outerShdw blurRad="38100" dist="38100" dir="2700000" algn="tl">
                      <a:srgbClr val="000000"/>
                    </a:outerShdw>
                  </a:effectLst>
                  <a:latin typeface="Arial" pitchFamily="34" charset="0"/>
                </a:rPr>
                <a:t>Foreign key</a:t>
              </a:r>
            </a:p>
          </p:txBody>
        </p:sp>
        <p:sp>
          <p:nvSpPr>
            <p:cNvPr id="20492" name="Line 13"/>
            <p:cNvSpPr>
              <a:spLocks noChangeShapeType="1"/>
            </p:cNvSpPr>
            <p:nvPr/>
          </p:nvSpPr>
          <p:spPr bwMode="auto">
            <a:xfrm flipH="1" flipV="1">
              <a:off x="2230" y="3234"/>
              <a:ext cx="2" cy="414"/>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p:spPr>
          <p:txBody>
            <a:bodyPr/>
            <a:lstStyle/>
            <a:p>
              <a:endParaRPr lang="en-US"/>
            </a:p>
          </p:txBody>
        </p:sp>
        <p:sp>
          <p:nvSpPr>
            <p:cNvPr id="19470" name="Rectangle 14"/>
            <p:cNvSpPr>
              <a:spLocks noChangeArrowheads="1"/>
            </p:cNvSpPr>
            <p:nvPr/>
          </p:nvSpPr>
          <p:spPr bwMode="auto">
            <a:xfrm>
              <a:off x="2810" y="3651"/>
              <a:ext cx="102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10000"/>
                </a:lnSpc>
                <a:spcBef>
                  <a:spcPct val="0"/>
                </a:spcBef>
                <a:defRPr/>
              </a:pPr>
              <a:r>
                <a:rPr lang="en-US" sz="2000">
                  <a:solidFill>
                    <a:srgbClr val="FFFFCC"/>
                  </a:solidFill>
                  <a:effectLst>
                    <a:outerShdw blurRad="38100" dist="38100" dir="2700000" algn="tl">
                      <a:srgbClr val="000000"/>
                    </a:outerShdw>
                  </a:effectLst>
                  <a:latin typeface="Arial" pitchFamily="34" charset="0"/>
                </a:rPr>
                <a:t>Primary key</a:t>
              </a:r>
            </a:p>
          </p:txBody>
        </p:sp>
        <p:sp>
          <p:nvSpPr>
            <p:cNvPr id="20494" name="Line 15"/>
            <p:cNvSpPr>
              <a:spLocks noChangeShapeType="1"/>
            </p:cNvSpPr>
            <p:nvPr/>
          </p:nvSpPr>
          <p:spPr bwMode="auto">
            <a:xfrm flipH="1" flipV="1">
              <a:off x="3298" y="3234"/>
              <a:ext cx="2" cy="414"/>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p:spPr>
          <p:txBody>
            <a:bodyPr/>
            <a:lstStyle/>
            <a:p>
              <a:endParaRPr lang="en-US"/>
            </a:p>
          </p:txBody>
        </p:sp>
      </p:grpSp>
    </p:spTree>
    <p:extLst>
      <p:ext uri="{BB962C8B-B14F-4D97-AF65-F5344CB8AC3E}">
        <p14:creationId xmlns:p14="http://schemas.microsoft.com/office/powerpoint/2010/main" val="339113577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nodeType="afterGroup">
                            <p:stCondLst>
                              <p:cond delay="500"/>
                            </p:stCondLst>
                            <p:childTnLst>
                              <p:par>
                                <p:cTn id="9" presetID="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228600"/>
            <a:ext cx="7974012" cy="881063"/>
          </a:xfrm>
          <a:noFill/>
          <a:ln/>
        </p:spPr>
        <p:txBody>
          <a:bodyPr/>
          <a:lstStyle/>
          <a:p>
            <a:pPr algn="l"/>
            <a:r>
              <a:rPr lang="en-US" b="1" dirty="0">
                <a:solidFill>
                  <a:schemeClr val="tx1"/>
                </a:solidFill>
              </a:rPr>
              <a:t>Creating and Removing Synonyms</a:t>
            </a:r>
          </a:p>
        </p:txBody>
      </p:sp>
      <p:sp>
        <p:nvSpPr>
          <p:cNvPr id="50179" name="Rectangle 3"/>
          <p:cNvSpPr>
            <a:spLocks noChangeArrowheads="1"/>
          </p:cNvSpPr>
          <p:nvPr/>
        </p:nvSpPr>
        <p:spPr bwMode="blackWhite">
          <a:xfrm>
            <a:off x="912813" y="2517775"/>
            <a:ext cx="7518400"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CREATE SYNONYM	d_sum</a:t>
            </a:r>
          </a:p>
          <a:p>
            <a:pPr algn="l">
              <a:lnSpc>
                <a:spcPct val="100000"/>
              </a:lnSpc>
              <a:spcBef>
                <a:spcPct val="0"/>
              </a:spcBef>
              <a:tabLst>
                <a:tab pos="1200150" algn="l"/>
              </a:tabLst>
            </a:pPr>
            <a:r>
              <a:rPr lang="en-US" sz="1800">
                <a:solidFill>
                  <a:srgbClr val="000000"/>
                </a:solidFill>
                <a:latin typeface="Courier New" pitchFamily="49" charset="0"/>
              </a:rPr>
              <a:t>  2  FOR			dept_sum_vu;</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Synonym Created.</a:t>
            </a:r>
          </a:p>
        </p:txBody>
      </p:sp>
      <p:sp>
        <p:nvSpPr>
          <p:cNvPr id="50180" name="Rectangle 4"/>
          <p:cNvSpPr>
            <a:spLocks noChangeArrowheads="1"/>
          </p:cNvSpPr>
          <p:nvPr/>
        </p:nvSpPr>
        <p:spPr bwMode="blackWhite">
          <a:xfrm>
            <a:off x="912813" y="4757738"/>
            <a:ext cx="7526337"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DROP SYNONYM d_sum;</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Synonym dropped.</a:t>
            </a:r>
          </a:p>
        </p:txBody>
      </p:sp>
      <p:sp>
        <p:nvSpPr>
          <p:cNvPr id="50181" name="Rectangle 5"/>
          <p:cNvSpPr>
            <a:spLocks noGrp="1" noChangeArrowheads="1"/>
          </p:cNvSpPr>
          <p:nvPr>
            <p:ph type="body" idx="1"/>
          </p:nvPr>
        </p:nvSpPr>
        <p:spPr>
          <a:xfrm>
            <a:off x="993775" y="1471613"/>
            <a:ext cx="7385050" cy="904875"/>
          </a:xfrm>
          <a:noFill/>
          <a:ln/>
        </p:spPr>
        <p:txBody>
          <a:bodyPr/>
          <a:lstStyle/>
          <a:p>
            <a:pPr lvl="1"/>
            <a:r>
              <a:rPr lang="en-US"/>
              <a:t>Create a shortened name for the DEPT_SUM_VU view.</a:t>
            </a:r>
          </a:p>
        </p:txBody>
      </p:sp>
      <p:sp>
        <p:nvSpPr>
          <p:cNvPr id="50182" name="Rectangle 6"/>
          <p:cNvSpPr>
            <a:spLocks noChangeArrowheads="1"/>
          </p:cNvSpPr>
          <p:nvPr/>
        </p:nvSpPr>
        <p:spPr bwMode="auto">
          <a:xfrm>
            <a:off x="993775" y="4062413"/>
            <a:ext cx="7385050" cy="498475"/>
          </a:xfrm>
          <a:prstGeom prst="rect">
            <a:avLst/>
          </a:prstGeom>
          <a:noFill/>
          <a:ln w="9525">
            <a:noFill/>
            <a:miter lim="800000"/>
            <a:headEnd/>
            <a:tailEnd/>
          </a:ln>
          <a:effectLst>
            <a:outerShdw dist="53882" dir="2700000" algn="ctr" rotWithShape="0">
              <a:srgbClr val="000000">
                <a:alpha val="50000"/>
              </a:srgbClr>
            </a:outerShdw>
          </a:effectLst>
        </p:spPr>
        <p:txBody>
          <a:bodyPr lIns="92075" tIns="46038" rIns="92075" bIns="46038">
            <a:spAutoFit/>
          </a:bodyPr>
          <a:lstStyle/>
          <a:p>
            <a:pPr marL="341313" lvl="1" indent="-227013" algn="l" defTabSz="346075">
              <a:lnSpc>
                <a:spcPct val="95000"/>
              </a:lnSpc>
              <a:spcBef>
                <a:spcPct val="35000"/>
              </a:spcBef>
              <a:buClr>
                <a:srgbClr val="FFCC66"/>
              </a:buClr>
              <a:buSzPct val="100000"/>
              <a:buFontTx/>
              <a:buChar char="•"/>
              <a:tabLst>
                <a:tab pos="571500" algn="l"/>
              </a:tabLst>
            </a:pPr>
            <a:r>
              <a:rPr lang="en-US">
                <a:solidFill>
                  <a:srgbClr val="F8F8D3"/>
                </a:solidFill>
                <a:latin typeface="Arial" pitchFamily="34" charset="0"/>
              </a:rPr>
              <a:t>Drop a synonym.</a:t>
            </a:r>
          </a:p>
        </p:txBody>
      </p:sp>
      <p:sp>
        <p:nvSpPr>
          <p:cNvPr id="7" name="Slide Number Placeholder 6"/>
          <p:cNvSpPr>
            <a:spLocks noGrp="1"/>
          </p:cNvSpPr>
          <p:nvPr>
            <p:ph type="sldNum" sz="quarter" idx="12"/>
          </p:nvPr>
        </p:nvSpPr>
        <p:spPr/>
        <p:txBody>
          <a:bodyPr/>
          <a:lstStyle/>
          <a:p>
            <a:pPr>
              <a:defRPr/>
            </a:pPr>
            <a:fld id="{6C7A8632-7304-4A16-9764-8BED3D3E8194}" type="slidenum">
              <a:rPr lang="en-US" smtClean="0"/>
              <a:pPr>
                <a:defRPr/>
              </a:pPr>
              <a:t>100</a:t>
            </a:fld>
            <a:endParaRPr lang="en-US" dirty="0"/>
          </a:p>
        </p:txBody>
      </p:sp>
    </p:spTree>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895600"/>
            <a:ext cx="8229600" cy="1600200"/>
          </a:xfrm>
        </p:spPr>
        <p:txBody>
          <a:bodyPr>
            <a:normAutofit fontScale="90000"/>
          </a:bodyPr>
          <a:lstStyle/>
          <a:p>
            <a:pPr eaLnBrk="1" fontAlgn="auto" hangingPunct="1">
              <a:spcAft>
                <a:spcPts val="0"/>
              </a:spcAft>
              <a:defRPr/>
            </a:pPr>
            <a:br>
              <a:rPr lang="en-US" sz="4000" b="1" dirty="0">
                <a:solidFill>
                  <a:schemeClr val="tx1">
                    <a:lumMod val="75000"/>
                    <a:lumOff val="25000"/>
                  </a:schemeClr>
                </a:solidFill>
              </a:rPr>
            </a:br>
            <a:r>
              <a:rPr lang="en-US" sz="4000" b="1" dirty="0">
                <a:solidFill>
                  <a:schemeClr val="tx1">
                    <a:lumMod val="75000"/>
                    <a:lumOff val="25000"/>
                  </a:schemeClr>
                </a:solidFill>
              </a:rPr>
              <a:t>User Access Control</a:t>
            </a:r>
            <a:br>
              <a:rPr lang="en-US" sz="4000" b="1" dirty="0">
                <a:solidFill>
                  <a:schemeClr val="tx1">
                    <a:lumMod val="75000"/>
                    <a:lumOff val="25000"/>
                  </a:schemeClr>
                </a:solidFill>
              </a:rPr>
            </a:br>
            <a:endParaRPr lang="en-US" sz="4000" b="1" dirty="0"/>
          </a:p>
        </p:txBody>
      </p:sp>
      <p:sp>
        <p:nvSpPr>
          <p:cNvPr id="3" name="Slide Number Placeholder 2"/>
          <p:cNvSpPr>
            <a:spLocks noGrp="1"/>
          </p:cNvSpPr>
          <p:nvPr>
            <p:ph type="sldNum" sz="quarter" idx="12"/>
          </p:nvPr>
        </p:nvSpPr>
        <p:spPr/>
        <p:txBody>
          <a:bodyPr/>
          <a:lstStyle/>
          <a:p>
            <a:pPr>
              <a:defRPr/>
            </a:pPr>
            <a:fld id="{38015ECB-9F2C-4194-8DBC-DDD1CB92DD6C}" type="slidenum">
              <a:rPr lang="en-US"/>
              <a:pPr>
                <a:defRPr/>
              </a:pPr>
              <a:t>101</a:t>
            </a:fld>
            <a:endParaRPr lang="en-US" dirty="0"/>
          </a:p>
        </p:txBody>
      </p:sp>
    </p:spTree>
  </p:cSld>
  <p:clrMapOvr>
    <a:masterClrMapping/>
  </p:clrMapOvr>
  <p:transition spd="slow"/>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Learning Objectives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102</a:t>
            </a:fld>
            <a:endParaRPr lang="en-US" dirty="0"/>
          </a:p>
        </p:txBody>
      </p:sp>
      <p:sp>
        <p:nvSpPr>
          <p:cNvPr id="3" name="Content Placeholder 2"/>
          <p:cNvSpPr>
            <a:spLocks noGrp="1"/>
          </p:cNvSpPr>
          <p:nvPr>
            <p:ph sz="quarter" idx="1"/>
          </p:nvPr>
        </p:nvSpPr>
        <p:spPr>
          <a:xfrm>
            <a:off x="457200" y="1600200"/>
            <a:ext cx="8229600" cy="4419600"/>
          </a:xfrm>
        </p:spPr>
        <p:txBody>
          <a:bodyPr>
            <a:normAutofit/>
          </a:bodyPr>
          <a:lstStyle/>
          <a:p>
            <a:pPr marL="274320" indent="-274320" eaLnBrk="1" fontAlgn="auto" hangingPunct="1">
              <a:spcAft>
                <a:spcPts val="0"/>
              </a:spcAft>
              <a:buFont typeface="Wingdings 2"/>
              <a:buNone/>
              <a:defRPr/>
            </a:pPr>
            <a:r>
              <a:rPr lang="en-US" dirty="0">
                <a:solidFill>
                  <a:schemeClr val="tx1">
                    <a:lumMod val="75000"/>
                    <a:lumOff val="25000"/>
                  </a:schemeClr>
                </a:solidFill>
              </a:rPr>
              <a:t>To know about:</a:t>
            </a:r>
          </a:p>
          <a:p>
            <a:pPr marL="274320" indent="-274320" eaLnBrk="1" fontAlgn="auto" hangingPunct="1">
              <a:spcAft>
                <a:spcPts val="0"/>
              </a:spcAft>
              <a:buFont typeface="Wingdings 2"/>
              <a:buChar char=""/>
              <a:defRPr/>
            </a:pPr>
            <a:r>
              <a:rPr lang="en-US" dirty="0"/>
              <a:t>Creating user</a:t>
            </a:r>
          </a:p>
          <a:p>
            <a:pPr marL="274320" indent="-274320" eaLnBrk="1" fontAlgn="auto" hangingPunct="1">
              <a:spcAft>
                <a:spcPts val="0"/>
              </a:spcAft>
              <a:buFont typeface="Wingdings 2"/>
              <a:buChar char=""/>
              <a:defRPr/>
            </a:pPr>
            <a:r>
              <a:rPr lang="en-US" dirty="0"/>
              <a:t>Creating roles</a:t>
            </a:r>
          </a:p>
          <a:p>
            <a:pPr marL="274320" indent="-274320" eaLnBrk="1" fontAlgn="auto" hangingPunct="1">
              <a:spcAft>
                <a:spcPts val="0"/>
              </a:spcAft>
              <a:buFont typeface="Wingdings 2"/>
              <a:buChar char=""/>
              <a:defRPr/>
            </a:pPr>
            <a:r>
              <a:rPr lang="en-US" dirty="0"/>
              <a:t>Use GRANT statement </a:t>
            </a:r>
          </a:p>
          <a:p>
            <a:pPr marL="274320" indent="-274320" eaLnBrk="1" fontAlgn="auto" hangingPunct="1">
              <a:spcAft>
                <a:spcPts val="0"/>
              </a:spcAft>
              <a:buFont typeface="Wingdings 2"/>
              <a:buChar char=""/>
              <a:defRPr/>
            </a:pPr>
            <a:r>
              <a:rPr lang="en-US" dirty="0"/>
              <a:t>Use REVOKE statements </a:t>
            </a:r>
            <a:br>
              <a:rPr lang="en-US" dirty="0"/>
            </a:br>
            <a:endParaRPr lang="en-US" dirty="0"/>
          </a:p>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Char char=""/>
              <a:defRPr/>
            </a:pPr>
            <a:endParaRPr lang="en-US" dirty="0">
              <a:solidFill>
                <a:schemeClr val="tx1">
                  <a:lumMod val="75000"/>
                  <a:lumOff val="25000"/>
                </a:schemeClr>
              </a:solidFill>
            </a:endParaRPr>
          </a:p>
          <a:p>
            <a:pPr marL="0" indent="0" eaLnBrk="1" fontAlgn="auto" hangingPunct="1">
              <a:spcAft>
                <a:spcPts val="0"/>
              </a:spcAft>
              <a:buFont typeface="Wingdings 2"/>
              <a:buNone/>
              <a:defRPr/>
            </a:pPr>
            <a:r>
              <a:rPr lang="en-US" dirty="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cSld>
  <p:clrMapOvr>
    <a:masterClrMapping/>
  </p:clrMapOvr>
  <p:transition spd="slow"/>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pPr algn="l"/>
            <a:r>
              <a:rPr lang="en-US" b="1" dirty="0">
                <a:solidFill>
                  <a:schemeClr val="tx1"/>
                </a:solidFill>
              </a:rPr>
              <a:t>Privileges</a:t>
            </a:r>
          </a:p>
        </p:txBody>
      </p:sp>
      <p:sp>
        <p:nvSpPr>
          <p:cNvPr id="11267" name="Rectangle 3"/>
          <p:cNvSpPr>
            <a:spLocks noGrp="1" noChangeArrowheads="1"/>
          </p:cNvSpPr>
          <p:nvPr>
            <p:ph type="body" idx="1"/>
          </p:nvPr>
        </p:nvSpPr>
        <p:spPr>
          <a:xfrm>
            <a:off x="860425" y="1430338"/>
            <a:ext cx="7385050" cy="4362450"/>
          </a:xfrm>
          <a:noFill/>
          <a:ln/>
        </p:spPr>
        <p:txBody>
          <a:bodyPr/>
          <a:lstStyle/>
          <a:p>
            <a:pPr marL="274320" indent="-274320" eaLnBrk="1" fontAlgn="auto" hangingPunct="1">
              <a:spcAft>
                <a:spcPts val="0"/>
              </a:spcAft>
              <a:buFont typeface="Wingdings 2"/>
              <a:buChar char=""/>
              <a:defRPr/>
            </a:pPr>
            <a:r>
              <a:rPr lang="en-US" dirty="0"/>
              <a:t>Privileges</a:t>
            </a:r>
            <a:r>
              <a:rPr lang="en-US" dirty="0">
                <a:solidFill>
                  <a:srgbClr val="FC0128"/>
                </a:solidFill>
              </a:rPr>
              <a:t> </a:t>
            </a:r>
            <a:r>
              <a:rPr lang="en-US" dirty="0"/>
              <a:t>are the right to execute particular SQL statements.</a:t>
            </a:r>
          </a:p>
          <a:p>
            <a:pPr marL="274320" indent="-274320" eaLnBrk="1" fontAlgn="auto" hangingPunct="1">
              <a:spcAft>
                <a:spcPts val="0"/>
              </a:spcAft>
              <a:buFont typeface="Wingdings 2"/>
              <a:buChar char=""/>
              <a:defRPr/>
            </a:pPr>
            <a:r>
              <a:rPr lang="en-US" dirty="0"/>
              <a:t>System privileges: Gain access to the database</a:t>
            </a:r>
          </a:p>
          <a:p>
            <a:pPr marL="274320" indent="-274320" eaLnBrk="1" fontAlgn="auto" hangingPunct="1">
              <a:spcAft>
                <a:spcPts val="0"/>
              </a:spcAft>
              <a:buFont typeface="Wingdings 2"/>
              <a:buChar char=""/>
              <a:defRPr/>
            </a:pPr>
            <a:r>
              <a:rPr lang="en-US" dirty="0"/>
              <a:t>Object privileges: Manipulate the content of the database objects</a:t>
            </a:r>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103</a:t>
            </a:fld>
            <a:endParaRPr lang="en-US" dirty="0"/>
          </a:p>
        </p:txBody>
      </p:sp>
    </p:spTree>
  </p:cSld>
  <p:clrMapOvr>
    <a:masterClrMapping/>
  </p:clrMapOvr>
  <p:transition spd="slow"/>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lstStyle/>
          <a:p>
            <a:pPr algn="l"/>
            <a:r>
              <a:rPr lang="en-US" b="1" dirty="0">
                <a:solidFill>
                  <a:schemeClr val="tx1"/>
                </a:solidFill>
              </a:rPr>
              <a:t>System Privileges</a:t>
            </a:r>
          </a:p>
        </p:txBody>
      </p:sp>
      <p:sp>
        <p:nvSpPr>
          <p:cNvPr id="13315" name="Rectangle 3"/>
          <p:cNvSpPr>
            <a:spLocks noGrp="1" noChangeArrowheads="1"/>
          </p:cNvSpPr>
          <p:nvPr>
            <p:ph type="body" idx="1"/>
          </p:nvPr>
        </p:nvSpPr>
        <p:spPr>
          <a:xfrm>
            <a:off x="762000" y="1524000"/>
            <a:ext cx="7385050" cy="3382962"/>
          </a:xfrm>
          <a:noFill/>
          <a:ln/>
        </p:spPr>
        <p:txBody>
          <a:bodyPr/>
          <a:lstStyle/>
          <a:p>
            <a:pPr lvl="1">
              <a:lnSpc>
                <a:spcPct val="85000"/>
              </a:lnSpc>
            </a:pPr>
            <a:endParaRPr lang="en-US" dirty="0"/>
          </a:p>
          <a:p>
            <a:pPr marL="274320" indent="-274320" eaLnBrk="1" fontAlgn="auto" hangingPunct="1">
              <a:spcAft>
                <a:spcPts val="0"/>
              </a:spcAft>
              <a:buFont typeface="Wingdings 2"/>
              <a:buChar char=""/>
              <a:defRPr/>
            </a:pPr>
            <a:r>
              <a:rPr lang="en-US" dirty="0"/>
              <a:t>More than 80 privileges are available.</a:t>
            </a:r>
          </a:p>
          <a:p>
            <a:pPr marL="274320" indent="-274320" eaLnBrk="1" fontAlgn="auto" hangingPunct="1">
              <a:spcAft>
                <a:spcPts val="0"/>
              </a:spcAft>
              <a:buFont typeface="Wingdings 2"/>
              <a:buChar char=""/>
              <a:defRPr/>
            </a:pPr>
            <a:r>
              <a:rPr lang="en-US" dirty="0"/>
              <a:t>The DBA has high-level system privileges:</a:t>
            </a:r>
          </a:p>
          <a:p>
            <a:pPr lvl="2">
              <a:lnSpc>
                <a:spcPct val="85000"/>
              </a:lnSpc>
            </a:pPr>
            <a:r>
              <a:rPr lang="en-US" dirty="0"/>
              <a:t>Create new users</a:t>
            </a:r>
          </a:p>
          <a:p>
            <a:pPr lvl="2">
              <a:lnSpc>
                <a:spcPct val="85000"/>
              </a:lnSpc>
            </a:pPr>
            <a:r>
              <a:rPr lang="en-US" dirty="0"/>
              <a:t>Remove users</a:t>
            </a:r>
          </a:p>
          <a:p>
            <a:pPr lvl="2">
              <a:lnSpc>
                <a:spcPct val="85000"/>
              </a:lnSpc>
            </a:pPr>
            <a:r>
              <a:rPr lang="en-US" dirty="0"/>
              <a:t>Remove tables</a:t>
            </a:r>
          </a:p>
          <a:p>
            <a:pPr lvl="2">
              <a:lnSpc>
                <a:spcPct val="85000"/>
              </a:lnSpc>
            </a:pPr>
            <a:r>
              <a:rPr lang="en-US" dirty="0"/>
              <a:t>Back up tables</a:t>
            </a:r>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104</a:t>
            </a:fld>
            <a:endParaRPr lang="en-US" dirty="0"/>
          </a:p>
        </p:txBody>
      </p:sp>
    </p:spTree>
  </p:cSld>
  <p:clrMapOvr>
    <a:masterClrMapping/>
  </p:clrMapOvr>
  <p:transition spd="slow"/>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pPr algn="l"/>
            <a:r>
              <a:rPr lang="en-US" b="1" dirty="0">
                <a:solidFill>
                  <a:schemeClr val="tx1"/>
                </a:solidFill>
              </a:rPr>
              <a:t>Creating Users</a:t>
            </a:r>
          </a:p>
        </p:txBody>
      </p:sp>
      <p:sp>
        <p:nvSpPr>
          <p:cNvPr id="15363" name="Rectangle 3"/>
          <p:cNvSpPr>
            <a:spLocks noGrp="1" noChangeArrowheads="1"/>
          </p:cNvSpPr>
          <p:nvPr>
            <p:ph type="body" idx="1"/>
          </p:nvPr>
        </p:nvSpPr>
        <p:spPr>
          <a:xfrm>
            <a:off x="838200" y="1600200"/>
            <a:ext cx="7385050" cy="904875"/>
          </a:xfrm>
          <a:noFill/>
          <a:ln/>
        </p:spPr>
        <p:txBody>
          <a:bodyPr/>
          <a:lstStyle/>
          <a:p>
            <a:r>
              <a:rPr lang="en-US"/>
              <a:t>The DBA creates users by using the CREATE USER statement.</a:t>
            </a:r>
          </a:p>
        </p:txBody>
      </p:sp>
      <p:sp>
        <p:nvSpPr>
          <p:cNvPr id="15364" name="Rectangle 4"/>
          <p:cNvSpPr>
            <a:spLocks noChangeArrowheads="1"/>
          </p:cNvSpPr>
          <p:nvPr/>
        </p:nvSpPr>
        <p:spPr bwMode="blackWhite">
          <a:xfrm>
            <a:off x="963075" y="4648200"/>
            <a:ext cx="7489825" cy="103663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dirty="0">
                <a:solidFill>
                  <a:srgbClr val="000000"/>
                </a:solidFill>
                <a:latin typeface="Courier New" pitchFamily="49" charset="0"/>
              </a:rPr>
              <a:t>SQL&gt; CREATE	USER  </a:t>
            </a:r>
            <a:r>
              <a:rPr lang="en-US" sz="1800" dirty="0" err="1">
                <a:solidFill>
                  <a:srgbClr val="000000"/>
                </a:solidFill>
                <a:latin typeface="Courier New" pitchFamily="49" charset="0"/>
              </a:rPr>
              <a:t>scott</a:t>
            </a:r>
            <a:endParaRPr lang="en-US" sz="1800" dirty="0">
              <a:solidFill>
                <a:srgbClr val="000000"/>
              </a:solidFill>
              <a:latin typeface="Courier New" pitchFamily="49" charset="0"/>
            </a:endParaRPr>
          </a:p>
          <a:p>
            <a:pPr algn="l">
              <a:lnSpc>
                <a:spcPct val="100000"/>
              </a:lnSpc>
              <a:spcBef>
                <a:spcPct val="0"/>
              </a:spcBef>
              <a:tabLst>
                <a:tab pos="682625" algn="l"/>
                <a:tab pos="1833563" algn="l"/>
              </a:tabLst>
            </a:pPr>
            <a:r>
              <a:rPr lang="en-US" sz="1800" dirty="0">
                <a:solidFill>
                  <a:srgbClr val="000000"/>
                </a:solidFill>
                <a:latin typeface="Courier New" pitchFamily="49" charset="0"/>
              </a:rPr>
              <a:t>  2  IDENTIFIED BY tiger;</a:t>
            </a:r>
          </a:p>
          <a:p>
            <a:pPr algn="l">
              <a:lnSpc>
                <a:spcPct val="100000"/>
              </a:lnSpc>
              <a:spcBef>
                <a:spcPct val="0"/>
              </a:spcBef>
              <a:tabLst>
                <a:tab pos="682625" algn="l"/>
                <a:tab pos="1833563" algn="l"/>
              </a:tabLst>
            </a:pPr>
            <a:r>
              <a:rPr lang="en-US" sz="1800" dirty="0">
                <a:solidFill>
                  <a:srgbClr val="FF3300"/>
                </a:solidFill>
                <a:effectLst>
                  <a:outerShdw blurRad="38100" dist="38100" dir="2700000" algn="tl">
                    <a:srgbClr val="000000"/>
                  </a:outerShdw>
                </a:effectLst>
                <a:latin typeface="Courier New" pitchFamily="49" charset="0"/>
              </a:rPr>
              <a:t>User created.</a:t>
            </a:r>
          </a:p>
        </p:txBody>
      </p:sp>
      <p:sp>
        <p:nvSpPr>
          <p:cNvPr id="15365" name="Rectangle 5"/>
          <p:cNvSpPr>
            <a:spLocks noChangeArrowheads="1"/>
          </p:cNvSpPr>
          <p:nvPr/>
        </p:nvSpPr>
        <p:spPr bwMode="blackWhite">
          <a:xfrm>
            <a:off x="961488" y="2590800"/>
            <a:ext cx="7493000" cy="9144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dirty="0">
                <a:solidFill>
                  <a:srgbClr val="000000"/>
                </a:solidFill>
                <a:latin typeface="Courier New" pitchFamily="49" charset="0"/>
              </a:rPr>
              <a:t>CREATE USER 	  </a:t>
            </a:r>
            <a:r>
              <a:rPr lang="en-US" sz="1800" i="1" dirty="0">
                <a:solidFill>
                  <a:srgbClr val="000000"/>
                </a:solidFill>
                <a:latin typeface="Courier New" pitchFamily="49" charset="0"/>
              </a:rPr>
              <a:t>user</a:t>
            </a:r>
            <a:r>
              <a:rPr lang="en-US" sz="1800" dirty="0">
                <a:solidFill>
                  <a:srgbClr val="000000"/>
                </a:solidFill>
                <a:latin typeface="Courier New" pitchFamily="49" charset="0"/>
              </a:rPr>
              <a:t>              			   </a:t>
            </a:r>
          </a:p>
          <a:p>
            <a:pPr algn="l">
              <a:lnSpc>
                <a:spcPct val="100000"/>
              </a:lnSpc>
              <a:spcBef>
                <a:spcPct val="0"/>
              </a:spcBef>
              <a:tabLst>
                <a:tab pos="682625" algn="l"/>
                <a:tab pos="1833563" algn="l"/>
              </a:tabLst>
            </a:pPr>
            <a:r>
              <a:rPr lang="en-US" sz="1800" dirty="0">
                <a:solidFill>
                  <a:srgbClr val="000000"/>
                </a:solidFill>
                <a:latin typeface="Courier New" pitchFamily="49" charset="0"/>
              </a:rPr>
              <a:t>IDENTIFIED BY  </a:t>
            </a:r>
            <a:r>
              <a:rPr lang="en-US" sz="1800" i="1" dirty="0">
                <a:solidFill>
                  <a:srgbClr val="000000"/>
                </a:solidFill>
                <a:latin typeface="Courier New" pitchFamily="49" charset="0"/>
              </a:rPr>
              <a:t>password</a:t>
            </a:r>
            <a:r>
              <a:rPr lang="en-US" sz="1800" dirty="0">
                <a:solidFill>
                  <a:srgbClr val="000000"/>
                </a:solidFill>
                <a:latin typeface="Courier New" pitchFamily="49" charset="0"/>
              </a:rPr>
              <a:t>;</a:t>
            </a:r>
          </a:p>
          <a:p>
            <a:pPr algn="l">
              <a:lnSpc>
                <a:spcPct val="100000"/>
              </a:lnSpc>
              <a:spcBef>
                <a:spcPct val="0"/>
              </a:spcBef>
              <a:tabLst>
                <a:tab pos="682625" algn="l"/>
                <a:tab pos="1833563" algn="l"/>
              </a:tabLst>
            </a:pPr>
            <a:endParaRPr lang="en-US" sz="1800" dirty="0">
              <a:solidFill>
                <a:srgbClr val="000000"/>
              </a:solidFill>
              <a:latin typeface="Courier New" pitchFamily="49" charset="0"/>
            </a:endParaRPr>
          </a:p>
        </p:txBody>
      </p:sp>
      <p:sp>
        <p:nvSpPr>
          <p:cNvPr id="6" name="Slide Number Placeholder 5"/>
          <p:cNvSpPr>
            <a:spLocks noGrp="1"/>
          </p:cNvSpPr>
          <p:nvPr>
            <p:ph type="sldNum" sz="quarter" idx="12"/>
          </p:nvPr>
        </p:nvSpPr>
        <p:spPr/>
        <p:txBody>
          <a:bodyPr/>
          <a:lstStyle/>
          <a:p>
            <a:pPr>
              <a:defRPr/>
            </a:pPr>
            <a:fld id="{6C7A8632-7304-4A16-9764-8BED3D3E8194}" type="slidenum">
              <a:rPr lang="en-US" smtClean="0"/>
              <a:pPr>
                <a:defRPr/>
              </a:pPr>
              <a:t>105</a:t>
            </a:fld>
            <a:endParaRPr lang="en-US" dirty="0"/>
          </a:p>
        </p:txBody>
      </p:sp>
      <p:sp>
        <p:nvSpPr>
          <p:cNvPr id="8" name="Rectangle 4"/>
          <p:cNvSpPr>
            <a:spLocks noChangeArrowheads="1"/>
          </p:cNvSpPr>
          <p:nvPr/>
        </p:nvSpPr>
        <p:spPr bwMode="blackWhite">
          <a:xfrm>
            <a:off x="961488" y="5867400"/>
            <a:ext cx="7489825" cy="774284"/>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dirty="0">
                <a:solidFill>
                  <a:srgbClr val="000000"/>
                </a:solidFill>
                <a:latin typeface="Courier New" pitchFamily="49" charset="0"/>
              </a:rPr>
              <a:t>SQL&gt; GRANT UNLIMITED TABLESPACE TO USER </a:t>
            </a:r>
            <a:r>
              <a:rPr lang="en-US" sz="1800" dirty="0" err="1">
                <a:solidFill>
                  <a:srgbClr val="000000"/>
                </a:solidFill>
                <a:latin typeface="Courier New" pitchFamily="49" charset="0"/>
              </a:rPr>
              <a:t>scott</a:t>
            </a:r>
            <a:endParaRPr lang="en-US" sz="1800" dirty="0">
              <a:solidFill>
                <a:srgbClr val="000000"/>
              </a:solidFill>
              <a:latin typeface="Courier New" pitchFamily="49" charset="0"/>
            </a:endParaRPr>
          </a:p>
          <a:p>
            <a:pPr algn="l">
              <a:lnSpc>
                <a:spcPct val="100000"/>
              </a:lnSpc>
              <a:spcBef>
                <a:spcPct val="0"/>
              </a:spcBef>
              <a:tabLst>
                <a:tab pos="682625" algn="l"/>
                <a:tab pos="1833563" algn="l"/>
              </a:tabLst>
            </a:pPr>
            <a:r>
              <a:rPr lang="en-US" sz="1800" dirty="0">
                <a:solidFill>
                  <a:srgbClr val="FF3300"/>
                </a:solidFill>
                <a:effectLst>
                  <a:outerShdw blurRad="38100" dist="38100" dir="2700000" algn="tl">
                    <a:srgbClr val="000000"/>
                  </a:outerShdw>
                </a:effectLst>
                <a:latin typeface="Courier New" pitchFamily="49" charset="0"/>
              </a:rPr>
              <a:t>Statement Processed.</a:t>
            </a:r>
          </a:p>
          <a:p>
            <a:pPr algn="l">
              <a:lnSpc>
                <a:spcPct val="100000"/>
              </a:lnSpc>
              <a:spcBef>
                <a:spcPct val="0"/>
              </a:spcBef>
              <a:tabLst>
                <a:tab pos="682625" algn="l"/>
                <a:tab pos="1833563" algn="l"/>
              </a:tabLst>
            </a:pPr>
            <a:r>
              <a:rPr lang="en-US" sz="1800" dirty="0">
                <a:solidFill>
                  <a:srgbClr val="000000"/>
                </a:solidFill>
                <a:latin typeface="Courier New" pitchFamily="49" charset="0"/>
              </a:rPr>
              <a:t> </a:t>
            </a:r>
          </a:p>
        </p:txBody>
      </p:sp>
      <p:sp>
        <p:nvSpPr>
          <p:cNvPr id="9" name="Rectangle 5"/>
          <p:cNvSpPr>
            <a:spLocks noChangeArrowheads="1"/>
          </p:cNvSpPr>
          <p:nvPr/>
        </p:nvSpPr>
        <p:spPr bwMode="blackWhite">
          <a:xfrm>
            <a:off x="949123" y="3733800"/>
            <a:ext cx="7493000" cy="676141"/>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dirty="0">
                <a:solidFill>
                  <a:srgbClr val="000000"/>
                </a:solidFill>
                <a:latin typeface="Courier New" pitchFamily="49" charset="0"/>
              </a:rPr>
              <a:t>GRANT UNLIMITED TABLESPACE TO USER </a:t>
            </a:r>
            <a:r>
              <a:rPr lang="en-US" sz="1800" i="1" dirty="0">
                <a:solidFill>
                  <a:srgbClr val="000000"/>
                </a:solidFill>
                <a:latin typeface="Courier New" pitchFamily="49" charset="0"/>
              </a:rPr>
              <a:t>user</a:t>
            </a:r>
          </a:p>
          <a:p>
            <a:pPr algn="l">
              <a:lnSpc>
                <a:spcPct val="100000"/>
              </a:lnSpc>
              <a:spcBef>
                <a:spcPct val="0"/>
              </a:spcBef>
              <a:tabLst>
                <a:tab pos="682625" algn="l"/>
                <a:tab pos="1833563" algn="l"/>
              </a:tabLst>
            </a:pPr>
            <a:endParaRPr lang="en-US" sz="1800" dirty="0">
              <a:solidFill>
                <a:srgbClr val="000000"/>
              </a:solidFill>
              <a:latin typeface="Courier New" pitchFamily="49" charset="0"/>
            </a:endParaRPr>
          </a:p>
        </p:txBody>
      </p:sp>
    </p:spTree>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solidFill>
              </a:rPr>
              <a:t>User System Privileges</a:t>
            </a:r>
            <a:endParaRPr lang="en-US" sz="3200" b="1" dirty="0">
              <a:solidFill>
                <a:schemeClr val="tx1">
                  <a:lumMod val="85000"/>
                  <a:lumOff val="15000"/>
                </a:schemeClr>
              </a:solidFill>
            </a:endParaRP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106</a:t>
            </a:fld>
            <a:endParaRPr lang="en-US" dirty="0"/>
          </a:p>
        </p:txBody>
      </p:sp>
      <p:sp>
        <p:nvSpPr>
          <p:cNvPr id="3" name="Content Placeholder 2"/>
          <p:cNvSpPr>
            <a:spLocks noGrp="1"/>
          </p:cNvSpPr>
          <p:nvPr>
            <p:ph sz="quarter" idx="1"/>
          </p:nvPr>
        </p:nvSpPr>
        <p:spPr>
          <a:xfrm>
            <a:off x="457200" y="2209800"/>
            <a:ext cx="8229600" cy="3810000"/>
          </a:xfrm>
        </p:spPr>
        <p:txBody>
          <a:bodyPr>
            <a:normAutofit fontScale="77500" lnSpcReduction="20000"/>
          </a:bodyPr>
          <a:lstStyle/>
          <a:p>
            <a:pPr marL="274320" indent="-274320" eaLnBrk="1" fontAlgn="auto" hangingPunct="1">
              <a:spcAft>
                <a:spcPts val="0"/>
              </a:spcAft>
              <a:buFont typeface="Wingdings 2"/>
              <a:buNone/>
              <a:defRPr/>
            </a:pPr>
            <a:endParaRPr lang="en-US" dirty="0">
              <a:solidFill>
                <a:schemeClr val="tx1">
                  <a:lumMod val="75000"/>
                  <a:lumOff val="25000"/>
                </a:schemeClr>
              </a:solidFill>
            </a:endParaRPr>
          </a:p>
          <a:p>
            <a:pPr marL="274320" indent="-274320" eaLnBrk="1" fontAlgn="auto" hangingPunct="1">
              <a:spcAft>
                <a:spcPts val="0"/>
              </a:spcAft>
              <a:buFont typeface="Wingdings 2"/>
              <a:buChar char=""/>
              <a:defRPr/>
            </a:pPr>
            <a:r>
              <a:rPr lang="en-US" dirty="0">
                <a:solidFill>
                  <a:schemeClr val="tx1"/>
                </a:solidFill>
                <a:latin typeface="Times New Roman" pitchFamily="18" charset="0"/>
                <a:cs typeface="Times New Roman" pitchFamily="18" charset="0"/>
              </a:rPr>
              <a:t>Once a user is created, the DBA can grant specific system privileges to a user.</a:t>
            </a:r>
          </a:p>
          <a:p>
            <a:pPr marL="274320" indent="-274320" eaLnBrk="1" fontAlgn="auto" hangingPunct="1">
              <a:spcAft>
                <a:spcPts val="0"/>
              </a:spcAft>
              <a:buFont typeface="Wingdings 2"/>
              <a:buChar char=""/>
              <a:defRPr/>
            </a:pPr>
            <a:r>
              <a:rPr lang="en-US" dirty="0">
                <a:solidFill>
                  <a:schemeClr val="tx1"/>
                </a:solidFill>
                <a:latin typeface="Times New Roman" pitchFamily="18" charset="0"/>
                <a:cs typeface="Times New Roman" pitchFamily="18" charset="0"/>
              </a:rPr>
              <a:t>An application developer may have the following system privileges:</a:t>
            </a:r>
          </a:p>
          <a:p>
            <a:pPr marL="741363" lvl="2" indent="-285750" defTabSz="346075">
              <a:lnSpc>
                <a:spcPct val="85000"/>
              </a:lnSpc>
              <a:spcBef>
                <a:spcPct val="30000"/>
              </a:spcBef>
              <a:buClr>
                <a:srgbClr val="FFCC66"/>
              </a:buClr>
              <a:buSzPct val="90000"/>
              <a:buFontTx/>
              <a:buChar char="–"/>
              <a:tabLst>
                <a:tab pos="571500" algn="l"/>
              </a:tabLst>
            </a:pPr>
            <a:r>
              <a:rPr lang="en-US" dirty="0">
                <a:latin typeface="Times New Roman" pitchFamily="18" charset="0"/>
                <a:cs typeface="Times New Roman" pitchFamily="18" charset="0"/>
              </a:rPr>
              <a:t>CREATE SESSION</a:t>
            </a:r>
          </a:p>
          <a:p>
            <a:pPr marL="741363" lvl="2" indent="-285750" defTabSz="346075">
              <a:lnSpc>
                <a:spcPct val="85000"/>
              </a:lnSpc>
              <a:spcBef>
                <a:spcPct val="30000"/>
              </a:spcBef>
              <a:buClr>
                <a:srgbClr val="FFCC66"/>
              </a:buClr>
              <a:buSzPct val="90000"/>
              <a:buFontTx/>
              <a:buChar char="–"/>
              <a:tabLst>
                <a:tab pos="571500" algn="l"/>
              </a:tabLst>
            </a:pPr>
            <a:r>
              <a:rPr lang="en-US" dirty="0">
                <a:latin typeface="Times New Roman" pitchFamily="18" charset="0"/>
                <a:cs typeface="Times New Roman" pitchFamily="18" charset="0"/>
              </a:rPr>
              <a:t>CREATE TABLE</a:t>
            </a:r>
          </a:p>
          <a:p>
            <a:pPr marL="741363" lvl="2" indent="-285750" defTabSz="346075">
              <a:lnSpc>
                <a:spcPct val="85000"/>
              </a:lnSpc>
              <a:spcBef>
                <a:spcPct val="30000"/>
              </a:spcBef>
              <a:buClr>
                <a:srgbClr val="FFCC66"/>
              </a:buClr>
              <a:buSzPct val="90000"/>
              <a:buFontTx/>
              <a:buChar char="–"/>
              <a:tabLst>
                <a:tab pos="571500" algn="l"/>
              </a:tabLst>
            </a:pPr>
            <a:r>
              <a:rPr lang="en-US" dirty="0">
                <a:latin typeface="Times New Roman" pitchFamily="18" charset="0"/>
                <a:cs typeface="Times New Roman" pitchFamily="18" charset="0"/>
              </a:rPr>
              <a:t>CREATE SEQUENCE</a:t>
            </a:r>
          </a:p>
          <a:p>
            <a:pPr marL="741363" lvl="2" indent="-285750" defTabSz="346075">
              <a:lnSpc>
                <a:spcPct val="85000"/>
              </a:lnSpc>
              <a:spcBef>
                <a:spcPct val="30000"/>
              </a:spcBef>
              <a:buClr>
                <a:srgbClr val="FFCC66"/>
              </a:buClr>
              <a:buSzPct val="90000"/>
              <a:buFontTx/>
              <a:buChar char="–"/>
              <a:tabLst>
                <a:tab pos="571500" algn="l"/>
              </a:tabLst>
            </a:pPr>
            <a:r>
              <a:rPr lang="en-US" dirty="0">
                <a:latin typeface="Times New Roman" pitchFamily="18" charset="0"/>
                <a:cs typeface="Times New Roman" pitchFamily="18" charset="0"/>
              </a:rPr>
              <a:t>CREATE VIEW</a:t>
            </a:r>
          </a:p>
          <a:p>
            <a:pPr marL="741363" lvl="2" indent="-285750" defTabSz="346075">
              <a:lnSpc>
                <a:spcPct val="85000"/>
              </a:lnSpc>
              <a:spcBef>
                <a:spcPct val="30000"/>
              </a:spcBef>
              <a:buClr>
                <a:srgbClr val="FFCC66"/>
              </a:buClr>
              <a:buSzPct val="90000"/>
              <a:buFontTx/>
              <a:buChar char="–"/>
              <a:tabLst>
                <a:tab pos="571500" algn="l"/>
              </a:tabLst>
            </a:pPr>
            <a:r>
              <a:rPr lang="en-US" dirty="0">
                <a:latin typeface="Times New Roman" pitchFamily="18" charset="0"/>
                <a:cs typeface="Times New Roman" pitchFamily="18" charset="0"/>
              </a:rPr>
              <a:t>CREATE PROCEDURE</a:t>
            </a:r>
          </a:p>
          <a:p>
            <a:pPr marL="741363" lvl="2" indent="-285750" defTabSz="346075">
              <a:lnSpc>
                <a:spcPct val="85000"/>
              </a:lnSpc>
              <a:spcBef>
                <a:spcPct val="30000"/>
              </a:spcBef>
              <a:buClr>
                <a:srgbClr val="FFCC66"/>
              </a:buClr>
              <a:buSzPct val="90000"/>
              <a:buFontTx/>
              <a:buChar char="–"/>
              <a:tabLst>
                <a:tab pos="571500" algn="l"/>
              </a:tabLst>
            </a:pPr>
            <a:endParaRPr lang="en-US" dirty="0"/>
          </a:p>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Char char=""/>
              <a:defRPr/>
            </a:pPr>
            <a:endParaRPr lang="en-US" dirty="0">
              <a:solidFill>
                <a:schemeClr val="tx1">
                  <a:lumMod val="75000"/>
                  <a:lumOff val="25000"/>
                </a:schemeClr>
              </a:solidFill>
            </a:endParaRPr>
          </a:p>
          <a:p>
            <a:pPr marL="0" indent="0" eaLnBrk="1" fontAlgn="auto" hangingPunct="1">
              <a:spcAft>
                <a:spcPts val="0"/>
              </a:spcAft>
              <a:buFont typeface="Wingdings 2"/>
              <a:buNone/>
              <a:defRPr/>
            </a:pPr>
            <a:r>
              <a:rPr lang="en-US" dirty="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
        <p:nvSpPr>
          <p:cNvPr id="5" name="Rectangle 3"/>
          <p:cNvSpPr>
            <a:spLocks noChangeArrowheads="1"/>
          </p:cNvSpPr>
          <p:nvPr/>
        </p:nvSpPr>
        <p:spPr bwMode="blackWhite">
          <a:xfrm>
            <a:off x="533400" y="1524000"/>
            <a:ext cx="7480300"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dirty="0">
                <a:solidFill>
                  <a:srgbClr val="000000"/>
                </a:solidFill>
                <a:latin typeface="Courier New" pitchFamily="49" charset="0"/>
              </a:rPr>
              <a:t>GRANT </a:t>
            </a:r>
            <a:r>
              <a:rPr lang="en-US" sz="1800" i="1" dirty="0">
                <a:solidFill>
                  <a:srgbClr val="000000"/>
                </a:solidFill>
                <a:latin typeface="Courier New" pitchFamily="49" charset="0"/>
              </a:rPr>
              <a:t>privilege</a:t>
            </a:r>
            <a:r>
              <a:rPr lang="en-US" sz="1800" dirty="0">
                <a:solidFill>
                  <a:srgbClr val="000000"/>
                </a:solidFill>
                <a:latin typeface="Courier New" pitchFamily="49" charset="0"/>
              </a:rPr>
              <a:t> [, </a:t>
            </a:r>
            <a:r>
              <a:rPr lang="en-US" sz="1800" i="1" dirty="0">
                <a:solidFill>
                  <a:srgbClr val="000000"/>
                </a:solidFill>
                <a:latin typeface="Courier New" pitchFamily="49" charset="0"/>
              </a:rPr>
              <a:t>privilege</a:t>
            </a:r>
            <a:r>
              <a:rPr lang="en-US" sz="1800" dirty="0">
                <a:solidFill>
                  <a:srgbClr val="000000"/>
                </a:solidFill>
                <a:latin typeface="Courier New" pitchFamily="49" charset="0"/>
              </a:rPr>
              <a:t>...]			</a:t>
            </a:r>
          </a:p>
          <a:p>
            <a:pPr algn="l">
              <a:lnSpc>
                <a:spcPct val="100000"/>
              </a:lnSpc>
              <a:spcBef>
                <a:spcPct val="0"/>
              </a:spcBef>
              <a:tabLst>
                <a:tab pos="682625" algn="l"/>
                <a:tab pos="1833563" algn="l"/>
              </a:tabLst>
            </a:pPr>
            <a:r>
              <a:rPr lang="en-US" sz="1800" dirty="0">
                <a:solidFill>
                  <a:srgbClr val="000000"/>
                </a:solidFill>
                <a:latin typeface="Courier New" pitchFamily="49" charset="0"/>
              </a:rPr>
              <a:t>TO </a:t>
            </a:r>
            <a:r>
              <a:rPr lang="en-US" sz="1800" i="1" dirty="0">
                <a:solidFill>
                  <a:srgbClr val="000000"/>
                </a:solidFill>
                <a:latin typeface="Courier New" pitchFamily="49" charset="0"/>
              </a:rPr>
              <a:t>user </a:t>
            </a:r>
            <a:r>
              <a:rPr lang="en-US" sz="1800" dirty="0">
                <a:solidFill>
                  <a:srgbClr val="000000"/>
                </a:solidFill>
                <a:latin typeface="Courier New" pitchFamily="49" charset="0"/>
              </a:rPr>
              <a:t>[, </a:t>
            </a:r>
            <a:r>
              <a:rPr lang="en-US" sz="1800" i="1" dirty="0">
                <a:solidFill>
                  <a:srgbClr val="000000"/>
                </a:solidFill>
                <a:latin typeface="Courier New" pitchFamily="49" charset="0"/>
              </a:rPr>
              <a:t>user</a:t>
            </a:r>
            <a:r>
              <a:rPr lang="en-US" sz="1800" dirty="0">
                <a:solidFill>
                  <a:srgbClr val="000000"/>
                </a:solidFill>
                <a:latin typeface="Courier New" pitchFamily="49" charset="0"/>
              </a:rPr>
              <a:t>...];</a:t>
            </a:r>
          </a:p>
        </p:txBody>
      </p:sp>
    </p:spTree>
  </p:cSld>
  <p:clrMapOvr>
    <a:masterClrMapping/>
  </p:clrMapOvr>
  <p:transition spd="slow"/>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pPr algn="l"/>
            <a:r>
              <a:rPr lang="en-US" b="1" dirty="0">
                <a:solidFill>
                  <a:schemeClr val="tx1"/>
                </a:solidFill>
              </a:rPr>
              <a:t>Granting System Privileges</a:t>
            </a:r>
          </a:p>
        </p:txBody>
      </p:sp>
      <p:sp>
        <p:nvSpPr>
          <p:cNvPr id="19459" name="Rectangle 3"/>
          <p:cNvSpPr>
            <a:spLocks noGrp="1" noChangeArrowheads="1"/>
          </p:cNvSpPr>
          <p:nvPr>
            <p:ph type="body" idx="1"/>
          </p:nvPr>
        </p:nvSpPr>
        <p:spPr>
          <a:xfrm>
            <a:off x="885825" y="1477963"/>
            <a:ext cx="7781925" cy="769937"/>
          </a:xfrm>
          <a:noFill/>
          <a:ln/>
        </p:spPr>
        <p:txBody>
          <a:bodyPr/>
          <a:lstStyle/>
          <a:p>
            <a:r>
              <a:rPr lang="en-US"/>
              <a:t>The DBA can grant a user specific system privileges.</a:t>
            </a:r>
          </a:p>
        </p:txBody>
      </p:sp>
      <p:sp>
        <p:nvSpPr>
          <p:cNvPr id="19460" name="Rectangle 4"/>
          <p:cNvSpPr>
            <a:spLocks noChangeArrowheads="1"/>
          </p:cNvSpPr>
          <p:nvPr/>
        </p:nvSpPr>
        <p:spPr bwMode="blackWhite">
          <a:xfrm>
            <a:off x="933450" y="2522538"/>
            <a:ext cx="7607300" cy="10191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GRANT  create table, create sequence, create view</a:t>
            </a:r>
          </a:p>
          <a:p>
            <a:pPr algn="l">
              <a:lnSpc>
                <a:spcPct val="100000"/>
              </a:lnSpc>
              <a:spcBef>
                <a:spcPct val="0"/>
              </a:spcBef>
              <a:tabLst>
                <a:tab pos="682625" algn="l"/>
                <a:tab pos="1833563" algn="l"/>
              </a:tabLst>
            </a:pPr>
            <a:r>
              <a:rPr lang="en-US" sz="1800">
                <a:solidFill>
                  <a:srgbClr val="000000"/>
                </a:solidFill>
                <a:latin typeface="Courier New" pitchFamily="49" charset="0"/>
              </a:rPr>
              <a:t>  2  TO     scott;</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Grant succeeded.</a:t>
            </a:r>
          </a:p>
        </p:txBody>
      </p:sp>
      <p:sp>
        <p:nvSpPr>
          <p:cNvPr id="5" name="Slide Number Placeholder 4"/>
          <p:cNvSpPr>
            <a:spLocks noGrp="1"/>
          </p:cNvSpPr>
          <p:nvPr>
            <p:ph type="sldNum" sz="quarter" idx="12"/>
          </p:nvPr>
        </p:nvSpPr>
        <p:spPr/>
        <p:txBody>
          <a:bodyPr/>
          <a:lstStyle/>
          <a:p>
            <a:pPr>
              <a:defRPr/>
            </a:pPr>
            <a:fld id="{6C7A8632-7304-4A16-9764-8BED3D3E8194}" type="slidenum">
              <a:rPr lang="en-US" smtClean="0"/>
              <a:pPr>
                <a:defRPr/>
              </a:pPr>
              <a:t>107</a:t>
            </a:fld>
            <a:endParaRPr lang="en-US" dirty="0"/>
          </a:p>
        </p:txBody>
      </p:sp>
    </p:spTree>
  </p:cSld>
  <p:clrMapOvr>
    <a:masterClrMapping/>
  </p:clrMapOvr>
  <p:transition spd="slow"/>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pPr algn="l"/>
            <a:r>
              <a:rPr lang="en-US" b="1" dirty="0">
                <a:solidFill>
                  <a:schemeClr val="tx1"/>
                </a:solidFill>
              </a:rPr>
              <a:t>What is a Role?</a:t>
            </a:r>
          </a:p>
        </p:txBody>
      </p:sp>
      <p:sp>
        <p:nvSpPr>
          <p:cNvPr id="5" name="Content Placeholder 4"/>
          <p:cNvSpPr>
            <a:spLocks noGrp="1"/>
          </p:cNvSpPr>
          <p:nvPr>
            <p:ph sz="quarter" idx="1"/>
          </p:nvPr>
        </p:nvSpPr>
        <p:spPr/>
        <p:txBody>
          <a:bodyPr/>
          <a:lstStyle/>
          <a:p>
            <a:pPr>
              <a:tabLst/>
            </a:pPr>
            <a:r>
              <a:rPr lang="en-US" dirty="0"/>
              <a:t>A </a:t>
            </a:r>
            <a:r>
              <a:rPr lang="en-US" dirty="0">
                <a:solidFill>
                  <a:srgbClr val="FC0128"/>
                </a:solidFill>
              </a:rPr>
              <a:t>role </a:t>
            </a:r>
            <a:r>
              <a:rPr lang="en-US" dirty="0"/>
              <a:t>is a named group of related privileges that can be granted to the user. This method makes granting and revoking privileges easier to perform and maintain</a:t>
            </a:r>
          </a:p>
          <a:p>
            <a:pPr>
              <a:tabLst/>
            </a:pPr>
            <a:r>
              <a:rPr lang="en-US" dirty="0"/>
              <a:t>A user can have access to several roles, and several users can be assigned the same role. Roles typically are created for a database application. </a:t>
            </a:r>
          </a:p>
          <a:p>
            <a:endParaRPr lang="en-US" dirty="0"/>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108</a:t>
            </a:fld>
            <a:endParaRPr lang="en-US" dirty="0"/>
          </a:p>
        </p:txBody>
      </p:sp>
    </p:spTree>
  </p:cSld>
  <p:clrMapOvr>
    <a:masterClrMapping/>
  </p:clrMapOvr>
  <p:transition spd="slow"/>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pPr algn="l"/>
            <a:r>
              <a:rPr lang="en-US" b="1" dirty="0">
                <a:solidFill>
                  <a:schemeClr val="tx1"/>
                </a:solidFill>
              </a:rPr>
              <a:t>Creating and Assigning Role</a:t>
            </a:r>
          </a:p>
        </p:txBody>
      </p:sp>
      <p:sp>
        <p:nvSpPr>
          <p:cNvPr id="5" name="Content Placeholder 4"/>
          <p:cNvSpPr>
            <a:spLocks noGrp="1"/>
          </p:cNvSpPr>
          <p:nvPr>
            <p:ph sz="quarter" idx="1"/>
          </p:nvPr>
        </p:nvSpPr>
        <p:spPr/>
        <p:txBody>
          <a:bodyPr/>
          <a:lstStyle/>
          <a:p>
            <a:pPr>
              <a:tabLst/>
            </a:pPr>
            <a:r>
              <a:rPr lang="en-US" dirty="0"/>
              <a:t>Creating and Assigning a Role</a:t>
            </a:r>
          </a:p>
          <a:p>
            <a:pPr>
              <a:tabLst/>
            </a:pPr>
            <a:r>
              <a:rPr lang="en-US" dirty="0"/>
              <a:t>First, the DBA must create the role. Then the DBA can assign privileges to the role and users to the role.</a:t>
            </a:r>
          </a:p>
          <a:p>
            <a:pPr lvl="1">
              <a:buNone/>
              <a:tabLst/>
            </a:pPr>
            <a:r>
              <a:rPr lang="en-US" b="1" dirty="0"/>
              <a:t>Syntax</a:t>
            </a:r>
          </a:p>
          <a:p>
            <a:pPr lvl="1">
              <a:buNone/>
              <a:tabLst/>
            </a:pPr>
            <a:r>
              <a:rPr lang="en-US" dirty="0">
                <a:latin typeface="Times" charset="0"/>
              </a:rPr>
              <a:t> </a:t>
            </a:r>
            <a:r>
              <a:rPr lang="en-US" dirty="0">
                <a:latin typeface="Courier New" pitchFamily="49" charset="0"/>
              </a:rPr>
              <a:t>CREATE   ROLE  </a:t>
            </a:r>
            <a:r>
              <a:rPr lang="en-US" i="1" dirty="0" err="1">
                <a:latin typeface="Courier New" pitchFamily="49" charset="0"/>
              </a:rPr>
              <a:t>role</a:t>
            </a:r>
            <a:r>
              <a:rPr lang="en-US" dirty="0">
                <a:latin typeface="Courier New" pitchFamily="49" charset="0"/>
              </a:rPr>
              <a:t>;</a:t>
            </a:r>
          </a:p>
          <a:p>
            <a:pPr lvl="1">
              <a:buNone/>
              <a:tabLst/>
            </a:pPr>
            <a:r>
              <a:rPr lang="en-US" b="1" dirty="0" err="1"/>
              <a:t>where:</a:t>
            </a:r>
            <a:r>
              <a:rPr lang="en-US" i="1" dirty="0" err="1"/>
              <a:t>role</a:t>
            </a:r>
            <a:r>
              <a:rPr lang="en-US" dirty="0"/>
              <a:t>	 is the name of the role to be created</a:t>
            </a:r>
          </a:p>
          <a:p>
            <a:pPr lvl="1">
              <a:buNone/>
              <a:tabLst/>
            </a:pPr>
            <a:endParaRPr lang="en-US" dirty="0"/>
          </a:p>
          <a:p>
            <a:r>
              <a:rPr lang="en-US" dirty="0"/>
              <a:t>Now that the role is created, the DBA can use the GRANT statement to assign users to the role as well as assign privileges to the role.</a:t>
            </a:r>
          </a:p>
          <a:p>
            <a:endParaRPr lang="en-US" dirty="0"/>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109</a:t>
            </a:fld>
            <a:endParaRPr lang="en-US" dirty="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blackWhite">
          <a:xfrm>
            <a:off x="889000" y="1851025"/>
            <a:ext cx="7289800" cy="12795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 </a:t>
            </a:r>
          </a:p>
        </p:txBody>
      </p:sp>
      <p:sp>
        <p:nvSpPr>
          <p:cNvPr id="21507" name="Rectangle 3"/>
          <p:cNvSpPr>
            <a:spLocks noChangeArrowheads="1"/>
          </p:cNvSpPr>
          <p:nvPr/>
        </p:nvSpPr>
        <p:spPr bwMode="blackWhite">
          <a:xfrm>
            <a:off x="887413" y="3494088"/>
            <a:ext cx="7304087" cy="231457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tabLst>
                <a:tab pos="1828800" algn="l"/>
                <a:tab pos="3086100" algn="l"/>
                <a:tab pos="4229100" algn="l"/>
              </a:tabLst>
            </a:pPr>
            <a:endParaRPr lang="en-US" sz="1800">
              <a:solidFill>
                <a:srgbClr val="000000"/>
              </a:solidFill>
              <a:latin typeface="Courier New" pitchFamily="49" charset="0"/>
            </a:endParaRPr>
          </a:p>
          <a:p>
            <a:pPr algn="l">
              <a:lnSpc>
                <a:spcPct val="100000"/>
              </a:lnSpc>
              <a:spcBef>
                <a:spcPct val="0"/>
              </a:spcBef>
              <a:tabLst>
                <a:tab pos="1828800" algn="l"/>
                <a:tab pos="3086100" algn="l"/>
                <a:tab pos="4229100" algn="l"/>
              </a:tabLst>
            </a:pPr>
            <a:endParaRPr lang="en-US" sz="1800">
              <a:solidFill>
                <a:srgbClr val="000000"/>
              </a:solidFill>
              <a:latin typeface="Courier New" pitchFamily="49" charset="0"/>
            </a:endParaRPr>
          </a:p>
          <a:p>
            <a:pPr algn="l">
              <a:lnSpc>
                <a:spcPct val="100000"/>
              </a:lnSpc>
              <a:spcBef>
                <a:spcPct val="0"/>
              </a:spcBef>
              <a:tabLst>
                <a:tab pos="1828800" algn="l"/>
                <a:tab pos="3086100" algn="l"/>
                <a:tab pos="4229100" algn="l"/>
              </a:tabLst>
            </a:pPr>
            <a:endParaRPr lang="en-US" sz="1800">
              <a:solidFill>
                <a:srgbClr val="000000"/>
              </a:solidFill>
              <a:latin typeface="Courier New" pitchFamily="49" charset="0"/>
            </a:endParaRPr>
          </a:p>
          <a:p>
            <a:pPr algn="l">
              <a:lnSpc>
                <a:spcPct val="100000"/>
              </a:lnSpc>
              <a:spcBef>
                <a:spcPct val="0"/>
              </a:spcBef>
              <a:tabLst>
                <a:tab pos="1828800" algn="l"/>
                <a:tab pos="3086100" algn="l"/>
                <a:tab pos="4229100" algn="l"/>
              </a:tabLst>
            </a:pPr>
            <a:endParaRPr lang="en-US" sz="1800">
              <a:solidFill>
                <a:srgbClr val="000000"/>
              </a:solidFill>
              <a:latin typeface="Courier New" pitchFamily="49" charset="0"/>
            </a:endParaRPr>
          </a:p>
          <a:p>
            <a:pPr algn="l">
              <a:lnSpc>
                <a:spcPct val="100000"/>
              </a:lnSpc>
              <a:spcBef>
                <a:spcPct val="0"/>
              </a:spcBef>
              <a:tabLst>
                <a:tab pos="1828800" algn="l"/>
                <a:tab pos="3086100" algn="l"/>
                <a:tab pos="4229100" algn="l"/>
              </a:tabLst>
            </a:pPr>
            <a:endParaRPr lang="en-US" sz="1800">
              <a:solidFill>
                <a:srgbClr val="000000"/>
              </a:solidFill>
              <a:latin typeface="Courier New" pitchFamily="49" charset="0"/>
            </a:endParaRPr>
          </a:p>
          <a:p>
            <a:pPr algn="l">
              <a:lnSpc>
                <a:spcPct val="100000"/>
              </a:lnSpc>
              <a:spcBef>
                <a:spcPct val="0"/>
              </a:spcBef>
              <a:tabLst>
                <a:tab pos="1828800" algn="l"/>
                <a:tab pos="3086100" algn="l"/>
                <a:tab pos="4229100" algn="l"/>
              </a:tabLst>
            </a:pPr>
            <a:endParaRPr lang="en-US" sz="1800">
              <a:solidFill>
                <a:srgbClr val="000000"/>
              </a:solidFill>
              <a:latin typeface="Courier New" pitchFamily="49" charset="0"/>
            </a:endParaRPr>
          </a:p>
          <a:p>
            <a:pPr algn="l">
              <a:lnSpc>
                <a:spcPct val="100000"/>
              </a:lnSpc>
              <a:spcBef>
                <a:spcPct val="0"/>
              </a:spcBef>
              <a:tabLst>
                <a:tab pos="1828800" algn="l"/>
                <a:tab pos="3086100" algn="l"/>
                <a:tab pos="4229100" algn="l"/>
              </a:tabLst>
            </a:pPr>
            <a:endParaRPr lang="en-US" sz="1800">
              <a:solidFill>
                <a:srgbClr val="000000"/>
              </a:solidFill>
              <a:latin typeface="Courier New" pitchFamily="49" charset="0"/>
            </a:endParaRPr>
          </a:p>
          <a:p>
            <a:pPr algn="l">
              <a:lnSpc>
                <a:spcPct val="100000"/>
              </a:lnSpc>
              <a:spcBef>
                <a:spcPct val="0"/>
              </a:spcBef>
              <a:tabLst>
                <a:tab pos="1828800" algn="l"/>
                <a:tab pos="3086100" algn="l"/>
                <a:tab pos="4229100" algn="l"/>
              </a:tabLst>
            </a:pPr>
            <a:endParaRPr lang="en-US" sz="1800">
              <a:solidFill>
                <a:srgbClr val="000000"/>
              </a:solidFill>
              <a:latin typeface="Courier New" pitchFamily="49" charset="0"/>
            </a:endParaRPr>
          </a:p>
        </p:txBody>
      </p:sp>
      <p:sp>
        <p:nvSpPr>
          <p:cNvPr id="21508" name="Rectangle 4"/>
          <p:cNvSpPr>
            <a:spLocks noGrp="1" noChangeArrowheads="1"/>
          </p:cNvSpPr>
          <p:nvPr>
            <p:ph type="title"/>
          </p:nvPr>
        </p:nvSpPr>
        <p:spPr>
          <a:noFill/>
        </p:spPr>
        <p:txBody>
          <a:bodyPr>
            <a:normAutofit/>
          </a:bodyPr>
          <a:lstStyle/>
          <a:p>
            <a:pPr algn="l"/>
            <a:r>
              <a:rPr lang="en-US" b="1" dirty="0">
                <a:solidFill>
                  <a:schemeClr val="tx1"/>
                </a:solidFill>
              </a:rPr>
              <a:t>Retrieving Records with Equijoins</a:t>
            </a:r>
          </a:p>
        </p:txBody>
      </p:sp>
      <p:sp>
        <p:nvSpPr>
          <p:cNvPr id="10" name="Slide Number Placeholder 9"/>
          <p:cNvSpPr>
            <a:spLocks noGrp="1"/>
          </p:cNvSpPr>
          <p:nvPr>
            <p:ph type="sldNum" sz="quarter" idx="12"/>
          </p:nvPr>
        </p:nvSpPr>
        <p:spPr/>
        <p:txBody>
          <a:bodyPr/>
          <a:lstStyle/>
          <a:p>
            <a:fld id="{C7D3A3A2-DD09-4C12-9A4D-77F31FE6E1FD}" type="slidenum">
              <a:rPr lang="en-US" smtClean="0"/>
              <a:pPr/>
              <a:t>11</a:t>
            </a:fld>
            <a:endParaRPr lang="en-US"/>
          </a:p>
        </p:txBody>
      </p:sp>
      <p:grpSp>
        <p:nvGrpSpPr>
          <p:cNvPr id="3" name="Group 7"/>
          <p:cNvGrpSpPr>
            <a:grpSpLocks/>
          </p:cNvGrpSpPr>
          <p:nvPr/>
        </p:nvGrpSpPr>
        <p:grpSpPr bwMode="auto">
          <a:xfrm>
            <a:off x="2762250" y="2786063"/>
            <a:ext cx="3162300" cy="2446337"/>
            <a:chOff x="1740" y="1755"/>
            <a:chExt cx="1992" cy="1541"/>
          </a:xfrm>
        </p:grpSpPr>
        <p:sp>
          <p:nvSpPr>
            <p:cNvPr id="21512" name="Rectangle 5"/>
            <p:cNvSpPr>
              <a:spLocks noChangeArrowheads="1"/>
            </p:cNvSpPr>
            <p:nvPr/>
          </p:nvSpPr>
          <p:spPr bwMode="ltGray">
            <a:xfrm>
              <a:off x="1740" y="1755"/>
              <a:ext cx="1992" cy="177"/>
            </a:xfrm>
            <a:prstGeom prst="rect">
              <a:avLst/>
            </a:prstGeom>
            <a:solidFill>
              <a:srgbClr val="FF5050">
                <a:alpha val="50195"/>
              </a:srgbClr>
            </a:solidFill>
            <a:ln w="9525">
              <a:noFill/>
              <a:miter lim="800000"/>
              <a:headEnd/>
              <a:tailEnd/>
            </a:ln>
            <a:effectLst/>
          </p:spPr>
          <p:txBody>
            <a:bodyPr wrap="none" anchor="ctr"/>
            <a:lstStyle/>
            <a:p>
              <a:endParaRPr lang="en-US"/>
            </a:p>
          </p:txBody>
        </p:sp>
        <p:sp>
          <p:nvSpPr>
            <p:cNvPr id="21513" name="Rectangle 6"/>
            <p:cNvSpPr>
              <a:spLocks noChangeArrowheads="1"/>
            </p:cNvSpPr>
            <p:nvPr/>
          </p:nvSpPr>
          <p:spPr bwMode="ltGray">
            <a:xfrm>
              <a:off x="1740" y="2245"/>
              <a:ext cx="1225" cy="1051"/>
            </a:xfrm>
            <a:prstGeom prst="rect">
              <a:avLst/>
            </a:prstGeom>
            <a:solidFill>
              <a:srgbClr val="FF5050">
                <a:alpha val="50195"/>
              </a:srgbClr>
            </a:solidFill>
            <a:ln w="9525">
              <a:noFill/>
              <a:miter lim="800000"/>
              <a:headEnd/>
              <a:tailEnd/>
            </a:ln>
            <a:effectLst/>
          </p:spPr>
          <p:txBody>
            <a:bodyPr wrap="none" anchor="ctr"/>
            <a:lstStyle/>
            <a:p>
              <a:endParaRPr lang="en-US"/>
            </a:p>
          </p:txBody>
        </p:sp>
      </p:grpSp>
      <p:sp>
        <p:nvSpPr>
          <p:cNvPr id="21510" name="Rectangle 8"/>
          <p:cNvSpPr>
            <a:spLocks noChangeArrowheads="1"/>
          </p:cNvSpPr>
          <p:nvPr/>
        </p:nvSpPr>
        <p:spPr bwMode="blackWhite">
          <a:xfrm>
            <a:off x="895350" y="1838325"/>
            <a:ext cx="7315200" cy="130492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emp.empno, emp.ename, emp.deptno,</a:t>
            </a:r>
            <a:br>
              <a:rPr lang="en-US" sz="1800">
                <a:solidFill>
                  <a:srgbClr val="000000"/>
                </a:solidFill>
                <a:latin typeface="Courier New" pitchFamily="49" charset="0"/>
              </a:rPr>
            </a:br>
            <a:r>
              <a:rPr lang="en-US" sz="1800">
                <a:solidFill>
                  <a:srgbClr val="000000"/>
                </a:solidFill>
                <a:latin typeface="Courier New" pitchFamily="49" charset="0"/>
              </a:rPr>
              <a:t>  2		dept.deptno, dept.loc</a:t>
            </a:r>
          </a:p>
          <a:p>
            <a:pPr algn="l">
              <a:lnSpc>
                <a:spcPct val="100000"/>
              </a:lnSpc>
              <a:spcBef>
                <a:spcPct val="0"/>
              </a:spcBef>
              <a:tabLst>
                <a:tab pos="1200150" algn="l"/>
              </a:tabLst>
            </a:pPr>
            <a:r>
              <a:rPr lang="en-US" sz="1800">
                <a:solidFill>
                  <a:srgbClr val="000000"/>
                </a:solidFill>
                <a:latin typeface="Courier New" pitchFamily="49" charset="0"/>
              </a:rPr>
              <a:t>  3  FROM   	emp, dept</a:t>
            </a:r>
          </a:p>
          <a:p>
            <a:pPr algn="l">
              <a:lnSpc>
                <a:spcPct val="100000"/>
              </a:lnSpc>
              <a:spcBef>
                <a:spcPct val="0"/>
              </a:spcBef>
              <a:tabLst>
                <a:tab pos="1200150" algn="l"/>
              </a:tabLst>
            </a:pPr>
            <a:r>
              <a:rPr lang="en-US" sz="1800">
                <a:solidFill>
                  <a:srgbClr val="000000"/>
                </a:solidFill>
                <a:latin typeface="Courier New" pitchFamily="49" charset="0"/>
              </a:rPr>
              <a:t>  4  WHERE  	emp.deptno=dept.deptno;</a:t>
            </a:r>
          </a:p>
        </p:txBody>
      </p:sp>
      <p:sp>
        <p:nvSpPr>
          <p:cNvPr id="2" name="Rectangle 9"/>
          <p:cNvSpPr>
            <a:spLocks noChangeArrowheads="1"/>
          </p:cNvSpPr>
          <p:nvPr/>
        </p:nvSpPr>
        <p:spPr bwMode="blackWhite">
          <a:xfrm>
            <a:off x="919163" y="3506788"/>
            <a:ext cx="7278687" cy="2289175"/>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tabLst>
                <a:tab pos="1828800" algn="l"/>
                <a:tab pos="2400300" algn="l"/>
                <a:tab pos="3086100" algn="l"/>
                <a:tab pos="4229100" algn="l"/>
              </a:tabLst>
            </a:pPr>
            <a:r>
              <a:rPr lang="en-US" sz="1800">
                <a:solidFill>
                  <a:srgbClr val="000000"/>
                </a:solidFill>
                <a:latin typeface="Courier New" pitchFamily="49" charset="0"/>
              </a:rPr>
              <a:t>EMPNO ENAME 	DEPTNO DEPTNO LOC</a:t>
            </a:r>
          </a:p>
          <a:p>
            <a:pPr algn="l">
              <a:lnSpc>
                <a:spcPct val="100000"/>
              </a:lnSpc>
              <a:spcBef>
                <a:spcPct val="0"/>
              </a:spcBef>
              <a:tabLst>
                <a:tab pos="1828800" algn="l"/>
                <a:tab pos="2400300" algn="l"/>
                <a:tab pos="3086100" algn="l"/>
                <a:tab pos="4229100" algn="l"/>
              </a:tabLst>
            </a:pPr>
            <a:r>
              <a:rPr lang="en-US" sz="1800">
                <a:solidFill>
                  <a:srgbClr val="000000"/>
                </a:solidFill>
                <a:latin typeface="Courier New" pitchFamily="49" charset="0"/>
              </a:rPr>
              <a:t>----- ------ ------ ------ ---------</a:t>
            </a:r>
          </a:p>
          <a:p>
            <a:pPr algn="l">
              <a:lnSpc>
                <a:spcPct val="100000"/>
              </a:lnSpc>
              <a:spcBef>
                <a:spcPct val="0"/>
              </a:spcBef>
              <a:tabLst>
                <a:tab pos="1828800" algn="l"/>
                <a:tab pos="2400300" algn="l"/>
                <a:tab pos="3086100" algn="l"/>
                <a:tab pos="4229100" algn="l"/>
              </a:tabLst>
            </a:pPr>
            <a:r>
              <a:rPr lang="en-US" sz="1800">
                <a:solidFill>
                  <a:srgbClr val="000000"/>
                </a:solidFill>
                <a:latin typeface="Courier New" pitchFamily="49" charset="0"/>
              </a:rPr>
              <a:t> 7839 KING	    	10     10 NEW YORK</a:t>
            </a:r>
          </a:p>
          <a:p>
            <a:pPr algn="l">
              <a:lnSpc>
                <a:spcPct val="100000"/>
              </a:lnSpc>
              <a:spcBef>
                <a:spcPct val="0"/>
              </a:spcBef>
              <a:tabLst>
                <a:tab pos="1828800" algn="l"/>
                <a:tab pos="2400300" algn="l"/>
                <a:tab pos="3086100" algn="l"/>
                <a:tab pos="4229100" algn="l"/>
              </a:tabLst>
            </a:pPr>
            <a:r>
              <a:rPr lang="en-US" sz="1800">
                <a:solidFill>
                  <a:srgbClr val="000000"/>
                </a:solidFill>
                <a:latin typeface="Courier New" pitchFamily="49" charset="0"/>
              </a:rPr>
              <a:t> 7698 BLAKE  	    	30     30 CHICAGO</a:t>
            </a:r>
          </a:p>
          <a:p>
            <a:pPr algn="l">
              <a:lnSpc>
                <a:spcPct val="100000"/>
              </a:lnSpc>
              <a:spcBef>
                <a:spcPct val="0"/>
              </a:spcBef>
              <a:tabLst>
                <a:tab pos="1828800" algn="l"/>
                <a:tab pos="2400300" algn="l"/>
                <a:tab pos="3086100" algn="l"/>
                <a:tab pos="4229100" algn="l"/>
              </a:tabLst>
            </a:pPr>
            <a:r>
              <a:rPr lang="en-US" sz="1800">
                <a:solidFill>
                  <a:srgbClr val="000000"/>
                </a:solidFill>
                <a:latin typeface="Courier New" pitchFamily="49" charset="0"/>
              </a:rPr>
              <a:t> 7782 CLARK	    	10     10 NEW YORK</a:t>
            </a:r>
          </a:p>
          <a:p>
            <a:pPr algn="l">
              <a:lnSpc>
                <a:spcPct val="100000"/>
              </a:lnSpc>
              <a:spcBef>
                <a:spcPct val="0"/>
              </a:spcBef>
              <a:tabLst>
                <a:tab pos="1828800" algn="l"/>
                <a:tab pos="2400300" algn="l"/>
                <a:tab pos="3086100" algn="l"/>
                <a:tab pos="4229100" algn="l"/>
              </a:tabLst>
            </a:pPr>
            <a:r>
              <a:rPr lang="en-US" sz="1800">
                <a:solidFill>
                  <a:srgbClr val="000000"/>
                </a:solidFill>
                <a:latin typeface="Courier New" pitchFamily="49" charset="0"/>
              </a:rPr>
              <a:t> 7566 JONES      	20     20 DALLAS</a:t>
            </a:r>
          </a:p>
          <a:p>
            <a:pPr algn="l">
              <a:lnSpc>
                <a:spcPct val="100000"/>
              </a:lnSpc>
              <a:spcBef>
                <a:spcPct val="0"/>
              </a:spcBef>
              <a:tabLst>
                <a:tab pos="1828800" algn="l"/>
                <a:tab pos="2400300" algn="l"/>
                <a:tab pos="3086100" algn="l"/>
                <a:tab pos="4229100" algn="l"/>
              </a:tabLst>
            </a:pPr>
            <a:r>
              <a:rPr lang="en-US" sz="1800">
                <a:solidFill>
                  <a:srgbClr val="000000"/>
                </a:solidFill>
                <a:latin typeface="Courier New" pitchFamily="49" charset="0"/>
              </a:rPr>
              <a:t>...</a:t>
            </a:r>
          </a:p>
          <a:p>
            <a:pPr algn="l">
              <a:lnSpc>
                <a:spcPct val="100000"/>
              </a:lnSpc>
              <a:spcBef>
                <a:spcPct val="0"/>
              </a:spcBef>
              <a:tabLst>
                <a:tab pos="1828800" algn="l"/>
                <a:tab pos="2400300" algn="l"/>
                <a:tab pos="3086100" algn="l"/>
                <a:tab pos="4229100" algn="l"/>
              </a:tabLst>
            </a:pPr>
            <a:r>
              <a:rPr lang="en-US" sz="1800">
                <a:solidFill>
                  <a:srgbClr val="000000"/>
                </a:solidFill>
                <a:latin typeface="Courier New" pitchFamily="49" charset="0"/>
              </a:rPr>
              <a:t>14 rows selected.</a:t>
            </a:r>
          </a:p>
        </p:txBody>
      </p:sp>
    </p:spTree>
    <p:extLst>
      <p:ext uri="{BB962C8B-B14F-4D97-AF65-F5344CB8AC3E}">
        <p14:creationId xmlns:p14="http://schemas.microsoft.com/office/powerpoint/2010/main" val="73522204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a:lstStyle/>
          <a:p>
            <a:pPr algn="l"/>
            <a:r>
              <a:rPr lang="en-US" sz="2800" b="1" dirty="0">
                <a:solidFill>
                  <a:schemeClr val="tx1"/>
                </a:solidFill>
              </a:rPr>
              <a:t>Creating and Granting Privileges to a Role</a:t>
            </a:r>
          </a:p>
        </p:txBody>
      </p:sp>
      <p:sp>
        <p:nvSpPr>
          <p:cNvPr id="23555" name="Rectangle 3"/>
          <p:cNvSpPr>
            <a:spLocks noChangeArrowheads="1"/>
          </p:cNvSpPr>
          <p:nvPr/>
        </p:nvSpPr>
        <p:spPr bwMode="blackWhite">
          <a:xfrm>
            <a:off x="936625" y="1928813"/>
            <a:ext cx="7477125"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CREATE ROLE manager;</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Role created.</a:t>
            </a:r>
            <a:r>
              <a:rPr lang="en-US" sz="1800">
                <a:solidFill>
                  <a:srgbClr val="000000"/>
                </a:solidFill>
                <a:latin typeface="Courier New" pitchFamily="49" charset="0"/>
              </a:rPr>
              <a:t> </a:t>
            </a:r>
          </a:p>
        </p:txBody>
      </p:sp>
      <p:sp>
        <p:nvSpPr>
          <p:cNvPr id="23556" name="Rectangle 4"/>
          <p:cNvSpPr>
            <a:spLocks noChangeArrowheads="1"/>
          </p:cNvSpPr>
          <p:nvPr/>
        </p:nvSpPr>
        <p:spPr bwMode="blackWhite">
          <a:xfrm>
            <a:off x="936625" y="3186113"/>
            <a:ext cx="7477125" cy="9159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GRANT create table, create view 		  </a:t>
            </a:r>
          </a:p>
          <a:p>
            <a:pPr algn="l">
              <a:lnSpc>
                <a:spcPct val="100000"/>
              </a:lnSpc>
              <a:spcBef>
                <a:spcPct val="0"/>
              </a:spcBef>
              <a:tabLst>
                <a:tab pos="682625" algn="l"/>
                <a:tab pos="1833563" algn="l"/>
              </a:tabLst>
            </a:pPr>
            <a:r>
              <a:rPr lang="en-US" sz="1800">
                <a:solidFill>
                  <a:srgbClr val="000000"/>
                </a:solidFill>
                <a:latin typeface="Courier New" pitchFamily="49" charset="0"/>
              </a:rPr>
              <a:t>  2	      to manager; </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Grant succeeded.</a:t>
            </a:r>
            <a:r>
              <a:rPr lang="en-US" sz="1800">
                <a:solidFill>
                  <a:srgbClr val="000000"/>
                </a:solidFill>
                <a:latin typeface="Courier New" pitchFamily="49" charset="0"/>
              </a:rPr>
              <a:t> </a:t>
            </a:r>
          </a:p>
        </p:txBody>
      </p:sp>
      <p:sp>
        <p:nvSpPr>
          <p:cNvPr id="23557" name="Rectangle 5"/>
          <p:cNvSpPr>
            <a:spLocks noChangeArrowheads="1"/>
          </p:cNvSpPr>
          <p:nvPr/>
        </p:nvSpPr>
        <p:spPr bwMode="blackWhite">
          <a:xfrm>
            <a:off x="936625" y="4691063"/>
            <a:ext cx="7477125"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GRANT manager to BLAKE, CLARK;     </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Grant succeeded.</a:t>
            </a:r>
            <a:r>
              <a:rPr lang="en-US" sz="1800">
                <a:solidFill>
                  <a:srgbClr val="000000"/>
                </a:solidFill>
                <a:latin typeface="Courier New" pitchFamily="49" charset="0"/>
              </a:rPr>
              <a:t> </a:t>
            </a:r>
          </a:p>
        </p:txBody>
      </p:sp>
      <p:sp>
        <p:nvSpPr>
          <p:cNvPr id="6" name="Slide Number Placeholder 5"/>
          <p:cNvSpPr>
            <a:spLocks noGrp="1"/>
          </p:cNvSpPr>
          <p:nvPr>
            <p:ph type="sldNum" sz="quarter" idx="12"/>
          </p:nvPr>
        </p:nvSpPr>
        <p:spPr/>
        <p:txBody>
          <a:bodyPr/>
          <a:lstStyle/>
          <a:p>
            <a:pPr>
              <a:defRPr/>
            </a:pPr>
            <a:fld id="{6C7A8632-7304-4A16-9764-8BED3D3E8194}" type="slidenum">
              <a:rPr lang="en-US" smtClean="0"/>
              <a:pPr>
                <a:defRPr/>
              </a:pPr>
              <a:t>110</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wipe(up)">
                                      <p:cBhvr>
                                        <p:cTn id="7" dur="500"/>
                                        <p:tgtEl>
                                          <p:spTgt spid="235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557"/>
                                        </p:tgtEl>
                                        <p:attrNameLst>
                                          <p:attrName>style.visibility</p:attrName>
                                        </p:attrNameLst>
                                      </p:cBhvr>
                                      <p:to>
                                        <p:strVal val="visible"/>
                                      </p:to>
                                    </p:set>
                                    <p:animEffect transition="in" filter="wipe(up)">
                                      <p:cBhvr>
                                        <p:cTn id="12"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autoUpdateAnimBg="0"/>
      <p:bldP spid="23557" grpId="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a:lstStyle/>
          <a:p>
            <a:pPr algn="l"/>
            <a:r>
              <a:rPr lang="en-US" b="1" dirty="0">
                <a:solidFill>
                  <a:schemeClr val="tx1"/>
                </a:solidFill>
              </a:rPr>
              <a:t>Changing Your Password</a:t>
            </a:r>
          </a:p>
        </p:txBody>
      </p:sp>
      <p:sp>
        <p:nvSpPr>
          <p:cNvPr id="25603" name="Rectangle 3"/>
          <p:cNvSpPr>
            <a:spLocks noGrp="1" noChangeArrowheads="1"/>
          </p:cNvSpPr>
          <p:nvPr>
            <p:ph type="body" idx="1"/>
          </p:nvPr>
        </p:nvSpPr>
        <p:spPr>
          <a:xfrm>
            <a:off x="858838" y="1795463"/>
            <a:ext cx="7385050" cy="1866900"/>
          </a:xfrm>
          <a:noFill/>
          <a:ln/>
        </p:spPr>
        <p:txBody>
          <a:bodyPr/>
          <a:lstStyle/>
          <a:p>
            <a:pPr lvl="1"/>
            <a:r>
              <a:rPr lang="en-US" dirty="0">
                <a:solidFill>
                  <a:schemeClr val="tx1"/>
                </a:solidFill>
              </a:rPr>
              <a:t>The DBA creates your user account and initializes your password.</a:t>
            </a:r>
          </a:p>
          <a:p>
            <a:pPr lvl="1"/>
            <a:r>
              <a:rPr lang="en-US" dirty="0">
                <a:solidFill>
                  <a:schemeClr val="tx1"/>
                </a:solidFill>
              </a:rPr>
              <a:t>You can change your password by using the ALTER USER statement.</a:t>
            </a:r>
          </a:p>
        </p:txBody>
      </p:sp>
      <p:sp>
        <p:nvSpPr>
          <p:cNvPr id="25604" name="Rectangle 4"/>
          <p:cNvSpPr>
            <a:spLocks noChangeArrowheads="1"/>
          </p:cNvSpPr>
          <p:nvPr/>
        </p:nvSpPr>
        <p:spPr bwMode="blackWhite">
          <a:xfrm>
            <a:off x="933450" y="3884613"/>
            <a:ext cx="7480300"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ALTER USER scott             			  </a:t>
            </a:r>
          </a:p>
          <a:p>
            <a:pPr algn="l">
              <a:lnSpc>
                <a:spcPct val="100000"/>
              </a:lnSpc>
              <a:spcBef>
                <a:spcPct val="0"/>
              </a:spcBef>
              <a:tabLst>
                <a:tab pos="682625" algn="l"/>
                <a:tab pos="1833563" algn="l"/>
              </a:tabLst>
            </a:pPr>
            <a:r>
              <a:rPr lang="en-US" sz="1800">
                <a:solidFill>
                  <a:srgbClr val="000000"/>
                </a:solidFill>
                <a:latin typeface="Courier New" pitchFamily="49" charset="0"/>
              </a:rPr>
              <a:t>  2	      IDENTIFIED BY lion;</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User altered.</a:t>
            </a:r>
          </a:p>
        </p:txBody>
      </p:sp>
      <p:sp>
        <p:nvSpPr>
          <p:cNvPr id="5" name="Slide Number Placeholder 4"/>
          <p:cNvSpPr>
            <a:spLocks noGrp="1"/>
          </p:cNvSpPr>
          <p:nvPr>
            <p:ph type="sldNum" sz="quarter" idx="12"/>
          </p:nvPr>
        </p:nvSpPr>
        <p:spPr/>
        <p:txBody>
          <a:bodyPr/>
          <a:lstStyle/>
          <a:p>
            <a:pPr>
              <a:defRPr/>
            </a:pPr>
            <a:fld id="{6C7A8632-7304-4A16-9764-8BED3D3E8194}" type="slidenum">
              <a:rPr lang="en-US" smtClean="0"/>
              <a:pPr>
                <a:defRPr/>
              </a:pPr>
              <a:t>111</a:t>
            </a:fld>
            <a:endParaRPr lang="en-US" dirty="0"/>
          </a:p>
        </p:txBody>
      </p:sp>
    </p:spTree>
  </p:cSld>
  <p:clrMapOvr>
    <a:masterClrMapping/>
  </p:clrMapOvr>
  <p:transition spd="slow"/>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a:lstStyle/>
          <a:p>
            <a:pPr algn="l"/>
            <a:r>
              <a:rPr lang="en-US" b="1" dirty="0">
                <a:solidFill>
                  <a:schemeClr val="tx1"/>
                </a:solidFill>
              </a:rPr>
              <a:t>Object Privilege</a:t>
            </a:r>
          </a:p>
        </p:txBody>
      </p:sp>
      <p:sp>
        <p:nvSpPr>
          <p:cNvPr id="7" name="Content Placeholder 6"/>
          <p:cNvSpPr>
            <a:spLocks noGrp="1"/>
          </p:cNvSpPr>
          <p:nvPr>
            <p:ph sz="quarter" idx="1"/>
          </p:nvPr>
        </p:nvSpPr>
        <p:spPr/>
        <p:txBody>
          <a:bodyPr/>
          <a:lstStyle/>
          <a:p>
            <a:r>
              <a:rPr lang="en-US" dirty="0"/>
              <a:t>An </a:t>
            </a:r>
            <a:r>
              <a:rPr lang="en-US" i="1" dirty="0">
                <a:solidFill>
                  <a:srgbClr val="FC0128"/>
                </a:solidFill>
              </a:rPr>
              <a:t>object privilege</a:t>
            </a:r>
            <a:r>
              <a:rPr lang="en-US" dirty="0">
                <a:solidFill>
                  <a:srgbClr val="FC0128"/>
                </a:solidFill>
              </a:rPr>
              <a:t> </a:t>
            </a:r>
            <a:r>
              <a:rPr lang="en-US" dirty="0"/>
              <a:t>is a privilege or right to perform a particular action on a specific table, view, sequence, or procedure. Each object has a particular set of grantable privileges.</a:t>
            </a:r>
          </a:p>
        </p:txBody>
      </p:sp>
      <p:sp>
        <p:nvSpPr>
          <p:cNvPr id="5" name="Slide Number Placeholder 4"/>
          <p:cNvSpPr>
            <a:spLocks noGrp="1"/>
          </p:cNvSpPr>
          <p:nvPr>
            <p:ph type="sldNum" sz="quarter" idx="12"/>
          </p:nvPr>
        </p:nvSpPr>
        <p:spPr/>
        <p:txBody>
          <a:bodyPr/>
          <a:lstStyle/>
          <a:p>
            <a:pPr>
              <a:defRPr/>
            </a:pPr>
            <a:fld id="{6C7A8632-7304-4A16-9764-8BED3D3E8194}" type="slidenum">
              <a:rPr lang="en-US" smtClean="0"/>
              <a:pPr>
                <a:defRPr/>
              </a:pPr>
              <a:t>112</a:t>
            </a:fld>
            <a:endParaRPr lang="en-US" dirty="0"/>
          </a:p>
        </p:txBody>
      </p:sp>
    </p:spTree>
  </p:cSld>
  <p:clrMapOvr>
    <a:masterClrMapping/>
  </p:clrMapOvr>
  <p:transition spd="slow"/>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bwMode="blackWhite">
          <a:xfrm>
            <a:off x="1165225" y="1412875"/>
            <a:ext cx="6842125" cy="4625975"/>
          </a:xfrm>
          <a:solidFill>
            <a:srgbClr val="FF9966"/>
          </a:solidFill>
          <a:ln w="25400" cap="flat">
            <a:solidFill>
              <a:srgbClr val="000000"/>
            </a:solidFill>
          </a:ln>
          <a:effectLst/>
        </p:spPr>
        <p:txBody>
          <a:bodyPr/>
          <a:lstStyle/>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Object 		</a:t>
            </a:r>
            <a:br>
              <a:rPr lang="en-US" sz="2000" dirty="0">
                <a:solidFill>
                  <a:srgbClr val="000000"/>
                </a:solidFill>
                <a:effectLst/>
              </a:rPr>
            </a:br>
            <a:r>
              <a:rPr lang="en-US" sz="2000" dirty="0">
                <a:solidFill>
                  <a:srgbClr val="000000"/>
                </a:solidFill>
                <a:effectLst/>
              </a:rPr>
              <a:t>Privilege 	Table	View	Sequence	Procedure</a:t>
            </a:r>
          </a:p>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ALTER	   </a:t>
            </a:r>
            <a:r>
              <a:rPr lang="en-US" sz="2000" dirty="0">
                <a:solidFill>
                  <a:srgbClr val="000000"/>
                </a:solidFill>
                <a:effectLst/>
                <a:latin typeface="Symbol" pitchFamily="18" charset="2"/>
              </a:rPr>
              <a:t>Ö		      </a:t>
            </a:r>
            <a:r>
              <a:rPr lang="en-US" sz="2000" dirty="0" err="1">
                <a:solidFill>
                  <a:srgbClr val="000000"/>
                </a:solidFill>
                <a:effectLst/>
                <a:latin typeface="Symbol" pitchFamily="18" charset="2"/>
              </a:rPr>
              <a:t>Ö</a:t>
            </a:r>
            <a:endParaRPr lang="en-US" sz="2000" dirty="0">
              <a:solidFill>
                <a:srgbClr val="000000"/>
              </a:solidFill>
              <a:effectLst/>
            </a:endParaRPr>
          </a:p>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DELETE	   </a:t>
            </a:r>
            <a:r>
              <a:rPr lang="en-US" sz="2000" dirty="0">
                <a:solidFill>
                  <a:srgbClr val="000000"/>
                </a:solidFill>
                <a:effectLst/>
                <a:latin typeface="Symbol" pitchFamily="18" charset="2"/>
              </a:rPr>
              <a:t>Ö	    </a:t>
            </a:r>
            <a:r>
              <a:rPr lang="en-US" sz="2000" dirty="0" err="1">
                <a:solidFill>
                  <a:srgbClr val="000000"/>
                </a:solidFill>
                <a:effectLst/>
                <a:latin typeface="Symbol" pitchFamily="18" charset="2"/>
              </a:rPr>
              <a:t>Ö</a:t>
            </a:r>
            <a:endParaRPr lang="en-US" sz="2000" dirty="0">
              <a:solidFill>
                <a:srgbClr val="000000"/>
              </a:solidFill>
              <a:effectLst/>
            </a:endParaRPr>
          </a:p>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EXECUTE				      </a:t>
            </a:r>
            <a:r>
              <a:rPr lang="en-US" sz="2000" dirty="0">
                <a:solidFill>
                  <a:srgbClr val="000000"/>
                </a:solidFill>
                <a:effectLst/>
                <a:latin typeface="Symbol" pitchFamily="18" charset="2"/>
              </a:rPr>
              <a:t>Ö</a:t>
            </a:r>
            <a:endParaRPr lang="en-US" sz="2000" dirty="0">
              <a:solidFill>
                <a:srgbClr val="000000"/>
              </a:solidFill>
              <a:effectLst/>
            </a:endParaRPr>
          </a:p>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INDEX	    </a:t>
            </a:r>
            <a:r>
              <a:rPr lang="en-US" sz="2000" dirty="0">
                <a:solidFill>
                  <a:srgbClr val="000000"/>
                </a:solidFill>
                <a:effectLst/>
                <a:latin typeface="Symbol" pitchFamily="18" charset="2"/>
              </a:rPr>
              <a:t>Ö	</a:t>
            </a:r>
            <a:endParaRPr lang="en-US" sz="2000" dirty="0">
              <a:solidFill>
                <a:srgbClr val="000000"/>
              </a:solidFill>
              <a:effectLst/>
            </a:endParaRPr>
          </a:p>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INSERT	    </a:t>
            </a:r>
            <a:r>
              <a:rPr lang="en-US" sz="2000" dirty="0">
                <a:solidFill>
                  <a:srgbClr val="000000"/>
                </a:solidFill>
                <a:effectLst/>
                <a:latin typeface="Symbol" pitchFamily="18" charset="2"/>
              </a:rPr>
              <a:t>Ö	    </a:t>
            </a:r>
            <a:r>
              <a:rPr lang="en-US" sz="2000" dirty="0" err="1">
                <a:solidFill>
                  <a:srgbClr val="000000"/>
                </a:solidFill>
                <a:effectLst/>
                <a:latin typeface="Symbol" pitchFamily="18" charset="2"/>
              </a:rPr>
              <a:t>Ö</a:t>
            </a:r>
            <a:endParaRPr lang="en-US" sz="2000" dirty="0">
              <a:solidFill>
                <a:srgbClr val="000000"/>
              </a:solidFill>
              <a:effectLst/>
            </a:endParaRPr>
          </a:p>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REFERENCES	    </a:t>
            </a:r>
            <a:r>
              <a:rPr lang="en-US" sz="2000" dirty="0">
                <a:solidFill>
                  <a:srgbClr val="000000"/>
                </a:solidFill>
                <a:effectLst/>
                <a:latin typeface="Symbol" pitchFamily="18" charset="2"/>
              </a:rPr>
              <a:t>Ö	</a:t>
            </a:r>
            <a:endParaRPr lang="en-US" sz="2000" dirty="0">
              <a:solidFill>
                <a:srgbClr val="000000"/>
              </a:solidFill>
              <a:effectLst/>
            </a:endParaRPr>
          </a:p>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SELECT 	    </a:t>
            </a:r>
            <a:r>
              <a:rPr lang="en-US" sz="2000" dirty="0">
                <a:solidFill>
                  <a:srgbClr val="000000"/>
                </a:solidFill>
                <a:effectLst/>
                <a:latin typeface="Symbol" pitchFamily="18" charset="2"/>
              </a:rPr>
              <a:t>Ö	    </a:t>
            </a:r>
            <a:r>
              <a:rPr lang="en-US" sz="2000" dirty="0" err="1">
                <a:solidFill>
                  <a:srgbClr val="000000"/>
                </a:solidFill>
                <a:effectLst/>
                <a:latin typeface="Symbol" pitchFamily="18" charset="2"/>
              </a:rPr>
              <a:t>Ö</a:t>
            </a:r>
            <a:r>
              <a:rPr lang="en-US" sz="2000" dirty="0">
                <a:solidFill>
                  <a:srgbClr val="000000"/>
                </a:solidFill>
                <a:effectLst/>
                <a:latin typeface="Symbol" pitchFamily="18" charset="2"/>
              </a:rPr>
              <a:t>	      </a:t>
            </a:r>
            <a:r>
              <a:rPr lang="en-US" sz="2000" dirty="0" err="1">
                <a:solidFill>
                  <a:srgbClr val="000000"/>
                </a:solidFill>
                <a:effectLst/>
                <a:latin typeface="Symbol" pitchFamily="18" charset="2"/>
              </a:rPr>
              <a:t>Ö</a:t>
            </a:r>
            <a:endParaRPr lang="en-US" sz="2000" dirty="0">
              <a:solidFill>
                <a:srgbClr val="000000"/>
              </a:solidFill>
              <a:effectLst/>
            </a:endParaRPr>
          </a:p>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UPDATE	    </a:t>
            </a:r>
            <a:r>
              <a:rPr lang="en-US" sz="2000" dirty="0">
                <a:solidFill>
                  <a:srgbClr val="000000"/>
                </a:solidFill>
                <a:effectLst/>
                <a:latin typeface="Symbol" pitchFamily="18" charset="2"/>
              </a:rPr>
              <a:t>Ö	    </a:t>
            </a:r>
            <a:r>
              <a:rPr lang="en-US" sz="2000" dirty="0" err="1">
                <a:solidFill>
                  <a:srgbClr val="000000"/>
                </a:solidFill>
                <a:effectLst/>
                <a:latin typeface="Symbol" pitchFamily="18" charset="2"/>
              </a:rPr>
              <a:t>Ö</a:t>
            </a:r>
            <a:endParaRPr lang="en-US" sz="2000" dirty="0">
              <a:solidFill>
                <a:srgbClr val="000000"/>
              </a:solidFill>
              <a:effectLst/>
              <a:latin typeface="Symbol" pitchFamily="18" charset="2"/>
            </a:endParaRPr>
          </a:p>
        </p:txBody>
      </p:sp>
      <p:sp>
        <p:nvSpPr>
          <p:cNvPr id="27651" name="Rectangle 3"/>
          <p:cNvSpPr>
            <a:spLocks noGrp="1" noChangeArrowheads="1"/>
          </p:cNvSpPr>
          <p:nvPr>
            <p:ph type="title"/>
          </p:nvPr>
        </p:nvSpPr>
        <p:spPr>
          <a:noFill/>
          <a:ln/>
        </p:spPr>
        <p:txBody>
          <a:bodyPr/>
          <a:lstStyle/>
          <a:p>
            <a:pPr algn="l"/>
            <a:r>
              <a:rPr lang="en-US" b="1" dirty="0">
                <a:solidFill>
                  <a:schemeClr val="tx1"/>
                </a:solidFill>
              </a:rPr>
              <a:t>Object Privileges</a:t>
            </a:r>
          </a:p>
        </p:txBody>
      </p:sp>
      <p:sp>
        <p:nvSpPr>
          <p:cNvPr id="27652" name="Line 4"/>
          <p:cNvSpPr>
            <a:spLocks noChangeShapeType="1"/>
          </p:cNvSpPr>
          <p:nvPr/>
        </p:nvSpPr>
        <p:spPr bwMode="auto">
          <a:xfrm>
            <a:off x="3138488" y="1409700"/>
            <a:ext cx="0" cy="4648200"/>
          </a:xfrm>
          <a:prstGeom prst="line">
            <a:avLst/>
          </a:prstGeom>
          <a:noFill/>
          <a:ln w="50800">
            <a:solidFill>
              <a:srgbClr val="000000"/>
            </a:solidFill>
            <a:round/>
            <a:headEnd type="none" w="sm" len="sm"/>
            <a:tailEnd type="none" w="sm" len="sm"/>
          </a:ln>
          <a:effectLst/>
        </p:spPr>
        <p:txBody>
          <a:bodyPr/>
          <a:lstStyle/>
          <a:p>
            <a:endParaRPr lang="en-US"/>
          </a:p>
        </p:txBody>
      </p:sp>
      <p:sp>
        <p:nvSpPr>
          <p:cNvPr id="27653" name="Line 5"/>
          <p:cNvSpPr>
            <a:spLocks noChangeShapeType="1"/>
          </p:cNvSpPr>
          <p:nvPr/>
        </p:nvSpPr>
        <p:spPr bwMode="auto">
          <a:xfrm>
            <a:off x="4129088" y="1390650"/>
            <a:ext cx="0" cy="4648200"/>
          </a:xfrm>
          <a:prstGeom prst="line">
            <a:avLst/>
          </a:prstGeom>
          <a:noFill/>
          <a:ln w="25400">
            <a:solidFill>
              <a:srgbClr val="000000"/>
            </a:solidFill>
            <a:round/>
            <a:headEnd type="none" w="sm" len="sm"/>
            <a:tailEnd type="none" w="sm" len="sm"/>
          </a:ln>
          <a:effectLst/>
        </p:spPr>
        <p:txBody>
          <a:bodyPr/>
          <a:lstStyle/>
          <a:p>
            <a:endParaRPr lang="en-US"/>
          </a:p>
        </p:txBody>
      </p:sp>
      <p:sp>
        <p:nvSpPr>
          <p:cNvPr id="27654" name="Line 6"/>
          <p:cNvSpPr>
            <a:spLocks noChangeShapeType="1"/>
          </p:cNvSpPr>
          <p:nvPr/>
        </p:nvSpPr>
        <p:spPr bwMode="auto">
          <a:xfrm>
            <a:off x="5073650" y="1390650"/>
            <a:ext cx="0" cy="4667250"/>
          </a:xfrm>
          <a:prstGeom prst="line">
            <a:avLst/>
          </a:prstGeom>
          <a:noFill/>
          <a:ln w="25400">
            <a:solidFill>
              <a:srgbClr val="000000"/>
            </a:solidFill>
            <a:round/>
            <a:headEnd type="none" w="sm" len="sm"/>
            <a:tailEnd type="none" w="sm" len="sm"/>
          </a:ln>
          <a:effectLst/>
        </p:spPr>
        <p:txBody>
          <a:bodyPr/>
          <a:lstStyle/>
          <a:p>
            <a:endParaRPr lang="en-US"/>
          </a:p>
        </p:txBody>
      </p:sp>
      <p:sp>
        <p:nvSpPr>
          <p:cNvPr id="27655" name="Line 7"/>
          <p:cNvSpPr>
            <a:spLocks noChangeShapeType="1"/>
          </p:cNvSpPr>
          <p:nvPr/>
        </p:nvSpPr>
        <p:spPr bwMode="auto">
          <a:xfrm>
            <a:off x="6456363" y="1409700"/>
            <a:ext cx="0" cy="4629150"/>
          </a:xfrm>
          <a:prstGeom prst="line">
            <a:avLst/>
          </a:prstGeom>
          <a:noFill/>
          <a:ln w="25400">
            <a:solidFill>
              <a:srgbClr val="000000"/>
            </a:solidFill>
            <a:round/>
            <a:headEnd type="none" w="sm" len="sm"/>
            <a:tailEnd type="none" w="sm" len="sm"/>
          </a:ln>
          <a:effectLst/>
        </p:spPr>
        <p:txBody>
          <a:bodyPr/>
          <a:lstStyle/>
          <a:p>
            <a:endParaRPr lang="en-US"/>
          </a:p>
        </p:txBody>
      </p:sp>
      <p:grpSp>
        <p:nvGrpSpPr>
          <p:cNvPr id="2" name="Group 16"/>
          <p:cNvGrpSpPr>
            <a:grpSpLocks/>
          </p:cNvGrpSpPr>
          <p:nvPr/>
        </p:nvGrpSpPr>
        <p:grpSpPr bwMode="auto">
          <a:xfrm>
            <a:off x="1162050" y="2174875"/>
            <a:ext cx="6858000" cy="3365500"/>
            <a:chOff x="732" y="1370"/>
            <a:chExt cx="4320" cy="2120"/>
          </a:xfrm>
        </p:grpSpPr>
        <p:sp>
          <p:nvSpPr>
            <p:cNvPr id="27656" name="Line 8"/>
            <p:cNvSpPr>
              <a:spLocks noChangeShapeType="1"/>
            </p:cNvSpPr>
            <p:nvPr/>
          </p:nvSpPr>
          <p:spPr bwMode="auto">
            <a:xfrm>
              <a:off x="732" y="1370"/>
              <a:ext cx="4320" cy="0"/>
            </a:xfrm>
            <a:prstGeom prst="line">
              <a:avLst/>
            </a:prstGeom>
            <a:noFill/>
            <a:ln w="50800">
              <a:solidFill>
                <a:srgbClr val="000000"/>
              </a:solidFill>
              <a:round/>
              <a:headEnd type="none" w="sm" len="sm"/>
              <a:tailEnd type="none" w="sm" len="sm"/>
            </a:ln>
            <a:effectLst/>
          </p:spPr>
          <p:txBody>
            <a:bodyPr/>
            <a:lstStyle/>
            <a:p>
              <a:endParaRPr lang="en-US"/>
            </a:p>
          </p:txBody>
        </p:sp>
        <p:sp>
          <p:nvSpPr>
            <p:cNvPr id="27657" name="Line 9"/>
            <p:cNvSpPr>
              <a:spLocks noChangeShapeType="1"/>
            </p:cNvSpPr>
            <p:nvPr/>
          </p:nvSpPr>
          <p:spPr bwMode="auto">
            <a:xfrm>
              <a:off x="732" y="1659"/>
              <a:ext cx="4320" cy="0"/>
            </a:xfrm>
            <a:prstGeom prst="line">
              <a:avLst/>
            </a:prstGeom>
            <a:noFill/>
            <a:ln w="25400">
              <a:solidFill>
                <a:srgbClr val="000000"/>
              </a:solidFill>
              <a:round/>
              <a:headEnd type="none" w="sm" len="sm"/>
              <a:tailEnd type="none" w="sm" len="sm"/>
            </a:ln>
            <a:effectLst/>
          </p:spPr>
          <p:txBody>
            <a:bodyPr/>
            <a:lstStyle/>
            <a:p>
              <a:endParaRPr lang="en-US"/>
            </a:p>
          </p:txBody>
        </p:sp>
        <p:sp>
          <p:nvSpPr>
            <p:cNvPr id="27658" name="Line 10"/>
            <p:cNvSpPr>
              <a:spLocks noChangeShapeType="1"/>
            </p:cNvSpPr>
            <p:nvPr/>
          </p:nvSpPr>
          <p:spPr bwMode="auto">
            <a:xfrm>
              <a:off x="732" y="1952"/>
              <a:ext cx="4320" cy="0"/>
            </a:xfrm>
            <a:prstGeom prst="line">
              <a:avLst/>
            </a:prstGeom>
            <a:noFill/>
            <a:ln w="25400">
              <a:solidFill>
                <a:srgbClr val="000000"/>
              </a:solidFill>
              <a:round/>
              <a:headEnd type="none" w="sm" len="sm"/>
              <a:tailEnd type="none" w="sm" len="sm"/>
            </a:ln>
            <a:effectLst/>
          </p:spPr>
          <p:txBody>
            <a:bodyPr/>
            <a:lstStyle/>
            <a:p>
              <a:endParaRPr lang="en-US"/>
            </a:p>
          </p:txBody>
        </p:sp>
        <p:sp>
          <p:nvSpPr>
            <p:cNvPr id="27659" name="Line 11"/>
            <p:cNvSpPr>
              <a:spLocks noChangeShapeType="1"/>
            </p:cNvSpPr>
            <p:nvPr/>
          </p:nvSpPr>
          <p:spPr bwMode="auto">
            <a:xfrm>
              <a:off x="732" y="2577"/>
              <a:ext cx="4320" cy="0"/>
            </a:xfrm>
            <a:prstGeom prst="line">
              <a:avLst/>
            </a:prstGeom>
            <a:noFill/>
            <a:ln w="25400">
              <a:solidFill>
                <a:srgbClr val="000000"/>
              </a:solidFill>
              <a:round/>
              <a:headEnd type="none" w="sm" len="sm"/>
              <a:tailEnd type="none" w="sm" len="sm"/>
            </a:ln>
            <a:effectLst/>
          </p:spPr>
          <p:txBody>
            <a:bodyPr/>
            <a:lstStyle/>
            <a:p>
              <a:endParaRPr lang="en-US"/>
            </a:p>
          </p:txBody>
        </p:sp>
        <p:sp>
          <p:nvSpPr>
            <p:cNvPr id="27660" name="Line 12"/>
            <p:cNvSpPr>
              <a:spLocks noChangeShapeType="1"/>
            </p:cNvSpPr>
            <p:nvPr/>
          </p:nvSpPr>
          <p:spPr bwMode="auto">
            <a:xfrm>
              <a:off x="732" y="2278"/>
              <a:ext cx="4320" cy="0"/>
            </a:xfrm>
            <a:prstGeom prst="line">
              <a:avLst/>
            </a:prstGeom>
            <a:noFill/>
            <a:ln w="25400">
              <a:solidFill>
                <a:srgbClr val="000000"/>
              </a:solidFill>
              <a:round/>
              <a:headEnd type="none" w="sm" len="sm"/>
              <a:tailEnd type="none" w="sm" len="sm"/>
            </a:ln>
            <a:effectLst/>
          </p:spPr>
          <p:txBody>
            <a:bodyPr/>
            <a:lstStyle/>
            <a:p>
              <a:endParaRPr lang="en-US"/>
            </a:p>
          </p:txBody>
        </p:sp>
        <p:sp>
          <p:nvSpPr>
            <p:cNvPr id="27661" name="Line 13"/>
            <p:cNvSpPr>
              <a:spLocks noChangeShapeType="1"/>
            </p:cNvSpPr>
            <p:nvPr/>
          </p:nvSpPr>
          <p:spPr bwMode="auto">
            <a:xfrm>
              <a:off x="732" y="3189"/>
              <a:ext cx="4320" cy="0"/>
            </a:xfrm>
            <a:prstGeom prst="line">
              <a:avLst/>
            </a:prstGeom>
            <a:noFill/>
            <a:ln w="25400">
              <a:solidFill>
                <a:srgbClr val="000000"/>
              </a:solidFill>
              <a:round/>
              <a:headEnd type="none" w="sm" len="sm"/>
              <a:tailEnd type="none" w="sm" len="sm"/>
            </a:ln>
            <a:effectLst/>
          </p:spPr>
          <p:txBody>
            <a:bodyPr/>
            <a:lstStyle/>
            <a:p>
              <a:endParaRPr lang="en-US"/>
            </a:p>
          </p:txBody>
        </p:sp>
        <p:sp>
          <p:nvSpPr>
            <p:cNvPr id="27662" name="Line 14"/>
            <p:cNvSpPr>
              <a:spLocks noChangeShapeType="1"/>
            </p:cNvSpPr>
            <p:nvPr/>
          </p:nvSpPr>
          <p:spPr bwMode="auto">
            <a:xfrm>
              <a:off x="732" y="2885"/>
              <a:ext cx="4320" cy="0"/>
            </a:xfrm>
            <a:prstGeom prst="line">
              <a:avLst/>
            </a:prstGeom>
            <a:noFill/>
            <a:ln w="25400">
              <a:solidFill>
                <a:srgbClr val="000000"/>
              </a:solidFill>
              <a:round/>
              <a:headEnd type="none" w="sm" len="sm"/>
              <a:tailEnd type="none" w="sm" len="sm"/>
            </a:ln>
            <a:effectLst/>
          </p:spPr>
          <p:txBody>
            <a:bodyPr/>
            <a:lstStyle/>
            <a:p>
              <a:endParaRPr lang="en-US"/>
            </a:p>
          </p:txBody>
        </p:sp>
        <p:sp>
          <p:nvSpPr>
            <p:cNvPr id="27663" name="Line 15"/>
            <p:cNvSpPr>
              <a:spLocks noChangeShapeType="1"/>
            </p:cNvSpPr>
            <p:nvPr/>
          </p:nvSpPr>
          <p:spPr bwMode="auto">
            <a:xfrm>
              <a:off x="732" y="3490"/>
              <a:ext cx="4320" cy="0"/>
            </a:xfrm>
            <a:prstGeom prst="line">
              <a:avLst/>
            </a:prstGeom>
            <a:noFill/>
            <a:ln w="25400">
              <a:solidFill>
                <a:srgbClr val="000000"/>
              </a:solidFill>
              <a:round/>
              <a:headEnd type="none" w="sm" len="sm"/>
              <a:tailEnd type="none" w="sm" len="sm"/>
            </a:ln>
            <a:effectLst/>
          </p:spPr>
          <p:txBody>
            <a:bodyPr/>
            <a:lstStyle/>
            <a:p>
              <a:endParaRPr lang="en-US"/>
            </a:p>
          </p:txBody>
        </p:sp>
      </p:grpSp>
      <p:sp>
        <p:nvSpPr>
          <p:cNvPr id="17" name="Slide Number Placeholder 16"/>
          <p:cNvSpPr>
            <a:spLocks noGrp="1"/>
          </p:cNvSpPr>
          <p:nvPr>
            <p:ph type="sldNum" sz="quarter" idx="12"/>
          </p:nvPr>
        </p:nvSpPr>
        <p:spPr/>
        <p:txBody>
          <a:bodyPr/>
          <a:lstStyle/>
          <a:p>
            <a:pPr>
              <a:defRPr/>
            </a:pPr>
            <a:fld id="{6C7A8632-7304-4A16-9764-8BED3D3E8194}" type="slidenum">
              <a:rPr lang="en-US" smtClean="0"/>
              <a:pPr>
                <a:defRPr/>
              </a:pPr>
              <a:t>113</a:t>
            </a:fld>
            <a:endParaRPr lang="en-US" dirty="0"/>
          </a:p>
        </p:txBody>
      </p:sp>
    </p:spTree>
  </p:cSld>
  <p:clrMapOvr>
    <a:masterClrMapping/>
  </p:clrMapOvr>
  <p:transition spd="slow"/>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ln/>
        </p:spPr>
        <p:txBody>
          <a:bodyPr/>
          <a:lstStyle/>
          <a:p>
            <a:pPr algn="l"/>
            <a:r>
              <a:rPr lang="en-US" b="1" dirty="0">
                <a:solidFill>
                  <a:schemeClr val="tx1"/>
                </a:solidFill>
              </a:rPr>
              <a:t>Object Privileges</a:t>
            </a:r>
          </a:p>
        </p:txBody>
      </p:sp>
      <p:sp>
        <p:nvSpPr>
          <p:cNvPr id="29699" name="Rectangle 3"/>
          <p:cNvSpPr>
            <a:spLocks noGrp="1" noChangeArrowheads="1"/>
          </p:cNvSpPr>
          <p:nvPr>
            <p:ph type="body" idx="1"/>
          </p:nvPr>
        </p:nvSpPr>
        <p:spPr>
          <a:xfrm>
            <a:off x="806450" y="1557338"/>
            <a:ext cx="7842250" cy="1724025"/>
          </a:xfrm>
          <a:noFill/>
          <a:ln/>
        </p:spPr>
        <p:txBody>
          <a:bodyPr/>
          <a:lstStyle/>
          <a:p>
            <a:pPr lvl="1">
              <a:lnSpc>
                <a:spcPct val="85000"/>
              </a:lnSpc>
            </a:pPr>
            <a:r>
              <a:rPr lang="en-US" sz="2600" dirty="0">
                <a:solidFill>
                  <a:schemeClr val="tx1"/>
                </a:solidFill>
              </a:rPr>
              <a:t>Object privileges vary from object to object.</a:t>
            </a:r>
          </a:p>
          <a:p>
            <a:pPr lvl="1">
              <a:lnSpc>
                <a:spcPct val="85000"/>
              </a:lnSpc>
            </a:pPr>
            <a:r>
              <a:rPr lang="en-US" sz="2600" dirty="0">
                <a:solidFill>
                  <a:schemeClr val="tx1"/>
                </a:solidFill>
              </a:rPr>
              <a:t>An owner has all the privileges on the object.</a:t>
            </a:r>
          </a:p>
          <a:p>
            <a:pPr lvl="1">
              <a:lnSpc>
                <a:spcPct val="85000"/>
              </a:lnSpc>
            </a:pPr>
            <a:r>
              <a:rPr lang="en-US" sz="2600" dirty="0">
                <a:solidFill>
                  <a:schemeClr val="tx1"/>
                </a:solidFill>
              </a:rPr>
              <a:t>An owner can give specific privileges on that owner’s object.</a:t>
            </a:r>
          </a:p>
        </p:txBody>
      </p:sp>
      <p:sp>
        <p:nvSpPr>
          <p:cNvPr id="29700" name="Rectangle 4"/>
          <p:cNvSpPr>
            <a:spLocks noChangeArrowheads="1"/>
          </p:cNvSpPr>
          <p:nvPr/>
        </p:nvSpPr>
        <p:spPr bwMode="blackWhite">
          <a:xfrm>
            <a:off x="923925" y="3848100"/>
            <a:ext cx="7489825"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 GRANT	</a:t>
            </a:r>
            <a:r>
              <a:rPr lang="en-US" sz="1800" i="1">
                <a:solidFill>
                  <a:srgbClr val="000000"/>
                </a:solidFill>
                <a:latin typeface="Courier New" pitchFamily="49" charset="0"/>
              </a:rPr>
              <a:t>object_priv</a:t>
            </a:r>
            <a:r>
              <a:rPr lang="en-US" sz="1800">
                <a:solidFill>
                  <a:srgbClr val="000000"/>
                </a:solidFill>
                <a:latin typeface="Courier New" pitchFamily="49" charset="0"/>
              </a:rPr>
              <a:t> [(</a:t>
            </a:r>
            <a:r>
              <a:rPr lang="en-US" sz="1800" i="1">
                <a:solidFill>
                  <a:srgbClr val="000000"/>
                </a:solidFill>
                <a:latin typeface="Courier New" pitchFamily="49" charset="0"/>
              </a:rPr>
              <a:t>columns</a:t>
            </a:r>
            <a:r>
              <a:rPr lang="en-US" sz="1800">
                <a:solidFill>
                  <a:srgbClr val="000000"/>
                </a:solidFill>
                <a:latin typeface="Courier New" pitchFamily="49" charset="0"/>
              </a:rPr>
              <a:t>)]</a:t>
            </a:r>
          </a:p>
          <a:p>
            <a:pPr algn="l">
              <a:lnSpc>
                <a:spcPct val="100000"/>
              </a:lnSpc>
              <a:spcBef>
                <a:spcPct val="0"/>
              </a:spcBef>
              <a:tabLst>
                <a:tab pos="682625" algn="l"/>
                <a:tab pos="1833563" algn="l"/>
              </a:tabLst>
            </a:pPr>
            <a:r>
              <a:rPr lang="en-US" sz="1800">
                <a:solidFill>
                  <a:srgbClr val="000000"/>
                </a:solidFill>
                <a:latin typeface="Courier New" pitchFamily="49" charset="0"/>
              </a:rPr>
              <a:t> ON		</a:t>
            </a:r>
            <a:r>
              <a:rPr lang="en-US" sz="1800" i="1">
                <a:solidFill>
                  <a:srgbClr val="000000"/>
                </a:solidFill>
                <a:latin typeface="Courier New" pitchFamily="49" charset="0"/>
              </a:rPr>
              <a:t>object</a:t>
            </a:r>
            <a:endParaRPr lang="en-US" sz="1800">
              <a:solidFill>
                <a:srgbClr val="000000"/>
              </a:solidFill>
              <a:latin typeface="Courier New" pitchFamily="49" charset="0"/>
            </a:endParaRPr>
          </a:p>
          <a:p>
            <a:pPr algn="l">
              <a:lnSpc>
                <a:spcPct val="100000"/>
              </a:lnSpc>
              <a:spcBef>
                <a:spcPct val="0"/>
              </a:spcBef>
              <a:tabLst>
                <a:tab pos="682625" algn="l"/>
                <a:tab pos="1833563" algn="l"/>
              </a:tabLst>
            </a:pPr>
            <a:r>
              <a:rPr lang="en-US" sz="1800">
                <a:solidFill>
                  <a:srgbClr val="000000"/>
                </a:solidFill>
                <a:latin typeface="Courier New" pitchFamily="49" charset="0"/>
              </a:rPr>
              <a:t> TO		{</a:t>
            </a:r>
            <a:r>
              <a:rPr lang="en-US" sz="1800" i="1">
                <a:solidFill>
                  <a:srgbClr val="000000"/>
                </a:solidFill>
                <a:latin typeface="Courier New" pitchFamily="49" charset="0"/>
              </a:rPr>
              <a:t>user</a:t>
            </a:r>
            <a:r>
              <a:rPr lang="en-US" sz="1800">
                <a:solidFill>
                  <a:srgbClr val="000000"/>
                </a:solidFill>
                <a:latin typeface="Courier New" pitchFamily="49" charset="0"/>
              </a:rPr>
              <a:t>|</a:t>
            </a:r>
            <a:r>
              <a:rPr lang="en-US" sz="1800" i="1">
                <a:solidFill>
                  <a:srgbClr val="000000"/>
                </a:solidFill>
                <a:latin typeface="Courier New" pitchFamily="49" charset="0"/>
              </a:rPr>
              <a:t>role</a:t>
            </a:r>
            <a:r>
              <a:rPr lang="en-US" sz="1800">
                <a:solidFill>
                  <a:srgbClr val="000000"/>
                </a:solidFill>
                <a:latin typeface="Courier New" pitchFamily="49" charset="0"/>
              </a:rPr>
              <a:t>|PUBLIC}</a:t>
            </a:r>
          </a:p>
          <a:p>
            <a:pPr algn="l">
              <a:lnSpc>
                <a:spcPct val="100000"/>
              </a:lnSpc>
              <a:spcBef>
                <a:spcPct val="0"/>
              </a:spcBef>
              <a:tabLst>
                <a:tab pos="682625" algn="l"/>
                <a:tab pos="1833563" algn="l"/>
              </a:tabLst>
            </a:pPr>
            <a:r>
              <a:rPr lang="en-US" sz="1800">
                <a:solidFill>
                  <a:srgbClr val="000000"/>
                </a:solidFill>
                <a:latin typeface="Courier New" pitchFamily="49" charset="0"/>
              </a:rPr>
              <a:t> [WITH GRANT OPTION];</a:t>
            </a:r>
          </a:p>
        </p:txBody>
      </p:sp>
      <p:sp>
        <p:nvSpPr>
          <p:cNvPr id="5" name="Slide Number Placeholder 4"/>
          <p:cNvSpPr>
            <a:spLocks noGrp="1"/>
          </p:cNvSpPr>
          <p:nvPr>
            <p:ph type="sldNum" sz="quarter" idx="12"/>
          </p:nvPr>
        </p:nvSpPr>
        <p:spPr/>
        <p:txBody>
          <a:bodyPr/>
          <a:lstStyle/>
          <a:p>
            <a:pPr>
              <a:defRPr/>
            </a:pPr>
            <a:fld id="{6C7A8632-7304-4A16-9764-8BED3D3E8194}" type="slidenum">
              <a:rPr lang="en-US" smtClean="0"/>
              <a:pPr>
                <a:defRPr/>
              </a:pPr>
              <a:t>114</a:t>
            </a:fld>
            <a:endParaRPr lang="en-US" dirty="0"/>
          </a:p>
        </p:txBody>
      </p:sp>
    </p:spTree>
  </p:cSld>
  <p:clrMapOvr>
    <a:masterClrMapping/>
  </p:clrMapOvr>
  <p:transition spd="slow"/>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pPr algn="l"/>
            <a:r>
              <a:rPr lang="en-US" b="1" dirty="0">
                <a:solidFill>
                  <a:schemeClr val="tx1"/>
                </a:solidFill>
              </a:rPr>
              <a:t>Granting Object Privileges</a:t>
            </a:r>
          </a:p>
        </p:txBody>
      </p:sp>
      <p:sp>
        <p:nvSpPr>
          <p:cNvPr id="31747" name="Rectangle 3"/>
          <p:cNvSpPr>
            <a:spLocks noChangeArrowheads="1"/>
          </p:cNvSpPr>
          <p:nvPr/>
        </p:nvSpPr>
        <p:spPr bwMode="blackWhite">
          <a:xfrm>
            <a:off x="914400" y="2514600"/>
            <a:ext cx="7491412"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dirty="0">
                <a:solidFill>
                  <a:srgbClr val="000000"/>
                </a:solidFill>
                <a:latin typeface="Courier New" pitchFamily="49" charset="0"/>
              </a:rPr>
              <a:t>SQL&gt; GRANT	select</a:t>
            </a:r>
          </a:p>
          <a:p>
            <a:pPr algn="l">
              <a:lnSpc>
                <a:spcPct val="100000"/>
              </a:lnSpc>
              <a:spcBef>
                <a:spcPct val="0"/>
              </a:spcBef>
              <a:tabLst>
                <a:tab pos="682625" algn="l"/>
                <a:tab pos="1833563" algn="l"/>
              </a:tabLst>
            </a:pPr>
            <a:r>
              <a:rPr lang="en-US" sz="1800" dirty="0">
                <a:solidFill>
                  <a:srgbClr val="000000"/>
                </a:solidFill>
                <a:latin typeface="Courier New" pitchFamily="49" charset="0"/>
              </a:rPr>
              <a:t>  2  ON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682625" algn="l"/>
                <a:tab pos="1833563" algn="l"/>
              </a:tabLst>
            </a:pPr>
            <a:r>
              <a:rPr lang="en-US" sz="1800" dirty="0">
                <a:solidFill>
                  <a:srgbClr val="000000"/>
                </a:solidFill>
                <a:latin typeface="Courier New" pitchFamily="49" charset="0"/>
              </a:rPr>
              <a:t>  3  TO	sue, rich;</a:t>
            </a:r>
          </a:p>
          <a:p>
            <a:pPr algn="l">
              <a:lnSpc>
                <a:spcPct val="100000"/>
              </a:lnSpc>
              <a:spcBef>
                <a:spcPct val="0"/>
              </a:spcBef>
              <a:tabLst>
                <a:tab pos="682625" algn="l"/>
                <a:tab pos="1833563" algn="l"/>
              </a:tabLst>
            </a:pPr>
            <a:r>
              <a:rPr lang="en-US" sz="1800" dirty="0">
                <a:solidFill>
                  <a:srgbClr val="FF3300"/>
                </a:solidFill>
                <a:effectLst>
                  <a:outerShdw blurRad="38100" dist="38100" dir="2700000" algn="tl">
                    <a:srgbClr val="000000"/>
                  </a:outerShdw>
                </a:effectLst>
                <a:latin typeface="Courier New" pitchFamily="49" charset="0"/>
              </a:rPr>
              <a:t>Grant succeeded.</a:t>
            </a:r>
          </a:p>
        </p:txBody>
      </p:sp>
      <p:sp>
        <p:nvSpPr>
          <p:cNvPr id="31748" name="Rectangle 4"/>
          <p:cNvSpPr>
            <a:spLocks noChangeArrowheads="1"/>
          </p:cNvSpPr>
          <p:nvPr/>
        </p:nvSpPr>
        <p:spPr bwMode="blackWhite">
          <a:xfrm>
            <a:off x="933450" y="4641850"/>
            <a:ext cx="7480300"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GRANT	update (dname, loc)</a:t>
            </a:r>
          </a:p>
          <a:p>
            <a:pPr algn="l">
              <a:lnSpc>
                <a:spcPct val="100000"/>
              </a:lnSpc>
              <a:spcBef>
                <a:spcPct val="0"/>
              </a:spcBef>
              <a:tabLst>
                <a:tab pos="682625" algn="l"/>
                <a:tab pos="1833563" algn="l"/>
              </a:tabLst>
            </a:pPr>
            <a:r>
              <a:rPr lang="en-US" sz="1800">
                <a:solidFill>
                  <a:srgbClr val="000000"/>
                </a:solidFill>
                <a:latin typeface="Courier New" pitchFamily="49" charset="0"/>
              </a:rPr>
              <a:t>  2  ON	dept</a:t>
            </a:r>
          </a:p>
          <a:p>
            <a:pPr algn="l">
              <a:lnSpc>
                <a:spcPct val="100000"/>
              </a:lnSpc>
              <a:spcBef>
                <a:spcPct val="0"/>
              </a:spcBef>
              <a:tabLst>
                <a:tab pos="682625" algn="l"/>
                <a:tab pos="1833563" algn="l"/>
              </a:tabLst>
            </a:pPr>
            <a:r>
              <a:rPr lang="en-US" sz="1800">
                <a:solidFill>
                  <a:srgbClr val="000000"/>
                </a:solidFill>
                <a:latin typeface="Courier New" pitchFamily="49" charset="0"/>
              </a:rPr>
              <a:t>  3  TO	scott, manager;</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Grant succeeded.</a:t>
            </a:r>
          </a:p>
        </p:txBody>
      </p:sp>
      <p:sp>
        <p:nvSpPr>
          <p:cNvPr id="31749" name="Rectangle 5"/>
          <p:cNvSpPr>
            <a:spLocks noGrp="1" noChangeArrowheads="1"/>
          </p:cNvSpPr>
          <p:nvPr>
            <p:ph type="body" idx="1"/>
          </p:nvPr>
        </p:nvSpPr>
        <p:spPr>
          <a:xfrm>
            <a:off x="990600" y="1295400"/>
            <a:ext cx="7781925" cy="769937"/>
          </a:xfrm>
          <a:noFill/>
          <a:ln/>
        </p:spPr>
        <p:txBody>
          <a:bodyPr/>
          <a:lstStyle/>
          <a:p>
            <a:pPr lvl="1"/>
            <a:r>
              <a:rPr lang="en-US" dirty="0">
                <a:solidFill>
                  <a:schemeClr val="tx1"/>
                </a:solidFill>
              </a:rPr>
              <a:t>Grant query privileges on the EMP table.</a:t>
            </a:r>
          </a:p>
          <a:p>
            <a:pPr lvl="1"/>
            <a:r>
              <a:rPr lang="en-US" dirty="0">
                <a:solidFill>
                  <a:schemeClr val="tx1"/>
                </a:solidFill>
                <a:latin typeface="Arial" pitchFamily="34" charset="0"/>
              </a:rPr>
              <a:t>Grant privileges to update specific columns to users and roles. </a:t>
            </a:r>
          </a:p>
          <a:p>
            <a:pPr lvl="1"/>
            <a:endParaRPr lang="en-US" dirty="0"/>
          </a:p>
          <a:p>
            <a:pPr lvl="1"/>
            <a:endParaRPr lang="en-US" dirty="0"/>
          </a:p>
        </p:txBody>
      </p:sp>
      <p:sp>
        <p:nvSpPr>
          <p:cNvPr id="31750" name="Rectangle 6"/>
          <p:cNvSpPr>
            <a:spLocks noChangeArrowheads="1"/>
          </p:cNvSpPr>
          <p:nvPr/>
        </p:nvSpPr>
        <p:spPr bwMode="auto">
          <a:xfrm>
            <a:off x="904875" y="3668713"/>
            <a:ext cx="7781925" cy="769937"/>
          </a:xfrm>
          <a:prstGeom prst="rect">
            <a:avLst/>
          </a:prstGeom>
          <a:noFill/>
          <a:ln w="9525">
            <a:noFill/>
            <a:miter lim="800000"/>
            <a:headEnd/>
            <a:tailEnd/>
          </a:ln>
          <a:effectLst>
            <a:outerShdw dist="53882" dir="2700000" algn="ctr" rotWithShape="0">
              <a:srgbClr val="000000">
                <a:alpha val="50000"/>
              </a:srgbClr>
            </a:outerShdw>
          </a:effectLst>
        </p:spPr>
        <p:txBody>
          <a:bodyPr lIns="92075" tIns="46038" rIns="92075" bIns="46038"/>
          <a:lstStyle/>
          <a:p>
            <a:pPr marL="341313" lvl="1" indent="-227013" algn="l" defTabSz="346075">
              <a:lnSpc>
                <a:spcPct val="95000"/>
              </a:lnSpc>
              <a:spcBef>
                <a:spcPct val="35000"/>
              </a:spcBef>
              <a:buClr>
                <a:srgbClr val="FFCC66"/>
              </a:buClr>
              <a:buSzPct val="100000"/>
              <a:tabLst>
                <a:tab pos="571500" algn="l"/>
              </a:tabLst>
            </a:pPr>
            <a:endParaRPr lang="en-US" b="0" dirty="0">
              <a:solidFill>
                <a:schemeClr val="tx1"/>
              </a:solidFill>
              <a:latin typeface="Arial" pitchFamily="34" charset="0"/>
            </a:endParaRPr>
          </a:p>
        </p:txBody>
      </p:sp>
      <p:sp>
        <p:nvSpPr>
          <p:cNvPr id="7" name="Slide Number Placeholder 6"/>
          <p:cNvSpPr>
            <a:spLocks noGrp="1"/>
          </p:cNvSpPr>
          <p:nvPr>
            <p:ph type="sldNum" sz="quarter" idx="12"/>
          </p:nvPr>
        </p:nvSpPr>
        <p:spPr/>
        <p:txBody>
          <a:bodyPr/>
          <a:lstStyle/>
          <a:p>
            <a:pPr>
              <a:defRPr/>
            </a:pPr>
            <a:fld id="{6C7A8632-7304-4A16-9764-8BED3D3E8194}" type="slidenum">
              <a:rPr lang="en-US" smtClean="0"/>
              <a:pPr>
                <a:defRPr/>
              </a:pPr>
              <a:t>115</a:t>
            </a:fld>
            <a:endParaRPr lang="en-US" dirty="0"/>
          </a:p>
        </p:txBody>
      </p:sp>
    </p:spTree>
  </p:cSld>
  <p:clrMapOvr>
    <a:masterClrMapping/>
  </p:clrMapOvr>
  <p:transition spd="slow"/>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04800" y="301625"/>
            <a:ext cx="7916863" cy="881063"/>
          </a:xfrm>
          <a:noFill/>
          <a:ln/>
        </p:spPr>
        <p:txBody>
          <a:bodyPr/>
          <a:lstStyle/>
          <a:p>
            <a:pPr algn="l"/>
            <a:r>
              <a:rPr lang="en-US" sz="2400" b="1" dirty="0">
                <a:solidFill>
                  <a:schemeClr val="tx1"/>
                </a:solidFill>
              </a:rPr>
              <a:t>WITH GRANT OPTION and PUBLIC Keywords</a:t>
            </a:r>
          </a:p>
        </p:txBody>
      </p:sp>
      <p:sp>
        <p:nvSpPr>
          <p:cNvPr id="33795" name="Rectangle 3"/>
          <p:cNvSpPr>
            <a:spLocks noGrp="1" noChangeArrowheads="1"/>
          </p:cNvSpPr>
          <p:nvPr>
            <p:ph type="body" idx="1"/>
          </p:nvPr>
        </p:nvSpPr>
        <p:spPr>
          <a:xfrm>
            <a:off x="1295400" y="1752600"/>
            <a:ext cx="7385050" cy="904875"/>
          </a:xfrm>
          <a:noFill/>
          <a:ln/>
        </p:spPr>
        <p:txBody>
          <a:bodyPr/>
          <a:lstStyle/>
          <a:p>
            <a:pPr lvl="1"/>
            <a:r>
              <a:rPr lang="en-US" dirty="0">
                <a:solidFill>
                  <a:schemeClr val="tx1"/>
                </a:solidFill>
                <a:latin typeface="Times New Roman" pitchFamily="18" charset="0"/>
                <a:cs typeface="Times New Roman" pitchFamily="18" charset="0"/>
              </a:rPr>
              <a:t>Allow all users on the system to query data from Alice’s DEPT table.</a:t>
            </a:r>
          </a:p>
          <a:p>
            <a:pPr lvl="1"/>
            <a:r>
              <a:rPr lang="en-US" dirty="0">
                <a:solidFill>
                  <a:schemeClr val="tx1"/>
                </a:solidFill>
                <a:latin typeface="Times New Roman" pitchFamily="18" charset="0"/>
                <a:cs typeface="Times New Roman" pitchFamily="18" charset="0"/>
              </a:rPr>
              <a:t>Give a user authority to pass along the privileges.</a:t>
            </a:r>
          </a:p>
          <a:p>
            <a:pPr lvl="1">
              <a:buNone/>
            </a:pPr>
            <a:endParaRPr lang="en-US" dirty="0">
              <a:solidFill>
                <a:schemeClr val="tx1"/>
              </a:solidFill>
              <a:latin typeface="Times New Roman" pitchFamily="18" charset="0"/>
              <a:cs typeface="Times New Roman" pitchFamily="18" charset="0"/>
            </a:endParaRPr>
          </a:p>
          <a:p>
            <a:pPr lvl="1"/>
            <a:endParaRPr lang="en-US" dirty="0">
              <a:solidFill>
                <a:schemeClr val="tx1"/>
              </a:solidFill>
              <a:latin typeface="Times New Roman" pitchFamily="18" charset="0"/>
              <a:cs typeface="Times New Roman" pitchFamily="18" charset="0"/>
            </a:endParaRPr>
          </a:p>
          <a:p>
            <a:pPr lvl="1"/>
            <a:endParaRPr lang="en-US" dirty="0"/>
          </a:p>
          <a:p>
            <a:pPr lvl="1"/>
            <a:endParaRPr lang="en-US" dirty="0"/>
          </a:p>
        </p:txBody>
      </p:sp>
      <p:sp>
        <p:nvSpPr>
          <p:cNvPr id="33796" name="Rectangle 4"/>
          <p:cNvSpPr>
            <a:spLocks noChangeArrowheads="1"/>
          </p:cNvSpPr>
          <p:nvPr/>
        </p:nvSpPr>
        <p:spPr bwMode="blackWhite">
          <a:xfrm>
            <a:off x="990600" y="3124200"/>
            <a:ext cx="7480300" cy="146526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GRANT	select, insert</a:t>
            </a:r>
          </a:p>
          <a:p>
            <a:pPr algn="l">
              <a:lnSpc>
                <a:spcPct val="100000"/>
              </a:lnSpc>
              <a:spcBef>
                <a:spcPct val="0"/>
              </a:spcBef>
              <a:tabLst>
                <a:tab pos="682625" algn="l"/>
                <a:tab pos="1833563" algn="l"/>
              </a:tabLst>
            </a:pPr>
            <a:r>
              <a:rPr lang="en-US" sz="1800">
                <a:solidFill>
                  <a:srgbClr val="000000"/>
                </a:solidFill>
                <a:latin typeface="Courier New" pitchFamily="49" charset="0"/>
              </a:rPr>
              <a:t>  2  ON	dept</a:t>
            </a:r>
          </a:p>
          <a:p>
            <a:pPr algn="l">
              <a:lnSpc>
                <a:spcPct val="100000"/>
              </a:lnSpc>
              <a:spcBef>
                <a:spcPct val="0"/>
              </a:spcBef>
              <a:tabLst>
                <a:tab pos="682625" algn="l"/>
                <a:tab pos="1833563" algn="l"/>
              </a:tabLst>
            </a:pPr>
            <a:r>
              <a:rPr lang="en-US" sz="1800">
                <a:solidFill>
                  <a:srgbClr val="000000"/>
                </a:solidFill>
                <a:latin typeface="Courier New" pitchFamily="49" charset="0"/>
              </a:rPr>
              <a:t>  3  TO	scott</a:t>
            </a:r>
          </a:p>
          <a:p>
            <a:pPr algn="l">
              <a:lnSpc>
                <a:spcPct val="100000"/>
              </a:lnSpc>
              <a:spcBef>
                <a:spcPct val="0"/>
              </a:spcBef>
              <a:tabLst>
                <a:tab pos="682625" algn="l"/>
                <a:tab pos="1833563" algn="l"/>
              </a:tabLst>
            </a:pPr>
            <a:r>
              <a:rPr lang="en-US" sz="1800">
                <a:solidFill>
                  <a:srgbClr val="000000"/>
                </a:solidFill>
                <a:latin typeface="Courier New" pitchFamily="49" charset="0"/>
              </a:rPr>
              <a:t>  4  WITH GRANT OPTION;</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Grant succeeded.</a:t>
            </a:r>
          </a:p>
        </p:txBody>
      </p:sp>
      <p:sp>
        <p:nvSpPr>
          <p:cNvPr id="33797" name="Rectangle 5"/>
          <p:cNvSpPr>
            <a:spLocks noChangeArrowheads="1"/>
          </p:cNvSpPr>
          <p:nvPr/>
        </p:nvSpPr>
        <p:spPr bwMode="blackWhite">
          <a:xfrm>
            <a:off x="933450" y="4987925"/>
            <a:ext cx="7480300"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GRANT	select</a:t>
            </a:r>
          </a:p>
          <a:p>
            <a:pPr algn="l">
              <a:lnSpc>
                <a:spcPct val="100000"/>
              </a:lnSpc>
              <a:spcBef>
                <a:spcPct val="0"/>
              </a:spcBef>
              <a:tabLst>
                <a:tab pos="682625" algn="l"/>
                <a:tab pos="1833563" algn="l"/>
              </a:tabLst>
            </a:pPr>
            <a:r>
              <a:rPr lang="en-US" sz="1800">
                <a:solidFill>
                  <a:srgbClr val="000000"/>
                </a:solidFill>
                <a:latin typeface="Courier New" pitchFamily="49" charset="0"/>
              </a:rPr>
              <a:t>  2  ON	alice.dept</a:t>
            </a:r>
          </a:p>
          <a:p>
            <a:pPr algn="l">
              <a:lnSpc>
                <a:spcPct val="100000"/>
              </a:lnSpc>
              <a:spcBef>
                <a:spcPct val="0"/>
              </a:spcBef>
              <a:tabLst>
                <a:tab pos="682625" algn="l"/>
                <a:tab pos="1833563" algn="l"/>
              </a:tabLst>
            </a:pPr>
            <a:r>
              <a:rPr lang="en-US" sz="1800">
                <a:solidFill>
                  <a:srgbClr val="000000"/>
                </a:solidFill>
                <a:latin typeface="Courier New" pitchFamily="49" charset="0"/>
              </a:rPr>
              <a:t>  3  TO	PUBLIC;</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Grant succeeded.</a:t>
            </a:r>
          </a:p>
        </p:txBody>
      </p:sp>
      <p:sp>
        <p:nvSpPr>
          <p:cNvPr id="6" name="Slide Number Placeholder 5"/>
          <p:cNvSpPr>
            <a:spLocks noGrp="1"/>
          </p:cNvSpPr>
          <p:nvPr>
            <p:ph type="sldNum" sz="quarter" idx="12"/>
          </p:nvPr>
        </p:nvSpPr>
        <p:spPr/>
        <p:txBody>
          <a:bodyPr/>
          <a:lstStyle/>
          <a:p>
            <a:pPr>
              <a:defRPr/>
            </a:pPr>
            <a:fld id="{6C7A8632-7304-4A16-9764-8BED3D3E8194}" type="slidenum">
              <a:rPr lang="en-US" smtClean="0"/>
              <a:pPr>
                <a:defRPr/>
              </a:pPr>
              <a:t>116</a:t>
            </a:fld>
            <a:endParaRPr lang="en-US" dirty="0"/>
          </a:p>
        </p:txBody>
      </p:sp>
    </p:spTree>
  </p:cSld>
  <p:clrMapOvr>
    <a:masterClrMapping/>
  </p:clrMapOvr>
  <p:transition spd="slow"/>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a:lstStyle/>
          <a:p>
            <a:pPr algn="l"/>
            <a:r>
              <a:rPr lang="en-US" sz="2800" b="1" dirty="0">
                <a:solidFill>
                  <a:schemeClr val="tx1"/>
                </a:solidFill>
              </a:rPr>
              <a:t>Use of Data dictionary to view privileges </a:t>
            </a:r>
          </a:p>
        </p:txBody>
      </p:sp>
      <p:sp>
        <p:nvSpPr>
          <p:cNvPr id="35843" name="Rectangle 3"/>
          <p:cNvSpPr>
            <a:spLocks noChangeArrowheads="1"/>
          </p:cNvSpPr>
          <p:nvPr/>
        </p:nvSpPr>
        <p:spPr bwMode="blackWhite">
          <a:xfrm>
            <a:off x="533400" y="1425575"/>
            <a:ext cx="8191500" cy="4329113"/>
          </a:xfrm>
          <a:prstGeom prst="rect">
            <a:avLst/>
          </a:prstGeom>
          <a:solidFill>
            <a:srgbClr val="FF9966"/>
          </a:solidFill>
          <a:ln w="25400">
            <a:solidFill>
              <a:srgbClr val="000000"/>
            </a:solidFill>
            <a:miter lim="800000"/>
            <a:headEnd/>
            <a:tailEnd/>
          </a:ln>
          <a:effectLst/>
        </p:spPr>
        <p:txBody>
          <a:bodyPr lIns="92075" tIns="46038" rIns="92075" bIns="46038">
            <a:spAutoFit/>
          </a:bodyPr>
          <a:lstStyle/>
          <a:p>
            <a:pPr algn="l">
              <a:lnSpc>
                <a:spcPct val="80000"/>
              </a:lnSpc>
              <a:tabLst>
                <a:tab pos="3600450" algn="l"/>
              </a:tabLst>
            </a:pPr>
            <a:r>
              <a:rPr lang="en-US" sz="2000" dirty="0">
                <a:solidFill>
                  <a:srgbClr val="000000"/>
                </a:solidFill>
                <a:latin typeface="Arial" pitchFamily="34" charset="0"/>
              </a:rPr>
              <a:t>Data Dictionary Table	Description</a:t>
            </a:r>
          </a:p>
          <a:p>
            <a:pPr algn="l">
              <a:lnSpc>
                <a:spcPct val="80000"/>
              </a:lnSpc>
              <a:tabLst>
                <a:tab pos="3600450" algn="l"/>
              </a:tabLst>
            </a:pPr>
            <a:r>
              <a:rPr lang="en-US" sz="2000" dirty="0">
                <a:solidFill>
                  <a:srgbClr val="000000"/>
                </a:solidFill>
                <a:latin typeface="Arial" pitchFamily="34" charset="0"/>
              </a:rPr>
              <a:t>ROLE_SYS_PRIVS	System privileges granted to roles</a:t>
            </a:r>
          </a:p>
          <a:p>
            <a:pPr algn="l">
              <a:lnSpc>
                <a:spcPct val="80000"/>
              </a:lnSpc>
              <a:tabLst>
                <a:tab pos="3600450" algn="l"/>
              </a:tabLst>
            </a:pPr>
            <a:r>
              <a:rPr lang="en-US" sz="2000" dirty="0">
                <a:solidFill>
                  <a:srgbClr val="000000"/>
                </a:solidFill>
                <a:latin typeface="Arial" pitchFamily="34" charset="0"/>
              </a:rPr>
              <a:t>ROLE_TAB_PRIVS	Table privileges granted to roles</a:t>
            </a:r>
          </a:p>
          <a:p>
            <a:pPr algn="l">
              <a:lnSpc>
                <a:spcPct val="80000"/>
              </a:lnSpc>
              <a:tabLst>
                <a:tab pos="3600450" algn="l"/>
              </a:tabLst>
            </a:pPr>
            <a:r>
              <a:rPr lang="en-US" sz="2000" dirty="0">
                <a:solidFill>
                  <a:srgbClr val="000000"/>
                </a:solidFill>
                <a:latin typeface="Arial" pitchFamily="34" charset="0"/>
              </a:rPr>
              <a:t>USER_ROLE_PRIVS	Roles accessible by the user</a:t>
            </a:r>
          </a:p>
          <a:p>
            <a:pPr algn="l">
              <a:lnSpc>
                <a:spcPct val="80000"/>
              </a:lnSpc>
              <a:tabLst>
                <a:tab pos="3600450" algn="l"/>
              </a:tabLst>
            </a:pPr>
            <a:r>
              <a:rPr lang="en-US" sz="2000" dirty="0">
                <a:solidFill>
                  <a:srgbClr val="000000"/>
                </a:solidFill>
                <a:latin typeface="Arial" pitchFamily="34" charset="0"/>
              </a:rPr>
              <a:t>USER_TAB_PRIVS_MADE	Object privileges granted on the 	user’s objects</a:t>
            </a:r>
          </a:p>
          <a:p>
            <a:pPr algn="l">
              <a:lnSpc>
                <a:spcPct val="80000"/>
              </a:lnSpc>
              <a:tabLst>
                <a:tab pos="3600450" algn="l"/>
              </a:tabLst>
            </a:pPr>
            <a:r>
              <a:rPr lang="en-US" sz="2000" dirty="0">
                <a:solidFill>
                  <a:srgbClr val="000000"/>
                </a:solidFill>
                <a:latin typeface="Arial" pitchFamily="34" charset="0"/>
              </a:rPr>
              <a:t>USER_TAB_PRIVS_RECD	Object privileges granted to the 	user</a:t>
            </a:r>
          </a:p>
          <a:p>
            <a:pPr algn="l">
              <a:lnSpc>
                <a:spcPct val="80000"/>
              </a:lnSpc>
              <a:tabLst>
                <a:tab pos="3600450" algn="l"/>
              </a:tabLst>
            </a:pPr>
            <a:r>
              <a:rPr lang="en-US" sz="2000" dirty="0">
                <a:solidFill>
                  <a:srgbClr val="000000"/>
                </a:solidFill>
                <a:latin typeface="Arial" pitchFamily="34" charset="0"/>
              </a:rPr>
              <a:t>USER_COL_PRIVS_MADE	Object privileges granted on the 	columns of the user’s objects</a:t>
            </a:r>
          </a:p>
          <a:p>
            <a:pPr algn="l">
              <a:lnSpc>
                <a:spcPct val="80000"/>
              </a:lnSpc>
              <a:tabLst>
                <a:tab pos="3600450" algn="l"/>
              </a:tabLst>
            </a:pPr>
            <a:r>
              <a:rPr lang="en-US" sz="2000" dirty="0">
                <a:solidFill>
                  <a:srgbClr val="000000"/>
                </a:solidFill>
                <a:latin typeface="Arial" pitchFamily="34" charset="0"/>
              </a:rPr>
              <a:t>USER_COL_PRIVS_RECD	Object privileges granted to the 	user on specific columns</a:t>
            </a:r>
          </a:p>
        </p:txBody>
      </p:sp>
      <p:sp>
        <p:nvSpPr>
          <p:cNvPr id="35844" name="Line 4"/>
          <p:cNvSpPr>
            <a:spLocks noChangeShapeType="1"/>
          </p:cNvSpPr>
          <p:nvPr/>
        </p:nvSpPr>
        <p:spPr bwMode="auto">
          <a:xfrm>
            <a:off x="533400" y="1809750"/>
            <a:ext cx="8181975" cy="0"/>
          </a:xfrm>
          <a:prstGeom prst="line">
            <a:avLst/>
          </a:prstGeom>
          <a:noFill/>
          <a:ln w="50800">
            <a:solidFill>
              <a:srgbClr val="000000"/>
            </a:solidFill>
            <a:round/>
            <a:headEnd type="none" w="sm" len="sm"/>
            <a:tailEnd type="none" w="sm" len="sm"/>
          </a:ln>
          <a:effectLst/>
        </p:spPr>
        <p:txBody>
          <a:bodyPr/>
          <a:lstStyle/>
          <a:p>
            <a:endParaRPr lang="en-US"/>
          </a:p>
        </p:txBody>
      </p:sp>
      <p:sp>
        <p:nvSpPr>
          <p:cNvPr id="35845" name="Line 5"/>
          <p:cNvSpPr>
            <a:spLocks noChangeShapeType="1"/>
          </p:cNvSpPr>
          <p:nvPr/>
        </p:nvSpPr>
        <p:spPr bwMode="auto">
          <a:xfrm>
            <a:off x="4000500" y="1428750"/>
            <a:ext cx="0" cy="4343400"/>
          </a:xfrm>
          <a:prstGeom prst="line">
            <a:avLst/>
          </a:prstGeom>
          <a:noFill/>
          <a:ln w="25400">
            <a:solidFill>
              <a:srgbClr val="000000"/>
            </a:solidFill>
            <a:round/>
            <a:headEnd type="none" w="sm" len="sm"/>
            <a:tailEnd type="none" w="sm" len="sm"/>
          </a:ln>
          <a:effectLst/>
        </p:spPr>
        <p:txBody>
          <a:bodyPr/>
          <a:lstStyle/>
          <a:p>
            <a:endParaRPr lang="en-US"/>
          </a:p>
        </p:txBody>
      </p:sp>
      <p:sp>
        <p:nvSpPr>
          <p:cNvPr id="35846" name="Line 6"/>
          <p:cNvSpPr>
            <a:spLocks noChangeShapeType="1"/>
          </p:cNvSpPr>
          <p:nvPr/>
        </p:nvSpPr>
        <p:spPr bwMode="auto">
          <a:xfrm>
            <a:off x="533400" y="2209800"/>
            <a:ext cx="8201025" cy="0"/>
          </a:xfrm>
          <a:prstGeom prst="line">
            <a:avLst/>
          </a:prstGeom>
          <a:noFill/>
          <a:ln w="25400">
            <a:solidFill>
              <a:srgbClr val="000000"/>
            </a:solidFill>
            <a:round/>
            <a:headEnd type="none" w="sm" len="sm"/>
            <a:tailEnd type="none" w="sm" len="sm"/>
          </a:ln>
          <a:effectLst/>
        </p:spPr>
        <p:txBody>
          <a:bodyPr/>
          <a:lstStyle/>
          <a:p>
            <a:endParaRPr lang="en-US"/>
          </a:p>
        </p:txBody>
      </p:sp>
      <p:sp>
        <p:nvSpPr>
          <p:cNvPr id="35847" name="Line 7"/>
          <p:cNvSpPr>
            <a:spLocks noChangeShapeType="1"/>
          </p:cNvSpPr>
          <p:nvPr/>
        </p:nvSpPr>
        <p:spPr bwMode="auto">
          <a:xfrm>
            <a:off x="552450" y="2628900"/>
            <a:ext cx="8172450" cy="0"/>
          </a:xfrm>
          <a:prstGeom prst="line">
            <a:avLst/>
          </a:prstGeom>
          <a:noFill/>
          <a:ln w="25400">
            <a:solidFill>
              <a:srgbClr val="000000"/>
            </a:solidFill>
            <a:round/>
            <a:headEnd type="none" w="sm" len="sm"/>
            <a:tailEnd type="none" w="sm" len="sm"/>
          </a:ln>
          <a:effectLst/>
        </p:spPr>
        <p:txBody>
          <a:bodyPr/>
          <a:lstStyle/>
          <a:p>
            <a:endParaRPr lang="en-US"/>
          </a:p>
        </p:txBody>
      </p:sp>
      <p:sp>
        <p:nvSpPr>
          <p:cNvPr id="35848" name="Line 8"/>
          <p:cNvSpPr>
            <a:spLocks noChangeShapeType="1"/>
          </p:cNvSpPr>
          <p:nvPr/>
        </p:nvSpPr>
        <p:spPr bwMode="auto">
          <a:xfrm>
            <a:off x="552450" y="3086100"/>
            <a:ext cx="8172450" cy="0"/>
          </a:xfrm>
          <a:prstGeom prst="line">
            <a:avLst/>
          </a:prstGeom>
          <a:noFill/>
          <a:ln w="25400">
            <a:solidFill>
              <a:srgbClr val="000000"/>
            </a:solidFill>
            <a:round/>
            <a:headEnd type="none" w="sm" len="sm"/>
            <a:tailEnd type="none" w="sm" len="sm"/>
          </a:ln>
          <a:effectLst/>
        </p:spPr>
        <p:txBody>
          <a:bodyPr/>
          <a:lstStyle/>
          <a:p>
            <a:endParaRPr lang="en-US"/>
          </a:p>
        </p:txBody>
      </p:sp>
      <p:sp>
        <p:nvSpPr>
          <p:cNvPr id="35849" name="Line 9"/>
          <p:cNvSpPr>
            <a:spLocks noChangeShapeType="1"/>
          </p:cNvSpPr>
          <p:nvPr/>
        </p:nvSpPr>
        <p:spPr bwMode="auto">
          <a:xfrm>
            <a:off x="533400" y="3733800"/>
            <a:ext cx="8210550" cy="0"/>
          </a:xfrm>
          <a:prstGeom prst="line">
            <a:avLst/>
          </a:prstGeom>
          <a:noFill/>
          <a:ln w="25400">
            <a:solidFill>
              <a:srgbClr val="000000"/>
            </a:solidFill>
            <a:round/>
            <a:headEnd type="none" w="sm" len="sm"/>
            <a:tailEnd type="none" w="sm" len="sm"/>
          </a:ln>
          <a:effectLst/>
        </p:spPr>
        <p:txBody>
          <a:bodyPr/>
          <a:lstStyle/>
          <a:p>
            <a:endParaRPr lang="en-US"/>
          </a:p>
        </p:txBody>
      </p:sp>
      <p:sp>
        <p:nvSpPr>
          <p:cNvPr id="35850" name="Line 10"/>
          <p:cNvSpPr>
            <a:spLocks noChangeShapeType="1"/>
          </p:cNvSpPr>
          <p:nvPr/>
        </p:nvSpPr>
        <p:spPr bwMode="auto">
          <a:xfrm>
            <a:off x="552450" y="4400550"/>
            <a:ext cx="8172450" cy="0"/>
          </a:xfrm>
          <a:prstGeom prst="line">
            <a:avLst/>
          </a:prstGeom>
          <a:noFill/>
          <a:ln w="25400">
            <a:solidFill>
              <a:srgbClr val="000000"/>
            </a:solidFill>
            <a:round/>
            <a:headEnd type="none" w="sm" len="sm"/>
            <a:tailEnd type="none" w="sm" len="sm"/>
          </a:ln>
          <a:effectLst/>
        </p:spPr>
        <p:txBody>
          <a:bodyPr/>
          <a:lstStyle/>
          <a:p>
            <a:endParaRPr lang="en-US"/>
          </a:p>
        </p:txBody>
      </p:sp>
      <p:sp>
        <p:nvSpPr>
          <p:cNvPr id="35851" name="Line 11"/>
          <p:cNvSpPr>
            <a:spLocks noChangeShapeType="1"/>
          </p:cNvSpPr>
          <p:nvPr/>
        </p:nvSpPr>
        <p:spPr bwMode="auto">
          <a:xfrm>
            <a:off x="533400" y="5105400"/>
            <a:ext cx="8172450" cy="0"/>
          </a:xfrm>
          <a:prstGeom prst="line">
            <a:avLst/>
          </a:prstGeom>
          <a:noFill/>
          <a:ln w="25400">
            <a:solidFill>
              <a:srgbClr val="000000"/>
            </a:solidFill>
            <a:round/>
            <a:headEnd type="none" w="sm" len="sm"/>
            <a:tailEnd type="none" w="sm" len="sm"/>
          </a:ln>
          <a:effectLst/>
        </p:spPr>
        <p:txBody>
          <a:bodyPr/>
          <a:lstStyle/>
          <a:p>
            <a:endParaRPr lang="en-US"/>
          </a:p>
        </p:txBody>
      </p:sp>
      <p:sp>
        <p:nvSpPr>
          <p:cNvPr id="12" name="Slide Number Placeholder 11"/>
          <p:cNvSpPr>
            <a:spLocks noGrp="1"/>
          </p:cNvSpPr>
          <p:nvPr>
            <p:ph type="sldNum" sz="quarter" idx="12"/>
          </p:nvPr>
        </p:nvSpPr>
        <p:spPr/>
        <p:txBody>
          <a:bodyPr/>
          <a:lstStyle/>
          <a:p>
            <a:pPr>
              <a:defRPr/>
            </a:pPr>
            <a:fld id="{CD349DEA-2E1C-4FF1-AB61-5AE86F21FDD4}" type="slidenum">
              <a:rPr lang="en-US" smtClean="0"/>
              <a:pPr>
                <a:defRPr/>
              </a:pPr>
              <a:t>117</a:t>
            </a:fld>
            <a:endParaRPr lang="en-US" dirty="0"/>
          </a:p>
        </p:txBody>
      </p:sp>
    </p:spTree>
  </p:cSld>
  <p:clrMapOvr>
    <a:masterClrMapping/>
  </p:clrMapOvr>
  <p:transition spd="slow"/>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a:lstStyle/>
          <a:p>
            <a:pPr algn="l"/>
            <a:r>
              <a:rPr lang="en-US" b="1" dirty="0">
                <a:solidFill>
                  <a:schemeClr val="tx1"/>
                </a:solidFill>
              </a:rPr>
              <a:t>How to Revoke Object Privileges</a:t>
            </a:r>
          </a:p>
        </p:txBody>
      </p:sp>
      <p:sp>
        <p:nvSpPr>
          <p:cNvPr id="37891" name="Rectangle 3"/>
          <p:cNvSpPr>
            <a:spLocks noGrp="1" noChangeArrowheads="1"/>
          </p:cNvSpPr>
          <p:nvPr>
            <p:ph type="body" idx="1"/>
          </p:nvPr>
        </p:nvSpPr>
        <p:spPr>
          <a:xfrm>
            <a:off x="898525" y="1482725"/>
            <a:ext cx="7385050" cy="2679700"/>
          </a:xfrm>
          <a:noFill/>
          <a:ln/>
        </p:spPr>
        <p:txBody>
          <a:bodyPr/>
          <a:lstStyle/>
          <a:p>
            <a:pPr lvl="1"/>
            <a:r>
              <a:rPr lang="en-US"/>
              <a:t>You use the REVOKE statement to revoke privileges granted to other users.</a:t>
            </a:r>
          </a:p>
          <a:p>
            <a:pPr lvl="1"/>
            <a:r>
              <a:rPr lang="en-US"/>
              <a:t>Privileges granted to others through the WITH GRANT OPTION will also be revoked.</a:t>
            </a:r>
          </a:p>
        </p:txBody>
      </p:sp>
      <p:sp>
        <p:nvSpPr>
          <p:cNvPr id="37892" name="Rectangle 4"/>
          <p:cNvSpPr>
            <a:spLocks noChangeArrowheads="1"/>
          </p:cNvSpPr>
          <p:nvPr/>
        </p:nvSpPr>
        <p:spPr bwMode="blackWhite">
          <a:xfrm>
            <a:off x="933450" y="4271963"/>
            <a:ext cx="7480300"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REVOKE {privilege [, privilege...]|ALL}</a:t>
            </a:r>
          </a:p>
          <a:p>
            <a:pPr algn="l">
              <a:lnSpc>
                <a:spcPct val="100000"/>
              </a:lnSpc>
              <a:spcBef>
                <a:spcPct val="0"/>
              </a:spcBef>
              <a:tabLst>
                <a:tab pos="682625" algn="l"/>
                <a:tab pos="1833563" algn="l"/>
              </a:tabLst>
            </a:pPr>
            <a:r>
              <a:rPr lang="en-US" sz="1800">
                <a:solidFill>
                  <a:srgbClr val="000000"/>
                </a:solidFill>
                <a:latin typeface="Courier New" pitchFamily="49" charset="0"/>
              </a:rPr>
              <a:t>ON	  object</a:t>
            </a:r>
          </a:p>
          <a:p>
            <a:pPr algn="l">
              <a:lnSpc>
                <a:spcPct val="100000"/>
              </a:lnSpc>
              <a:spcBef>
                <a:spcPct val="0"/>
              </a:spcBef>
              <a:tabLst>
                <a:tab pos="682625" algn="l"/>
                <a:tab pos="1833563" algn="l"/>
              </a:tabLst>
            </a:pPr>
            <a:r>
              <a:rPr lang="en-US" sz="1800">
                <a:solidFill>
                  <a:srgbClr val="000000"/>
                </a:solidFill>
                <a:latin typeface="Courier New" pitchFamily="49" charset="0"/>
              </a:rPr>
              <a:t>FROM   {user[, user...]|role|PUBLIC}</a:t>
            </a:r>
          </a:p>
          <a:p>
            <a:pPr algn="l">
              <a:lnSpc>
                <a:spcPct val="100000"/>
              </a:lnSpc>
              <a:spcBef>
                <a:spcPct val="0"/>
              </a:spcBef>
              <a:tabLst>
                <a:tab pos="682625" algn="l"/>
                <a:tab pos="1833563" algn="l"/>
              </a:tabLst>
            </a:pPr>
            <a:r>
              <a:rPr lang="en-US" sz="1800">
                <a:solidFill>
                  <a:srgbClr val="000000"/>
                </a:solidFill>
                <a:latin typeface="Courier New" pitchFamily="49" charset="0"/>
              </a:rPr>
              <a:t>[CASCADE CONSTRAINTS];</a:t>
            </a:r>
          </a:p>
        </p:txBody>
      </p:sp>
      <p:sp>
        <p:nvSpPr>
          <p:cNvPr id="5" name="Slide Number Placeholder 4"/>
          <p:cNvSpPr>
            <a:spLocks noGrp="1"/>
          </p:cNvSpPr>
          <p:nvPr>
            <p:ph type="sldNum" sz="quarter" idx="12"/>
          </p:nvPr>
        </p:nvSpPr>
        <p:spPr/>
        <p:txBody>
          <a:bodyPr/>
          <a:lstStyle/>
          <a:p>
            <a:pPr>
              <a:defRPr/>
            </a:pPr>
            <a:fld id="{6C7A8632-7304-4A16-9764-8BED3D3E8194}" type="slidenum">
              <a:rPr lang="en-US" smtClean="0"/>
              <a:pPr>
                <a:defRPr/>
              </a:pPr>
              <a:t>118</a:t>
            </a:fld>
            <a:endParaRPr lang="en-US" dirty="0"/>
          </a:p>
        </p:txBody>
      </p:sp>
    </p:spTree>
  </p:cSld>
  <p:clrMapOvr>
    <a:masterClrMapping/>
  </p:clrMapOvr>
  <p:transition spd="slow"/>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a:lstStyle/>
          <a:p>
            <a:pPr algn="l"/>
            <a:r>
              <a:rPr lang="en-US" b="1" dirty="0">
                <a:solidFill>
                  <a:schemeClr val="tx1"/>
                </a:solidFill>
              </a:rPr>
              <a:t>Revoking Object Privileges</a:t>
            </a:r>
          </a:p>
        </p:txBody>
      </p:sp>
      <p:sp>
        <p:nvSpPr>
          <p:cNvPr id="39939" name="Rectangle 3"/>
          <p:cNvSpPr>
            <a:spLocks noGrp="1" noChangeArrowheads="1"/>
          </p:cNvSpPr>
          <p:nvPr>
            <p:ph type="body" idx="1"/>
          </p:nvPr>
        </p:nvSpPr>
        <p:spPr>
          <a:xfrm>
            <a:off x="993775" y="1795463"/>
            <a:ext cx="7385050" cy="1311275"/>
          </a:xfrm>
          <a:noFill/>
          <a:ln/>
        </p:spPr>
        <p:txBody>
          <a:bodyPr/>
          <a:lstStyle/>
          <a:p>
            <a:r>
              <a:rPr lang="en-US"/>
              <a:t>As user Alice, revoke the SELECT and INSERT privileges given to user Scott on the DEPT table.</a:t>
            </a:r>
          </a:p>
        </p:txBody>
      </p:sp>
      <p:sp>
        <p:nvSpPr>
          <p:cNvPr id="39940" name="Rectangle 4"/>
          <p:cNvSpPr>
            <a:spLocks noChangeArrowheads="1"/>
          </p:cNvSpPr>
          <p:nvPr/>
        </p:nvSpPr>
        <p:spPr bwMode="blackWhite">
          <a:xfrm>
            <a:off x="933450" y="3352800"/>
            <a:ext cx="7480300"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REVOKE	select, insert</a:t>
            </a:r>
          </a:p>
          <a:p>
            <a:pPr algn="l">
              <a:lnSpc>
                <a:spcPct val="100000"/>
              </a:lnSpc>
              <a:spcBef>
                <a:spcPct val="0"/>
              </a:spcBef>
              <a:tabLst>
                <a:tab pos="682625" algn="l"/>
                <a:tab pos="1833563" algn="l"/>
              </a:tabLst>
            </a:pPr>
            <a:r>
              <a:rPr lang="en-US" sz="1800">
                <a:solidFill>
                  <a:srgbClr val="000000"/>
                </a:solidFill>
                <a:latin typeface="Courier New" pitchFamily="49" charset="0"/>
              </a:rPr>
              <a:t>  2  ON	dept</a:t>
            </a:r>
          </a:p>
          <a:p>
            <a:pPr algn="l">
              <a:lnSpc>
                <a:spcPct val="100000"/>
              </a:lnSpc>
              <a:spcBef>
                <a:spcPct val="0"/>
              </a:spcBef>
              <a:tabLst>
                <a:tab pos="682625" algn="l"/>
                <a:tab pos="1833563" algn="l"/>
              </a:tabLst>
            </a:pPr>
            <a:r>
              <a:rPr lang="en-US" sz="1800">
                <a:solidFill>
                  <a:srgbClr val="000000"/>
                </a:solidFill>
                <a:latin typeface="Courier New" pitchFamily="49" charset="0"/>
              </a:rPr>
              <a:t>  3  FROM	scott;</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Revoke succeeded.</a:t>
            </a:r>
          </a:p>
        </p:txBody>
      </p:sp>
      <p:sp>
        <p:nvSpPr>
          <p:cNvPr id="5" name="Slide Number Placeholder 4"/>
          <p:cNvSpPr>
            <a:spLocks noGrp="1"/>
          </p:cNvSpPr>
          <p:nvPr>
            <p:ph type="sldNum" sz="quarter" idx="12"/>
          </p:nvPr>
        </p:nvSpPr>
        <p:spPr/>
        <p:txBody>
          <a:bodyPr/>
          <a:lstStyle/>
          <a:p>
            <a:pPr>
              <a:defRPr/>
            </a:pPr>
            <a:fld id="{6C7A8632-7304-4A16-9764-8BED3D3E8194}" type="slidenum">
              <a:rPr lang="en-US" smtClean="0"/>
              <a:pPr>
                <a:defRPr/>
              </a:pPr>
              <a:t>119</a:t>
            </a:fld>
            <a:endParaRPr lang="en-US"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normAutofit/>
          </a:bodyPr>
          <a:lstStyle/>
          <a:p>
            <a:pPr algn="l"/>
            <a:r>
              <a:rPr lang="en-US" b="1" dirty="0">
                <a:solidFill>
                  <a:schemeClr val="tx1"/>
                </a:solidFill>
              </a:rPr>
              <a:t>Qualifying Ambiguous Column Names</a:t>
            </a:r>
          </a:p>
        </p:txBody>
      </p:sp>
      <p:sp>
        <p:nvSpPr>
          <p:cNvPr id="4" name="Slide Number Placeholder 3"/>
          <p:cNvSpPr>
            <a:spLocks noGrp="1"/>
          </p:cNvSpPr>
          <p:nvPr>
            <p:ph type="sldNum" sz="quarter" idx="12"/>
          </p:nvPr>
        </p:nvSpPr>
        <p:spPr/>
        <p:txBody>
          <a:bodyPr/>
          <a:lstStyle/>
          <a:p>
            <a:fld id="{C7D3A3A2-DD09-4C12-9A4D-77F31FE6E1FD}" type="slidenum">
              <a:rPr lang="en-US" smtClean="0"/>
              <a:pPr/>
              <a:t>12</a:t>
            </a:fld>
            <a:endParaRPr lang="en-US"/>
          </a:p>
        </p:txBody>
      </p:sp>
      <p:sp>
        <p:nvSpPr>
          <p:cNvPr id="22531" name="Rectangle 3"/>
          <p:cNvSpPr>
            <a:spLocks noGrp="1" noChangeArrowheads="1"/>
          </p:cNvSpPr>
          <p:nvPr>
            <p:ph sz="quarter" idx="1"/>
          </p:nvPr>
        </p:nvSpPr>
        <p:spPr>
          <a:xfrm>
            <a:off x="860425" y="1795463"/>
            <a:ext cx="7385050" cy="3235325"/>
          </a:xfrm>
        </p:spPr>
        <p:txBody>
          <a:bodyPr/>
          <a:lstStyle/>
          <a:p>
            <a:pPr lvl="1"/>
            <a:r>
              <a:rPr lang="en-US"/>
              <a:t>Use table prefixes to qualify column names that are in multiple tables.</a:t>
            </a:r>
          </a:p>
          <a:p>
            <a:pPr lvl="1"/>
            <a:r>
              <a:rPr lang="en-US"/>
              <a:t>Improve performance by using table prefixes.</a:t>
            </a:r>
          </a:p>
          <a:p>
            <a:pPr lvl="1"/>
            <a:r>
              <a:rPr lang="en-US"/>
              <a:t>Distinguish columns that have identical names but reside in different tables by using column aliases.</a:t>
            </a:r>
          </a:p>
        </p:txBody>
      </p:sp>
    </p:spTree>
    <p:extLst>
      <p:ext uri="{BB962C8B-B14F-4D97-AF65-F5344CB8AC3E}">
        <p14:creationId xmlns:p14="http://schemas.microsoft.com/office/powerpoint/2010/main" val="1132424860"/>
      </p:ext>
    </p:extLst>
  </p:cSld>
  <p:clrMapOvr>
    <a:masterClrMapping/>
  </p:clrMapOvr>
  <p:transition spd="slow"/>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C4FA578-6CA6-42C0-840A-1CC104BF0A30}" type="slidenum">
              <a:rPr lang="en-US"/>
              <a:pPr>
                <a:defRPr/>
              </a:pPr>
              <a:t>120</a:t>
            </a:fld>
            <a:endParaRPr lang="en-US" dirty="0"/>
          </a:p>
        </p:txBody>
      </p:sp>
      <p:sp>
        <p:nvSpPr>
          <p:cNvPr id="5" name="Content Placeholder 3"/>
          <p:cNvSpPr txBox="1">
            <a:spLocks/>
          </p:cNvSpPr>
          <p:nvPr/>
        </p:nvSpPr>
        <p:spPr>
          <a:xfrm>
            <a:off x="4572000" y="1600200"/>
            <a:ext cx="3581400" cy="4525963"/>
          </a:xfrm>
          <a:prstGeom prst="rect">
            <a:avLst/>
          </a:prstGeom>
        </p:spPr>
        <p:txBody>
          <a:bodyPr/>
          <a:lstStyle/>
          <a:p>
            <a:pPr marL="342900" indent="-342900" algn="l" eaLnBrk="1" fontAlgn="auto" hangingPunct="1">
              <a:lnSpc>
                <a:spcPct val="100000"/>
              </a:lnSpc>
              <a:spcBef>
                <a:spcPct val="20000"/>
              </a:spcBef>
              <a:spcAft>
                <a:spcPts val="0"/>
              </a:spcAft>
              <a:defRPr/>
            </a:pPr>
            <a:r>
              <a:rPr lang="en-US" sz="2000" b="0" dirty="0">
                <a:solidFill>
                  <a:schemeClr val="tx1">
                    <a:lumMod val="75000"/>
                    <a:lumOff val="25000"/>
                  </a:schemeClr>
                </a:solidFill>
                <a:latin typeface="+mj-lt"/>
              </a:rPr>
              <a:t>  </a:t>
            </a:r>
          </a:p>
          <a:p>
            <a:pPr marL="342900" indent="-342900">
              <a:spcBef>
                <a:spcPct val="20000"/>
              </a:spcBef>
              <a:defRPr/>
            </a:pPr>
            <a:endParaRPr lang="en-US" sz="2000" b="0" dirty="0">
              <a:solidFill>
                <a:schemeClr val="tx1">
                  <a:lumMod val="75000"/>
                  <a:lumOff val="25000"/>
                </a:schemeClr>
              </a:solidFill>
              <a:latin typeface="+mj-lt"/>
            </a:endParaRPr>
          </a:p>
        </p:txBody>
      </p:sp>
      <p:sp>
        <p:nvSpPr>
          <p:cNvPr id="4" name="Content Placeholder 3"/>
          <p:cNvSpPr>
            <a:spLocks noGrp="1"/>
          </p:cNvSpPr>
          <p:nvPr>
            <p:ph sz="quarter" idx="1"/>
          </p:nvPr>
        </p:nvSpPr>
        <p:spPr>
          <a:xfrm>
            <a:off x="301625" y="1527175"/>
            <a:ext cx="8504238" cy="4572000"/>
          </a:xfrm>
        </p:spPr>
        <p:txBody>
          <a:bodyPr>
            <a:normAutofit/>
          </a:bodyPr>
          <a:lstStyle/>
          <a:p>
            <a:pPr marL="0" indent="0" fontAlgn="auto">
              <a:spcAft>
                <a:spcPts val="0"/>
              </a:spcAft>
              <a:buFont typeface="Wingdings 2"/>
              <a:buNone/>
              <a:defRPr/>
            </a:pPr>
            <a:r>
              <a:rPr lang="en-US" sz="3600" dirty="0">
                <a:solidFill>
                  <a:prstClr val="black">
                    <a:lumMod val="75000"/>
                    <a:lumOff val="25000"/>
                  </a:prstClr>
                </a:solidFill>
                <a:ea typeface="+mj-ea"/>
                <a:cs typeface="+mj-cs"/>
              </a:rPr>
              <a:t>			</a:t>
            </a:r>
          </a:p>
          <a:p>
            <a:pPr marL="0" indent="0" fontAlgn="auto">
              <a:spcAft>
                <a:spcPts val="0"/>
              </a:spcAft>
              <a:buFont typeface="Wingdings 2"/>
              <a:buNone/>
              <a:defRPr/>
            </a:pPr>
            <a:r>
              <a:rPr lang="en-US" sz="3600" dirty="0">
                <a:solidFill>
                  <a:prstClr val="black">
                    <a:lumMod val="75000"/>
                    <a:lumOff val="25000"/>
                  </a:prstClr>
                </a:solidFill>
                <a:ea typeface="+mj-ea"/>
                <a:cs typeface="+mj-cs"/>
              </a:rPr>
              <a:t>				</a:t>
            </a:r>
          </a:p>
          <a:p>
            <a:pPr marL="0" indent="0" fontAlgn="auto">
              <a:spcAft>
                <a:spcPts val="0"/>
              </a:spcAft>
              <a:buFont typeface="Wingdings 2"/>
              <a:buNone/>
              <a:defRPr/>
            </a:pPr>
            <a:r>
              <a:rPr lang="en-US" sz="3600" dirty="0">
                <a:solidFill>
                  <a:prstClr val="black">
                    <a:lumMod val="75000"/>
                    <a:lumOff val="25000"/>
                  </a:prstClr>
                </a:solidFill>
                <a:ea typeface="+mj-ea"/>
                <a:cs typeface="+mj-cs"/>
              </a:rPr>
              <a:t>			THANK YOU </a:t>
            </a:r>
            <a:br>
              <a:rPr lang="en-US" sz="3600" dirty="0">
                <a:solidFill>
                  <a:prstClr val="black">
                    <a:lumMod val="75000"/>
                    <a:lumOff val="25000"/>
                  </a:prstClr>
                </a:solidFill>
                <a:ea typeface="+mj-ea"/>
                <a:cs typeface="+mj-cs"/>
              </a:rPr>
            </a:br>
            <a:endParaRPr lang="en-US"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927100" y="2082800"/>
            <a:ext cx="3384550" cy="40227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p:txBody>
      </p:sp>
      <p:sp>
        <p:nvSpPr>
          <p:cNvPr id="23555" name="Rectangle 3"/>
          <p:cNvSpPr>
            <a:spLocks noChangeArrowheads="1"/>
          </p:cNvSpPr>
          <p:nvPr/>
        </p:nvSpPr>
        <p:spPr bwMode="blackWhite">
          <a:xfrm>
            <a:off x="4511675" y="2082800"/>
            <a:ext cx="3836988" cy="40227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p:txBody>
      </p:sp>
      <p:sp>
        <p:nvSpPr>
          <p:cNvPr id="23556" name="Rectangle 4"/>
          <p:cNvSpPr>
            <a:spLocks noGrp="1" noChangeArrowheads="1"/>
          </p:cNvSpPr>
          <p:nvPr>
            <p:ph type="title"/>
          </p:nvPr>
        </p:nvSpPr>
        <p:spPr>
          <a:noFill/>
        </p:spPr>
        <p:txBody>
          <a:bodyPr>
            <a:normAutofit fontScale="90000"/>
          </a:bodyPr>
          <a:lstStyle/>
          <a:p>
            <a:pPr algn="l"/>
            <a:r>
              <a:rPr lang="en-US" b="1" dirty="0">
                <a:solidFill>
                  <a:schemeClr val="tx1"/>
                </a:solidFill>
              </a:rPr>
              <a:t>Additional Search Conditions Using the AND Operator </a:t>
            </a:r>
          </a:p>
        </p:txBody>
      </p:sp>
      <p:sp>
        <p:nvSpPr>
          <p:cNvPr id="11" name="Slide Number Placeholder 10"/>
          <p:cNvSpPr>
            <a:spLocks noGrp="1"/>
          </p:cNvSpPr>
          <p:nvPr>
            <p:ph type="sldNum" sz="quarter" idx="12"/>
          </p:nvPr>
        </p:nvSpPr>
        <p:spPr/>
        <p:txBody>
          <a:bodyPr/>
          <a:lstStyle/>
          <a:p>
            <a:fld id="{808C9B69-1430-4939-B1A7-316411684F57}" type="slidenum">
              <a:rPr lang="en-US" smtClean="0"/>
              <a:pPr/>
              <a:t>13</a:t>
            </a:fld>
            <a:endParaRPr lang="en-US"/>
          </a:p>
        </p:txBody>
      </p:sp>
      <p:sp>
        <p:nvSpPr>
          <p:cNvPr id="25605" name="Rectangle 5"/>
          <p:cNvSpPr>
            <a:spLocks noChangeArrowheads="1"/>
          </p:cNvSpPr>
          <p:nvPr/>
        </p:nvSpPr>
        <p:spPr bwMode="auto">
          <a:xfrm>
            <a:off x="871538" y="1725613"/>
            <a:ext cx="804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defRPr/>
            </a:pPr>
            <a:r>
              <a:rPr lang="en-US" sz="2000">
                <a:solidFill>
                  <a:srgbClr val="FFFFCC"/>
                </a:solidFill>
                <a:effectLst>
                  <a:outerShdw blurRad="38100" dist="38100" dir="2700000" algn="tl">
                    <a:srgbClr val="000000"/>
                  </a:outerShdw>
                </a:effectLst>
                <a:latin typeface="Arial" pitchFamily="34" charset="0"/>
              </a:rPr>
              <a:t>EMP </a:t>
            </a:r>
          </a:p>
        </p:txBody>
      </p:sp>
      <p:sp>
        <p:nvSpPr>
          <p:cNvPr id="25606" name="Rectangle 6"/>
          <p:cNvSpPr>
            <a:spLocks noChangeArrowheads="1"/>
          </p:cNvSpPr>
          <p:nvPr/>
        </p:nvSpPr>
        <p:spPr bwMode="auto">
          <a:xfrm>
            <a:off x="4419600" y="1725613"/>
            <a:ext cx="931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defRPr/>
            </a:pPr>
            <a:r>
              <a:rPr lang="en-US" sz="2000">
                <a:solidFill>
                  <a:srgbClr val="FFFFCC"/>
                </a:solidFill>
                <a:effectLst>
                  <a:outerShdw blurRad="38100" dist="38100" dir="2700000" algn="tl">
                    <a:srgbClr val="000000"/>
                  </a:outerShdw>
                </a:effectLst>
                <a:latin typeface="Arial" pitchFamily="34" charset="0"/>
              </a:rPr>
              <a:t>DEPT </a:t>
            </a:r>
          </a:p>
        </p:txBody>
      </p:sp>
      <p:sp>
        <p:nvSpPr>
          <p:cNvPr id="25607" name="Rectangle 7"/>
          <p:cNvSpPr>
            <a:spLocks noChangeArrowheads="1"/>
          </p:cNvSpPr>
          <p:nvPr/>
        </p:nvSpPr>
        <p:spPr bwMode="ltGray">
          <a:xfrm>
            <a:off x="3033713" y="2159000"/>
            <a:ext cx="2462212" cy="3405188"/>
          </a:xfrm>
          <a:prstGeom prst="rect">
            <a:avLst/>
          </a:prstGeom>
          <a:solidFill>
            <a:srgbClr val="FF5050">
              <a:alpha val="50195"/>
            </a:srgbClr>
          </a:solidFill>
          <a:ln w="9525">
            <a:noFill/>
            <a:miter lim="800000"/>
            <a:headEnd/>
            <a:tailEnd/>
          </a:ln>
          <a:effectLst/>
        </p:spPr>
        <p:txBody>
          <a:bodyPr wrap="none" anchor="ctr"/>
          <a:lstStyle/>
          <a:p>
            <a:endParaRPr lang="en-US"/>
          </a:p>
        </p:txBody>
      </p:sp>
      <p:sp>
        <p:nvSpPr>
          <p:cNvPr id="25608" name="Rectangle 8"/>
          <p:cNvSpPr>
            <a:spLocks noChangeArrowheads="1"/>
          </p:cNvSpPr>
          <p:nvPr/>
        </p:nvSpPr>
        <p:spPr bwMode="ltGray">
          <a:xfrm>
            <a:off x="1035050" y="2638425"/>
            <a:ext cx="7216775" cy="314325"/>
          </a:xfrm>
          <a:prstGeom prst="rect">
            <a:avLst/>
          </a:prstGeom>
          <a:solidFill>
            <a:srgbClr val="009900">
              <a:alpha val="50195"/>
            </a:srgbClr>
          </a:solidFill>
          <a:ln w="9525">
            <a:noFill/>
            <a:miter lim="800000"/>
            <a:headEnd/>
            <a:tailEnd/>
          </a:ln>
          <a:effectLst/>
        </p:spPr>
        <p:txBody>
          <a:bodyPr wrap="none" anchor="ctr"/>
          <a:lstStyle/>
          <a:p>
            <a:endParaRPr lang="en-US"/>
          </a:p>
        </p:txBody>
      </p:sp>
      <p:sp>
        <p:nvSpPr>
          <p:cNvPr id="23561" name="Rectangle 9"/>
          <p:cNvSpPr>
            <a:spLocks noChangeArrowheads="1"/>
          </p:cNvSpPr>
          <p:nvPr/>
        </p:nvSpPr>
        <p:spPr bwMode="blackWhite">
          <a:xfrm>
            <a:off x="939800" y="2114550"/>
            <a:ext cx="3359150" cy="3997325"/>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EMPNO ENAME    DEPTNO</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 -------</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7839 KING         10</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7698 BLAKE        30</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7782 CLARK        10</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7566 JONES        20</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7654 MARTIN       30</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7499 ALLEN        30</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7844 TURNER       30</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7900 JAMES        30</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7521 WARD         30</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7902 FORD         20</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7369 SMITH        20</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14 rows selected.</a:t>
            </a:r>
          </a:p>
        </p:txBody>
      </p:sp>
      <p:sp>
        <p:nvSpPr>
          <p:cNvPr id="23562" name="Rectangle 10"/>
          <p:cNvSpPr>
            <a:spLocks noChangeArrowheads="1"/>
          </p:cNvSpPr>
          <p:nvPr/>
        </p:nvSpPr>
        <p:spPr bwMode="blackWhite">
          <a:xfrm>
            <a:off x="4524375" y="2114550"/>
            <a:ext cx="3811588" cy="3997325"/>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DEPTNO DNAME     	LOC     </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	--------</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10 ACCOUNTING	NEW YORK</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30	SALES	    CHICAGO</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10 ACCOUNTING	NEW YORK </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20 RESEARCH	DALLAS</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30 SALES	    CHICAGO</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30 SALES	    CHICAGO</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30 SALES	    CHICAGO</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30 SALES	    CHICAGO</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30 SALES	    CHICAGO</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20 RESEARCH	DALLAS</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20 RESEARCH	DALLAS</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14 rows selected.</a:t>
            </a:r>
          </a:p>
        </p:txBody>
      </p:sp>
    </p:spTree>
    <p:extLst>
      <p:ext uri="{BB962C8B-B14F-4D97-AF65-F5344CB8AC3E}">
        <p14:creationId xmlns:p14="http://schemas.microsoft.com/office/powerpoint/2010/main" val="379525283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607"/>
                                        </p:tgtEl>
                                        <p:attrNameLst>
                                          <p:attrName>style.visibility</p:attrName>
                                        </p:attrNameLst>
                                      </p:cBhvr>
                                      <p:to>
                                        <p:strVal val="visible"/>
                                      </p:to>
                                    </p:set>
                                    <p:animEffect transition="in" filter="wipe(up)">
                                      <p:cBhvr>
                                        <p:cTn id="7" dur="500"/>
                                        <p:tgtEl>
                                          <p:spTgt spid="2560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608"/>
                                        </p:tgtEl>
                                        <p:attrNameLst>
                                          <p:attrName>style.visibility</p:attrName>
                                        </p:attrNameLst>
                                      </p:cBhvr>
                                      <p:to>
                                        <p:strVal val="visible"/>
                                      </p:to>
                                    </p:set>
                                    <p:animEffect transition="in" filter="wipe(left)">
                                      <p:cBhvr>
                                        <p:cTn id="11" dur="500"/>
                                        <p:tgtEl>
                                          <p:spTgt spid="25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animBg="1"/>
      <p:bldP spid="2560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blackWhite">
          <a:xfrm>
            <a:off x="906463" y="1982788"/>
            <a:ext cx="7316787" cy="135731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spcBef>
                <a:spcPct val="0"/>
              </a:spcBef>
              <a:tabLst>
                <a:tab pos="1200150" algn="l"/>
              </a:tabLst>
            </a:pPr>
            <a:endParaRPr lang="en-US" sz="1800">
              <a:solidFill>
                <a:srgbClr val="000000"/>
              </a:solidFill>
              <a:latin typeface="Courier New" pitchFamily="49" charset="0"/>
            </a:endParaRPr>
          </a:p>
          <a:p>
            <a:pPr algn="l">
              <a:spcBef>
                <a:spcPct val="0"/>
              </a:spcBef>
              <a:tabLst>
                <a:tab pos="1200150" algn="l"/>
              </a:tabLst>
            </a:pPr>
            <a:endParaRPr lang="en-US" sz="1800">
              <a:solidFill>
                <a:srgbClr val="000000"/>
              </a:solidFill>
              <a:latin typeface="Courier New" pitchFamily="49" charset="0"/>
            </a:endParaRPr>
          </a:p>
        </p:txBody>
      </p:sp>
      <p:sp>
        <p:nvSpPr>
          <p:cNvPr id="24579" name="Rectangle 3"/>
          <p:cNvSpPr>
            <a:spLocks noChangeArrowheads="1"/>
          </p:cNvSpPr>
          <p:nvPr/>
        </p:nvSpPr>
        <p:spPr bwMode="blackWhite">
          <a:xfrm>
            <a:off x="909638" y="3833813"/>
            <a:ext cx="7294562" cy="137001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spcBef>
                <a:spcPct val="0"/>
              </a:spcBef>
              <a:tabLst>
                <a:tab pos="1200150" algn="l"/>
              </a:tabLst>
            </a:pPr>
            <a:endParaRPr lang="en-US" sz="1800">
              <a:solidFill>
                <a:srgbClr val="000000"/>
              </a:solidFill>
              <a:latin typeface="Courier New" pitchFamily="49" charset="0"/>
            </a:endParaRPr>
          </a:p>
          <a:p>
            <a:pPr algn="l">
              <a:spcBef>
                <a:spcPct val="0"/>
              </a:spcBef>
              <a:tabLst>
                <a:tab pos="1200150" algn="l"/>
              </a:tabLst>
            </a:pPr>
            <a:endParaRPr lang="en-US" sz="1800">
              <a:solidFill>
                <a:srgbClr val="000000"/>
              </a:solidFill>
              <a:latin typeface="Courier New" pitchFamily="49" charset="0"/>
            </a:endParaRPr>
          </a:p>
        </p:txBody>
      </p:sp>
      <p:sp>
        <p:nvSpPr>
          <p:cNvPr id="24580" name="Rectangle 4"/>
          <p:cNvSpPr>
            <a:spLocks noGrp="1" noChangeArrowheads="1"/>
          </p:cNvSpPr>
          <p:nvPr>
            <p:ph type="title"/>
          </p:nvPr>
        </p:nvSpPr>
        <p:spPr>
          <a:noFill/>
        </p:spPr>
        <p:txBody>
          <a:bodyPr/>
          <a:lstStyle/>
          <a:p>
            <a:pPr algn="l"/>
            <a:r>
              <a:rPr lang="en-US" b="1" dirty="0">
                <a:solidFill>
                  <a:schemeClr val="tx1"/>
                </a:solidFill>
              </a:rPr>
              <a:t>Using Table Aliases</a:t>
            </a:r>
          </a:p>
        </p:txBody>
      </p:sp>
      <p:sp>
        <p:nvSpPr>
          <p:cNvPr id="17" name="Slide Number Placeholder 16"/>
          <p:cNvSpPr>
            <a:spLocks noGrp="1"/>
          </p:cNvSpPr>
          <p:nvPr>
            <p:ph type="sldNum" sz="quarter" idx="12"/>
          </p:nvPr>
        </p:nvSpPr>
        <p:spPr/>
        <p:txBody>
          <a:bodyPr/>
          <a:lstStyle/>
          <a:p>
            <a:fld id="{C7D3A3A2-DD09-4C12-9A4D-77F31FE6E1FD}" type="slidenum">
              <a:rPr lang="en-US" smtClean="0"/>
              <a:pPr/>
              <a:t>14</a:t>
            </a:fld>
            <a:endParaRPr lang="en-US"/>
          </a:p>
        </p:txBody>
      </p:sp>
      <p:sp>
        <p:nvSpPr>
          <p:cNvPr id="24581" name="Rectangle 5"/>
          <p:cNvSpPr>
            <a:spLocks noGrp="1" noChangeArrowheads="1"/>
          </p:cNvSpPr>
          <p:nvPr>
            <p:ph sz="quarter" idx="1"/>
          </p:nvPr>
        </p:nvSpPr>
        <p:spPr>
          <a:xfrm>
            <a:off x="936625" y="1300163"/>
            <a:ext cx="7385050" cy="498475"/>
          </a:xfrm>
        </p:spPr>
        <p:txBody>
          <a:bodyPr>
            <a:normAutofit lnSpcReduction="10000"/>
          </a:bodyPr>
          <a:lstStyle/>
          <a:p>
            <a:r>
              <a:rPr lang="en-US"/>
              <a:t>Simplify queries by using table aliases.</a:t>
            </a:r>
          </a:p>
        </p:txBody>
      </p:sp>
      <p:grpSp>
        <p:nvGrpSpPr>
          <p:cNvPr id="2" name="Group 14"/>
          <p:cNvGrpSpPr>
            <a:grpSpLocks/>
          </p:cNvGrpSpPr>
          <p:nvPr/>
        </p:nvGrpSpPr>
        <p:grpSpPr bwMode="auto">
          <a:xfrm>
            <a:off x="2581275" y="2371725"/>
            <a:ext cx="2395538" cy="2813050"/>
            <a:chOff x="1626" y="1494"/>
            <a:chExt cx="1509" cy="1772"/>
          </a:xfrm>
        </p:grpSpPr>
        <p:sp>
          <p:nvSpPr>
            <p:cNvPr id="24585" name="Rectangle 6"/>
            <p:cNvSpPr>
              <a:spLocks noChangeArrowheads="1"/>
            </p:cNvSpPr>
            <p:nvPr/>
          </p:nvSpPr>
          <p:spPr bwMode="ltGray">
            <a:xfrm>
              <a:off x="1647" y="2660"/>
              <a:ext cx="129" cy="180"/>
            </a:xfrm>
            <a:prstGeom prst="rect">
              <a:avLst/>
            </a:prstGeom>
            <a:solidFill>
              <a:srgbClr val="FF5050">
                <a:alpha val="50195"/>
              </a:srgbClr>
            </a:solidFill>
            <a:ln w="9525">
              <a:noFill/>
              <a:miter lim="800000"/>
              <a:headEnd/>
              <a:tailEnd/>
            </a:ln>
            <a:effectLst/>
          </p:spPr>
          <p:txBody>
            <a:bodyPr wrap="none" anchor="ctr"/>
            <a:lstStyle/>
            <a:p>
              <a:endParaRPr lang="en-US"/>
            </a:p>
          </p:txBody>
        </p:sp>
        <p:sp>
          <p:nvSpPr>
            <p:cNvPr id="24586" name="Rectangle 7"/>
            <p:cNvSpPr>
              <a:spLocks noChangeArrowheads="1"/>
            </p:cNvSpPr>
            <p:nvPr/>
          </p:nvSpPr>
          <p:spPr bwMode="ltGray">
            <a:xfrm>
              <a:off x="2511" y="2660"/>
              <a:ext cx="129" cy="180"/>
            </a:xfrm>
            <a:prstGeom prst="rect">
              <a:avLst/>
            </a:prstGeom>
            <a:solidFill>
              <a:srgbClr val="FF5050">
                <a:alpha val="50195"/>
              </a:srgbClr>
            </a:solidFill>
            <a:ln w="9525">
              <a:noFill/>
              <a:miter lim="800000"/>
              <a:headEnd/>
              <a:tailEnd/>
            </a:ln>
            <a:effectLst/>
          </p:spPr>
          <p:txBody>
            <a:bodyPr wrap="none" anchor="ctr"/>
            <a:lstStyle/>
            <a:p>
              <a:endParaRPr lang="en-US"/>
            </a:p>
          </p:txBody>
        </p:sp>
        <p:sp>
          <p:nvSpPr>
            <p:cNvPr id="24587" name="Rectangle 8"/>
            <p:cNvSpPr>
              <a:spLocks noChangeArrowheads="1"/>
            </p:cNvSpPr>
            <p:nvPr/>
          </p:nvSpPr>
          <p:spPr bwMode="ltGray">
            <a:xfrm>
              <a:off x="2262" y="2876"/>
              <a:ext cx="552" cy="180"/>
            </a:xfrm>
            <a:prstGeom prst="rect">
              <a:avLst/>
            </a:prstGeom>
            <a:solidFill>
              <a:srgbClr val="FF5050">
                <a:alpha val="50195"/>
              </a:srgbClr>
            </a:solidFill>
            <a:ln w="9525">
              <a:noFill/>
              <a:miter lim="800000"/>
              <a:headEnd/>
              <a:tailEnd/>
            </a:ln>
            <a:effectLst/>
          </p:spPr>
          <p:txBody>
            <a:bodyPr wrap="none" anchor="ctr"/>
            <a:lstStyle/>
            <a:p>
              <a:endParaRPr lang="en-US"/>
            </a:p>
          </p:txBody>
        </p:sp>
        <p:sp>
          <p:nvSpPr>
            <p:cNvPr id="24588" name="Rectangle 9"/>
            <p:cNvSpPr>
              <a:spLocks noChangeArrowheads="1"/>
            </p:cNvSpPr>
            <p:nvPr/>
          </p:nvSpPr>
          <p:spPr bwMode="ltGray">
            <a:xfrm>
              <a:off x="2442" y="3086"/>
              <a:ext cx="114" cy="180"/>
            </a:xfrm>
            <a:prstGeom prst="rect">
              <a:avLst/>
            </a:prstGeom>
            <a:solidFill>
              <a:srgbClr val="FF5050">
                <a:alpha val="50195"/>
              </a:srgbClr>
            </a:solidFill>
            <a:ln w="9525">
              <a:noFill/>
              <a:miter lim="800000"/>
              <a:headEnd/>
              <a:tailEnd/>
            </a:ln>
            <a:effectLst/>
          </p:spPr>
          <p:txBody>
            <a:bodyPr wrap="none" anchor="ctr"/>
            <a:lstStyle/>
            <a:p>
              <a:endParaRPr lang="en-US"/>
            </a:p>
          </p:txBody>
        </p:sp>
        <p:sp>
          <p:nvSpPr>
            <p:cNvPr id="24589" name="Rectangle 10"/>
            <p:cNvSpPr>
              <a:spLocks noChangeArrowheads="1"/>
            </p:cNvSpPr>
            <p:nvPr/>
          </p:nvSpPr>
          <p:spPr bwMode="ltGray">
            <a:xfrm>
              <a:off x="1626" y="1494"/>
              <a:ext cx="384" cy="180"/>
            </a:xfrm>
            <a:prstGeom prst="rect">
              <a:avLst/>
            </a:prstGeom>
            <a:solidFill>
              <a:srgbClr val="FF5050">
                <a:alpha val="50195"/>
              </a:srgbClr>
            </a:solidFill>
            <a:ln w="9525">
              <a:noFill/>
              <a:miter lim="800000"/>
              <a:headEnd/>
              <a:tailEnd/>
            </a:ln>
            <a:effectLst/>
          </p:spPr>
          <p:txBody>
            <a:bodyPr wrap="none" anchor="ctr"/>
            <a:lstStyle/>
            <a:p>
              <a:endParaRPr lang="en-US"/>
            </a:p>
          </p:txBody>
        </p:sp>
        <p:sp>
          <p:nvSpPr>
            <p:cNvPr id="24590" name="Rectangle 11"/>
            <p:cNvSpPr>
              <a:spLocks noChangeArrowheads="1"/>
            </p:cNvSpPr>
            <p:nvPr/>
          </p:nvSpPr>
          <p:spPr bwMode="ltGray">
            <a:xfrm>
              <a:off x="2751" y="1494"/>
              <a:ext cx="384" cy="180"/>
            </a:xfrm>
            <a:prstGeom prst="rect">
              <a:avLst/>
            </a:prstGeom>
            <a:solidFill>
              <a:srgbClr val="FF5050">
                <a:alpha val="50195"/>
              </a:srgbClr>
            </a:solidFill>
            <a:ln w="9525">
              <a:noFill/>
              <a:miter lim="800000"/>
              <a:headEnd/>
              <a:tailEnd/>
            </a:ln>
            <a:effectLst/>
          </p:spPr>
          <p:txBody>
            <a:bodyPr wrap="none" anchor="ctr"/>
            <a:lstStyle/>
            <a:p>
              <a:endParaRPr lang="en-US"/>
            </a:p>
          </p:txBody>
        </p:sp>
        <p:sp>
          <p:nvSpPr>
            <p:cNvPr id="24591" name="Rectangle 12"/>
            <p:cNvSpPr>
              <a:spLocks noChangeArrowheads="1"/>
            </p:cNvSpPr>
            <p:nvPr/>
          </p:nvSpPr>
          <p:spPr bwMode="ltGray">
            <a:xfrm>
              <a:off x="2082" y="1707"/>
              <a:ext cx="384" cy="180"/>
            </a:xfrm>
            <a:prstGeom prst="rect">
              <a:avLst/>
            </a:prstGeom>
            <a:solidFill>
              <a:srgbClr val="FF5050">
                <a:alpha val="50195"/>
              </a:srgbClr>
            </a:solidFill>
            <a:ln w="9525">
              <a:noFill/>
              <a:miter lim="800000"/>
              <a:headEnd/>
              <a:tailEnd/>
            </a:ln>
            <a:effectLst/>
          </p:spPr>
          <p:txBody>
            <a:bodyPr wrap="none" anchor="ctr"/>
            <a:lstStyle/>
            <a:p>
              <a:endParaRPr lang="en-US"/>
            </a:p>
          </p:txBody>
        </p:sp>
        <p:sp>
          <p:nvSpPr>
            <p:cNvPr id="24592" name="Rectangle 13"/>
            <p:cNvSpPr>
              <a:spLocks noChangeArrowheads="1"/>
            </p:cNvSpPr>
            <p:nvPr/>
          </p:nvSpPr>
          <p:spPr bwMode="ltGray">
            <a:xfrm>
              <a:off x="2619" y="1908"/>
              <a:ext cx="366" cy="180"/>
            </a:xfrm>
            <a:prstGeom prst="rect">
              <a:avLst/>
            </a:prstGeom>
            <a:solidFill>
              <a:srgbClr val="FF5050">
                <a:alpha val="50195"/>
              </a:srgbClr>
            </a:solidFill>
            <a:ln w="9525">
              <a:noFill/>
              <a:miter lim="800000"/>
              <a:headEnd/>
              <a:tailEnd/>
            </a:ln>
            <a:effectLst/>
          </p:spPr>
          <p:txBody>
            <a:bodyPr wrap="none" anchor="ctr"/>
            <a:lstStyle/>
            <a:p>
              <a:endParaRPr lang="en-US"/>
            </a:p>
          </p:txBody>
        </p:sp>
      </p:grpSp>
      <p:sp>
        <p:nvSpPr>
          <p:cNvPr id="24583" name="Rectangle 15"/>
          <p:cNvSpPr>
            <a:spLocks noChangeArrowheads="1"/>
          </p:cNvSpPr>
          <p:nvPr/>
        </p:nvSpPr>
        <p:spPr bwMode="blackWhite">
          <a:xfrm>
            <a:off x="887413" y="1970088"/>
            <a:ext cx="7342187" cy="1382712"/>
          </a:xfrm>
          <a:prstGeom prst="rect">
            <a:avLst/>
          </a:prstGeom>
          <a:noFill/>
          <a:ln w="9525">
            <a:noFill/>
            <a:miter lim="800000"/>
            <a:headEnd/>
            <a:tailEnd/>
          </a:ln>
          <a:effectLst/>
        </p:spPr>
        <p:txBody>
          <a:bodyPr wrap="none" lIns="92075" tIns="46038" rIns="92075" bIns="46038" anchor="ctr"/>
          <a:lstStyle/>
          <a:p>
            <a:pPr algn="l">
              <a:spcBef>
                <a:spcPct val="0"/>
              </a:spcBef>
              <a:tabLst>
                <a:tab pos="1200150" algn="l"/>
              </a:tabLst>
            </a:pPr>
            <a:r>
              <a:rPr lang="en-US" sz="1800">
                <a:solidFill>
                  <a:srgbClr val="000000"/>
                </a:solidFill>
                <a:latin typeface="Courier New" pitchFamily="49" charset="0"/>
              </a:rPr>
              <a:t>SQL&gt; SELECT emp.empno, emp.ename, emp.deptno,  </a:t>
            </a:r>
          </a:p>
          <a:p>
            <a:pPr algn="l">
              <a:spcBef>
                <a:spcPct val="0"/>
              </a:spcBef>
              <a:tabLst>
                <a:tab pos="1200150" algn="l"/>
              </a:tabLst>
            </a:pPr>
            <a:r>
              <a:rPr lang="en-US" sz="1800">
                <a:solidFill>
                  <a:srgbClr val="000000"/>
                </a:solidFill>
                <a:latin typeface="Courier New" pitchFamily="49" charset="0"/>
              </a:rPr>
              <a:t>  2	   dept.deptno, dept.loc</a:t>
            </a:r>
          </a:p>
          <a:p>
            <a:pPr algn="l">
              <a:spcBef>
                <a:spcPct val="0"/>
              </a:spcBef>
              <a:tabLst>
                <a:tab pos="1200150" algn="l"/>
              </a:tabLst>
            </a:pPr>
            <a:r>
              <a:rPr lang="en-US" sz="1800">
                <a:solidFill>
                  <a:srgbClr val="000000"/>
                </a:solidFill>
                <a:latin typeface="Courier New" pitchFamily="49" charset="0"/>
              </a:rPr>
              <a:t>  3  FROM   emp, dept</a:t>
            </a:r>
          </a:p>
          <a:p>
            <a:pPr algn="l">
              <a:spcBef>
                <a:spcPct val="0"/>
              </a:spcBef>
              <a:tabLst>
                <a:tab pos="1200150" algn="l"/>
              </a:tabLst>
            </a:pPr>
            <a:r>
              <a:rPr lang="en-US" sz="1800">
                <a:solidFill>
                  <a:srgbClr val="000000"/>
                </a:solidFill>
                <a:latin typeface="Courier New" pitchFamily="49" charset="0"/>
              </a:rPr>
              <a:t>  4  WHERE  emp.deptno=dept.deptno;</a:t>
            </a:r>
          </a:p>
        </p:txBody>
      </p:sp>
      <p:sp>
        <p:nvSpPr>
          <p:cNvPr id="24584" name="Rectangle 16"/>
          <p:cNvSpPr>
            <a:spLocks noChangeArrowheads="1"/>
          </p:cNvSpPr>
          <p:nvPr/>
        </p:nvSpPr>
        <p:spPr bwMode="blackWhite">
          <a:xfrm>
            <a:off x="890588" y="3821113"/>
            <a:ext cx="7319962" cy="1395412"/>
          </a:xfrm>
          <a:prstGeom prst="rect">
            <a:avLst/>
          </a:prstGeom>
          <a:noFill/>
          <a:ln w="9525">
            <a:noFill/>
            <a:miter lim="800000"/>
            <a:headEnd/>
            <a:tailEnd/>
          </a:ln>
          <a:effectLst/>
        </p:spPr>
        <p:txBody>
          <a:bodyPr wrap="none" lIns="92075" tIns="46038" rIns="92075" bIns="46038" anchor="ctr"/>
          <a:lstStyle/>
          <a:p>
            <a:pPr algn="l">
              <a:spcBef>
                <a:spcPct val="0"/>
              </a:spcBef>
              <a:tabLst>
                <a:tab pos="1200150" algn="l"/>
              </a:tabLst>
            </a:pPr>
            <a:r>
              <a:rPr lang="en-US" sz="1800">
                <a:solidFill>
                  <a:srgbClr val="000000"/>
                </a:solidFill>
                <a:latin typeface="Courier New" pitchFamily="49" charset="0"/>
              </a:rPr>
              <a:t>SQL&gt; SELECT e.empno, e.ename, e.deptno,   </a:t>
            </a:r>
          </a:p>
          <a:p>
            <a:pPr algn="l">
              <a:spcBef>
                <a:spcPct val="0"/>
              </a:spcBef>
              <a:tabLst>
                <a:tab pos="1200150" algn="l"/>
              </a:tabLst>
            </a:pPr>
            <a:r>
              <a:rPr lang="en-US" sz="1800">
                <a:solidFill>
                  <a:srgbClr val="000000"/>
                </a:solidFill>
                <a:latin typeface="Courier New" pitchFamily="49" charset="0"/>
              </a:rPr>
              <a:t>  2         d.deptno, d.loc</a:t>
            </a:r>
          </a:p>
          <a:p>
            <a:pPr algn="l">
              <a:spcBef>
                <a:spcPct val="0"/>
              </a:spcBef>
              <a:tabLst>
                <a:tab pos="1200150" algn="l"/>
              </a:tabLst>
            </a:pPr>
            <a:r>
              <a:rPr lang="en-US" sz="1800">
                <a:solidFill>
                  <a:srgbClr val="000000"/>
                </a:solidFill>
                <a:latin typeface="Courier New" pitchFamily="49" charset="0"/>
              </a:rPr>
              <a:t>  3  FROM   emp e, dept d</a:t>
            </a:r>
          </a:p>
          <a:p>
            <a:pPr algn="l">
              <a:spcBef>
                <a:spcPct val="0"/>
              </a:spcBef>
              <a:tabLst>
                <a:tab pos="1200150" algn="l"/>
              </a:tabLst>
            </a:pPr>
            <a:r>
              <a:rPr lang="en-US" sz="1800">
                <a:solidFill>
                  <a:srgbClr val="000000"/>
                </a:solidFill>
                <a:latin typeface="Courier New" pitchFamily="49" charset="0"/>
              </a:rPr>
              <a:t>  4  WHERE  e.deptno=d.deptno;</a:t>
            </a:r>
          </a:p>
        </p:txBody>
      </p:sp>
    </p:spTree>
    <p:extLst>
      <p:ext uri="{BB962C8B-B14F-4D97-AF65-F5344CB8AC3E}">
        <p14:creationId xmlns:p14="http://schemas.microsoft.com/office/powerpoint/2010/main" val="49995382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algn="l"/>
            <a:r>
              <a:rPr lang="en-US" b="1" dirty="0">
                <a:solidFill>
                  <a:schemeClr val="tx1"/>
                </a:solidFill>
              </a:rPr>
              <a:t>Joining More Than Two Tables</a:t>
            </a:r>
          </a:p>
        </p:txBody>
      </p:sp>
      <p:sp>
        <p:nvSpPr>
          <p:cNvPr id="15" name="Slide Number Placeholder 14"/>
          <p:cNvSpPr>
            <a:spLocks noGrp="1"/>
          </p:cNvSpPr>
          <p:nvPr>
            <p:ph type="sldNum" sz="quarter" idx="12"/>
          </p:nvPr>
        </p:nvSpPr>
        <p:spPr/>
        <p:txBody>
          <a:bodyPr/>
          <a:lstStyle/>
          <a:p>
            <a:fld id="{808C9B69-1430-4939-B1A7-316411684F57}" type="slidenum">
              <a:rPr lang="en-US" smtClean="0"/>
              <a:pPr/>
              <a:t>15</a:t>
            </a:fld>
            <a:endParaRPr lang="en-US"/>
          </a:p>
        </p:txBody>
      </p:sp>
      <p:sp>
        <p:nvSpPr>
          <p:cNvPr id="25603" name="Rectangle 3"/>
          <p:cNvSpPr>
            <a:spLocks noChangeArrowheads="1"/>
          </p:cNvSpPr>
          <p:nvPr/>
        </p:nvSpPr>
        <p:spPr bwMode="blackWhite">
          <a:xfrm>
            <a:off x="908050" y="1630363"/>
            <a:ext cx="3117850" cy="29813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2057400" algn="l"/>
              </a:tabLst>
            </a:pPr>
            <a:r>
              <a:rPr lang="en-US" sz="1800">
                <a:solidFill>
                  <a:srgbClr val="000000"/>
                </a:solidFill>
                <a:latin typeface="Courier New" pitchFamily="49" charset="0"/>
              </a:rPr>
              <a:t>NAME	CUSTID</a:t>
            </a:r>
          </a:p>
          <a:p>
            <a:pPr algn="l">
              <a:lnSpc>
                <a:spcPct val="95000"/>
              </a:lnSpc>
              <a:spcBef>
                <a:spcPct val="0"/>
              </a:spcBef>
              <a:tabLst>
                <a:tab pos="2057400" algn="l"/>
              </a:tabLst>
            </a:pPr>
            <a:r>
              <a:rPr lang="en-US" sz="1800">
                <a:solidFill>
                  <a:srgbClr val="000000"/>
                </a:solidFill>
                <a:latin typeface="Courier New" pitchFamily="49" charset="0"/>
              </a:rPr>
              <a:t>-----------	------</a:t>
            </a:r>
          </a:p>
          <a:p>
            <a:pPr algn="l">
              <a:lnSpc>
                <a:spcPct val="95000"/>
              </a:lnSpc>
              <a:spcBef>
                <a:spcPct val="0"/>
              </a:spcBef>
              <a:tabLst>
                <a:tab pos="2057400" algn="l"/>
              </a:tabLst>
            </a:pPr>
            <a:r>
              <a:rPr lang="en-US" sz="1800">
                <a:solidFill>
                  <a:srgbClr val="000000"/>
                </a:solidFill>
                <a:latin typeface="Courier New" pitchFamily="49" charset="0"/>
              </a:rPr>
              <a:t>JOCKSPORTS	   100</a:t>
            </a:r>
          </a:p>
          <a:p>
            <a:pPr algn="l">
              <a:lnSpc>
                <a:spcPct val="95000"/>
              </a:lnSpc>
              <a:spcBef>
                <a:spcPct val="0"/>
              </a:spcBef>
              <a:tabLst>
                <a:tab pos="2057400" algn="l"/>
              </a:tabLst>
            </a:pPr>
            <a:r>
              <a:rPr lang="en-US" sz="1800">
                <a:solidFill>
                  <a:srgbClr val="000000"/>
                </a:solidFill>
                <a:latin typeface="Courier New" pitchFamily="49" charset="0"/>
              </a:rPr>
              <a:t>TKB SPORT SHOP	   101</a:t>
            </a:r>
          </a:p>
          <a:p>
            <a:pPr algn="l">
              <a:lnSpc>
                <a:spcPct val="95000"/>
              </a:lnSpc>
              <a:spcBef>
                <a:spcPct val="0"/>
              </a:spcBef>
              <a:tabLst>
                <a:tab pos="2057400" algn="l"/>
              </a:tabLst>
            </a:pPr>
            <a:r>
              <a:rPr lang="en-US" sz="1800">
                <a:solidFill>
                  <a:srgbClr val="000000"/>
                </a:solidFill>
                <a:latin typeface="Courier New" pitchFamily="49" charset="0"/>
              </a:rPr>
              <a:t>VOLLYRITE	   102</a:t>
            </a:r>
          </a:p>
          <a:p>
            <a:pPr algn="l">
              <a:lnSpc>
                <a:spcPct val="95000"/>
              </a:lnSpc>
              <a:spcBef>
                <a:spcPct val="0"/>
              </a:spcBef>
              <a:tabLst>
                <a:tab pos="2057400" algn="l"/>
              </a:tabLst>
            </a:pPr>
            <a:r>
              <a:rPr lang="en-US" sz="1800">
                <a:solidFill>
                  <a:srgbClr val="000000"/>
                </a:solidFill>
                <a:latin typeface="Courier New" pitchFamily="49" charset="0"/>
              </a:rPr>
              <a:t>JUST TENNIS	   103</a:t>
            </a:r>
          </a:p>
          <a:p>
            <a:pPr algn="l">
              <a:lnSpc>
                <a:spcPct val="95000"/>
              </a:lnSpc>
              <a:spcBef>
                <a:spcPct val="0"/>
              </a:spcBef>
              <a:tabLst>
                <a:tab pos="2057400" algn="l"/>
              </a:tabLst>
            </a:pPr>
            <a:r>
              <a:rPr lang="en-US" sz="1800">
                <a:solidFill>
                  <a:srgbClr val="000000"/>
                </a:solidFill>
                <a:latin typeface="Courier New" pitchFamily="49" charset="0"/>
              </a:rPr>
              <a:t>K+T SPORTS	   105</a:t>
            </a:r>
          </a:p>
          <a:p>
            <a:pPr algn="l">
              <a:lnSpc>
                <a:spcPct val="95000"/>
              </a:lnSpc>
              <a:spcBef>
                <a:spcPct val="0"/>
              </a:spcBef>
              <a:tabLst>
                <a:tab pos="2057400" algn="l"/>
              </a:tabLst>
            </a:pPr>
            <a:r>
              <a:rPr lang="en-US" sz="1800">
                <a:solidFill>
                  <a:srgbClr val="000000"/>
                </a:solidFill>
                <a:latin typeface="Courier New" pitchFamily="49" charset="0"/>
              </a:rPr>
              <a:t>SHAPE UP	   106</a:t>
            </a:r>
          </a:p>
          <a:p>
            <a:pPr algn="l">
              <a:lnSpc>
                <a:spcPct val="95000"/>
              </a:lnSpc>
              <a:spcBef>
                <a:spcPct val="0"/>
              </a:spcBef>
              <a:tabLst>
                <a:tab pos="2057400" algn="l"/>
              </a:tabLst>
            </a:pPr>
            <a:r>
              <a:rPr lang="en-US" sz="1800">
                <a:solidFill>
                  <a:srgbClr val="000000"/>
                </a:solidFill>
                <a:latin typeface="Courier New" pitchFamily="49" charset="0"/>
              </a:rPr>
              <a:t>WOMENS SPORTS     107</a:t>
            </a:r>
          </a:p>
          <a:p>
            <a:pPr algn="l">
              <a:lnSpc>
                <a:spcPct val="95000"/>
              </a:lnSpc>
              <a:spcBef>
                <a:spcPct val="0"/>
              </a:spcBef>
              <a:tabLst>
                <a:tab pos="2057400" algn="l"/>
              </a:tabLst>
            </a:pPr>
            <a:r>
              <a:rPr lang="en-US" sz="1800">
                <a:solidFill>
                  <a:srgbClr val="000000"/>
                </a:solidFill>
                <a:latin typeface="Courier New" pitchFamily="49" charset="0"/>
              </a:rPr>
              <a:t>...	...</a:t>
            </a:r>
          </a:p>
          <a:p>
            <a:pPr algn="l">
              <a:lnSpc>
                <a:spcPct val="95000"/>
              </a:lnSpc>
              <a:spcBef>
                <a:spcPct val="0"/>
              </a:spcBef>
              <a:tabLst>
                <a:tab pos="2057400" algn="l"/>
              </a:tabLst>
            </a:pPr>
            <a:r>
              <a:rPr lang="en-US" sz="1800">
                <a:solidFill>
                  <a:srgbClr val="000000"/>
                </a:solidFill>
                <a:latin typeface="Courier New" pitchFamily="49" charset="0"/>
              </a:rPr>
              <a:t>9 rows selected.</a:t>
            </a:r>
          </a:p>
        </p:txBody>
      </p:sp>
      <p:sp>
        <p:nvSpPr>
          <p:cNvPr id="29700" name="Rectangle 4"/>
          <p:cNvSpPr>
            <a:spLocks noChangeArrowheads="1"/>
          </p:cNvSpPr>
          <p:nvPr/>
        </p:nvSpPr>
        <p:spPr bwMode="auto">
          <a:xfrm>
            <a:off x="819150" y="1254125"/>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defRPr/>
            </a:pPr>
            <a:r>
              <a:rPr lang="en-US" sz="2000">
                <a:solidFill>
                  <a:schemeClr val="tx1"/>
                </a:solidFill>
                <a:effectLst>
                  <a:outerShdw blurRad="38100" dist="38100" dir="2700000" algn="tl">
                    <a:srgbClr val="000000"/>
                  </a:outerShdw>
                </a:effectLst>
                <a:latin typeface="Arial" pitchFamily="34" charset="0"/>
              </a:rPr>
              <a:t>CUSTOMER </a:t>
            </a:r>
          </a:p>
        </p:txBody>
      </p:sp>
      <p:grpSp>
        <p:nvGrpSpPr>
          <p:cNvPr id="2" name="Group 7"/>
          <p:cNvGrpSpPr>
            <a:grpSpLocks/>
          </p:cNvGrpSpPr>
          <p:nvPr/>
        </p:nvGrpSpPr>
        <p:grpSpPr bwMode="auto">
          <a:xfrm>
            <a:off x="4286250" y="1254125"/>
            <a:ext cx="2940050" cy="3357563"/>
            <a:chOff x="2700" y="790"/>
            <a:chExt cx="1852" cy="2115"/>
          </a:xfrm>
        </p:grpSpPr>
        <p:sp>
          <p:nvSpPr>
            <p:cNvPr id="25613" name="Rectangle 5"/>
            <p:cNvSpPr>
              <a:spLocks noChangeArrowheads="1"/>
            </p:cNvSpPr>
            <p:nvPr/>
          </p:nvSpPr>
          <p:spPr bwMode="blackWhite">
            <a:xfrm>
              <a:off x="2751" y="1027"/>
              <a:ext cx="1801" cy="1878"/>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1143000" algn="l"/>
                </a:tabLst>
              </a:pPr>
              <a:r>
                <a:rPr lang="en-US" sz="1800">
                  <a:solidFill>
                    <a:srgbClr val="000000"/>
                  </a:solidFill>
                  <a:latin typeface="Courier New" pitchFamily="49" charset="0"/>
                </a:rPr>
                <a:t> CUSTID   ORDID</a:t>
              </a:r>
            </a:p>
            <a:p>
              <a:pPr algn="l">
                <a:lnSpc>
                  <a:spcPct val="95000"/>
                </a:lnSpc>
                <a:spcBef>
                  <a:spcPct val="0"/>
                </a:spcBef>
                <a:tabLst>
                  <a:tab pos="1143000" algn="l"/>
                </a:tabLst>
              </a:pPr>
              <a:r>
                <a:rPr lang="en-US" sz="1800">
                  <a:solidFill>
                    <a:srgbClr val="000000"/>
                  </a:solidFill>
                  <a:latin typeface="Courier New" pitchFamily="49" charset="0"/>
                </a:rPr>
                <a:t>------- -------</a:t>
              </a:r>
            </a:p>
            <a:p>
              <a:pPr algn="l">
                <a:lnSpc>
                  <a:spcPct val="95000"/>
                </a:lnSpc>
                <a:spcBef>
                  <a:spcPct val="0"/>
                </a:spcBef>
                <a:tabLst>
                  <a:tab pos="1143000" algn="l"/>
                </a:tabLst>
              </a:pPr>
              <a:r>
                <a:rPr lang="en-US" sz="1800">
                  <a:solidFill>
                    <a:srgbClr val="000000"/>
                  </a:solidFill>
                  <a:latin typeface="Courier New" pitchFamily="49" charset="0"/>
                </a:rPr>
                <a:t>    101     610</a:t>
              </a:r>
            </a:p>
            <a:p>
              <a:pPr algn="l">
                <a:lnSpc>
                  <a:spcPct val="95000"/>
                </a:lnSpc>
                <a:spcBef>
                  <a:spcPct val="0"/>
                </a:spcBef>
                <a:tabLst>
                  <a:tab pos="1143000" algn="l"/>
                </a:tabLst>
              </a:pPr>
              <a:r>
                <a:rPr lang="en-US" sz="1800">
                  <a:solidFill>
                    <a:srgbClr val="000000"/>
                  </a:solidFill>
                  <a:latin typeface="Courier New" pitchFamily="49" charset="0"/>
                </a:rPr>
                <a:t>    102     611</a:t>
              </a:r>
            </a:p>
            <a:p>
              <a:pPr algn="l">
                <a:lnSpc>
                  <a:spcPct val="95000"/>
                </a:lnSpc>
                <a:spcBef>
                  <a:spcPct val="0"/>
                </a:spcBef>
                <a:tabLst>
                  <a:tab pos="1143000" algn="l"/>
                </a:tabLst>
              </a:pPr>
              <a:r>
                <a:rPr lang="en-US" sz="1800">
                  <a:solidFill>
                    <a:srgbClr val="000000"/>
                  </a:solidFill>
                  <a:latin typeface="Courier New" pitchFamily="49" charset="0"/>
                </a:rPr>
                <a:t>    104     612</a:t>
              </a:r>
            </a:p>
            <a:p>
              <a:pPr algn="l">
                <a:lnSpc>
                  <a:spcPct val="95000"/>
                </a:lnSpc>
                <a:spcBef>
                  <a:spcPct val="0"/>
                </a:spcBef>
                <a:tabLst>
                  <a:tab pos="1143000" algn="l"/>
                </a:tabLst>
              </a:pPr>
              <a:r>
                <a:rPr lang="en-US" sz="1800">
                  <a:solidFill>
                    <a:srgbClr val="000000"/>
                  </a:solidFill>
                  <a:latin typeface="Courier New" pitchFamily="49" charset="0"/>
                </a:rPr>
                <a:t>    106     601</a:t>
              </a:r>
            </a:p>
            <a:p>
              <a:pPr algn="l">
                <a:lnSpc>
                  <a:spcPct val="95000"/>
                </a:lnSpc>
                <a:spcBef>
                  <a:spcPct val="0"/>
                </a:spcBef>
                <a:tabLst>
                  <a:tab pos="1143000" algn="l"/>
                </a:tabLst>
              </a:pPr>
              <a:r>
                <a:rPr lang="en-US" sz="1800">
                  <a:solidFill>
                    <a:srgbClr val="000000"/>
                  </a:solidFill>
                  <a:latin typeface="Courier New" pitchFamily="49" charset="0"/>
                </a:rPr>
                <a:t>    102     602</a:t>
              </a:r>
            </a:p>
            <a:p>
              <a:pPr algn="l">
                <a:lnSpc>
                  <a:spcPct val="95000"/>
                </a:lnSpc>
                <a:spcBef>
                  <a:spcPct val="0"/>
                </a:spcBef>
                <a:tabLst>
                  <a:tab pos="1143000" algn="l"/>
                </a:tabLst>
              </a:pPr>
              <a:r>
                <a:rPr lang="en-US" sz="1800">
                  <a:solidFill>
                    <a:srgbClr val="000000"/>
                  </a:solidFill>
                  <a:latin typeface="Courier New" pitchFamily="49" charset="0"/>
                </a:rPr>
                <a:t>    106     604</a:t>
              </a:r>
            </a:p>
            <a:p>
              <a:pPr algn="l">
                <a:lnSpc>
                  <a:spcPct val="95000"/>
                </a:lnSpc>
                <a:spcBef>
                  <a:spcPct val="0"/>
                </a:spcBef>
                <a:tabLst>
                  <a:tab pos="1143000" algn="l"/>
                </a:tabLst>
              </a:pPr>
              <a:r>
                <a:rPr lang="en-US" sz="1800">
                  <a:solidFill>
                    <a:srgbClr val="000000"/>
                  </a:solidFill>
                  <a:latin typeface="Courier New" pitchFamily="49" charset="0"/>
                </a:rPr>
                <a:t>    106     605</a:t>
              </a:r>
            </a:p>
            <a:p>
              <a:pPr algn="l">
                <a:lnSpc>
                  <a:spcPct val="95000"/>
                </a:lnSpc>
                <a:spcBef>
                  <a:spcPct val="0"/>
                </a:spcBef>
                <a:tabLst>
                  <a:tab pos="1143000" algn="l"/>
                </a:tabLst>
              </a:pPr>
              <a:r>
                <a:rPr lang="en-US" sz="1800">
                  <a:solidFill>
                    <a:srgbClr val="000000"/>
                  </a:solidFill>
                  <a:latin typeface="Courier New" pitchFamily="49" charset="0"/>
                </a:rPr>
                <a:t>... </a:t>
              </a:r>
            </a:p>
            <a:p>
              <a:pPr algn="l">
                <a:lnSpc>
                  <a:spcPct val="95000"/>
                </a:lnSpc>
                <a:spcBef>
                  <a:spcPct val="0"/>
                </a:spcBef>
                <a:tabLst>
                  <a:tab pos="1143000" algn="l"/>
                </a:tabLst>
              </a:pPr>
              <a:r>
                <a:rPr lang="en-US" sz="1800">
                  <a:solidFill>
                    <a:srgbClr val="000000"/>
                  </a:solidFill>
                  <a:latin typeface="Courier New" pitchFamily="49" charset="0"/>
                </a:rPr>
                <a:t>21 rows selected.</a:t>
              </a:r>
            </a:p>
          </p:txBody>
        </p:sp>
        <p:sp>
          <p:nvSpPr>
            <p:cNvPr id="29702" name="Rectangle 6"/>
            <p:cNvSpPr>
              <a:spLocks noChangeArrowheads="1"/>
            </p:cNvSpPr>
            <p:nvPr/>
          </p:nvSpPr>
          <p:spPr bwMode="auto">
            <a:xfrm>
              <a:off x="2700" y="790"/>
              <a:ext cx="5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defRPr/>
              </a:pPr>
              <a:r>
                <a:rPr lang="en-US" sz="2000">
                  <a:solidFill>
                    <a:schemeClr val="tx1"/>
                  </a:solidFill>
                  <a:effectLst>
                    <a:outerShdw blurRad="38100" dist="38100" dir="2700000" algn="tl">
                      <a:srgbClr val="000000"/>
                    </a:outerShdw>
                  </a:effectLst>
                  <a:latin typeface="Arial" pitchFamily="34" charset="0"/>
                </a:rPr>
                <a:t>ORD </a:t>
              </a:r>
            </a:p>
          </p:txBody>
        </p:sp>
      </p:grpSp>
      <p:sp>
        <p:nvSpPr>
          <p:cNvPr id="29704" name="Rectangle 8"/>
          <p:cNvSpPr>
            <a:spLocks noChangeArrowheads="1"/>
          </p:cNvSpPr>
          <p:nvPr/>
        </p:nvSpPr>
        <p:spPr bwMode="ltGray">
          <a:xfrm>
            <a:off x="3009900" y="1643063"/>
            <a:ext cx="2457450" cy="2624137"/>
          </a:xfrm>
          <a:prstGeom prst="rect">
            <a:avLst/>
          </a:prstGeom>
          <a:solidFill>
            <a:srgbClr val="FF5050">
              <a:alpha val="50195"/>
            </a:srgbClr>
          </a:solidFill>
          <a:ln w="9525">
            <a:noFill/>
            <a:miter lim="800000"/>
            <a:headEnd/>
            <a:tailEnd/>
          </a:ln>
          <a:effectLst/>
        </p:spPr>
        <p:txBody>
          <a:bodyPr wrap="none" anchor="ctr"/>
          <a:lstStyle/>
          <a:p>
            <a:endParaRPr lang="en-US"/>
          </a:p>
        </p:txBody>
      </p:sp>
      <p:grpSp>
        <p:nvGrpSpPr>
          <p:cNvPr id="3" name="Group 11"/>
          <p:cNvGrpSpPr>
            <a:grpSpLocks/>
          </p:cNvGrpSpPr>
          <p:nvPr/>
        </p:nvGrpSpPr>
        <p:grpSpPr bwMode="auto">
          <a:xfrm>
            <a:off x="5608638" y="3192463"/>
            <a:ext cx="2774950" cy="2838450"/>
            <a:chOff x="3533" y="2011"/>
            <a:chExt cx="1748" cy="1788"/>
          </a:xfrm>
        </p:grpSpPr>
        <p:sp>
          <p:nvSpPr>
            <p:cNvPr id="25611" name="Rectangle 9"/>
            <p:cNvSpPr>
              <a:spLocks noChangeArrowheads="1"/>
            </p:cNvSpPr>
            <p:nvPr/>
          </p:nvSpPr>
          <p:spPr bwMode="blackWhite">
            <a:xfrm>
              <a:off x="3533" y="2249"/>
              <a:ext cx="1645" cy="1550"/>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1143000" algn="l"/>
                </a:tabLst>
              </a:pPr>
              <a:r>
                <a:rPr lang="en-US" sz="1800">
                  <a:solidFill>
                    <a:srgbClr val="000000"/>
                  </a:solidFill>
                  <a:latin typeface="Courier New" pitchFamily="49" charset="0"/>
                </a:rPr>
                <a:t> ORDID  ITEMID</a:t>
              </a:r>
            </a:p>
            <a:p>
              <a:pPr algn="l">
                <a:lnSpc>
                  <a:spcPct val="95000"/>
                </a:lnSpc>
                <a:spcBef>
                  <a:spcPct val="0"/>
                </a:spcBef>
                <a:tabLst>
                  <a:tab pos="1143000" algn="l"/>
                </a:tabLst>
              </a:pPr>
              <a:r>
                <a:rPr lang="en-US" sz="1800">
                  <a:solidFill>
                    <a:srgbClr val="000000"/>
                  </a:solidFill>
                  <a:latin typeface="Courier New" pitchFamily="49" charset="0"/>
                </a:rPr>
                <a:t>------ -------</a:t>
              </a:r>
            </a:p>
            <a:p>
              <a:pPr algn="l">
                <a:lnSpc>
                  <a:spcPct val="95000"/>
                </a:lnSpc>
                <a:spcBef>
                  <a:spcPct val="0"/>
                </a:spcBef>
                <a:tabLst>
                  <a:tab pos="1143000" algn="l"/>
                </a:tabLst>
              </a:pPr>
              <a:r>
                <a:rPr lang="en-US" sz="1800">
                  <a:solidFill>
                    <a:srgbClr val="000000"/>
                  </a:solidFill>
                  <a:latin typeface="Courier New" pitchFamily="49" charset="0"/>
                </a:rPr>
                <a:t>   610       3</a:t>
              </a:r>
            </a:p>
            <a:p>
              <a:pPr algn="l">
                <a:lnSpc>
                  <a:spcPct val="95000"/>
                </a:lnSpc>
                <a:spcBef>
                  <a:spcPct val="0"/>
                </a:spcBef>
                <a:tabLst>
                  <a:tab pos="1143000" algn="l"/>
                </a:tabLst>
              </a:pPr>
              <a:r>
                <a:rPr lang="en-US" sz="1800">
                  <a:solidFill>
                    <a:srgbClr val="000000"/>
                  </a:solidFill>
                  <a:latin typeface="Courier New" pitchFamily="49" charset="0"/>
                </a:rPr>
                <a:t>   611       1</a:t>
              </a:r>
            </a:p>
            <a:p>
              <a:pPr algn="l">
                <a:lnSpc>
                  <a:spcPct val="95000"/>
                </a:lnSpc>
                <a:spcBef>
                  <a:spcPct val="0"/>
                </a:spcBef>
                <a:tabLst>
                  <a:tab pos="1143000" algn="l"/>
                </a:tabLst>
              </a:pPr>
              <a:r>
                <a:rPr lang="en-US" sz="1800">
                  <a:solidFill>
                    <a:srgbClr val="000000"/>
                  </a:solidFill>
                  <a:latin typeface="Courier New" pitchFamily="49" charset="0"/>
                </a:rPr>
                <a:t>   612       1</a:t>
              </a:r>
            </a:p>
            <a:p>
              <a:pPr algn="l">
                <a:lnSpc>
                  <a:spcPct val="95000"/>
                </a:lnSpc>
                <a:spcBef>
                  <a:spcPct val="0"/>
                </a:spcBef>
                <a:tabLst>
                  <a:tab pos="1143000" algn="l"/>
                </a:tabLst>
              </a:pPr>
              <a:r>
                <a:rPr lang="en-US" sz="1800">
                  <a:solidFill>
                    <a:srgbClr val="000000"/>
                  </a:solidFill>
                  <a:latin typeface="Courier New" pitchFamily="49" charset="0"/>
                </a:rPr>
                <a:t>   601       1</a:t>
              </a:r>
            </a:p>
            <a:p>
              <a:pPr algn="l">
                <a:lnSpc>
                  <a:spcPct val="95000"/>
                </a:lnSpc>
                <a:spcBef>
                  <a:spcPct val="0"/>
                </a:spcBef>
                <a:tabLst>
                  <a:tab pos="1143000" algn="l"/>
                </a:tabLst>
              </a:pPr>
              <a:r>
                <a:rPr lang="en-US" sz="1800">
                  <a:solidFill>
                    <a:srgbClr val="000000"/>
                  </a:solidFill>
                  <a:latin typeface="Courier New" pitchFamily="49" charset="0"/>
                </a:rPr>
                <a:t>   602       1</a:t>
              </a:r>
            </a:p>
            <a:p>
              <a:pPr algn="l">
                <a:lnSpc>
                  <a:spcPct val="95000"/>
                </a:lnSpc>
                <a:spcBef>
                  <a:spcPct val="0"/>
                </a:spcBef>
                <a:tabLst>
                  <a:tab pos="1143000" algn="l"/>
                </a:tabLst>
              </a:pPr>
              <a:r>
                <a:rPr lang="en-US" sz="1800">
                  <a:solidFill>
                    <a:srgbClr val="000000"/>
                  </a:solidFill>
                  <a:latin typeface="Courier New" pitchFamily="49" charset="0"/>
                </a:rPr>
                <a:t>...</a:t>
              </a:r>
            </a:p>
            <a:p>
              <a:pPr algn="l">
                <a:lnSpc>
                  <a:spcPct val="95000"/>
                </a:lnSpc>
                <a:spcBef>
                  <a:spcPct val="0"/>
                </a:spcBef>
                <a:tabLst>
                  <a:tab pos="1143000" algn="l"/>
                </a:tabLst>
              </a:pPr>
              <a:r>
                <a:rPr lang="en-US" sz="1800">
                  <a:solidFill>
                    <a:srgbClr val="000000"/>
                  </a:solidFill>
                  <a:latin typeface="Courier New" pitchFamily="49" charset="0"/>
                </a:rPr>
                <a:t>64 rows selected.     </a:t>
              </a:r>
            </a:p>
          </p:txBody>
        </p:sp>
        <p:sp>
          <p:nvSpPr>
            <p:cNvPr id="29706" name="Rectangle 10"/>
            <p:cNvSpPr>
              <a:spLocks noChangeArrowheads="1"/>
            </p:cNvSpPr>
            <p:nvPr/>
          </p:nvSpPr>
          <p:spPr bwMode="auto">
            <a:xfrm>
              <a:off x="4738" y="2011"/>
              <a:ext cx="5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defRPr/>
              </a:pPr>
              <a:r>
                <a:rPr lang="en-US" sz="2000">
                  <a:solidFill>
                    <a:schemeClr val="tx1"/>
                  </a:solidFill>
                  <a:effectLst>
                    <a:outerShdw blurRad="38100" dist="38100" dir="2700000" algn="tl">
                      <a:srgbClr val="000000"/>
                    </a:outerShdw>
                  </a:effectLst>
                  <a:latin typeface="Arial" pitchFamily="34" charset="0"/>
                </a:rPr>
                <a:t>ITEM </a:t>
              </a:r>
            </a:p>
          </p:txBody>
        </p:sp>
      </p:grpSp>
      <p:grpSp>
        <p:nvGrpSpPr>
          <p:cNvPr id="4" name="Group 14"/>
          <p:cNvGrpSpPr>
            <a:grpSpLocks/>
          </p:cNvGrpSpPr>
          <p:nvPr/>
        </p:nvGrpSpPr>
        <p:grpSpPr bwMode="auto">
          <a:xfrm>
            <a:off x="5775325" y="1643063"/>
            <a:ext cx="965200" cy="4051300"/>
            <a:chOff x="3638" y="1035"/>
            <a:chExt cx="608" cy="2552"/>
          </a:xfrm>
        </p:grpSpPr>
        <p:sp>
          <p:nvSpPr>
            <p:cNvPr id="25609" name="Rectangle 12"/>
            <p:cNvSpPr>
              <a:spLocks noChangeArrowheads="1"/>
            </p:cNvSpPr>
            <p:nvPr/>
          </p:nvSpPr>
          <p:spPr bwMode="ltGray">
            <a:xfrm>
              <a:off x="3647" y="1035"/>
              <a:ext cx="576" cy="1198"/>
            </a:xfrm>
            <a:prstGeom prst="rect">
              <a:avLst/>
            </a:prstGeom>
            <a:solidFill>
              <a:srgbClr val="009900">
                <a:alpha val="50195"/>
              </a:srgbClr>
            </a:solidFill>
            <a:ln w="9525">
              <a:noFill/>
              <a:miter lim="800000"/>
              <a:headEnd/>
              <a:tailEnd/>
            </a:ln>
            <a:effectLst/>
          </p:spPr>
          <p:txBody>
            <a:bodyPr wrap="none" anchor="ctr"/>
            <a:lstStyle/>
            <a:p>
              <a:endParaRPr lang="en-US"/>
            </a:p>
          </p:txBody>
        </p:sp>
        <p:sp>
          <p:nvSpPr>
            <p:cNvPr id="25610" name="Rectangle 13"/>
            <p:cNvSpPr>
              <a:spLocks noChangeArrowheads="1"/>
            </p:cNvSpPr>
            <p:nvPr/>
          </p:nvSpPr>
          <p:spPr bwMode="ltGray">
            <a:xfrm>
              <a:off x="3638" y="2262"/>
              <a:ext cx="608" cy="1325"/>
            </a:xfrm>
            <a:prstGeom prst="rect">
              <a:avLst/>
            </a:prstGeom>
            <a:solidFill>
              <a:srgbClr val="009900">
                <a:alpha val="50195"/>
              </a:srgbClr>
            </a:solidFill>
            <a:ln w="9525">
              <a:noFill/>
              <a:miter lim="800000"/>
              <a:headEnd/>
              <a:tailEnd/>
            </a:ln>
            <a:effectLst/>
          </p:spPr>
          <p:txBody>
            <a:bodyPr wrap="none" anchor="ctr"/>
            <a:lstStyle/>
            <a:p>
              <a:endParaRPr lang="en-US"/>
            </a:p>
          </p:txBody>
        </p:sp>
      </p:grpSp>
    </p:spTree>
    <p:extLst>
      <p:ext uri="{BB962C8B-B14F-4D97-AF65-F5344CB8AC3E}">
        <p14:creationId xmlns:p14="http://schemas.microsoft.com/office/powerpoint/2010/main" val="126722666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704"/>
                                        </p:tgtEl>
                                        <p:attrNameLst>
                                          <p:attrName>style.visibility</p:attrName>
                                        </p:attrNameLst>
                                      </p:cBhvr>
                                      <p:to>
                                        <p:strVal val="visible"/>
                                      </p:to>
                                    </p:set>
                                    <p:animEffect transition="in" filter="wipe(up)">
                                      <p:cBhvr>
                                        <p:cTn id="12" dur="500"/>
                                        <p:tgtEl>
                                          <p:spTgt spid="297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blackWhite">
          <a:xfrm>
            <a:off x="1190625" y="1733550"/>
            <a:ext cx="3263900" cy="32416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857250" algn="l"/>
                <a:tab pos="1771650" algn="l"/>
                <a:tab pos="2857500" algn="l"/>
                <a:tab pos="3486150" algn="l"/>
                <a:tab pos="4914900" algn="l"/>
                <a:tab pos="5600700" algn="l"/>
                <a:tab pos="6400800" algn="l"/>
              </a:tabLst>
            </a:pPr>
            <a:endParaRPr lang="en-US" sz="1800">
              <a:solidFill>
                <a:srgbClr val="000000"/>
              </a:solidFill>
              <a:latin typeface="Courier New" pitchFamily="49" charset="0"/>
            </a:endParaRPr>
          </a:p>
          <a:p>
            <a:pPr algn="l">
              <a:lnSpc>
                <a:spcPct val="95000"/>
              </a:lnSpc>
              <a:spcBef>
                <a:spcPct val="0"/>
              </a:spcBef>
              <a:tabLst>
                <a:tab pos="857250" algn="l"/>
                <a:tab pos="1771650" algn="l"/>
                <a:tab pos="2857500" algn="l"/>
                <a:tab pos="3486150" algn="l"/>
                <a:tab pos="4914900" algn="l"/>
                <a:tab pos="5600700" algn="l"/>
                <a:tab pos="6400800" algn="l"/>
              </a:tabLst>
            </a:pPr>
            <a:endParaRPr lang="en-US" sz="1800">
              <a:solidFill>
                <a:srgbClr val="000000"/>
              </a:solidFill>
              <a:latin typeface="Courier New" pitchFamily="49" charset="0"/>
            </a:endParaRPr>
          </a:p>
          <a:p>
            <a:pPr algn="l">
              <a:lnSpc>
                <a:spcPct val="95000"/>
              </a:lnSpc>
              <a:spcBef>
                <a:spcPct val="0"/>
              </a:spcBef>
              <a:tabLst>
                <a:tab pos="857250" algn="l"/>
                <a:tab pos="1771650" algn="l"/>
                <a:tab pos="2857500" algn="l"/>
                <a:tab pos="3486150" algn="l"/>
                <a:tab pos="4914900" algn="l"/>
                <a:tab pos="5600700" algn="l"/>
                <a:tab pos="6400800" algn="l"/>
              </a:tabLst>
            </a:pPr>
            <a:endParaRPr lang="en-US" sz="1800">
              <a:solidFill>
                <a:srgbClr val="000000"/>
              </a:solidFill>
              <a:latin typeface="Courier New" pitchFamily="49" charset="0"/>
            </a:endParaRPr>
          </a:p>
          <a:p>
            <a:pPr algn="l">
              <a:lnSpc>
                <a:spcPct val="95000"/>
              </a:lnSpc>
              <a:spcBef>
                <a:spcPct val="0"/>
              </a:spcBef>
              <a:tabLst>
                <a:tab pos="857250" algn="l"/>
                <a:tab pos="1771650" algn="l"/>
                <a:tab pos="2857500" algn="l"/>
                <a:tab pos="3486150" algn="l"/>
                <a:tab pos="4914900" algn="l"/>
                <a:tab pos="5600700" algn="l"/>
                <a:tab pos="6400800" algn="l"/>
              </a:tabLst>
            </a:pPr>
            <a:endParaRPr lang="en-US" sz="1800">
              <a:solidFill>
                <a:srgbClr val="000000"/>
              </a:solidFill>
              <a:latin typeface="Courier New" pitchFamily="49" charset="0"/>
            </a:endParaRPr>
          </a:p>
          <a:p>
            <a:pPr algn="l">
              <a:lnSpc>
                <a:spcPct val="95000"/>
              </a:lnSpc>
              <a:spcBef>
                <a:spcPct val="0"/>
              </a:spcBef>
              <a:tabLst>
                <a:tab pos="857250" algn="l"/>
                <a:tab pos="1771650" algn="l"/>
                <a:tab pos="2857500" algn="l"/>
                <a:tab pos="3486150" algn="l"/>
                <a:tab pos="4914900" algn="l"/>
                <a:tab pos="5600700" algn="l"/>
                <a:tab pos="6400800" algn="l"/>
              </a:tabLst>
            </a:pPr>
            <a:endParaRPr lang="en-US" sz="1800">
              <a:solidFill>
                <a:srgbClr val="000000"/>
              </a:solidFill>
              <a:latin typeface="Courier New" pitchFamily="49" charset="0"/>
            </a:endParaRPr>
          </a:p>
          <a:p>
            <a:pPr algn="l">
              <a:lnSpc>
                <a:spcPct val="95000"/>
              </a:lnSpc>
              <a:spcBef>
                <a:spcPct val="0"/>
              </a:spcBef>
              <a:tabLst>
                <a:tab pos="857250" algn="l"/>
                <a:tab pos="1771650" algn="l"/>
                <a:tab pos="2857500" algn="l"/>
                <a:tab pos="3486150" algn="l"/>
                <a:tab pos="4914900" algn="l"/>
                <a:tab pos="5600700" algn="l"/>
                <a:tab pos="6400800" algn="l"/>
              </a:tabLst>
            </a:pPr>
            <a:endParaRPr lang="en-US" sz="1800">
              <a:solidFill>
                <a:srgbClr val="000000"/>
              </a:solidFill>
              <a:latin typeface="Courier New" pitchFamily="49" charset="0"/>
            </a:endParaRPr>
          </a:p>
          <a:p>
            <a:pPr algn="l">
              <a:lnSpc>
                <a:spcPct val="95000"/>
              </a:lnSpc>
              <a:spcBef>
                <a:spcPct val="0"/>
              </a:spcBef>
              <a:tabLst>
                <a:tab pos="857250" algn="l"/>
                <a:tab pos="1771650" algn="l"/>
                <a:tab pos="2857500" algn="l"/>
                <a:tab pos="3486150" algn="l"/>
                <a:tab pos="4914900" algn="l"/>
                <a:tab pos="5600700" algn="l"/>
                <a:tab pos="6400800" algn="l"/>
              </a:tabLst>
            </a:pPr>
            <a:endParaRPr lang="en-US" sz="1800">
              <a:solidFill>
                <a:srgbClr val="000000"/>
              </a:solidFill>
              <a:latin typeface="Courier New" pitchFamily="49" charset="0"/>
            </a:endParaRPr>
          </a:p>
          <a:p>
            <a:pPr algn="l">
              <a:lnSpc>
                <a:spcPct val="95000"/>
              </a:lnSpc>
              <a:spcBef>
                <a:spcPct val="0"/>
              </a:spcBef>
              <a:tabLst>
                <a:tab pos="857250" algn="l"/>
                <a:tab pos="1771650" algn="l"/>
                <a:tab pos="2857500" algn="l"/>
                <a:tab pos="3486150" algn="l"/>
                <a:tab pos="4914900" algn="l"/>
                <a:tab pos="5600700" algn="l"/>
                <a:tab pos="6400800" algn="l"/>
              </a:tabLst>
            </a:pPr>
            <a:endParaRPr lang="en-US" sz="1800">
              <a:solidFill>
                <a:srgbClr val="000000"/>
              </a:solidFill>
              <a:latin typeface="Courier New" pitchFamily="49" charset="0"/>
            </a:endParaRPr>
          </a:p>
          <a:p>
            <a:pPr algn="l">
              <a:lnSpc>
                <a:spcPct val="95000"/>
              </a:lnSpc>
              <a:spcBef>
                <a:spcPct val="0"/>
              </a:spcBef>
              <a:tabLst>
                <a:tab pos="857250" algn="l"/>
                <a:tab pos="1771650" algn="l"/>
                <a:tab pos="2857500" algn="l"/>
                <a:tab pos="3486150" algn="l"/>
                <a:tab pos="4914900" algn="l"/>
                <a:tab pos="5600700" algn="l"/>
                <a:tab pos="6400800" algn="l"/>
              </a:tabLst>
            </a:pPr>
            <a:endParaRPr lang="en-US" sz="1800">
              <a:solidFill>
                <a:srgbClr val="000000"/>
              </a:solidFill>
              <a:latin typeface="Courier New" pitchFamily="49" charset="0"/>
            </a:endParaRPr>
          </a:p>
          <a:p>
            <a:pPr algn="l">
              <a:lnSpc>
                <a:spcPct val="95000"/>
              </a:lnSpc>
              <a:spcBef>
                <a:spcPct val="0"/>
              </a:spcBef>
              <a:tabLst>
                <a:tab pos="857250" algn="l"/>
                <a:tab pos="1771650" algn="l"/>
                <a:tab pos="2857500" algn="l"/>
                <a:tab pos="3486150" algn="l"/>
                <a:tab pos="4914900" algn="l"/>
                <a:tab pos="5600700" algn="l"/>
                <a:tab pos="6400800" algn="l"/>
              </a:tabLst>
            </a:pPr>
            <a:endParaRPr lang="en-US" sz="1800">
              <a:solidFill>
                <a:srgbClr val="000000"/>
              </a:solidFill>
              <a:latin typeface="Courier New" pitchFamily="49" charset="0"/>
            </a:endParaRPr>
          </a:p>
          <a:p>
            <a:pPr algn="l">
              <a:lnSpc>
                <a:spcPct val="95000"/>
              </a:lnSpc>
              <a:spcBef>
                <a:spcPct val="0"/>
              </a:spcBef>
              <a:tabLst>
                <a:tab pos="857250" algn="l"/>
                <a:tab pos="1771650" algn="l"/>
                <a:tab pos="2857500" algn="l"/>
                <a:tab pos="3486150" algn="l"/>
                <a:tab pos="4914900" algn="l"/>
                <a:tab pos="5600700" algn="l"/>
                <a:tab pos="6400800" algn="l"/>
              </a:tabLst>
            </a:pPr>
            <a:endParaRPr lang="en-US" sz="1800">
              <a:solidFill>
                <a:srgbClr val="000000"/>
              </a:solidFill>
              <a:latin typeface="Courier New" pitchFamily="49" charset="0"/>
            </a:endParaRPr>
          </a:p>
          <a:p>
            <a:pPr algn="l">
              <a:lnSpc>
                <a:spcPct val="95000"/>
              </a:lnSpc>
              <a:spcBef>
                <a:spcPct val="0"/>
              </a:spcBef>
              <a:tabLst>
                <a:tab pos="857250" algn="l"/>
                <a:tab pos="1771650" algn="l"/>
                <a:tab pos="2857500" algn="l"/>
                <a:tab pos="3486150" algn="l"/>
                <a:tab pos="4914900" algn="l"/>
                <a:tab pos="5600700" algn="l"/>
                <a:tab pos="6400800" algn="l"/>
              </a:tabLst>
            </a:pPr>
            <a:endParaRPr lang="en-US" sz="1800">
              <a:solidFill>
                <a:srgbClr val="000000"/>
              </a:solidFill>
              <a:latin typeface="Courier New" pitchFamily="49" charset="0"/>
            </a:endParaRPr>
          </a:p>
        </p:txBody>
      </p:sp>
      <p:sp>
        <p:nvSpPr>
          <p:cNvPr id="26627" name="Rectangle 3"/>
          <p:cNvSpPr>
            <a:spLocks noChangeArrowheads="1"/>
          </p:cNvSpPr>
          <p:nvPr/>
        </p:nvSpPr>
        <p:spPr bwMode="blackWhite">
          <a:xfrm>
            <a:off x="5187950" y="1733550"/>
            <a:ext cx="2847975" cy="19399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1485900" algn="r"/>
                <a:tab pos="1885950" algn="l"/>
              </a:tabLst>
            </a:pPr>
            <a:endParaRPr lang="en-US" sz="1800">
              <a:solidFill>
                <a:srgbClr val="000000"/>
              </a:solidFill>
              <a:latin typeface="Courier New" pitchFamily="49" charset="0"/>
            </a:endParaRPr>
          </a:p>
          <a:p>
            <a:pPr algn="l">
              <a:lnSpc>
                <a:spcPct val="95000"/>
              </a:lnSpc>
              <a:spcBef>
                <a:spcPct val="0"/>
              </a:spcBef>
              <a:tabLst>
                <a:tab pos="1485900" algn="r"/>
                <a:tab pos="1885950" algn="l"/>
              </a:tabLst>
            </a:pPr>
            <a:endParaRPr lang="en-US" sz="1800">
              <a:solidFill>
                <a:srgbClr val="000000"/>
              </a:solidFill>
              <a:latin typeface="Courier New" pitchFamily="49" charset="0"/>
            </a:endParaRPr>
          </a:p>
          <a:p>
            <a:pPr algn="l">
              <a:lnSpc>
                <a:spcPct val="95000"/>
              </a:lnSpc>
              <a:spcBef>
                <a:spcPct val="0"/>
              </a:spcBef>
              <a:tabLst>
                <a:tab pos="1485900" algn="r"/>
                <a:tab pos="1885950" algn="l"/>
              </a:tabLst>
            </a:pPr>
            <a:endParaRPr lang="en-US" sz="1800">
              <a:solidFill>
                <a:srgbClr val="000000"/>
              </a:solidFill>
              <a:latin typeface="Courier New" pitchFamily="49" charset="0"/>
            </a:endParaRPr>
          </a:p>
          <a:p>
            <a:pPr algn="l">
              <a:lnSpc>
                <a:spcPct val="95000"/>
              </a:lnSpc>
              <a:spcBef>
                <a:spcPct val="0"/>
              </a:spcBef>
              <a:tabLst>
                <a:tab pos="1485900" algn="r"/>
                <a:tab pos="1885950" algn="l"/>
              </a:tabLst>
            </a:pPr>
            <a:endParaRPr lang="en-US" sz="1800">
              <a:solidFill>
                <a:srgbClr val="000000"/>
              </a:solidFill>
              <a:latin typeface="Courier New" pitchFamily="49" charset="0"/>
            </a:endParaRPr>
          </a:p>
          <a:p>
            <a:pPr algn="l">
              <a:lnSpc>
                <a:spcPct val="95000"/>
              </a:lnSpc>
              <a:spcBef>
                <a:spcPct val="0"/>
              </a:spcBef>
              <a:tabLst>
                <a:tab pos="1485900" algn="r"/>
                <a:tab pos="1885950" algn="l"/>
              </a:tabLst>
            </a:pPr>
            <a:endParaRPr lang="en-US" sz="1800">
              <a:solidFill>
                <a:srgbClr val="000000"/>
              </a:solidFill>
              <a:latin typeface="Courier New" pitchFamily="49" charset="0"/>
            </a:endParaRPr>
          </a:p>
          <a:p>
            <a:pPr algn="l">
              <a:lnSpc>
                <a:spcPct val="95000"/>
              </a:lnSpc>
              <a:spcBef>
                <a:spcPct val="0"/>
              </a:spcBef>
              <a:tabLst>
                <a:tab pos="1485900" algn="r"/>
                <a:tab pos="1885950" algn="l"/>
              </a:tabLst>
            </a:pPr>
            <a:endParaRPr lang="en-US" sz="1800">
              <a:solidFill>
                <a:srgbClr val="000000"/>
              </a:solidFill>
              <a:latin typeface="Courier New" pitchFamily="49" charset="0"/>
            </a:endParaRPr>
          </a:p>
          <a:p>
            <a:pPr algn="l">
              <a:lnSpc>
                <a:spcPct val="95000"/>
              </a:lnSpc>
              <a:spcBef>
                <a:spcPct val="0"/>
              </a:spcBef>
              <a:tabLst>
                <a:tab pos="1485900" algn="r"/>
                <a:tab pos="1885950" algn="l"/>
              </a:tabLst>
            </a:pPr>
            <a:endParaRPr lang="en-US" sz="1800">
              <a:solidFill>
                <a:srgbClr val="000000"/>
              </a:solidFill>
              <a:latin typeface="Courier New" pitchFamily="49" charset="0"/>
            </a:endParaRPr>
          </a:p>
        </p:txBody>
      </p:sp>
      <p:sp>
        <p:nvSpPr>
          <p:cNvPr id="26628" name="Rectangle 4"/>
          <p:cNvSpPr>
            <a:spLocks noGrp="1" noChangeArrowheads="1"/>
          </p:cNvSpPr>
          <p:nvPr>
            <p:ph type="title"/>
          </p:nvPr>
        </p:nvSpPr>
        <p:spPr>
          <a:noFill/>
        </p:spPr>
        <p:txBody>
          <a:bodyPr/>
          <a:lstStyle/>
          <a:p>
            <a:pPr algn="l"/>
            <a:r>
              <a:rPr lang="en-US" b="1" dirty="0">
                <a:solidFill>
                  <a:schemeClr val="tx1"/>
                </a:solidFill>
              </a:rPr>
              <a:t>Non-Equijoins</a:t>
            </a:r>
          </a:p>
        </p:txBody>
      </p:sp>
      <p:sp>
        <p:nvSpPr>
          <p:cNvPr id="16" name="Slide Number Placeholder 15"/>
          <p:cNvSpPr>
            <a:spLocks noGrp="1"/>
          </p:cNvSpPr>
          <p:nvPr>
            <p:ph type="sldNum" sz="quarter" idx="12"/>
          </p:nvPr>
        </p:nvSpPr>
        <p:spPr/>
        <p:txBody>
          <a:bodyPr/>
          <a:lstStyle/>
          <a:p>
            <a:fld id="{C7D3A3A2-DD09-4C12-9A4D-77F31FE6E1FD}" type="slidenum">
              <a:rPr lang="en-US" smtClean="0"/>
              <a:pPr/>
              <a:t>16</a:t>
            </a:fld>
            <a:endParaRPr lang="en-US"/>
          </a:p>
        </p:txBody>
      </p:sp>
      <p:sp>
        <p:nvSpPr>
          <p:cNvPr id="31749" name="Rectangle 5"/>
          <p:cNvSpPr>
            <a:spLocks noChangeArrowheads="1"/>
          </p:cNvSpPr>
          <p:nvPr/>
        </p:nvSpPr>
        <p:spPr bwMode="auto">
          <a:xfrm>
            <a:off x="1157288" y="1325563"/>
            <a:ext cx="735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defRPr/>
            </a:pPr>
            <a:r>
              <a:rPr lang="en-US" sz="2000">
                <a:solidFill>
                  <a:srgbClr val="FFFFCC"/>
                </a:solidFill>
                <a:effectLst>
                  <a:outerShdw blurRad="38100" dist="38100" dir="2700000" algn="tl">
                    <a:srgbClr val="000000"/>
                  </a:outerShdw>
                </a:effectLst>
                <a:latin typeface="Arial" pitchFamily="34" charset="0"/>
              </a:rPr>
              <a:t>EMP</a:t>
            </a:r>
          </a:p>
        </p:txBody>
      </p:sp>
      <p:sp>
        <p:nvSpPr>
          <p:cNvPr id="31750" name="Rectangle 6"/>
          <p:cNvSpPr>
            <a:spLocks noChangeArrowheads="1"/>
          </p:cNvSpPr>
          <p:nvPr/>
        </p:nvSpPr>
        <p:spPr bwMode="auto">
          <a:xfrm>
            <a:off x="5124450" y="1325563"/>
            <a:ext cx="1609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defRPr/>
            </a:pPr>
            <a:r>
              <a:rPr lang="en-US" sz="2000">
                <a:solidFill>
                  <a:srgbClr val="FFFFCC"/>
                </a:solidFill>
                <a:effectLst>
                  <a:outerShdw blurRad="38100" dist="38100" dir="2700000" algn="tl">
                    <a:srgbClr val="000000"/>
                  </a:outerShdw>
                </a:effectLst>
                <a:latin typeface="Arial" pitchFamily="34" charset="0"/>
              </a:rPr>
              <a:t>SALGRADE</a:t>
            </a:r>
          </a:p>
        </p:txBody>
      </p:sp>
      <p:grpSp>
        <p:nvGrpSpPr>
          <p:cNvPr id="2" name="Group 10"/>
          <p:cNvGrpSpPr>
            <a:grpSpLocks/>
          </p:cNvGrpSpPr>
          <p:nvPr/>
        </p:nvGrpSpPr>
        <p:grpSpPr bwMode="auto">
          <a:xfrm>
            <a:off x="3422650" y="1773238"/>
            <a:ext cx="4395788" cy="2738437"/>
            <a:chOff x="2156" y="1117"/>
            <a:chExt cx="2769" cy="1725"/>
          </a:xfrm>
        </p:grpSpPr>
        <p:sp>
          <p:nvSpPr>
            <p:cNvPr id="26637" name="Rectangle 7"/>
            <p:cNvSpPr>
              <a:spLocks noChangeArrowheads="1"/>
            </p:cNvSpPr>
            <p:nvPr/>
          </p:nvSpPr>
          <p:spPr bwMode="ltGray">
            <a:xfrm>
              <a:off x="2156" y="1117"/>
              <a:ext cx="542" cy="1725"/>
            </a:xfrm>
            <a:prstGeom prst="rect">
              <a:avLst/>
            </a:prstGeom>
            <a:solidFill>
              <a:srgbClr val="FF5050">
                <a:alpha val="50195"/>
              </a:srgbClr>
            </a:solidFill>
            <a:ln w="9525">
              <a:noFill/>
              <a:miter lim="800000"/>
              <a:headEnd/>
              <a:tailEnd/>
            </a:ln>
            <a:effectLst/>
          </p:spPr>
          <p:txBody>
            <a:bodyPr wrap="none" anchor="ctr"/>
            <a:lstStyle/>
            <a:p>
              <a:endParaRPr lang="en-US"/>
            </a:p>
          </p:txBody>
        </p:sp>
        <p:sp>
          <p:nvSpPr>
            <p:cNvPr id="26638" name="Rectangle 8"/>
            <p:cNvSpPr>
              <a:spLocks noChangeArrowheads="1"/>
            </p:cNvSpPr>
            <p:nvPr/>
          </p:nvSpPr>
          <p:spPr bwMode="ltGray">
            <a:xfrm>
              <a:off x="3792" y="1117"/>
              <a:ext cx="542" cy="1170"/>
            </a:xfrm>
            <a:prstGeom prst="rect">
              <a:avLst/>
            </a:prstGeom>
            <a:solidFill>
              <a:srgbClr val="FF5050">
                <a:alpha val="50195"/>
              </a:srgbClr>
            </a:solidFill>
            <a:ln w="9525">
              <a:noFill/>
              <a:miter lim="800000"/>
              <a:headEnd/>
              <a:tailEnd/>
            </a:ln>
            <a:effectLst/>
          </p:spPr>
          <p:txBody>
            <a:bodyPr wrap="none" anchor="ctr"/>
            <a:lstStyle/>
            <a:p>
              <a:endParaRPr lang="en-US"/>
            </a:p>
          </p:txBody>
        </p:sp>
        <p:sp>
          <p:nvSpPr>
            <p:cNvPr id="26639" name="Rectangle 9"/>
            <p:cNvSpPr>
              <a:spLocks noChangeArrowheads="1"/>
            </p:cNvSpPr>
            <p:nvPr/>
          </p:nvSpPr>
          <p:spPr bwMode="ltGray">
            <a:xfrm>
              <a:off x="4383" y="1117"/>
              <a:ext cx="542" cy="1170"/>
            </a:xfrm>
            <a:prstGeom prst="rect">
              <a:avLst/>
            </a:prstGeom>
            <a:solidFill>
              <a:srgbClr val="FF5050">
                <a:alpha val="50195"/>
              </a:srgbClr>
            </a:solidFill>
            <a:ln w="9525">
              <a:noFill/>
              <a:miter lim="800000"/>
              <a:headEnd/>
              <a:tailEnd/>
            </a:ln>
            <a:effectLst/>
          </p:spPr>
          <p:txBody>
            <a:bodyPr wrap="none" anchor="ctr"/>
            <a:lstStyle/>
            <a:p>
              <a:endParaRPr lang="en-US"/>
            </a:p>
          </p:txBody>
        </p:sp>
      </p:grpSp>
      <p:grpSp>
        <p:nvGrpSpPr>
          <p:cNvPr id="3" name="Group 13"/>
          <p:cNvGrpSpPr>
            <a:grpSpLocks/>
          </p:cNvGrpSpPr>
          <p:nvPr/>
        </p:nvGrpSpPr>
        <p:grpSpPr bwMode="auto">
          <a:xfrm>
            <a:off x="4225925" y="4195763"/>
            <a:ext cx="4154488" cy="1766887"/>
            <a:chOff x="2662" y="2643"/>
            <a:chExt cx="2617" cy="1113"/>
          </a:xfrm>
        </p:grpSpPr>
        <p:sp>
          <p:nvSpPr>
            <p:cNvPr id="31755" name="Rectangle 11"/>
            <p:cNvSpPr>
              <a:spLocks noChangeArrowheads="1"/>
            </p:cNvSpPr>
            <p:nvPr/>
          </p:nvSpPr>
          <p:spPr bwMode="auto">
            <a:xfrm>
              <a:off x="3287" y="2643"/>
              <a:ext cx="1992" cy="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10000"/>
                </a:lnSpc>
                <a:spcBef>
                  <a:spcPct val="0"/>
                </a:spcBef>
                <a:defRPr/>
              </a:pPr>
              <a:r>
                <a:rPr lang="en-US" sz="2000">
                  <a:solidFill>
                    <a:srgbClr val="FFFFCC"/>
                  </a:solidFill>
                  <a:effectLst>
                    <a:outerShdw blurRad="38100" dist="38100" dir="2700000" algn="tl">
                      <a:srgbClr val="000000"/>
                    </a:outerShdw>
                  </a:effectLst>
                  <a:latin typeface="Arial" pitchFamily="34" charset="0"/>
                </a:rPr>
                <a:t>“salary in the EMP </a:t>
              </a:r>
            </a:p>
            <a:p>
              <a:pPr algn="l">
                <a:lnSpc>
                  <a:spcPct val="110000"/>
                </a:lnSpc>
                <a:spcBef>
                  <a:spcPct val="0"/>
                </a:spcBef>
                <a:defRPr/>
              </a:pPr>
              <a:r>
                <a:rPr lang="en-US" sz="2000">
                  <a:solidFill>
                    <a:srgbClr val="FFFFCC"/>
                  </a:solidFill>
                  <a:effectLst>
                    <a:outerShdw blurRad="38100" dist="38100" dir="2700000" algn="tl">
                      <a:srgbClr val="000000"/>
                    </a:outerShdw>
                  </a:effectLst>
                  <a:latin typeface="Arial" pitchFamily="34" charset="0"/>
                </a:rPr>
                <a:t>table is between </a:t>
              </a:r>
            </a:p>
            <a:p>
              <a:pPr algn="l">
                <a:lnSpc>
                  <a:spcPct val="110000"/>
                </a:lnSpc>
                <a:spcBef>
                  <a:spcPct val="0"/>
                </a:spcBef>
                <a:defRPr/>
              </a:pPr>
              <a:r>
                <a:rPr lang="en-US" sz="2000">
                  <a:solidFill>
                    <a:srgbClr val="FFFFCC"/>
                  </a:solidFill>
                  <a:effectLst>
                    <a:outerShdw blurRad="38100" dist="38100" dir="2700000" algn="tl">
                      <a:srgbClr val="000000"/>
                    </a:outerShdw>
                  </a:effectLst>
                  <a:latin typeface="Arial" pitchFamily="34" charset="0"/>
                </a:rPr>
                <a:t>low salary and high </a:t>
              </a:r>
            </a:p>
            <a:p>
              <a:pPr algn="l">
                <a:lnSpc>
                  <a:spcPct val="110000"/>
                </a:lnSpc>
                <a:spcBef>
                  <a:spcPct val="0"/>
                </a:spcBef>
                <a:defRPr/>
              </a:pPr>
              <a:r>
                <a:rPr lang="en-US" sz="2000">
                  <a:solidFill>
                    <a:srgbClr val="FFFFCC"/>
                  </a:solidFill>
                  <a:effectLst>
                    <a:outerShdw blurRad="38100" dist="38100" dir="2700000" algn="tl">
                      <a:srgbClr val="000000"/>
                    </a:outerShdw>
                  </a:effectLst>
                  <a:latin typeface="Arial" pitchFamily="34" charset="0"/>
                </a:rPr>
                <a:t>salary in the SALGRADE</a:t>
              </a:r>
            </a:p>
            <a:p>
              <a:pPr algn="l">
                <a:lnSpc>
                  <a:spcPct val="110000"/>
                </a:lnSpc>
                <a:spcBef>
                  <a:spcPct val="0"/>
                </a:spcBef>
                <a:defRPr/>
              </a:pPr>
              <a:r>
                <a:rPr lang="en-US" sz="2000">
                  <a:solidFill>
                    <a:srgbClr val="FFFFCC"/>
                  </a:solidFill>
                  <a:effectLst>
                    <a:outerShdw blurRad="38100" dist="38100" dir="2700000" algn="tl">
                      <a:srgbClr val="000000"/>
                    </a:outerShdw>
                  </a:effectLst>
                  <a:latin typeface="Arial" pitchFamily="34" charset="0"/>
                </a:rPr>
                <a:t>table”</a:t>
              </a:r>
            </a:p>
          </p:txBody>
        </p:sp>
        <p:sp>
          <p:nvSpPr>
            <p:cNvPr id="26636" name="Line 12"/>
            <p:cNvSpPr>
              <a:spLocks noChangeShapeType="1"/>
            </p:cNvSpPr>
            <p:nvPr/>
          </p:nvSpPr>
          <p:spPr bwMode="auto">
            <a:xfrm flipH="1">
              <a:off x="2662" y="2778"/>
              <a:ext cx="591"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p:spPr>
          <p:txBody>
            <a:bodyPr/>
            <a:lstStyle/>
            <a:p>
              <a:endParaRPr lang="en-US"/>
            </a:p>
          </p:txBody>
        </p:sp>
      </p:grpSp>
      <p:sp>
        <p:nvSpPr>
          <p:cNvPr id="26633" name="Rectangle 14"/>
          <p:cNvSpPr>
            <a:spLocks noChangeArrowheads="1"/>
          </p:cNvSpPr>
          <p:nvPr/>
        </p:nvSpPr>
        <p:spPr bwMode="blackWhite">
          <a:xfrm>
            <a:off x="1203325" y="1733550"/>
            <a:ext cx="3238500" cy="3216275"/>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857250" algn="l"/>
                <a:tab pos="1771650" algn="l"/>
                <a:tab pos="2857500" algn="l"/>
                <a:tab pos="3486150" algn="l"/>
                <a:tab pos="4914900" algn="l"/>
                <a:tab pos="5600700" algn="l"/>
                <a:tab pos="6400800" algn="l"/>
              </a:tabLst>
            </a:pPr>
            <a:r>
              <a:rPr lang="en-US" sz="1800">
                <a:solidFill>
                  <a:srgbClr val="000000"/>
                </a:solidFill>
                <a:latin typeface="Courier New" pitchFamily="49" charset="0"/>
              </a:rPr>
              <a:t> EMPNO ENAME      SAL</a:t>
            </a:r>
          </a:p>
          <a:p>
            <a:pPr algn="l">
              <a:lnSpc>
                <a:spcPct val="95000"/>
              </a:lnSpc>
              <a:spcBef>
                <a:spcPct val="0"/>
              </a:spcBef>
              <a:tabLst>
                <a:tab pos="857250" algn="l"/>
                <a:tab pos="1771650" algn="l"/>
                <a:tab pos="2857500" algn="l"/>
                <a:tab pos="3486150" algn="l"/>
                <a:tab pos="4914900" algn="l"/>
                <a:tab pos="5600700" algn="l"/>
                <a:tab pos="6400800" algn="l"/>
              </a:tabLst>
            </a:pPr>
            <a:r>
              <a:rPr lang="en-US" sz="1800">
                <a:solidFill>
                  <a:srgbClr val="000000"/>
                </a:solidFill>
                <a:latin typeface="Courier New" pitchFamily="49" charset="0"/>
              </a:rPr>
              <a:t>------ ------- ------</a:t>
            </a:r>
          </a:p>
          <a:p>
            <a:pPr algn="l">
              <a:lnSpc>
                <a:spcPct val="95000"/>
              </a:lnSpc>
              <a:spcBef>
                <a:spcPct val="0"/>
              </a:spcBef>
              <a:tabLst>
                <a:tab pos="857250" algn="l"/>
                <a:tab pos="1771650" algn="l"/>
                <a:tab pos="2857500" algn="l"/>
                <a:tab pos="3486150" algn="l"/>
                <a:tab pos="4914900" algn="l"/>
                <a:tab pos="5600700" algn="l"/>
                <a:tab pos="6400800" algn="l"/>
              </a:tabLst>
            </a:pPr>
            <a:r>
              <a:rPr lang="en-US" sz="1800">
                <a:solidFill>
                  <a:srgbClr val="000000"/>
                </a:solidFill>
                <a:latin typeface="Courier New" pitchFamily="49" charset="0"/>
              </a:rPr>
              <a:t>  7839 KING      5000</a:t>
            </a:r>
          </a:p>
          <a:p>
            <a:pPr algn="l">
              <a:lnSpc>
                <a:spcPct val="95000"/>
              </a:lnSpc>
              <a:spcBef>
                <a:spcPct val="0"/>
              </a:spcBef>
              <a:tabLst>
                <a:tab pos="857250" algn="l"/>
                <a:tab pos="1771650" algn="l"/>
                <a:tab pos="2857500" algn="l"/>
                <a:tab pos="3486150" algn="l"/>
                <a:tab pos="4914900" algn="l"/>
                <a:tab pos="5600700" algn="l"/>
                <a:tab pos="6400800" algn="l"/>
              </a:tabLst>
            </a:pPr>
            <a:r>
              <a:rPr lang="en-US" sz="1800">
                <a:solidFill>
                  <a:srgbClr val="000000"/>
                </a:solidFill>
                <a:latin typeface="Courier New" pitchFamily="49" charset="0"/>
              </a:rPr>
              <a:t>  7698 BLAKE     2850</a:t>
            </a:r>
          </a:p>
          <a:p>
            <a:pPr algn="l">
              <a:lnSpc>
                <a:spcPct val="95000"/>
              </a:lnSpc>
              <a:spcBef>
                <a:spcPct val="0"/>
              </a:spcBef>
              <a:tabLst>
                <a:tab pos="857250" algn="l"/>
                <a:tab pos="1771650" algn="l"/>
                <a:tab pos="2857500" algn="l"/>
                <a:tab pos="3486150" algn="l"/>
                <a:tab pos="4914900" algn="l"/>
                <a:tab pos="5600700" algn="l"/>
                <a:tab pos="6400800" algn="l"/>
              </a:tabLst>
            </a:pPr>
            <a:r>
              <a:rPr lang="en-US" sz="1800">
                <a:solidFill>
                  <a:srgbClr val="000000"/>
                </a:solidFill>
                <a:latin typeface="Courier New" pitchFamily="49" charset="0"/>
              </a:rPr>
              <a:t>  7782 CLARK     2450</a:t>
            </a:r>
          </a:p>
          <a:p>
            <a:pPr algn="l">
              <a:lnSpc>
                <a:spcPct val="95000"/>
              </a:lnSpc>
              <a:spcBef>
                <a:spcPct val="0"/>
              </a:spcBef>
              <a:tabLst>
                <a:tab pos="857250" algn="l"/>
                <a:tab pos="1771650" algn="l"/>
                <a:tab pos="2857500" algn="l"/>
                <a:tab pos="3486150" algn="l"/>
                <a:tab pos="4914900" algn="l"/>
                <a:tab pos="5600700" algn="l"/>
                <a:tab pos="6400800" algn="l"/>
              </a:tabLst>
            </a:pPr>
            <a:r>
              <a:rPr lang="en-US" sz="1800">
                <a:solidFill>
                  <a:srgbClr val="000000"/>
                </a:solidFill>
                <a:latin typeface="Courier New" pitchFamily="49" charset="0"/>
              </a:rPr>
              <a:t>  7566 JONES     2975</a:t>
            </a:r>
          </a:p>
          <a:p>
            <a:pPr algn="l">
              <a:lnSpc>
                <a:spcPct val="95000"/>
              </a:lnSpc>
              <a:spcBef>
                <a:spcPct val="0"/>
              </a:spcBef>
              <a:tabLst>
                <a:tab pos="857250" algn="l"/>
                <a:tab pos="1771650" algn="l"/>
                <a:tab pos="2857500" algn="l"/>
                <a:tab pos="3486150" algn="l"/>
                <a:tab pos="4914900" algn="l"/>
                <a:tab pos="5600700" algn="l"/>
                <a:tab pos="6400800" algn="l"/>
              </a:tabLst>
            </a:pPr>
            <a:r>
              <a:rPr lang="en-US" sz="1800">
                <a:solidFill>
                  <a:srgbClr val="000000"/>
                </a:solidFill>
                <a:latin typeface="Courier New" pitchFamily="49" charset="0"/>
              </a:rPr>
              <a:t>  7654 MARTIN    1250</a:t>
            </a:r>
          </a:p>
          <a:p>
            <a:pPr algn="l">
              <a:lnSpc>
                <a:spcPct val="95000"/>
              </a:lnSpc>
              <a:spcBef>
                <a:spcPct val="0"/>
              </a:spcBef>
              <a:tabLst>
                <a:tab pos="857250" algn="l"/>
                <a:tab pos="1771650" algn="l"/>
                <a:tab pos="2857500" algn="l"/>
                <a:tab pos="3486150" algn="l"/>
                <a:tab pos="4914900" algn="l"/>
                <a:tab pos="5600700" algn="l"/>
                <a:tab pos="6400800" algn="l"/>
              </a:tabLst>
            </a:pPr>
            <a:r>
              <a:rPr lang="en-US" sz="1800">
                <a:solidFill>
                  <a:srgbClr val="000000"/>
                </a:solidFill>
                <a:latin typeface="Courier New" pitchFamily="49" charset="0"/>
              </a:rPr>
              <a:t>  7499 ALLEN     1600</a:t>
            </a:r>
          </a:p>
          <a:p>
            <a:pPr algn="l">
              <a:lnSpc>
                <a:spcPct val="95000"/>
              </a:lnSpc>
              <a:spcBef>
                <a:spcPct val="0"/>
              </a:spcBef>
              <a:tabLst>
                <a:tab pos="857250" algn="l"/>
                <a:tab pos="1771650" algn="l"/>
                <a:tab pos="2857500" algn="l"/>
                <a:tab pos="3486150" algn="l"/>
                <a:tab pos="4914900" algn="l"/>
                <a:tab pos="5600700" algn="l"/>
                <a:tab pos="6400800" algn="l"/>
              </a:tabLst>
            </a:pPr>
            <a:r>
              <a:rPr lang="en-US" sz="1800">
                <a:solidFill>
                  <a:srgbClr val="000000"/>
                </a:solidFill>
                <a:latin typeface="Courier New" pitchFamily="49" charset="0"/>
              </a:rPr>
              <a:t>  7844 TURNER    1500</a:t>
            </a:r>
          </a:p>
          <a:p>
            <a:pPr algn="l">
              <a:lnSpc>
                <a:spcPct val="95000"/>
              </a:lnSpc>
              <a:spcBef>
                <a:spcPct val="0"/>
              </a:spcBef>
              <a:tabLst>
                <a:tab pos="857250" algn="l"/>
                <a:tab pos="1771650" algn="l"/>
                <a:tab pos="2857500" algn="l"/>
                <a:tab pos="3486150" algn="l"/>
                <a:tab pos="4914900" algn="l"/>
                <a:tab pos="5600700" algn="l"/>
                <a:tab pos="6400800" algn="l"/>
              </a:tabLst>
            </a:pPr>
            <a:r>
              <a:rPr lang="en-US" sz="1800">
                <a:solidFill>
                  <a:srgbClr val="000000"/>
                </a:solidFill>
                <a:latin typeface="Courier New" pitchFamily="49" charset="0"/>
              </a:rPr>
              <a:t>  7900 JAMES      950</a:t>
            </a:r>
          </a:p>
          <a:p>
            <a:pPr algn="l">
              <a:lnSpc>
                <a:spcPct val="95000"/>
              </a:lnSpc>
              <a:spcBef>
                <a:spcPct val="0"/>
              </a:spcBef>
              <a:tabLst>
                <a:tab pos="857250" algn="l"/>
                <a:tab pos="1771650" algn="l"/>
                <a:tab pos="2857500" algn="l"/>
                <a:tab pos="3486150" algn="l"/>
                <a:tab pos="4914900" algn="l"/>
                <a:tab pos="5600700" algn="l"/>
                <a:tab pos="6400800" algn="l"/>
              </a:tabLst>
            </a:pPr>
            <a:r>
              <a:rPr lang="en-US" sz="1800">
                <a:solidFill>
                  <a:srgbClr val="000000"/>
                </a:solidFill>
                <a:latin typeface="Courier New" pitchFamily="49" charset="0"/>
              </a:rPr>
              <a:t>...</a:t>
            </a:r>
          </a:p>
          <a:p>
            <a:pPr algn="l">
              <a:lnSpc>
                <a:spcPct val="95000"/>
              </a:lnSpc>
              <a:spcBef>
                <a:spcPct val="0"/>
              </a:spcBef>
              <a:tabLst>
                <a:tab pos="857250" algn="l"/>
                <a:tab pos="1771650" algn="l"/>
                <a:tab pos="2857500" algn="l"/>
                <a:tab pos="3486150" algn="l"/>
                <a:tab pos="4914900" algn="l"/>
                <a:tab pos="5600700" algn="l"/>
                <a:tab pos="6400800" algn="l"/>
              </a:tabLst>
            </a:pPr>
            <a:r>
              <a:rPr lang="en-US" sz="1800">
                <a:solidFill>
                  <a:srgbClr val="000000"/>
                </a:solidFill>
                <a:latin typeface="Courier New" pitchFamily="49" charset="0"/>
              </a:rPr>
              <a:t>14 rows selected.</a:t>
            </a:r>
          </a:p>
        </p:txBody>
      </p:sp>
      <p:sp>
        <p:nvSpPr>
          <p:cNvPr id="26634" name="Rectangle 15"/>
          <p:cNvSpPr>
            <a:spLocks noChangeArrowheads="1"/>
          </p:cNvSpPr>
          <p:nvPr/>
        </p:nvSpPr>
        <p:spPr bwMode="blackWhite">
          <a:xfrm>
            <a:off x="5200650" y="1733550"/>
            <a:ext cx="2822575" cy="1914525"/>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1485900" algn="r"/>
                <a:tab pos="1885950" algn="l"/>
              </a:tabLst>
            </a:pPr>
            <a:r>
              <a:rPr lang="en-US" sz="1800">
                <a:solidFill>
                  <a:srgbClr val="000000"/>
                </a:solidFill>
                <a:latin typeface="Courier New" pitchFamily="49" charset="0"/>
              </a:rPr>
              <a:t>GRADE 	LOSAL  HISAL</a:t>
            </a:r>
          </a:p>
          <a:p>
            <a:pPr algn="l">
              <a:lnSpc>
                <a:spcPct val="95000"/>
              </a:lnSpc>
              <a:spcBef>
                <a:spcPct val="0"/>
              </a:spcBef>
              <a:tabLst>
                <a:tab pos="1485900" algn="r"/>
                <a:tab pos="1885950" algn="l"/>
              </a:tabLst>
            </a:pPr>
            <a:r>
              <a:rPr lang="en-US" sz="1800">
                <a:solidFill>
                  <a:srgbClr val="000000"/>
                </a:solidFill>
                <a:latin typeface="Courier New" pitchFamily="49" charset="0"/>
              </a:rPr>
              <a:t>----- ----- ------</a:t>
            </a:r>
          </a:p>
          <a:p>
            <a:pPr algn="l">
              <a:lnSpc>
                <a:spcPct val="95000"/>
              </a:lnSpc>
              <a:spcBef>
                <a:spcPct val="0"/>
              </a:spcBef>
              <a:tabLst>
                <a:tab pos="1485900" algn="r"/>
                <a:tab pos="1885950" algn="l"/>
              </a:tabLst>
            </a:pPr>
            <a:r>
              <a:rPr lang="en-US" sz="1800">
                <a:solidFill>
                  <a:srgbClr val="000000"/>
                </a:solidFill>
                <a:latin typeface="Courier New" pitchFamily="49" charset="0"/>
              </a:rPr>
              <a:t>1       700	1200</a:t>
            </a:r>
          </a:p>
          <a:p>
            <a:pPr algn="l">
              <a:lnSpc>
                <a:spcPct val="95000"/>
              </a:lnSpc>
              <a:spcBef>
                <a:spcPct val="0"/>
              </a:spcBef>
              <a:tabLst>
                <a:tab pos="1485900" algn="r"/>
                <a:tab pos="1885950" algn="l"/>
              </a:tabLst>
            </a:pPr>
            <a:r>
              <a:rPr lang="en-US" sz="1800">
                <a:solidFill>
                  <a:srgbClr val="000000"/>
                </a:solidFill>
                <a:latin typeface="Courier New" pitchFamily="49" charset="0"/>
              </a:rPr>
              <a:t>2      1201	1400</a:t>
            </a:r>
          </a:p>
          <a:p>
            <a:pPr algn="l">
              <a:lnSpc>
                <a:spcPct val="95000"/>
              </a:lnSpc>
              <a:spcBef>
                <a:spcPct val="0"/>
              </a:spcBef>
              <a:tabLst>
                <a:tab pos="1485900" algn="r"/>
                <a:tab pos="1885950" algn="l"/>
              </a:tabLst>
            </a:pPr>
            <a:r>
              <a:rPr lang="en-US" sz="1800">
                <a:solidFill>
                  <a:srgbClr val="000000"/>
                </a:solidFill>
                <a:latin typeface="Courier New" pitchFamily="49" charset="0"/>
              </a:rPr>
              <a:t>3      1401	2000</a:t>
            </a:r>
          </a:p>
          <a:p>
            <a:pPr algn="l">
              <a:lnSpc>
                <a:spcPct val="95000"/>
              </a:lnSpc>
              <a:spcBef>
                <a:spcPct val="0"/>
              </a:spcBef>
              <a:tabLst>
                <a:tab pos="1485900" algn="r"/>
                <a:tab pos="1885950" algn="l"/>
              </a:tabLst>
            </a:pPr>
            <a:r>
              <a:rPr lang="en-US" sz="1800">
                <a:solidFill>
                  <a:srgbClr val="000000"/>
                </a:solidFill>
                <a:latin typeface="Courier New" pitchFamily="49" charset="0"/>
              </a:rPr>
              <a:t>4	2001	3000</a:t>
            </a:r>
          </a:p>
          <a:p>
            <a:pPr algn="l">
              <a:lnSpc>
                <a:spcPct val="95000"/>
              </a:lnSpc>
              <a:spcBef>
                <a:spcPct val="0"/>
              </a:spcBef>
              <a:tabLst>
                <a:tab pos="1485900" algn="r"/>
                <a:tab pos="1885950" algn="l"/>
              </a:tabLst>
            </a:pPr>
            <a:r>
              <a:rPr lang="en-US" sz="1800">
                <a:solidFill>
                  <a:srgbClr val="000000"/>
                </a:solidFill>
                <a:latin typeface="Courier New" pitchFamily="49" charset="0"/>
              </a:rPr>
              <a:t>5      3001	9999</a:t>
            </a:r>
          </a:p>
        </p:txBody>
      </p:sp>
    </p:spTree>
    <p:extLst>
      <p:ext uri="{BB962C8B-B14F-4D97-AF65-F5344CB8AC3E}">
        <p14:creationId xmlns:p14="http://schemas.microsoft.com/office/powerpoint/2010/main" val="80567273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895350" y="1838325"/>
            <a:ext cx="7264400" cy="1463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spcBef>
                <a:spcPct val="0"/>
              </a:spcBef>
              <a:tabLst>
                <a:tab pos="857250" algn="l"/>
                <a:tab pos="2063750" algn="l"/>
              </a:tabLst>
            </a:pPr>
            <a:endParaRPr lang="en-US" sz="1800">
              <a:solidFill>
                <a:srgbClr val="000000"/>
              </a:solidFill>
              <a:latin typeface="Courier New" pitchFamily="49" charset="0"/>
            </a:endParaRPr>
          </a:p>
          <a:p>
            <a:pPr algn="l">
              <a:spcBef>
                <a:spcPct val="0"/>
              </a:spcBef>
              <a:tabLst>
                <a:tab pos="857250" algn="l"/>
                <a:tab pos="2063750" algn="l"/>
              </a:tabLst>
            </a:pPr>
            <a:endParaRPr lang="en-US" sz="1800">
              <a:solidFill>
                <a:srgbClr val="000000"/>
              </a:solidFill>
              <a:latin typeface="Courier New" pitchFamily="49" charset="0"/>
            </a:endParaRPr>
          </a:p>
        </p:txBody>
      </p:sp>
      <p:sp>
        <p:nvSpPr>
          <p:cNvPr id="27651" name="Rectangle 3"/>
          <p:cNvSpPr>
            <a:spLocks noChangeArrowheads="1"/>
          </p:cNvSpPr>
          <p:nvPr/>
        </p:nvSpPr>
        <p:spPr bwMode="blackWhite">
          <a:xfrm>
            <a:off x="911225" y="3763963"/>
            <a:ext cx="7270750" cy="2039937"/>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pPr>
            <a:endParaRPr lang="en-US" sz="1800">
              <a:solidFill>
                <a:srgbClr val="000000"/>
              </a:solidFill>
              <a:latin typeface="Courier New" pitchFamily="49" charset="0"/>
            </a:endParaRPr>
          </a:p>
          <a:p>
            <a:pPr algn="l">
              <a:lnSpc>
                <a:spcPct val="100000"/>
              </a:lnSpc>
              <a:spcBef>
                <a:spcPct val="0"/>
              </a:spcBef>
            </a:pPr>
            <a:endParaRPr lang="en-US" sz="1800">
              <a:solidFill>
                <a:srgbClr val="000000"/>
              </a:solidFill>
              <a:latin typeface="Courier New" pitchFamily="49" charset="0"/>
            </a:endParaRPr>
          </a:p>
          <a:p>
            <a:pPr algn="l">
              <a:lnSpc>
                <a:spcPct val="100000"/>
              </a:lnSpc>
              <a:spcBef>
                <a:spcPct val="0"/>
              </a:spcBef>
            </a:pPr>
            <a:endParaRPr lang="en-US" sz="1800">
              <a:solidFill>
                <a:srgbClr val="000000"/>
              </a:solidFill>
              <a:latin typeface="Courier New" pitchFamily="49" charset="0"/>
            </a:endParaRPr>
          </a:p>
          <a:p>
            <a:pPr algn="l">
              <a:lnSpc>
                <a:spcPct val="100000"/>
              </a:lnSpc>
              <a:spcBef>
                <a:spcPct val="0"/>
              </a:spcBef>
            </a:pPr>
            <a:endParaRPr lang="en-US" sz="1800">
              <a:solidFill>
                <a:srgbClr val="000000"/>
              </a:solidFill>
              <a:latin typeface="Courier New" pitchFamily="49" charset="0"/>
            </a:endParaRPr>
          </a:p>
          <a:p>
            <a:pPr algn="l">
              <a:lnSpc>
                <a:spcPct val="100000"/>
              </a:lnSpc>
              <a:spcBef>
                <a:spcPct val="0"/>
              </a:spcBef>
            </a:pPr>
            <a:endParaRPr lang="en-US" sz="1800">
              <a:solidFill>
                <a:srgbClr val="000000"/>
              </a:solidFill>
              <a:latin typeface="Courier New" pitchFamily="49" charset="0"/>
            </a:endParaRPr>
          </a:p>
          <a:p>
            <a:pPr algn="l">
              <a:lnSpc>
                <a:spcPct val="100000"/>
              </a:lnSpc>
              <a:spcBef>
                <a:spcPct val="0"/>
              </a:spcBef>
            </a:pPr>
            <a:endParaRPr lang="en-US" sz="1800">
              <a:solidFill>
                <a:srgbClr val="000000"/>
              </a:solidFill>
              <a:latin typeface="Courier New" pitchFamily="49" charset="0"/>
            </a:endParaRPr>
          </a:p>
          <a:p>
            <a:pPr algn="l">
              <a:lnSpc>
                <a:spcPct val="100000"/>
              </a:lnSpc>
              <a:spcBef>
                <a:spcPct val="0"/>
              </a:spcBef>
            </a:pPr>
            <a:endParaRPr lang="en-US" sz="1800">
              <a:solidFill>
                <a:srgbClr val="000000"/>
              </a:solidFill>
              <a:latin typeface="Courier New" pitchFamily="49" charset="0"/>
            </a:endParaRPr>
          </a:p>
        </p:txBody>
      </p:sp>
      <p:sp>
        <p:nvSpPr>
          <p:cNvPr id="27652" name="Rectangle 4"/>
          <p:cNvSpPr>
            <a:spLocks noGrp="1" noChangeArrowheads="1"/>
          </p:cNvSpPr>
          <p:nvPr>
            <p:ph type="title"/>
          </p:nvPr>
        </p:nvSpPr>
        <p:spPr>
          <a:noFill/>
        </p:spPr>
        <p:txBody>
          <a:bodyPr>
            <a:normAutofit fontScale="90000"/>
          </a:bodyPr>
          <a:lstStyle/>
          <a:p>
            <a:pPr algn="l"/>
            <a:r>
              <a:rPr lang="en-US" b="1" dirty="0">
                <a:solidFill>
                  <a:schemeClr val="tx1"/>
                </a:solidFill>
              </a:rPr>
              <a:t>Retrieving Records with Non-Equijoins</a:t>
            </a:r>
          </a:p>
        </p:txBody>
      </p:sp>
      <p:sp>
        <p:nvSpPr>
          <p:cNvPr id="10" name="Slide Number Placeholder 9"/>
          <p:cNvSpPr>
            <a:spLocks noGrp="1"/>
          </p:cNvSpPr>
          <p:nvPr>
            <p:ph type="sldNum" sz="quarter" idx="12"/>
          </p:nvPr>
        </p:nvSpPr>
        <p:spPr/>
        <p:txBody>
          <a:bodyPr/>
          <a:lstStyle/>
          <a:p>
            <a:fld id="{C7D3A3A2-DD09-4C12-9A4D-77F31FE6E1FD}" type="slidenum">
              <a:rPr lang="en-US" smtClean="0"/>
              <a:pPr/>
              <a:t>17</a:t>
            </a:fld>
            <a:endParaRPr lang="en-US"/>
          </a:p>
        </p:txBody>
      </p:sp>
      <p:grpSp>
        <p:nvGrpSpPr>
          <p:cNvPr id="2" name="Group 7"/>
          <p:cNvGrpSpPr>
            <a:grpSpLocks/>
          </p:cNvGrpSpPr>
          <p:nvPr/>
        </p:nvGrpSpPr>
        <p:grpSpPr bwMode="auto">
          <a:xfrm>
            <a:off x="1765300" y="2593975"/>
            <a:ext cx="4025900" cy="2663825"/>
            <a:chOff x="1112" y="1634"/>
            <a:chExt cx="2536" cy="1678"/>
          </a:xfrm>
        </p:grpSpPr>
        <p:sp>
          <p:nvSpPr>
            <p:cNvPr id="27656" name="Rectangle 5"/>
            <p:cNvSpPr>
              <a:spLocks noChangeArrowheads="1"/>
            </p:cNvSpPr>
            <p:nvPr/>
          </p:nvSpPr>
          <p:spPr bwMode="ltGray">
            <a:xfrm>
              <a:off x="1112" y="1634"/>
              <a:ext cx="2536" cy="418"/>
            </a:xfrm>
            <a:prstGeom prst="rect">
              <a:avLst/>
            </a:prstGeom>
            <a:solidFill>
              <a:srgbClr val="FF5050">
                <a:alpha val="50195"/>
              </a:srgbClr>
            </a:solidFill>
            <a:ln w="9525">
              <a:noFill/>
              <a:miter lim="800000"/>
              <a:headEnd/>
              <a:tailEnd/>
            </a:ln>
            <a:effectLst/>
          </p:spPr>
          <p:txBody>
            <a:bodyPr wrap="none" anchor="ctr"/>
            <a:lstStyle/>
            <a:p>
              <a:endParaRPr lang="en-US"/>
            </a:p>
          </p:txBody>
        </p:sp>
        <p:sp>
          <p:nvSpPr>
            <p:cNvPr id="27657" name="Rectangle 6"/>
            <p:cNvSpPr>
              <a:spLocks noChangeArrowheads="1"/>
            </p:cNvSpPr>
            <p:nvPr/>
          </p:nvSpPr>
          <p:spPr bwMode="ltGray">
            <a:xfrm>
              <a:off x="1544" y="2390"/>
              <a:ext cx="856" cy="922"/>
            </a:xfrm>
            <a:prstGeom prst="rect">
              <a:avLst/>
            </a:prstGeom>
            <a:solidFill>
              <a:srgbClr val="FF5050">
                <a:alpha val="50195"/>
              </a:srgbClr>
            </a:solidFill>
            <a:ln w="9525">
              <a:noFill/>
              <a:miter lim="800000"/>
              <a:headEnd/>
              <a:tailEnd/>
            </a:ln>
            <a:effectLst/>
          </p:spPr>
          <p:txBody>
            <a:bodyPr wrap="none" anchor="ctr"/>
            <a:lstStyle/>
            <a:p>
              <a:endParaRPr lang="en-US"/>
            </a:p>
          </p:txBody>
        </p:sp>
      </p:grpSp>
      <p:sp>
        <p:nvSpPr>
          <p:cNvPr id="27654" name="Rectangle 8"/>
          <p:cNvSpPr>
            <a:spLocks noChangeArrowheads="1"/>
          </p:cNvSpPr>
          <p:nvPr/>
        </p:nvSpPr>
        <p:spPr bwMode="blackWhite">
          <a:xfrm>
            <a:off x="923925" y="3776663"/>
            <a:ext cx="7245350" cy="2014537"/>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ENAME            SAL     GRADE</a:t>
            </a:r>
          </a:p>
          <a:p>
            <a:pPr algn="l">
              <a:lnSpc>
                <a:spcPct val="100000"/>
              </a:lnSpc>
              <a:spcBef>
                <a:spcPct val="0"/>
              </a:spcBef>
            </a:pPr>
            <a:r>
              <a:rPr lang="en-US" sz="1800">
                <a:solidFill>
                  <a:srgbClr val="000000"/>
                </a:solidFill>
                <a:latin typeface="Courier New" pitchFamily="49" charset="0"/>
              </a:rPr>
              <a:t>---------- --------- ---------</a:t>
            </a:r>
          </a:p>
          <a:p>
            <a:pPr algn="l">
              <a:lnSpc>
                <a:spcPct val="100000"/>
              </a:lnSpc>
              <a:spcBef>
                <a:spcPct val="0"/>
              </a:spcBef>
            </a:pPr>
            <a:r>
              <a:rPr lang="en-US" sz="1800">
                <a:solidFill>
                  <a:srgbClr val="000000"/>
                </a:solidFill>
                <a:latin typeface="Courier New" pitchFamily="49" charset="0"/>
              </a:rPr>
              <a:t>JAMES            950         1</a:t>
            </a:r>
          </a:p>
          <a:p>
            <a:pPr algn="l">
              <a:lnSpc>
                <a:spcPct val="100000"/>
              </a:lnSpc>
              <a:spcBef>
                <a:spcPct val="0"/>
              </a:spcBef>
            </a:pPr>
            <a:r>
              <a:rPr lang="en-US" sz="1800">
                <a:solidFill>
                  <a:srgbClr val="000000"/>
                </a:solidFill>
                <a:latin typeface="Courier New" pitchFamily="49" charset="0"/>
              </a:rPr>
              <a:t>SMITH            800         1</a:t>
            </a:r>
          </a:p>
          <a:p>
            <a:pPr algn="l">
              <a:lnSpc>
                <a:spcPct val="100000"/>
              </a:lnSpc>
              <a:spcBef>
                <a:spcPct val="0"/>
              </a:spcBef>
            </a:pPr>
            <a:r>
              <a:rPr lang="en-US" sz="1800">
                <a:solidFill>
                  <a:srgbClr val="000000"/>
                </a:solidFill>
                <a:latin typeface="Courier New" pitchFamily="49" charset="0"/>
              </a:rPr>
              <a:t>ADAMS           1100         1</a:t>
            </a:r>
          </a:p>
          <a:p>
            <a:pPr algn="l">
              <a:lnSpc>
                <a:spcPct val="100000"/>
              </a:lnSpc>
              <a:spcBef>
                <a:spcPct val="0"/>
              </a:spcBef>
            </a:pPr>
            <a:r>
              <a:rPr lang="en-US" sz="1800">
                <a:solidFill>
                  <a:srgbClr val="000000"/>
                </a:solidFill>
                <a:latin typeface="Courier New" pitchFamily="49" charset="0"/>
              </a:rPr>
              <a:t>...</a:t>
            </a:r>
          </a:p>
          <a:p>
            <a:pPr algn="l">
              <a:lnSpc>
                <a:spcPct val="100000"/>
              </a:lnSpc>
              <a:spcBef>
                <a:spcPct val="0"/>
              </a:spcBef>
            </a:pPr>
            <a:r>
              <a:rPr lang="en-US" sz="1800">
                <a:solidFill>
                  <a:srgbClr val="000000"/>
                </a:solidFill>
                <a:latin typeface="Courier New" pitchFamily="49" charset="0"/>
              </a:rPr>
              <a:t>14 rows selected.</a:t>
            </a:r>
          </a:p>
        </p:txBody>
      </p:sp>
      <p:sp>
        <p:nvSpPr>
          <p:cNvPr id="27655" name="Rectangle 9"/>
          <p:cNvSpPr>
            <a:spLocks noChangeArrowheads="1"/>
          </p:cNvSpPr>
          <p:nvPr/>
        </p:nvSpPr>
        <p:spPr bwMode="blackWhite">
          <a:xfrm>
            <a:off x="882650" y="1825625"/>
            <a:ext cx="7289800" cy="1489075"/>
          </a:xfrm>
          <a:prstGeom prst="rect">
            <a:avLst/>
          </a:prstGeom>
          <a:noFill/>
          <a:ln w="9525">
            <a:noFill/>
            <a:miter lim="800000"/>
            <a:headEnd/>
            <a:tailEnd/>
          </a:ln>
          <a:effectLst/>
        </p:spPr>
        <p:txBody>
          <a:bodyPr wrap="none" lIns="92075" tIns="46038" rIns="92075" bIns="46038" anchor="ctr"/>
          <a:lstStyle/>
          <a:p>
            <a:pPr algn="l">
              <a:spcBef>
                <a:spcPct val="0"/>
              </a:spcBef>
              <a:tabLst>
                <a:tab pos="857250" algn="l"/>
                <a:tab pos="2063750" algn="l"/>
              </a:tabLst>
            </a:pPr>
            <a:r>
              <a:rPr lang="en-US" sz="1800">
                <a:solidFill>
                  <a:srgbClr val="000000"/>
                </a:solidFill>
                <a:latin typeface="Courier New" pitchFamily="49" charset="0"/>
              </a:rPr>
              <a:t>SQL&gt; 	SELECT 	e.ename, e.sal, s.grade</a:t>
            </a:r>
          </a:p>
          <a:p>
            <a:pPr algn="l">
              <a:spcBef>
                <a:spcPct val="0"/>
              </a:spcBef>
              <a:tabLst>
                <a:tab pos="857250" algn="l"/>
                <a:tab pos="2063750" algn="l"/>
              </a:tabLst>
            </a:pPr>
            <a:r>
              <a:rPr lang="en-US" sz="1800">
                <a:solidFill>
                  <a:srgbClr val="000000"/>
                </a:solidFill>
                <a:latin typeface="Courier New" pitchFamily="49" charset="0"/>
              </a:rPr>
              <a:t>   2	FROM	emp e, salgrade s</a:t>
            </a:r>
          </a:p>
          <a:p>
            <a:pPr algn="l">
              <a:spcBef>
                <a:spcPct val="0"/>
              </a:spcBef>
              <a:tabLst>
                <a:tab pos="857250" algn="l"/>
                <a:tab pos="2063750" algn="l"/>
              </a:tabLst>
            </a:pPr>
            <a:r>
              <a:rPr lang="en-US" sz="1800">
                <a:solidFill>
                  <a:srgbClr val="000000"/>
                </a:solidFill>
                <a:latin typeface="Courier New" pitchFamily="49" charset="0"/>
              </a:rPr>
              <a:t>   3	WHERE 	e.sal</a:t>
            </a:r>
          </a:p>
          <a:p>
            <a:pPr algn="l">
              <a:spcBef>
                <a:spcPct val="0"/>
              </a:spcBef>
              <a:tabLst>
                <a:tab pos="857250" algn="l"/>
                <a:tab pos="2063750" algn="l"/>
              </a:tabLst>
            </a:pPr>
            <a:r>
              <a:rPr lang="en-US" sz="1800">
                <a:solidFill>
                  <a:srgbClr val="000000"/>
                </a:solidFill>
                <a:latin typeface="Courier New" pitchFamily="49" charset="0"/>
              </a:rPr>
              <a:t>   4	BETWEEN 	s.losal AND s.hisal;</a:t>
            </a:r>
          </a:p>
        </p:txBody>
      </p:sp>
    </p:spTree>
    <p:extLst>
      <p:ext uri="{BB962C8B-B14F-4D97-AF65-F5344CB8AC3E}">
        <p14:creationId xmlns:p14="http://schemas.microsoft.com/office/powerpoint/2010/main" val="116866890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blackWhite">
          <a:xfrm>
            <a:off x="2063750" y="1720850"/>
            <a:ext cx="1955800" cy="22002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a:t>
            </a: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p:txBody>
      </p:sp>
      <p:sp>
        <p:nvSpPr>
          <p:cNvPr id="28675" name="Rectangle 3"/>
          <p:cNvSpPr>
            <a:spLocks noChangeArrowheads="1"/>
          </p:cNvSpPr>
          <p:nvPr/>
        </p:nvSpPr>
        <p:spPr bwMode="blackWhite">
          <a:xfrm>
            <a:off x="4576763" y="1714500"/>
            <a:ext cx="2586037" cy="22002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p:txBody>
      </p:sp>
      <p:sp>
        <p:nvSpPr>
          <p:cNvPr id="28676" name="Rectangle 4"/>
          <p:cNvSpPr>
            <a:spLocks noGrp="1" noChangeArrowheads="1"/>
          </p:cNvSpPr>
          <p:nvPr>
            <p:ph type="title"/>
          </p:nvPr>
        </p:nvSpPr>
        <p:spPr>
          <a:noFill/>
        </p:spPr>
        <p:txBody>
          <a:bodyPr/>
          <a:lstStyle/>
          <a:p>
            <a:pPr algn="l"/>
            <a:r>
              <a:rPr lang="en-US" b="1" dirty="0">
                <a:solidFill>
                  <a:schemeClr val="tx1"/>
                </a:solidFill>
              </a:rPr>
              <a:t>Outer Joins</a:t>
            </a:r>
          </a:p>
        </p:txBody>
      </p:sp>
      <p:sp>
        <p:nvSpPr>
          <p:cNvPr id="14" name="Slide Number Placeholder 13"/>
          <p:cNvSpPr>
            <a:spLocks noGrp="1"/>
          </p:cNvSpPr>
          <p:nvPr>
            <p:ph type="sldNum" sz="quarter" idx="12"/>
          </p:nvPr>
        </p:nvSpPr>
        <p:spPr/>
        <p:txBody>
          <a:bodyPr/>
          <a:lstStyle/>
          <a:p>
            <a:fld id="{C7D3A3A2-DD09-4C12-9A4D-77F31FE6E1FD}" type="slidenum">
              <a:rPr lang="en-US" smtClean="0"/>
              <a:pPr/>
              <a:t>18</a:t>
            </a:fld>
            <a:endParaRPr lang="en-US"/>
          </a:p>
        </p:txBody>
      </p:sp>
      <p:sp>
        <p:nvSpPr>
          <p:cNvPr id="35845" name="Rectangle 5"/>
          <p:cNvSpPr>
            <a:spLocks noChangeArrowheads="1"/>
          </p:cNvSpPr>
          <p:nvPr/>
        </p:nvSpPr>
        <p:spPr bwMode="auto">
          <a:xfrm>
            <a:off x="1962150" y="1344613"/>
            <a:ext cx="804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defRPr/>
            </a:pPr>
            <a:r>
              <a:rPr lang="en-US" sz="2000">
                <a:solidFill>
                  <a:schemeClr val="tx1"/>
                </a:solidFill>
                <a:effectLst>
                  <a:outerShdw blurRad="38100" dist="38100" dir="2700000" algn="tl">
                    <a:srgbClr val="000000"/>
                  </a:outerShdw>
                </a:effectLst>
                <a:latin typeface="Arial" pitchFamily="34" charset="0"/>
              </a:rPr>
              <a:t>EMP </a:t>
            </a:r>
          </a:p>
        </p:txBody>
      </p:sp>
      <p:sp>
        <p:nvSpPr>
          <p:cNvPr id="35846" name="Rectangle 6"/>
          <p:cNvSpPr>
            <a:spLocks noChangeArrowheads="1"/>
          </p:cNvSpPr>
          <p:nvPr/>
        </p:nvSpPr>
        <p:spPr bwMode="auto">
          <a:xfrm>
            <a:off x="4476750" y="1349375"/>
            <a:ext cx="931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defRPr/>
            </a:pPr>
            <a:r>
              <a:rPr lang="en-US" sz="2000">
                <a:solidFill>
                  <a:schemeClr val="tx1"/>
                </a:solidFill>
                <a:effectLst>
                  <a:outerShdw blurRad="38100" dist="38100" dir="2700000" algn="tl">
                    <a:srgbClr val="000000"/>
                  </a:outerShdw>
                </a:effectLst>
                <a:latin typeface="Arial" pitchFamily="34" charset="0"/>
              </a:rPr>
              <a:t>DEPT </a:t>
            </a:r>
          </a:p>
        </p:txBody>
      </p:sp>
      <p:sp>
        <p:nvSpPr>
          <p:cNvPr id="35847" name="Rectangle 7"/>
          <p:cNvSpPr>
            <a:spLocks noChangeArrowheads="1"/>
          </p:cNvSpPr>
          <p:nvPr/>
        </p:nvSpPr>
        <p:spPr bwMode="ltGray">
          <a:xfrm>
            <a:off x="2971800" y="1733550"/>
            <a:ext cx="2552700" cy="2176463"/>
          </a:xfrm>
          <a:prstGeom prst="rect">
            <a:avLst/>
          </a:prstGeom>
          <a:solidFill>
            <a:srgbClr val="FF5050">
              <a:alpha val="50195"/>
            </a:srgbClr>
          </a:solidFill>
          <a:ln w="9525">
            <a:noFill/>
            <a:miter lim="800000"/>
            <a:headEnd/>
            <a:tailEnd/>
          </a:ln>
          <a:effectLst/>
        </p:spPr>
        <p:txBody>
          <a:bodyPr wrap="none" anchor="ctr"/>
          <a:lstStyle/>
          <a:p>
            <a:endParaRPr lang="en-US"/>
          </a:p>
        </p:txBody>
      </p:sp>
      <p:sp>
        <p:nvSpPr>
          <p:cNvPr id="35848" name="Rectangle 8"/>
          <p:cNvSpPr>
            <a:spLocks noChangeArrowheads="1"/>
          </p:cNvSpPr>
          <p:nvPr/>
        </p:nvSpPr>
        <p:spPr bwMode="ltGray">
          <a:xfrm>
            <a:off x="2066925" y="3600450"/>
            <a:ext cx="5067300" cy="314325"/>
          </a:xfrm>
          <a:prstGeom prst="rect">
            <a:avLst/>
          </a:prstGeom>
          <a:solidFill>
            <a:srgbClr val="009900">
              <a:alpha val="50195"/>
            </a:srgbClr>
          </a:solidFill>
          <a:ln w="9525">
            <a:noFill/>
            <a:miter lim="800000"/>
            <a:headEnd/>
            <a:tailEnd/>
          </a:ln>
          <a:effectLst/>
        </p:spPr>
        <p:txBody>
          <a:bodyPr wrap="none" anchor="ctr"/>
          <a:lstStyle/>
          <a:p>
            <a:endParaRPr lang="en-US"/>
          </a:p>
        </p:txBody>
      </p:sp>
      <p:grpSp>
        <p:nvGrpSpPr>
          <p:cNvPr id="2" name="Group 11"/>
          <p:cNvGrpSpPr>
            <a:grpSpLocks/>
          </p:cNvGrpSpPr>
          <p:nvPr/>
        </p:nvGrpSpPr>
        <p:grpSpPr bwMode="auto">
          <a:xfrm>
            <a:off x="2343150" y="3790950"/>
            <a:ext cx="5448300" cy="1447800"/>
            <a:chOff x="1476" y="2388"/>
            <a:chExt cx="3432" cy="912"/>
          </a:xfrm>
        </p:grpSpPr>
        <p:sp>
          <p:nvSpPr>
            <p:cNvPr id="35849" name="Rectangle 9"/>
            <p:cNvSpPr>
              <a:spLocks noChangeArrowheads="1"/>
            </p:cNvSpPr>
            <p:nvPr/>
          </p:nvSpPr>
          <p:spPr bwMode="auto">
            <a:xfrm>
              <a:off x="1973" y="2782"/>
              <a:ext cx="2935"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rPr>
                <a:t>No employee in the</a:t>
              </a:r>
              <a:br>
                <a:rPr lang="en-US" sz="2400">
                  <a:solidFill>
                    <a:srgbClr val="FFFFCC"/>
                  </a:solidFill>
                  <a:effectLst>
                    <a:outerShdw blurRad="38100" dist="38100" dir="2700000" algn="tl">
                      <a:srgbClr val="000000"/>
                    </a:outerShdw>
                  </a:effectLst>
                  <a:latin typeface="Arial" pitchFamily="34" charset="0"/>
                </a:rPr>
              </a:br>
              <a:r>
                <a:rPr lang="en-US" sz="2400">
                  <a:solidFill>
                    <a:srgbClr val="FFFFCC"/>
                  </a:solidFill>
                  <a:effectLst>
                    <a:outerShdw blurRad="38100" dist="38100" dir="2700000" algn="tl">
                      <a:srgbClr val="000000"/>
                    </a:outerShdw>
                  </a:effectLst>
                  <a:latin typeface="Arial" pitchFamily="34" charset="0"/>
                </a:rPr>
                <a:t>OPERATIONS department</a:t>
              </a:r>
            </a:p>
          </p:txBody>
        </p:sp>
        <p:sp>
          <p:nvSpPr>
            <p:cNvPr id="28685" name="Freeform 10"/>
            <p:cNvSpPr>
              <a:spLocks/>
            </p:cNvSpPr>
            <p:nvPr/>
          </p:nvSpPr>
          <p:spPr bwMode="auto">
            <a:xfrm>
              <a:off x="1476" y="2388"/>
              <a:ext cx="458" cy="529"/>
            </a:xfrm>
            <a:custGeom>
              <a:avLst/>
              <a:gdLst>
                <a:gd name="T0" fmla="*/ 457 w 458"/>
                <a:gd name="T1" fmla="*/ 528 h 529"/>
                <a:gd name="T2" fmla="*/ 0 w 458"/>
                <a:gd name="T3" fmla="*/ 528 h 529"/>
                <a:gd name="T4" fmla="*/ 0 w 458"/>
                <a:gd name="T5" fmla="*/ 480 h 529"/>
                <a:gd name="T6" fmla="*/ 0 w 458"/>
                <a:gd name="T7" fmla="*/ 408 h 529"/>
                <a:gd name="T8" fmla="*/ 0 w 458"/>
                <a:gd name="T9" fmla="*/ 0 h 5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8" h="529">
                  <a:moveTo>
                    <a:pt x="457" y="528"/>
                  </a:moveTo>
                  <a:lnTo>
                    <a:pt x="0" y="528"/>
                  </a:lnTo>
                  <a:lnTo>
                    <a:pt x="0" y="480"/>
                  </a:lnTo>
                  <a:lnTo>
                    <a:pt x="0" y="408"/>
                  </a:lnTo>
                  <a:lnTo>
                    <a:pt x="0" y="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alpha val="50000"/>
                </a:srgbClr>
              </a:outerShdw>
            </a:effectLst>
          </p:spPr>
          <p:txBody>
            <a:bodyPr/>
            <a:lstStyle/>
            <a:p>
              <a:endParaRPr lang="en-US"/>
            </a:p>
          </p:txBody>
        </p:sp>
      </p:grpSp>
      <p:sp>
        <p:nvSpPr>
          <p:cNvPr id="28682" name="Rectangle 12"/>
          <p:cNvSpPr>
            <a:spLocks noChangeArrowheads="1"/>
          </p:cNvSpPr>
          <p:nvPr/>
        </p:nvSpPr>
        <p:spPr bwMode="blackWhite">
          <a:xfrm>
            <a:off x="2038350" y="1720850"/>
            <a:ext cx="1981200" cy="2174875"/>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ENAME	DEPTNO</a:t>
            </a:r>
            <a:br>
              <a:rPr lang="en-US" sz="1800">
                <a:solidFill>
                  <a:srgbClr val="000000"/>
                </a:solidFill>
                <a:latin typeface="Courier New" pitchFamily="49" charset="0"/>
              </a:rPr>
            </a:br>
            <a:r>
              <a:rPr lang="en-US" sz="1800">
                <a:solidFill>
                  <a:srgbClr val="000000"/>
                </a:solidFill>
                <a:latin typeface="Courier New" pitchFamily="49" charset="0"/>
              </a:rPr>
              <a:t>-----	------</a:t>
            </a:r>
            <a:br>
              <a:rPr lang="en-US" sz="1800">
                <a:solidFill>
                  <a:srgbClr val="000000"/>
                </a:solidFill>
                <a:latin typeface="Courier New" pitchFamily="49" charset="0"/>
              </a:rPr>
            </a:br>
            <a:r>
              <a:rPr lang="en-US" sz="1800">
                <a:solidFill>
                  <a:srgbClr val="000000"/>
                </a:solidFill>
                <a:latin typeface="Courier New" pitchFamily="49" charset="0"/>
              </a:rPr>
              <a:t>KING	10</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BLAKE	30</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CLARK	10</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JONES	20</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a:t>
            </a: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p:txBody>
      </p:sp>
      <p:sp>
        <p:nvSpPr>
          <p:cNvPr id="28683" name="Rectangle 13"/>
          <p:cNvSpPr>
            <a:spLocks noChangeArrowheads="1"/>
          </p:cNvSpPr>
          <p:nvPr/>
        </p:nvSpPr>
        <p:spPr bwMode="blackWhite">
          <a:xfrm>
            <a:off x="4576763" y="1739900"/>
            <a:ext cx="2560637" cy="2174875"/>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DEPTNO DNAME</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10 	ACCOUNTING</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30 	SALES</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10 	ACCOUNTING</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20	RESEARCH</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40	OPERATIONS</a:t>
            </a:r>
          </a:p>
        </p:txBody>
      </p:sp>
    </p:spTree>
    <p:extLst>
      <p:ext uri="{BB962C8B-B14F-4D97-AF65-F5344CB8AC3E}">
        <p14:creationId xmlns:p14="http://schemas.microsoft.com/office/powerpoint/2010/main" val="259452990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847"/>
                                        </p:tgtEl>
                                        <p:attrNameLst>
                                          <p:attrName>style.visibility</p:attrName>
                                        </p:attrNameLst>
                                      </p:cBhvr>
                                      <p:to>
                                        <p:strVal val="visible"/>
                                      </p:to>
                                    </p:set>
                                    <p:animEffect transition="in" filter="wipe(up)">
                                      <p:cBhvr>
                                        <p:cTn id="7" dur="500"/>
                                        <p:tgtEl>
                                          <p:spTgt spid="358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8"/>
                                        </p:tgtEl>
                                        <p:attrNameLst>
                                          <p:attrName>style.visibility</p:attrName>
                                        </p:attrNameLst>
                                      </p:cBhvr>
                                      <p:to>
                                        <p:strVal val="visible"/>
                                      </p:to>
                                    </p:set>
                                    <p:animEffect transition="in" filter="wipe(left)">
                                      <p:cBhvr>
                                        <p:cTn id="12" dur="500"/>
                                        <p:tgtEl>
                                          <p:spTgt spid="35848"/>
                                        </p:tgtEl>
                                      </p:cBhvr>
                                    </p:animEffect>
                                  </p:childTnLst>
                                </p:cTn>
                              </p:par>
                            </p:childTnLst>
                          </p:cTn>
                        </p:par>
                        <p:par>
                          <p:cTn id="13" fill="hold" nodeType="afterGroup">
                            <p:stCondLst>
                              <p:cond delay="5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7" grpId="0" animBg="1"/>
      <p:bldP spid="35848"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a:lstStyle/>
          <a:p>
            <a:pPr algn="l"/>
            <a:r>
              <a:rPr lang="en-US" b="1" dirty="0">
                <a:solidFill>
                  <a:schemeClr val="tx1"/>
                </a:solidFill>
              </a:rPr>
              <a:t>Outer Joins</a:t>
            </a:r>
          </a:p>
        </p:txBody>
      </p:sp>
      <p:sp>
        <p:nvSpPr>
          <p:cNvPr id="6" name="Slide Number Placeholder 5"/>
          <p:cNvSpPr>
            <a:spLocks noGrp="1"/>
          </p:cNvSpPr>
          <p:nvPr>
            <p:ph type="sldNum" sz="quarter" idx="12"/>
          </p:nvPr>
        </p:nvSpPr>
        <p:spPr/>
        <p:txBody>
          <a:bodyPr/>
          <a:lstStyle/>
          <a:p>
            <a:fld id="{C7D3A3A2-DD09-4C12-9A4D-77F31FE6E1FD}" type="slidenum">
              <a:rPr lang="en-US" smtClean="0"/>
              <a:pPr/>
              <a:t>19</a:t>
            </a:fld>
            <a:endParaRPr lang="en-US"/>
          </a:p>
        </p:txBody>
      </p:sp>
      <p:sp>
        <p:nvSpPr>
          <p:cNvPr id="29699" name="Rectangle 3"/>
          <p:cNvSpPr>
            <a:spLocks noGrp="1" noChangeArrowheads="1"/>
          </p:cNvSpPr>
          <p:nvPr>
            <p:ph sz="quarter" idx="1"/>
          </p:nvPr>
        </p:nvSpPr>
        <p:spPr>
          <a:xfrm>
            <a:off x="860425" y="1295400"/>
            <a:ext cx="7385050" cy="4089400"/>
          </a:xfrm>
        </p:spPr>
        <p:txBody>
          <a:bodyPr/>
          <a:lstStyle/>
          <a:p>
            <a:pPr lvl="1"/>
            <a:r>
              <a:rPr lang="en-US"/>
              <a:t>You use an outer join to also see rows that do not usually meet the join condition.</a:t>
            </a:r>
          </a:p>
          <a:p>
            <a:pPr lvl="1"/>
            <a:r>
              <a:rPr lang="en-US"/>
              <a:t>Outer join operator is the plus sign </a:t>
            </a:r>
            <a:r>
              <a:rPr lang="en-US">
                <a:solidFill>
                  <a:srgbClr val="FF0033"/>
                </a:solidFill>
              </a:rPr>
              <a:t>(+)</a:t>
            </a:r>
            <a:r>
              <a:rPr lang="en-US"/>
              <a:t>.</a:t>
            </a:r>
          </a:p>
          <a:p>
            <a:pPr lvl="1">
              <a:buFontTx/>
              <a:buNone/>
            </a:pPr>
            <a:endParaRPr lang="en-US"/>
          </a:p>
          <a:p>
            <a:pPr lvl="1">
              <a:buFontTx/>
              <a:buNone/>
            </a:pPr>
            <a:endParaRPr lang="en-US"/>
          </a:p>
          <a:p>
            <a:pPr lvl="1">
              <a:buFontTx/>
              <a:buNone/>
            </a:pPr>
            <a:endParaRPr lang="en-US"/>
          </a:p>
          <a:p>
            <a:endParaRPr lang="en-US">
              <a:solidFill>
                <a:srgbClr val="F8F8D3"/>
              </a:solidFill>
            </a:endParaRPr>
          </a:p>
        </p:txBody>
      </p:sp>
      <p:sp>
        <p:nvSpPr>
          <p:cNvPr id="29700" name="Rectangle 4"/>
          <p:cNvSpPr>
            <a:spLocks noChangeArrowheads="1"/>
          </p:cNvSpPr>
          <p:nvPr/>
        </p:nvSpPr>
        <p:spPr bwMode="blackWhite">
          <a:xfrm>
            <a:off x="908050" y="3152775"/>
            <a:ext cx="7270750" cy="1082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spcBef>
                <a:spcPct val="0"/>
              </a:spcBef>
              <a:tabLst>
                <a:tab pos="966788" algn="l"/>
              </a:tabLst>
            </a:pPr>
            <a:r>
              <a:rPr lang="en-US" sz="1800">
                <a:solidFill>
                  <a:srgbClr val="000000"/>
                </a:solidFill>
                <a:latin typeface="Courier New" pitchFamily="49" charset="0"/>
              </a:rPr>
              <a:t>SELECT	</a:t>
            </a:r>
            <a:r>
              <a:rPr lang="en-US" sz="1800" i="1">
                <a:solidFill>
                  <a:srgbClr val="000000"/>
                </a:solidFill>
                <a:latin typeface="Courier New" pitchFamily="49" charset="0"/>
              </a:rPr>
              <a:t>table1.column, table2.column</a:t>
            </a:r>
            <a:endParaRPr lang="en-US" sz="1800">
              <a:solidFill>
                <a:srgbClr val="000000"/>
              </a:solidFill>
              <a:latin typeface="Courier New" pitchFamily="49" charset="0"/>
            </a:endParaRPr>
          </a:p>
          <a:p>
            <a:pPr algn="l">
              <a:spcBef>
                <a:spcPct val="0"/>
              </a:spcBef>
              <a:tabLst>
                <a:tab pos="966788" algn="l"/>
              </a:tabLst>
            </a:pPr>
            <a:r>
              <a:rPr lang="en-US" sz="1800">
                <a:solidFill>
                  <a:srgbClr val="000000"/>
                </a:solidFill>
                <a:latin typeface="Courier New" pitchFamily="49" charset="0"/>
              </a:rPr>
              <a:t>FROM	</a:t>
            </a:r>
            <a:r>
              <a:rPr lang="en-US" sz="1800" i="1">
                <a:solidFill>
                  <a:srgbClr val="000000"/>
                </a:solidFill>
                <a:latin typeface="Courier New" pitchFamily="49" charset="0"/>
              </a:rPr>
              <a:t>table1, table2</a:t>
            </a:r>
            <a:endParaRPr lang="en-US" sz="1800">
              <a:solidFill>
                <a:srgbClr val="000000"/>
              </a:solidFill>
              <a:latin typeface="Courier New" pitchFamily="49" charset="0"/>
            </a:endParaRPr>
          </a:p>
          <a:p>
            <a:pPr algn="l">
              <a:spcBef>
                <a:spcPct val="0"/>
              </a:spcBef>
              <a:tabLst>
                <a:tab pos="966788" algn="l"/>
              </a:tabLst>
            </a:pPr>
            <a:r>
              <a:rPr lang="en-US" sz="1800">
                <a:solidFill>
                  <a:srgbClr val="000000"/>
                </a:solidFill>
                <a:latin typeface="Courier New" pitchFamily="49" charset="0"/>
              </a:rPr>
              <a:t>WHERE	</a:t>
            </a:r>
            <a:r>
              <a:rPr lang="en-US" sz="1800" i="1">
                <a:solidFill>
                  <a:srgbClr val="000000"/>
                </a:solidFill>
                <a:latin typeface="Courier New" pitchFamily="49" charset="0"/>
              </a:rPr>
              <a:t>table1.column</a:t>
            </a:r>
            <a:r>
              <a:rPr lang="en-US" sz="1800" i="1">
                <a:solidFill>
                  <a:srgbClr val="FF0033"/>
                </a:solidFill>
                <a:latin typeface="Courier New" pitchFamily="49" charset="0"/>
              </a:rPr>
              <a:t>(+)</a:t>
            </a:r>
            <a:r>
              <a:rPr lang="en-US" sz="1800" i="1">
                <a:solidFill>
                  <a:srgbClr val="000000"/>
                </a:solidFill>
                <a:latin typeface="Courier New" pitchFamily="49" charset="0"/>
              </a:rPr>
              <a:t> </a:t>
            </a:r>
            <a:r>
              <a:rPr lang="en-US" sz="1800">
                <a:solidFill>
                  <a:srgbClr val="000000"/>
                </a:solidFill>
                <a:latin typeface="Courier New" pitchFamily="49" charset="0"/>
              </a:rPr>
              <a:t>=</a:t>
            </a:r>
            <a:r>
              <a:rPr lang="en-US" sz="1800" i="1">
                <a:solidFill>
                  <a:srgbClr val="000000"/>
                </a:solidFill>
                <a:latin typeface="Courier New" pitchFamily="49" charset="0"/>
              </a:rPr>
              <a:t> table2.column</a:t>
            </a:r>
            <a:r>
              <a:rPr lang="en-US" sz="1800">
                <a:solidFill>
                  <a:srgbClr val="000000"/>
                </a:solidFill>
                <a:latin typeface="Courier New" pitchFamily="49" charset="0"/>
              </a:rPr>
              <a:t>;</a:t>
            </a:r>
          </a:p>
        </p:txBody>
      </p:sp>
      <p:sp>
        <p:nvSpPr>
          <p:cNvPr id="37893" name="Rectangle 5"/>
          <p:cNvSpPr>
            <a:spLocks noChangeArrowheads="1"/>
          </p:cNvSpPr>
          <p:nvPr/>
        </p:nvSpPr>
        <p:spPr bwMode="blackWhite">
          <a:xfrm>
            <a:off x="920750" y="4524375"/>
            <a:ext cx="7270750" cy="1082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spcBef>
                <a:spcPct val="0"/>
              </a:spcBef>
              <a:tabLst>
                <a:tab pos="966788" algn="l"/>
              </a:tabLst>
            </a:pPr>
            <a:r>
              <a:rPr lang="en-US" sz="1800">
                <a:solidFill>
                  <a:srgbClr val="000000"/>
                </a:solidFill>
                <a:latin typeface="Courier New" pitchFamily="49" charset="0"/>
              </a:rPr>
              <a:t>SELECT	</a:t>
            </a:r>
            <a:r>
              <a:rPr lang="en-US" sz="1800" i="1">
                <a:solidFill>
                  <a:srgbClr val="000000"/>
                </a:solidFill>
                <a:latin typeface="Courier New" pitchFamily="49" charset="0"/>
              </a:rPr>
              <a:t>table1.column, table2.column</a:t>
            </a:r>
            <a:endParaRPr lang="en-US" sz="1800">
              <a:solidFill>
                <a:srgbClr val="000000"/>
              </a:solidFill>
              <a:latin typeface="Courier New" pitchFamily="49" charset="0"/>
            </a:endParaRPr>
          </a:p>
          <a:p>
            <a:pPr algn="l">
              <a:spcBef>
                <a:spcPct val="0"/>
              </a:spcBef>
              <a:tabLst>
                <a:tab pos="966788" algn="l"/>
              </a:tabLst>
            </a:pPr>
            <a:r>
              <a:rPr lang="en-US" sz="1800">
                <a:solidFill>
                  <a:srgbClr val="000000"/>
                </a:solidFill>
                <a:latin typeface="Courier New" pitchFamily="49" charset="0"/>
              </a:rPr>
              <a:t>FROM	</a:t>
            </a:r>
            <a:r>
              <a:rPr lang="en-US" sz="1800" i="1">
                <a:solidFill>
                  <a:srgbClr val="000000"/>
                </a:solidFill>
                <a:latin typeface="Courier New" pitchFamily="49" charset="0"/>
              </a:rPr>
              <a:t>table1, table2</a:t>
            </a:r>
            <a:endParaRPr lang="en-US" sz="1800">
              <a:solidFill>
                <a:srgbClr val="000000"/>
              </a:solidFill>
              <a:latin typeface="Courier New" pitchFamily="49" charset="0"/>
            </a:endParaRPr>
          </a:p>
          <a:p>
            <a:pPr algn="l">
              <a:spcBef>
                <a:spcPct val="0"/>
              </a:spcBef>
              <a:tabLst>
                <a:tab pos="966788" algn="l"/>
              </a:tabLst>
            </a:pPr>
            <a:r>
              <a:rPr lang="en-US" sz="1800">
                <a:solidFill>
                  <a:srgbClr val="000000"/>
                </a:solidFill>
                <a:latin typeface="Courier New" pitchFamily="49" charset="0"/>
              </a:rPr>
              <a:t>WHERE	</a:t>
            </a:r>
            <a:r>
              <a:rPr lang="en-US" sz="1800" i="1">
                <a:solidFill>
                  <a:srgbClr val="000000"/>
                </a:solidFill>
                <a:latin typeface="Courier New" pitchFamily="49" charset="0"/>
              </a:rPr>
              <a:t>table1.column </a:t>
            </a:r>
            <a:r>
              <a:rPr lang="en-US" sz="1800">
                <a:solidFill>
                  <a:srgbClr val="000000"/>
                </a:solidFill>
                <a:latin typeface="Courier New" pitchFamily="49" charset="0"/>
              </a:rPr>
              <a:t>= </a:t>
            </a:r>
            <a:r>
              <a:rPr lang="en-US" sz="1800" i="1">
                <a:solidFill>
                  <a:srgbClr val="000000"/>
                </a:solidFill>
                <a:latin typeface="Courier New" pitchFamily="49" charset="0"/>
              </a:rPr>
              <a:t>table2.column</a:t>
            </a:r>
            <a:r>
              <a:rPr lang="en-US" sz="1800" i="1">
                <a:solidFill>
                  <a:srgbClr val="FF0033"/>
                </a:solidFill>
                <a:latin typeface="Courier New" pitchFamily="49" charset="0"/>
              </a:rPr>
              <a:t>(+)</a:t>
            </a:r>
            <a:r>
              <a:rPr lang="en-US" sz="1800">
                <a:solidFill>
                  <a:srgbClr val="000000"/>
                </a:solidFill>
                <a:latin typeface="Courier New" pitchFamily="49" charset="0"/>
              </a:rPr>
              <a:t>;</a:t>
            </a:r>
          </a:p>
        </p:txBody>
      </p:sp>
    </p:spTree>
    <p:extLst>
      <p:ext uri="{BB962C8B-B14F-4D97-AF65-F5344CB8AC3E}">
        <p14:creationId xmlns:p14="http://schemas.microsoft.com/office/powerpoint/2010/main" val="130960344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893"/>
                                        </p:tgtEl>
                                        <p:attrNameLst>
                                          <p:attrName>style.visibility</p:attrName>
                                        </p:attrNameLst>
                                      </p:cBhvr>
                                      <p:to>
                                        <p:strVal val="visible"/>
                                      </p:to>
                                    </p:set>
                                    <p:animEffect transition="in" filter="wipe(up)">
                                      <p:cBhvr>
                                        <p:cTn id="7"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Looking Back At…</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2</a:t>
            </a:fld>
            <a:endParaRPr lang="en-US" dirty="0"/>
          </a:p>
        </p:txBody>
      </p:sp>
      <p:sp>
        <p:nvSpPr>
          <p:cNvPr id="3" name="Content Placeholder 2"/>
          <p:cNvSpPr>
            <a:spLocks noGrp="1"/>
          </p:cNvSpPr>
          <p:nvPr>
            <p:ph sz="quarter" idx="1"/>
          </p:nvPr>
        </p:nvSpPr>
        <p:spPr>
          <a:xfrm>
            <a:off x="457200" y="1600200"/>
            <a:ext cx="8229600" cy="4419600"/>
          </a:xfrm>
        </p:spPr>
        <p:txBody>
          <a:bodyPr>
            <a:normAutofit lnSpcReduction="10000"/>
          </a:bodyPr>
          <a:lstStyle/>
          <a:p>
            <a:pPr marL="274320" indent="-274320" eaLnBrk="1" fontAlgn="auto" hangingPunct="1">
              <a:spcAft>
                <a:spcPts val="0"/>
              </a:spcAft>
              <a:buFont typeface="Wingdings 2"/>
              <a:buChar char=""/>
              <a:defRPr/>
            </a:pPr>
            <a:r>
              <a:rPr lang="en-US" dirty="0"/>
              <a:t>Joining</a:t>
            </a:r>
          </a:p>
          <a:p>
            <a:pPr marL="274320" indent="-274320" eaLnBrk="1" fontAlgn="auto" hangingPunct="1">
              <a:spcAft>
                <a:spcPts val="0"/>
              </a:spcAft>
              <a:buFont typeface="Wingdings 2"/>
              <a:buChar char=""/>
              <a:defRPr/>
            </a:pPr>
            <a:r>
              <a:rPr lang="en-US" dirty="0"/>
              <a:t>Subquery</a:t>
            </a:r>
          </a:p>
          <a:p>
            <a:pPr marL="274320" indent="-274320" eaLnBrk="1" fontAlgn="auto" hangingPunct="1">
              <a:spcAft>
                <a:spcPts val="0"/>
              </a:spcAft>
              <a:buFont typeface="Wingdings 2"/>
              <a:buChar char=""/>
              <a:defRPr/>
            </a:pPr>
            <a:r>
              <a:rPr lang="en-US" dirty="0"/>
              <a:t>View</a:t>
            </a:r>
          </a:p>
          <a:p>
            <a:pPr marL="274320" indent="-274320" eaLnBrk="1" fontAlgn="auto" hangingPunct="1">
              <a:spcAft>
                <a:spcPts val="0"/>
              </a:spcAft>
              <a:buFont typeface="Wingdings 2"/>
              <a:buChar char=""/>
              <a:defRPr/>
            </a:pPr>
            <a:r>
              <a:rPr lang="en-US" dirty="0"/>
              <a:t>Sequence</a:t>
            </a:r>
          </a:p>
          <a:p>
            <a:pPr marL="274320" indent="-274320" eaLnBrk="1" fontAlgn="auto" hangingPunct="1">
              <a:spcAft>
                <a:spcPts val="0"/>
              </a:spcAft>
              <a:buFont typeface="Wingdings 2"/>
              <a:buChar char=""/>
              <a:defRPr/>
            </a:pPr>
            <a:r>
              <a:rPr lang="en-US" dirty="0"/>
              <a:t>Index</a:t>
            </a:r>
          </a:p>
          <a:p>
            <a:pPr marL="274320" indent="-274320" eaLnBrk="1" fontAlgn="auto" hangingPunct="1">
              <a:spcAft>
                <a:spcPts val="0"/>
              </a:spcAft>
              <a:buFont typeface="Wingdings 2"/>
              <a:buChar char=""/>
              <a:defRPr/>
            </a:pPr>
            <a:r>
              <a:rPr lang="en-US" dirty="0"/>
              <a:t>Synonym</a:t>
            </a:r>
          </a:p>
          <a:p>
            <a:pPr marL="274320" indent="-274320" eaLnBrk="1" fontAlgn="auto" hangingPunct="1">
              <a:spcAft>
                <a:spcPts val="0"/>
              </a:spcAft>
              <a:buFont typeface="Wingdings 2"/>
              <a:buChar char=""/>
              <a:defRPr/>
            </a:pPr>
            <a:r>
              <a:rPr lang="en-US" dirty="0"/>
              <a:t>User Access Control</a:t>
            </a:r>
          </a:p>
          <a:p>
            <a:pPr marL="274320" indent="-274320" eaLnBrk="1" fontAlgn="auto" hangingPunct="1">
              <a:spcAft>
                <a:spcPts val="0"/>
              </a:spcAft>
              <a:buNone/>
              <a:defRPr/>
            </a:pPr>
            <a:endParaRPr lang="en-US" dirty="0">
              <a:solidFill>
                <a:schemeClr val="tx1">
                  <a:lumMod val="75000"/>
                  <a:lumOff val="25000"/>
                </a:schemeClr>
              </a:solidFill>
            </a:endParaRPr>
          </a:p>
          <a:p>
            <a:pPr marL="0" indent="0" eaLnBrk="1" fontAlgn="auto" hangingPunct="1">
              <a:spcAft>
                <a:spcPts val="0"/>
              </a:spcAft>
              <a:buFont typeface="Wingdings 2"/>
              <a:buNone/>
              <a:defRPr/>
            </a:pPr>
            <a:r>
              <a:rPr lang="en-US" dirty="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blackWhite">
          <a:xfrm>
            <a:off x="889000" y="1411288"/>
            <a:ext cx="7366000" cy="14128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spcBef>
                <a:spcPct val="0"/>
              </a:spcBef>
              <a:tabLst>
                <a:tab pos="857250" algn="l"/>
                <a:tab pos="1890713" algn="l"/>
              </a:tabLst>
            </a:pPr>
            <a:endParaRPr lang="en-US" sz="1800">
              <a:solidFill>
                <a:srgbClr val="000000"/>
              </a:solidFill>
              <a:latin typeface="Courier New" pitchFamily="49" charset="0"/>
            </a:endParaRPr>
          </a:p>
          <a:p>
            <a:pPr algn="l">
              <a:spcBef>
                <a:spcPct val="0"/>
              </a:spcBef>
              <a:tabLst>
                <a:tab pos="857250" algn="l"/>
                <a:tab pos="1890713" algn="l"/>
              </a:tabLst>
            </a:pPr>
            <a:endParaRPr lang="en-US" sz="1800">
              <a:solidFill>
                <a:srgbClr val="000000"/>
              </a:solidFill>
              <a:latin typeface="Courier New" pitchFamily="49" charset="0"/>
            </a:endParaRPr>
          </a:p>
        </p:txBody>
      </p:sp>
      <p:sp>
        <p:nvSpPr>
          <p:cNvPr id="30723" name="Rectangle 3"/>
          <p:cNvSpPr>
            <a:spLocks noChangeArrowheads="1"/>
          </p:cNvSpPr>
          <p:nvPr/>
        </p:nvSpPr>
        <p:spPr bwMode="blackWhite">
          <a:xfrm>
            <a:off x="895350" y="3324225"/>
            <a:ext cx="7359650" cy="2039938"/>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pPr>
            <a:endParaRPr lang="en-US" sz="1800">
              <a:solidFill>
                <a:srgbClr val="000000"/>
              </a:solidFill>
              <a:latin typeface="Courier New" pitchFamily="49" charset="0"/>
            </a:endParaRPr>
          </a:p>
          <a:p>
            <a:pPr algn="l">
              <a:lnSpc>
                <a:spcPct val="100000"/>
              </a:lnSpc>
              <a:spcBef>
                <a:spcPct val="0"/>
              </a:spcBef>
            </a:pPr>
            <a:endParaRPr lang="en-US" sz="1800">
              <a:solidFill>
                <a:srgbClr val="000000"/>
              </a:solidFill>
              <a:latin typeface="Courier New" pitchFamily="49" charset="0"/>
            </a:endParaRPr>
          </a:p>
          <a:p>
            <a:pPr algn="l">
              <a:lnSpc>
                <a:spcPct val="100000"/>
              </a:lnSpc>
              <a:spcBef>
                <a:spcPct val="0"/>
              </a:spcBef>
            </a:pPr>
            <a:endParaRPr lang="en-US" sz="1800">
              <a:solidFill>
                <a:srgbClr val="000000"/>
              </a:solidFill>
              <a:latin typeface="Courier New" pitchFamily="49" charset="0"/>
            </a:endParaRPr>
          </a:p>
          <a:p>
            <a:pPr algn="l">
              <a:lnSpc>
                <a:spcPct val="100000"/>
              </a:lnSpc>
              <a:spcBef>
                <a:spcPct val="0"/>
              </a:spcBef>
            </a:pPr>
            <a:endParaRPr lang="en-US" sz="1800">
              <a:solidFill>
                <a:srgbClr val="000000"/>
              </a:solidFill>
              <a:latin typeface="Courier New" pitchFamily="49" charset="0"/>
            </a:endParaRPr>
          </a:p>
          <a:p>
            <a:pPr algn="l">
              <a:lnSpc>
                <a:spcPct val="100000"/>
              </a:lnSpc>
              <a:spcBef>
                <a:spcPct val="0"/>
              </a:spcBef>
            </a:pPr>
            <a:endParaRPr lang="en-US" sz="1800">
              <a:solidFill>
                <a:srgbClr val="000000"/>
              </a:solidFill>
              <a:latin typeface="Courier New" pitchFamily="49" charset="0"/>
            </a:endParaRPr>
          </a:p>
          <a:p>
            <a:pPr algn="l">
              <a:lnSpc>
                <a:spcPct val="100000"/>
              </a:lnSpc>
              <a:spcBef>
                <a:spcPct val="0"/>
              </a:spcBef>
            </a:pPr>
            <a:endParaRPr lang="en-US" sz="1800">
              <a:solidFill>
                <a:srgbClr val="000000"/>
              </a:solidFill>
              <a:latin typeface="Courier New" pitchFamily="49" charset="0"/>
            </a:endParaRPr>
          </a:p>
          <a:p>
            <a:pPr algn="l">
              <a:lnSpc>
                <a:spcPct val="100000"/>
              </a:lnSpc>
              <a:spcBef>
                <a:spcPct val="0"/>
              </a:spcBef>
            </a:pPr>
            <a:endParaRPr lang="en-US" sz="1800">
              <a:solidFill>
                <a:srgbClr val="000000"/>
              </a:solidFill>
              <a:latin typeface="Courier New" pitchFamily="49" charset="0"/>
            </a:endParaRPr>
          </a:p>
        </p:txBody>
      </p:sp>
      <p:sp>
        <p:nvSpPr>
          <p:cNvPr id="30724" name="Rectangle 4"/>
          <p:cNvSpPr>
            <a:spLocks noGrp="1" noChangeArrowheads="1"/>
          </p:cNvSpPr>
          <p:nvPr>
            <p:ph type="title"/>
          </p:nvPr>
        </p:nvSpPr>
        <p:spPr>
          <a:noFill/>
        </p:spPr>
        <p:txBody>
          <a:bodyPr/>
          <a:lstStyle/>
          <a:p>
            <a:pPr algn="l"/>
            <a:r>
              <a:rPr lang="en-US" b="1" dirty="0">
                <a:solidFill>
                  <a:schemeClr val="tx1"/>
                </a:solidFill>
              </a:rPr>
              <a:t>Using Outer Joins</a:t>
            </a:r>
          </a:p>
        </p:txBody>
      </p:sp>
      <p:sp>
        <p:nvSpPr>
          <p:cNvPr id="10" name="Slide Number Placeholder 9"/>
          <p:cNvSpPr>
            <a:spLocks noGrp="1"/>
          </p:cNvSpPr>
          <p:nvPr>
            <p:ph type="sldNum" sz="quarter" idx="12"/>
          </p:nvPr>
        </p:nvSpPr>
        <p:spPr/>
        <p:txBody>
          <a:bodyPr/>
          <a:lstStyle/>
          <a:p>
            <a:fld id="{C7D3A3A2-DD09-4C12-9A4D-77F31FE6E1FD}" type="slidenum">
              <a:rPr lang="en-US" smtClean="0"/>
              <a:pPr/>
              <a:t>20</a:t>
            </a:fld>
            <a:endParaRPr lang="en-US"/>
          </a:p>
        </p:txBody>
      </p:sp>
      <p:grpSp>
        <p:nvGrpSpPr>
          <p:cNvPr id="2" name="Group 7"/>
          <p:cNvGrpSpPr>
            <a:grpSpLocks/>
          </p:cNvGrpSpPr>
          <p:nvPr/>
        </p:nvGrpSpPr>
        <p:grpSpPr bwMode="auto">
          <a:xfrm>
            <a:off x="1604963" y="2155825"/>
            <a:ext cx="4357687" cy="2873375"/>
            <a:chOff x="1011" y="1358"/>
            <a:chExt cx="2745" cy="1810"/>
          </a:xfrm>
        </p:grpSpPr>
        <p:sp>
          <p:nvSpPr>
            <p:cNvPr id="30728" name="Rectangle 5"/>
            <p:cNvSpPr>
              <a:spLocks noChangeArrowheads="1"/>
            </p:cNvSpPr>
            <p:nvPr/>
          </p:nvSpPr>
          <p:spPr bwMode="ltGray">
            <a:xfrm>
              <a:off x="1011" y="1358"/>
              <a:ext cx="2745" cy="178"/>
            </a:xfrm>
            <a:prstGeom prst="rect">
              <a:avLst/>
            </a:prstGeom>
            <a:solidFill>
              <a:srgbClr val="FF5050">
                <a:alpha val="50195"/>
              </a:srgbClr>
            </a:solidFill>
            <a:ln w="9525">
              <a:noFill/>
              <a:miter lim="800000"/>
              <a:headEnd/>
              <a:tailEnd/>
            </a:ln>
            <a:effectLst/>
          </p:spPr>
          <p:txBody>
            <a:bodyPr wrap="none" anchor="ctr"/>
            <a:lstStyle/>
            <a:p>
              <a:endParaRPr lang="en-US"/>
            </a:p>
          </p:txBody>
        </p:sp>
        <p:sp>
          <p:nvSpPr>
            <p:cNvPr id="30729" name="Rectangle 6"/>
            <p:cNvSpPr>
              <a:spLocks noChangeArrowheads="1"/>
            </p:cNvSpPr>
            <p:nvPr/>
          </p:nvSpPr>
          <p:spPr bwMode="ltGray">
            <a:xfrm>
              <a:off x="2151" y="2964"/>
              <a:ext cx="1209" cy="204"/>
            </a:xfrm>
            <a:prstGeom prst="rect">
              <a:avLst/>
            </a:prstGeom>
            <a:solidFill>
              <a:srgbClr val="FF5050">
                <a:alpha val="50195"/>
              </a:srgbClr>
            </a:solidFill>
            <a:ln w="9525">
              <a:noFill/>
              <a:miter lim="800000"/>
              <a:headEnd/>
              <a:tailEnd/>
            </a:ln>
            <a:effectLst/>
          </p:spPr>
          <p:txBody>
            <a:bodyPr wrap="none" anchor="ctr"/>
            <a:lstStyle/>
            <a:p>
              <a:endParaRPr lang="en-US"/>
            </a:p>
          </p:txBody>
        </p:sp>
      </p:grpSp>
      <p:sp>
        <p:nvSpPr>
          <p:cNvPr id="30726" name="Rectangle 8"/>
          <p:cNvSpPr>
            <a:spLocks noChangeArrowheads="1"/>
          </p:cNvSpPr>
          <p:nvPr/>
        </p:nvSpPr>
        <p:spPr bwMode="blackWhite">
          <a:xfrm>
            <a:off x="895350" y="1398588"/>
            <a:ext cx="7391400" cy="1438275"/>
          </a:xfrm>
          <a:prstGeom prst="rect">
            <a:avLst/>
          </a:prstGeom>
          <a:noFill/>
          <a:ln w="9525">
            <a:noFill/>
            <a:miter lim="800000"/>
            <a:headEnd/>
            <a:tailEnd/>
          </a:ln>
          <a:effectLst/>
        </p:spPr>
        <p:txBody>
          <a:bodyPr wrap="none" lIns="92075" tIns="46038" rIns="92075" bIns="46038" anchor="ctr"/>
          <a:lstStyle/>
          <a:p>
            <a:pPr algn="l">
              <a:spcBef>
                <a:spcPct val="0"/>
              </a:spcBef>
              <a:tabLst>
                <a:tab pos="857250" algn="l"/>
                <a:tab pos="1890713" algn="l"/>
              </a:tabLst>
            </a:pPr>
            <a:r>
              <a:rPr lang="en-US" sz="1800">
                <a:solidFill>
                  <a:srgbClr val="000000"/>
                </a:solidFill>
                <a:latin typeface="Courier New" pitchFamily="49" charset="0"/>
              </a:rPr>
              <a:t>SQL&gt; SELECT	e.ename, d.deptno, d.dname</a:t>
            </a:r>
          </a:p>
          <a:p>
            <a:pPr algn="l">
              <a:spcBef>
                <a:spcPct val="0"/>
              </a:spcBef>
              <a:tabLst>
                <a:tab pos="857250" algn="l"/>
                <a:tab pos="1890713" algn="l"/>
              </a:tabLst>
            </a:pPr>
            <a:r>
              <a:rPr lang="en-US" sz="1800">
                <a:solidFill>
                  <a:srgbClr val="000000"/>
                </a:solidFill>
                <a:latin typeface="Courier New" pitchFamily="49" charset="0"/>
              </a:rPr>
              <a:t>  2  FROM	emp e, dept d</a:t>
            </a:r>
          </a:p>
          <a:p>
            <a:pPr algn="l">
              <a:spcBef>
                <a:spcPct val="0"/>
              </a:spcBef>
              <a:tabLst>
                <a:tab pos="857250" algn="l"/>
                <a:tab pos="1890713" algn="l"/>
              </a:tabLst>
            </a:pPr>
            <a:r>
              <a:rPr lang="en-US" sz="1800">
                <a:solidFill>
                  <a:srgbClr val="000000"/>
                </a:solidFill>
                <a:latin typeface="Courier New" pitchFamily="49" charset="0"/>
              </a:rPr>
              <a:t>  3  WHERE	e.deptno(+) = d.deptno</a:t>
            </a:r>
          </a:p>
          <a:p>
            <a:pPr algn="l">
              <a:spcBef>
                <a:spcPct val="0"/>
              </a:spcBef>
              <a:tabLst>
                <a:tab pos="857250" algn="l"/>
                <a:tab pos="1890713" algn="l"/>
              </a:tabLst>
            </a:pPr>
            <a:r>
              <a:rPr lang="en-US" sz="1800">
                <a:solidFill>
                  <a:srgbClr val="000000"/>
                </a:solidFill>
                <a:latin typeface="Courier New" pitchFamily="49" charset="0"/>
              </a:rPr>
              <a:t>  4  ORDER BY	e.deptno;</a:t>
            </a:r>
          </a:p>
        </p:txBody>
      </p:sp>
      <p:sp>
        <p:nvSpPr>
          <p:cNvPr id="30727" name="Rectangle 9"/>
          <p:cNvSpPr>
            <a:spLocks noChangeArrowheads="1"/>
          </p:cNvSpPr>
          <p:nvPr/>
        </p:nvSpPr>
        <p:spPr bwMode="blackWhite">
          <a:xfrm>
            <a:off x="927100" y="3336925"/>
            <a:ext cx="7334250" cy="2014538"/>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ENAME         DEPTNO DNAME</a:t>
            </a:r>
          </a:p>
          <a:p>
            <a:pPr algn="l">
              <a:lnSpc>
                <a:spcPct val="100000"/>
              </a:lnSpc>
              <a:spcBef>
                <a:spcPct val="0"/>
              </a:spcBef>
            </a:pPr>
            <a:r>
              <a:rPr lang="en-US" sz="1800">
                <a:solidFill>
                  <a:srgbClr val="000000"/>
                </a:solidFill>
                <a:latin typeface="Courier New" pitchFamily="49" charset="0"/>
              </a:rPr>
              <a:t>---------- --------- -------------</a:t>
            </a:r>
          </a:p>
          <a:p>
            <a:pPr algn="l">
              <a:lnSpc>
                <a:spcPct val="100000"/>
              </a:lnSpc>
              <a:spcBef>
                <a:spcPct val="0"/>
              </a:spcBef>
            </a:pPr>
            <a:r>
              <a:rPr lang="en-US" sz="1800">
                <a:solidFill>
                  <a:srgbClr val="000000"/>
                </a:solidFill>
                <a:latin typeface="Courier New" pitchFamily="49" charset="0"/>
              </a:rPr>
              <a:t>KING              10 ACCOUNTING</a:t>
            </a:r>
          </a:p>
          <a:p>
            <a:pPr algn="l">
              <a:lnSpc>
                <a:spcPct val="100000"/>
              </a:lnSpc>
              <a:spcBef>
                <a:spcPct val="0"/>
              </a:spcBef>
            </a:pPr>
            <a:r>
              <a:rPr lang="en-US" sz="1800">
                <a:solidFill>
                  <a:srgbClr val="000000"/>
                </a:solidFill>
                <a:latin typeface="Courier New" pitchFamily="49" charset="0"/>
              </a:rPr>
              <a:t>CLARK             10 ACCOUNTING</a:t>
            </a:r>
          </a:p>
          <a:p>
            <a:pPr algn="l">
              <a:lnSpc>
                <a:spcPct val="100000"/>
              </a:lnSpc>
              <a:spcBef>
                <a:spcPct val="0"/>
              </a:spcBef>
            </a:pPr>
            <a:r>
              <a:rPr lang="en-US" sz="1800">
                <a:solidFill>
                  <a:srgbClr val="000000"/>
                </a:solidFill>
                <a:latin typeface="Courier New" pitchFamily="49" charset="0"/>
              </a:rPr>
              <a:t>...</a:t>
            </a:r>
          </a:p>
          <a:p>
            <a:pPr algn="l">
              <a:lnSpc>
                <a:spcPct val="100000"/>
              </a:lnSpc>
              <a:spcBef>
                <a:spcPct val="0"/>
              </a:spcBef>
            </a:pPr>
            <a:r>
              <a:rPr lang="en-US" sz="1800">
                <a:solidFill>
                  <a:srgbClr val="000000"/>
                </a:solidFill>
                <a:latin typeface="Courier New" pitchFamily="49" charset="0"/>
              </a:rPr>
              <a:t>                  40 OPERATIONS</a:t>
            </a:r>
          </a:p>
          <a:p>
            <a:pPr algn="l">
              <a:lnSpc>
                <a:spcPct val="100000"/>
              </a:lnSpc>
              <a:spcBef>
                <a:spcPct val="0"/>
              </a:spcBef>
            </a:pPr>
            <a:r>
              <a:rPr lang="en-US" sz="1800">
                <a:solidFill>
                  <a:srgbClr val="000000"/>
                </a:solidFill>
                <a:latin typeface="Courier New" pitchFamily="49" charset="0"/>
              </a:rPr>
              <a:t>15 rows selected.</a:t>
            </a:r>
          </a:p>
        </p:txBody>
      </p:sp>
    </p:spTree>
    <p:extLst>
      <p:ext uri="{BB962C8B-B14F-4D97-AF65-F5344CB8AC3E}">
        <p14:creationId xmlns:p14="http://schemas.microsoft.com/office/powerpoint/2010/main" val="20214068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blackWhite">
          <a:xfrm>
            <a:off x="1654175" y="1820863"/>
            <a:ext cx="2660650" cy="22002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850900" algn="l"/>
                <a:tab pos="1833563" algn="l"/>
                <a:tab pos="2457450" algn="l"/>
              </a:tabLst>
            </a:pPr>
            <a:endParaRPr lang="en-US" sz="1800">
              <a:solidFill>
                <a:srgbClr val="000000"/>
              </a:solidFill>
              <a:latin typeface="Courier New" pitchFamily="49" charset="0"/>
            </a:endParaRPr>
          </a:p>
          <a:p>
            <a:pPr algn="l">
              <a:lnSpc>
                <a:spcPct val="95000"/>
              </a:lnSpc>
              <a:spcBef>
                <a:spcPct val="0"/>
              </a:spcBef>
              <a:tabLst>
                <a:tab pos="850900" algn="l"/>
                <a:tab pos="1833563" algn="l"/>
                <a:tab pos="2457450" algn="l"/>
              </a:tabLst>
            </a:pPr>
            <a:endParaRPr lang="en-US" sz="1800">
              <a:solidFill>
                <a:srgbClr val="000000"/>
              </a:solidFill>
              <a:latin typeface="Courier New" pitchFamily="49" charset="0"/>
            </a:endParaRPr>
          </a:p>
          <a:p>
            <a:pPr algn="l">
              <a:lnSpc>
                <a:spcPct val="95000"/>
              </a:lnSpc>
              <a:spcBef>
                <a:spcPct val="0"/>
              </a:spcBef>
              <a:tabLst>
                <a:tab pos="850900" algn="l"/>
                <a:tab pos="1833563" algn="l"/>
                <a:tab pos="2457450" algn="l"/>
              </a:tabLst>
            </a:pPr>
            <a:endParaRPr lang="en-US" sz="1800">
              <a:solidFill>
                <a:srgbClr val="000000"/>
              </a:solidFill>
              <a:latin typeface="Courier New" pitchFamily="49" charset="0"/>
            </a:endParaRPr>
          </a:p>
          <a:p>
            <a:pPr algn="l">
              <a:lnSpc>
                <a:spcPct val="95000"/>
              </a:lnSpc>
              <a:spcBef>
                <a:spcPct val="0"/>
              </a:spcBef>
              <a:tabLst>
                <a:tab pos="850900" algn="l"/>
                <a:tab pos="1833563" algn="l"/>
                <a:tab pos="2457450" algn="l"/>
              </a:tabLst>
            </a:pPr>
            <a:endParaRPr lang="en-US" sz="1800">
              <a:solidFill>
                <a:srgbClr val="000000"/>
              </a:solidFill>
              <a:latin typeface="Courier New" pitchFamily="49" charset="0"/>
            </a:endParaRPr>
          </a:p>
          <a:p>
            <a:pPr algn="l">
              <a:lnSpc>
                <a:spcPct val="95000"/>
              </a:lnSpc>
              <a:spcBef>
                <a:spcPct val="0"/>
              </a:spcBef>
              <a:tabLst>
                <a:tab pos="850900" algn="l"/>
                <a:tab pos="1833563" algn="l"/>
                <a:tab pos="2457450" algn="l"/>
              </a:tabLst>
            </a:pPr>
            <a:endParaRPr lang="en-US" sz="1800">
              <a:solidFill>
                <a:srgbClr val="000000"/>
              </a:solidFill>
              <a:latin typeface="Courier New" pitchFamily="49" charset="0"/>
            </a:endParaRPr>
          </a:p>
          <a:p>
            <a:pPr algn="l">
              <a:lnSpc>
                <a:spcPct val="95000"/>
              </a:lnSpc>
              <a:spcBef>
                <a:spcPct val="0"/>
              </a:spcBef>
              <a:tabLst>
                <a:tab pos="850900" algn="l"/>
                <a:tab pos="1833563" algn="l"/>
                <a:tab pos="2457450" algn="l"/>
              </a:tabLst>
            </a:pPr>
            <a:endParaRPr lang="en-US" sz="1800">
              <a:solidFill>
                <a:srgbClr val="000000"/>
              </a:solidFill>
              <a:latin typeface="Courier New" pitchFamily="49" charset="0"/>
            </a:endParaRPr>
          </a:p>
          <a:p>
            <a:pPr algn="l">
              <a:lnSpc>
                <a:spcPct val="95000"/>
              </a:lnSpc>
              <a:spcBef>
                <a:spcPct val="0"/>
              </a:spcBef>
              <a:tabLst>
                <a:tab pos="850900" algn="l"/>
                <a:tab pos="1833563" algn="l"/>
                <a:tab pos="2457450" algn="l"/>
              </a:tabLst>
            </a:pPr>
            <a:endParaRPr lang="en-US" sz="1800">
              <a:solidFill>
                <a:srgbClr val="000000"/>
              </a:solidFill>
              <a:latin typeface="Courier New" pitchFamily="49" charset="0"/>
            </a:endParaRPr>
          </a:p>
          <a:p>
            <a:pPr algn="l">
              <a:lnSpc>
                <a:spcPct val="95000"/>
              </a:lnSpc>
              <a:spcBef>
                <a:spcPct val="0"/>
              </a:spcBef>
              <a:tabLst>
                <a:tab pos="850900" algn="l"/>
                <a:tab pos="1833563" algn="l"/>
                <a:tab pos="2457450" algn="l"/>
              </a:tabLst>
            </a:pPr>
            <a:endParaRPr lang="en-US" sz="1800">
              <a:solidFill>
                <a:srgbClr val="000000"/>
              </a:solidFill>
              <a:latin typeface="Courier New" pitchFamily="49" charset="0"/>
            </a:endParaRPr>
          </a:p>
        </p:txBody>
      </p:sp>
      <p:sp>
        <p:nvSpPr>
          <p:cNvPr id="31747" name="Rectangle 3"/>
          <p:cNvSpPr>
            <a:spLocks noChangeArrowheads="1"/>
          </p:cNvSpPr>
          <p:nvPr/>
        </p:nvSpPr>
        <p:spPr bwMode="blackWhite">
          <a:xfrm>
            <a:off x="4911725" y="1820863"/>
            <a:ext cx="2241550" cy="22002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8509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8509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8509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8509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8509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8509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8509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850900" algn="l"/>
                <a:tab pos="1885950" algn="l"/>
                <a:tab pos="2457450" algn="l"/>
              </a:tabLst>
            </a:pPr>
            <a:endParaRPr lang="en-US" sz="1800">
              <a:solidFill>
                <a:srgbClr val="000000"/>
              </a:solidFill>
              <a:latin typeface="Courier New" pitchFamily="49" charset="0"/>
            </a:endParaRPr>
          </a:p>
        </p:txBody>
      </p:sp>
      <p:sp>
        <p:nvSpPr>
          <p:cNvPr id="31748" name="Rectangle 4"/>
          <p:cNvSpPr>
            <a:spLocks noGrp="1" noChangeArrowheads="1"/>
          </p:cNvSpPr>
          <p:nvPr>
            <p:ph type="title"/>
          </p:nvPr>
        </p:nvSpPr>
        <p:spPr>
          <a:noFill/>
        </p:spPr>
        <p:txBody>
          <a:bodyPr/>
          <a:lstStyle/>
          <a:p>
            <a:pPr algn="l"/>
            <a:r>
              <a:rPr lang="en-US" b="1" dirty="0">
                <a:solidFill>
                  <a:schemeClr val="tx1"/>
                </a:solidFill>
              </a:rPr>
              <a:t>Self Joins</a:t>
            </a:r>
          </a:p>
        </p:txBody>
      </p:sp>
      <p:sp>
        <p:nvSpPr>
          <p:cNvPr id="14" name="Slide Number Placeholder 13"/>
          <p:cNvSpPr>
            <a:spLocks noGrp="1"/>
          </p:cNvSpPr>
          <p:nvPr>
            <p:ph type="sldNum" sz="quarter" idx="12"/>
          </p:nvPr>
        </p:nvSpPr>
        <p:spPr/>
        <p:txBody>
          <a:bodyPr/>
          <a:lstStyle/>
          <a:p>
            <a:fld id="{C7D3A3A2-DD09-4C12-9A4D-77F31FE6E1FD}" type="slidenum">
              <a:rPr lang="en-US" smtClean="0"/>
              <a:pPr/>
              <a:t>21</a:t>
            </a:fld>
            <a:endParaRPr lang="en-US"/>
          </a:p>
        </p:txBody>
      </p:sp>
      <p:sp>
        <p:nvSpPr>
          <p:cNvPr id="41989" name="Rectangle 5"/>
          <p:cNvSpPr>
            <a:spLocks noChangeArrowheads="1"/>
          </p:cNvSpPr>
          <p:nvPr/>
        </p:nvSpPr>
        <p:spPr bwMode="auto">
          <a:xfrm>
            <a:off x="1576388" y="1417638"/>
            <a:ext cx="2132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defRPr/>
            </a:pPr>
            <a:r>
              <a:rPr lang="en-US" sz="2000">
                <a:solidFill>
                  <a:srgbClr val="FFFFCC"/>
                </a:solidFill>
                <a:effectLst>
                  <a:outerShdw blurRad="38100" dist="38100" dir="2700000" algn="tl">
                    <a:srgbClr val="000000"/>
                  </a:outerShdw>
                </a:effectLst>
                <a:latin typeface="Arial" pitchFamily="34" charset="0"/>
              </a:rPr>
              <a:t>EMP (WORKER)</a:t>
            </a:r>
          </a:p>
        </p:txBody>
      </p:sp>
      <p:sp>
        <p:nvSpPr>
          <p:cNvPr id="41990" name="Rectangle 6"/>
          <p:cNvSpPr>
            <a:spLocks noChangeArrowheads="1"/>
          </p:cNvSpPr>
          <p:nvPr/>
        </p:nvSpPr>
        <p:spPr bwMode="auto">
          <a:xfrm>
            <a:off x="4846638" y="1417638"/>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defRPr/>
            </a:pPr>
            <a:r>
              <a:rPr lang="en-US" sz="2000">
                <a:solidFill>
                  <a:srgbClr val="FFFFCC"/>
                </a:solidFill>
                <a:effectLst>
                  <a:outerShdw blurRad="38100" dist="38100" dir="2700000" algn="tl">
                    <a:srgbClr val="000000"/>
                  </a:outerShdw>
                </a:effectLst>
                <a:latin typeface="Arial" pitchFamily="34" charset="0"/>
              </a:rPr>
              <a:t>EMP (MANAGER)</a:t>
            </a:r>
          </a:p>
        </p:txBody>
      </p:sp>
      <p:sp>
        <p:nvSpPr>
          <p:cNvPr id="41991" name="Rectangle 7"/>
          <p:cNvSpPr>
            <a:spLocks noChangeArrowheads="1"/>
          </p:cNvSpPr>
          <p:nvPr/>
        </p:nvSpPr>
        <p:spPr bwMode="ltGray">
          <a:xfrm>
            <a:off x="3479800" y="1836738"/>
            <a:ext cx="2286000" cy="2176462"/>
          </a:xfrm>
          <a:prstGeom prst="rect">
            <a:avLst/>
          </a:prstGeom>
          <a:solidFill>
            <a:srgbClr val="FF5050">
              <a:alpha val="50195"/>
            </a:srgbClr>
          </a:solidFill>
          <a:ln w="9525">
            <a:noFill/>
            <a:miter lim="800000"/>
            <a:headEnd/>
            <a:tailEnd/>
          </a:ln>
          <a:effectLst/>
        </p:spPr>
        <p:txBody>
          <a:bodyPr wrap="none" anchor="ctr"/>
          <a:lstStyle/>
          <a:p>
            <a:endParaRPr lang="en-US"/>
          </a:p>
        </p:txBody>
      </p:sp>
      <p:grpSp>
        <p:nvGrpSpPr>
          <p:cNvPr id="2" name="Group 11"/>
          <p:cNvGrpSpPr>
            <a:grpSpLocks/>
          </p:cNvGrpSpPr>
          <p:nvPr/>
        </p:nvGrpSpPr>
        <p:grpSpPr bwMode="auto">
          <a:xfrm>
            <a:off x="1336675" y="4019550"/>
            <a:ext cx="6686550" cy="1776413"/>
            <a:chOff x="842" y="2532"/>
            <a:chExt cx="4212" cy="1119"/>
          </a:xfrm>
        </p:grpSpPr>
        <p:sp>
          <p:nvSpPr>
            <p:cNvPr id="41992" name="Rectangle 8"/>
            <p:cNvSpPr>
              <a:spLocks noChangeArrowheads="1"/>
            </p:cNvSpPr>
            <p:nvPr/>
          </p:nvSpPr>
          <p:spPr bwMode="auto">
            <a:xfrm>
              <a:off x="842" y="3209"/>
              <a:ext cx="421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822325">
                <a:lnSpc>
                  <a:spcPct val="100000"/>
                </a:lnSpc>
                <a:spcBef>
                  <a:spcPct val="50000"/>
                </a:spcBef>
                <a:defRPr/>
              </a:pPr>
              <a:r>
                <a:rPr lang="en-US" sz="2000">
                  <a:solidFill>
                    <a:srgbClr val="FFFFCC"/>
                  </a:solidFill>
                  <a:effectLst>
                    <a:outerShdw blurRad="38100" dist="38100" dir="2700000" algn="tl">
                      <a:srgbClr val="000000"/>
                    </a:outerShdw>
                  </a:effectLst>
                  <a:latin typeface="Arial" pitchFamily="34" charset="0"/>
                </a:rPr>
                <a:t>“MGR in the WORKER table is equal to EMPNO in the MANAGER table”</a:t>
              </a:r>
            </a:p>
          </p:txBody>
        </p:sp>
        <p:sp>
          <p:nvSpPr>
            <p:cNvPr id="31756" name="Freeform 9"/>
            <p:cNvSpPr>
              <a:spLocks/>
            </p:cNvSpPr>
            <p:nvPr/>
          </p:nvSpPr>
          <p:spPr bwMode="auto">
            <a:xfrm>
              <a:off x="2454" y="2532"/>
              <a:ext cx="946" cy="378"/>
            </a:xfrm>
            <a:custGeom>
              <a:avLst/>
              <a:gdLst>
                <a:gd name="T0" fmla="*/ 0 w 946"/>
                <a:gd name="T1" fmla="*/ 9 h 378"/>
                <a:gd name="T2" fmla="*/ 0 w 946"/>
                <a:gd name="T3" fmla="*/ 377 h 378"/>
                <a:gd name="T4" fmla="*/ 945 w 946"/>
                <a:gd name="T5" fmla="*/ 377 h 378"/>
                <a:gd name="T6" fmla="*/ 945 w 946"/>
                <a:gd name="T7" fmla="*/ 0 h 3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6" h="378">
                  <a:moveTo>
                    <a:pt x="0" y="9"/>
                  </a:moveTo>
                  <a:lnTo>
                    <a:pt x="0" y="377"/>
                  </a:lnTo>
                  <a:lnTo>
                    <a:pt x="945" y="377"/>
                  </a:lnTo>
                  <a:lnTo>
                    <a:pt x="945" y="0"/>
                  </a:lnTo>
                </a:path>
              </a:pathLst>
            </a:custGeom>
            <a:noFill/>
            <a:ln w="50800" cap="rnd" cmpd="sng">
              <a:solidFill>
                <a:srgbClr val="FFCC00"/>
              </a:solidFill>
              <a:prstDash val="solid"/>
              <a:round/>
              <a:headEnd type="stealth" w="med" len="lg"/>
              <a:tailEnd type="stealth" w="med" len="lg"/>
            </a:ln>
            <a:effectLst>
              <a:outerShdw dist="53882" dir="2700000" algn="ctr" rotWithShape="0">
                <a:srgbClr val="000000">
                  <a:alpha val="50000"/>
                </a:srgbClr>
              </a:outerShdw>
            </a:effectLst>
          </p:spPr>
          <p:txBody>
            <a:bodyPr/>
            <a:lstStyle/>
            <a:p>
              <a:endParaRPr lang="en-US"/>
            </a:p>
          </p:txBody>
        </p:sp>
        <p:sp>
          <p:nvSpPr>
            <p:cNvPr id="31757" name="Line 10"/>
            <p:cNvSpPr>
              <a:spLocks noChangeShapeType="1"/>
            </p:cNvSpPr>
            <p:nvPr/>
          </p:nvSpPr>
          <p:spPr bwMode="auto">
            <a:xfrm>
              <a:off x="2945" y="2905"/>
              <a:ext cx="0" cy="272"/>
            </a:xfrm>
            <a:prstGeom prst="line">
              <a:avLst/>
            </a:prstGeom>
            <a:noFill/>
            <a:ln w="50800">
              <a:solidFill>
                <a:srgbClr val="FFCC00"/>
              </a:solidFill>
              <a:round/>
              <a:headEnd type="none" w="sm" len="sm"/>
              <a:tailEnd type="none" w="sm" len="sm"/>
            </a:ln>
            <a:effectLst>
              <a:outerShdw dist="53882" dir="2700000" algn="ctr" rotWithShape="0">
                <a:srgbClr val="000000">
                  <a:alpha val="50000"/>
                </a:srgbClr>
              </a:outerShdw>
            </a:effectLst>
          </p:spPr>
          <p:txBody>
            <a:bodyPr/>
            <a:lstStyle/>
            <a:p>
              <a:endParaRPr lang="en-US"/>
            </a:p>
          </p:txBody>
        </p:sp>
      </p:grpSp>
      <p:sp>
        <p:nvSpPr>
          <p:cNvPr id="31753" name="Rectangle 12"/>
          <p:cNvSpPr>
            <a:spLocks noChangeArrowheads="1"/>
          </p:cNvSpPr>
          <p:nvPr/>
        </p:nvSpPr>
        <p:spPr bwMode="blackWhite">
          <a:xfrm>
            <a:off x="1666875" y="1833563"/>
            <a:ext cx="2635250" cy="2174875"/>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850900" algn="l"/>
                <a:tab pos="1833563" algn="l"/>
                <a:tab pos="2457450" algn="l"/>
              </a:tabLst>
            </a:pPr>
            <a:r>
              <a:rPr lang="en-US" sz="1800">
                <a:solidFill>
                  <a:srgbClr val="000000"/>
                </a:solidFill>
                <a:latin typeface="Courier New" pitchFamily="49" charset="0"/>
              </a:rPr>
              <a:t>EMPNO	ENAME	 MGR</a:t>
            </a:r>
            <a:br>
              <a:rPr lang="en-US" sz="1800">
                <a:solidFill>
                  <a:srgbClr val="000000"/>
                </a:solidFill>
                <a:latin typeface="Courier New" pitchFamily="49" charset="0"/>
              </a:rPr>
            </a:br>
            <a:r>
              <a:rPr lang="en-US" sz="1800">
                <a:solidFill>
                  <a:srgbClr val="000000"/>
                </a:solidFill>
                <a:latin typeface="Courier New" pitchFamily="49" charset="0"/>
              </a:rPr>
              <a:t>-----	------	----</a:t>
            </a:r>
            <a:br>
              <a:rPr lang="en-US" sz="1800">
                <a:solidFill>
                  <a:srgbClr val="000000"/>
                </a:solidFill>
                <a:latin typeface="Courier New" pitchFamily="49" charset="0"/>
              </a:rPr>
            </a:br>
            <a:r>
              <a:rPr lang="en-US" sz="1800">
                <a:solidFill>
                  <a:srgbClr val="000000"/>
                </a:solidFill>
                <a:latin typeface="Courier New" pitchFamily="49" charset="0"/>
              </a:rPr>
              <a:t> 7839	KING	</a:t>
            </a:r>
          </a:p>
          <a:p>
            <a:pPr algn="l">
              <a:lnSpc>
                <a:spcPct val="95000"/>
              </a:lnSpc>
              <a:spcBef>
                <a:spcPct val="0"/>
              </a:spcBef>
              <a:tabLst>
                <a:tab pos="850900" algn="l"/>
                <a:tab pos="1833563" algn="l"/>
                <a:tab pos="2457450" algn="l"/>
              </a:tabLst>
            </a:pPr>
            <a:r>
              <a:rPr lang="en-US" sz="1800">
                <a:solidFill>
                  <a:srgbClr val="000000"/>
                </a:solidFill>
                <a:latin typeface="Courier New" pitchFamily="49" charset="0"/>
              </a:rPr>
              <a:t> 7698	BLAKE	7839</a:t>
            </a:r>
          </a:p>
          <a:p>
            <a:pPr algn="l">
              <a:lnSpc>
                <a:spcPct val="95000"/>
              </a:lnSpc>
              <a:spcBef>
                <a:spcPct val="0"/>
              </a:spcBef>
              <a:tabLst>
                <a:tab pos="850900" algn="l"/>
                <a:tab pos="1833563" algn="l"/>
                <a:tab pos="2457450" algn="l"/>
              </a:tabLst>
            </a:pPr>
            <a:r>
              <a:rPr lang="en-US" sz="1800">
                <a:solidFill>
                  <a:srgbClr val="000000"/>
                </a:solidFill>
                <a:latin typeface="Courier New" pitchFamily="49" charset="0"/>
              </a:rPr>
              <a:t> 7782	CLARK	7839</a:t>
            </a:r>
          </a:p>
          <a:p>
            <a:pPr algn="l">
              <a:lnSpc>
                <a:spcPct val="95000"/>
              </a:lnSpc>
              <a:spcBef>
                <a:spcPct val="0"/>
              </a:spcBef>
              <a:tabLst>
                <a:tab pos="850900" algn="l"/>
                <a:tab pos="1833563" algn="l"/>
                <a:tab pos="2457450" algn="l"/>
              </a:tabLst>
            </a:pPr>
            <a:r>
              <a:rPr lang="en-US" sz="1800">
                <a:solidFill>
                  <a:srgbClr val="000000"/>
                </a:solidFill>
                <a:latin typeface="Courier New" pitchFamily="49" charset="0"/>
              </a:rPr>
              <a:t> 7566	JONES	7839</a:t>
            </a:r>
          </a:p>
          <a:p>
            <a:pPr algn="l">
              <a:lnSpc>
                <a:spcPct val="95000"/>
              </a:lnSpc>
              <a:spcBef>
                <a:spcPct val="0"/>
              </a:spcBef>
              <a:tabLst>
                <a:tab pos="850900" algn="l"/>
                <a:tab pos="1833563" algn="l"/>
                <a:tab pos="2457450" algn="l"/>
              </a:tabLst>
            </a:pPr>
            <a:r>
              <a:rPr lang="en-US" sz="1800">
                <a:solidFill>
                  <a:srgbClr val="000000"/>
                </a:solidFill>
                <a:latin typeface="Courier New" pitchFamily="49" charset="0"/>
              </a:rPr>
              <a:t> 7654	MARTIN	7698</a:t>
            </a:r>
          </a:p>
          <a:p>
            <a:pPr algn="l">
              <a:lnSpc>
                <a:spcPct val="95000"/>
              </a:lnSpc>
              <a:spcBef>
                <a:spcPct val="0"/>
              </a:spcBef>
              <a:tabLst>
                <a:tab pos="850900" algn="l"/>
                <a:tab pos="1833563" algn="l"/>
                <a:tab pos="2457450" algn="l"/>
              </a:tabLst>
            </a:pPr>
            <a:r>
              <a:rPr lang="en-US" sz="1800">
                <a:solidFill>
                  <a:srgbClr val="000000"/>
                </a:solidFill>
                <a:latin typeface="Courier New" pitchFamily="49" charset="0"/>
              </a:rPr>
              <a:t> 7499	ALLEN	7698</a:t>
            </a:r>
          </a:p>
        </p:txBody>
      </p:sp>
      <p:sp>
        <p:nvSpPr>
          <p:cNvPr id="31754" name="Rectangle 13"/>
          <p:cNvSpPr>
            <a:spLocks noChangeArrowheads="1"/>
          </p:cNvSpPr>
          <p:nvPr/>
        </p:nvSpPr>
        <p:spPr bwMode="blackWhite">
          <a:xfrm>
            <a:off x="4924425" y="1833563"/>
            <a:ext cx="2216150" cy="2174875"/>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850900" algn="l"/>
                <a:tab pos="1885950" algn="l"/>
                <a:tab pos="2457450" algn="l"/>
              </a:tabLst>
            </a:pPr>
            <a:r>
              <a:rPr lang="en-US" sz="1800">
                <a:solidFill>
                  <a:srgbClr val="000000"/>
                </a:solidFill>
                <a:latin typeface="Courier New" pitchFamily="49" charset="0"/>
              </a:rPr>
              <a:t>EMPNO	ENAME</a:t>
            </a:r>
            <a:br>
              <a:rPr lang="en-US" sz="1800">
                <a:solidFill>
                  <a:srgbClr val="000000"/>
                </a:solidFill>
                <a:latin typeface="Courier New" pitchFamily="49" charset="0"/>
              </a:rPr>
            </a:br>
            <a:r>
              <a:rPr lang="en-US" sz="1800">
                <a:solidFill>
                  <a:srgbClr val="000000"/>
                </a:solidFill>
                <a:latin typeface="Courier New" pitchFamily="49" charset="0"/>
              </a:rPr>
              <a:t>-----	--------</a:t>
            </a:r>
            <a:br>
              <a:rPr lang="en-US" sz="1800">
                <a:solidFill>
                  <a:srgbClr val="000000"/>
                </a:solidFill>
                <a:latin typeface="Courier New" pitchFamily="49" charset="0"/>
              </a:rPr>
            </a:br>
            <a:endParaRPr lang="en-US" sz="1800">
              <a:solidFill>
                <a:srgbClr val="000000"/>
              </a:solidFill>
              <a:latin typeface="Courier New" pitchFamily="49" charset="0"/>
            </a:endParaRPr>
          </a:p>
          <a:p>
            <a:pPr algn="l">
              <a:lnSpc>
                <a:spcPct val="95000"/>
              </a:lnSpc>
              <a:spcBef>
                <a:spcPct val="0"/>
              </a:spcBef>
              <a:tabLst>
                <a:tab pos="850900" algn="l"/>
                <a:tab pos="1885950" algn="l"/>
                <a:tab pos="2457450" algn="l"/>
              </a:tabLst>
            </a:pPr>
            <a:r>
              <a:rPr lang="en-US" sz="1800">
                <a:solidFill>
                  <a:srgbClr val="000000"/>
                </a:solidFill>
                <a:latin typeface="Courier New" pitchFamily="49" charset="0"/>
              </a:rPr>
              <a:t> 7839	KING</a:t>
            </a:r>
          </a:p>
          <a:p>
            <a:pPr algn="l">
              <a:lnSpc>
                <a:spcPct val="95000"/>
              </a:lnSpc>
              <a:spcBef>
                <a:spcPct val="0"/>
              </a:spcBef>
              <a:tabLst>
                <a:tab pos="850900" algn="l"/>
                <a:tab pos="1885950" algn="l"/>
                <a:tab pos="2457450" algn="l"/>
              </a:tabLst>
            </a:pPr>
            <a:r>
              <a:rPr lang="en-US" sz="1800">
                <a:solidFill>
                  <a:srgbClr val="000000"/>
                </a:solidFill>
                <a:latin typeface="Courier New" pitchFamily="49" charset="0"/>
              </a:rPr>
              <a:t> 7839	KING</a:t>
            </a:r>
          </a:p>
          <a:p>
            <a:pPr algn="l">
              <a:lnSpc>
                <a:spcPct val="95000"/>
              </a:lnSpc>
              <a:spcBef>
                <a:spcPct val="0"/>
              </a:spcBef>
              <a:tabLst>
                <a:tab pos="850900" algn="l"/>
                <a:tab pos="1885950" algn="l"/>
                <a:tab pos="2457450" algn="l"/>
              </a:tabLst>
            </a:pPr>
            <a:r>
              <a:rPr lang="en-US" sz="1800">
                <a:solidFill>
                  <a:srgbClr val="000000"/>
                </a:solidFill>
                <a:latin typeface="Courier New" pitchFamily="49" charset="0"/>
              </a:rPr>
              <a:t> 7839	KING</a:t>
            </a:r>
          </a:p>
          <a:p>
            <a:pPr algn="l">
              <a:lnSpc>
                <a:spcPct val="95000"/>
              </a:lnSpc>
              <a:spcBef>
                <a:spcPct val="0"/>
              </a:spcBef>
              <a:tabLst>
                <a:tab pos="850900" algn="l"/>
                <a:tab pos="1885950" algn="l"/>
                <a:tab pos="2457450" algn="l"/>
              </a:tabLst>
            </a:pPr>
            <a:r>
              <a:rPr lang="en-US" sz="1800">
                <a:solidFill>
                  <a:srgbClr val="000000"/>
                </a:solidFill>
                <a:latin typeface="Courier New" pitchFamily="49" charset="0"/>
              </a:rPr>
              <a:t> 7698	BLAKE</a:t>
            </a:r>
          </a:p>
          <a:p>
            <a:pPr algn="l">
              <a:lnSpc>
                <a:spcPct val="95000"/>
              </a:lnSpc>
              <a:spcBef>
                <a:spcPct val="0"/>
              </a:spcBef>
              <a:tabLst>
                <a:tab pos="850900" algn="l"/>
                <a:tab pos="1885950" algn="l"/>
                <a:tab pos="2457450" algn="l"/>
              </a:tabLst>
            </a:pPr>
            <a:r>
              <a:rPr lang="en-US" sz="1800">
                <a:solidFill>
                  <a:srgbClr val="000000"/>
                </a:solidFill>
                <a:latin typeface="Courier New" pitchFamily="49" charset="0"/>
              </a:rPr>
              <a:t> 7698	BLAKE</a:t>
            </a:r>
          </a:p>
        </p:txBody>
      </p:sp>
    </p:spTree>
    <p:extLst>
      <p:ext uri="{BB962C8B-B14F-4D97-AF65-F5344CB8AC3E}">
        <p14:creationId xmlns:p14="http://schemas.microsoft.com/office/powerpoint/2010/main" val="326091532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991"/>
                                        </p:tgtEl>
                                        <p:attrNameLst>
                                          <p:attrName>style.visibility</p:attrName>
                                        </p:attrNameLst>
                                      </p:cBhvr>
                                      <p:to>
                                        <p:strVal val="visible"/>
                                      </p:to>
                                    </p:set>
                                    <p:animEffect transition="in" filter="wipe(up)">
                                      <p:cBhvr>
                                        <p:cTn id="7" dur="500"/>
                                        <p:tgtEl>
                                          <p:spTgt spid="41991"/>
                                        </p:tgtEl>
                                      </p:cBhvr>
                                    </p:animEffect>
                                  </p:childTnLst>
                                </p:cTn>
                              </p:par>
                            </p:childTnLst>
                          </p:cTn>
                        </p:par>
                        <p:par>
                          <p:cTn id="8" fill="hold" nodeType="afterGroup">
                            <p:stCondLst>
                              <p:cond delay="50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blackWhite">
          <a:xfrm>
            <a:off x="822325" y="1584325"/>
            <a:ext cx="7618413" cy="1082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spcBef>
                <a:spcPct val="0"/>
              </a:spcBef>
              <a:tabLst>
                <a:tab pos="857250" algn="l"/>
                <a:tab pos="1658938" algn="l"/>
              </a:tabLst>
            </a:pPr>
            <a:endParaRPr lang="en-US" sz="1800">
              <a:solidFill>
                <a:srgbClr val="000000"/>
              </a:solidFill>
              <a:latin typeface="Courier New" pitchFamily="49" charset="0"/>
            </a:endParaRPr>
          </a:p>
          <a:p>
            <a:pPr algn="l">
              <a:spcBef>
                <a:spcPct val="0"/>
              </a:spcBef>
              <a:tabLst>
                <a:tab pos="857250" algn="l"/>
                <a:tab pos="1658938" algn="l"/>
              </a:tabLst>
            </a:pPr>
            <a:endParaRPr lang="en-US" sz="1800">
              <a:solidFill>
                <a:srgbClr val="000000"/>
              </a:solidFill>
              <a:latin typeface="Courier New" pitchFamily="49" charset="0"/>
            </a:endParaRPr>
          </a:p>
        </p:txBody>
      </p:sp>
      <p:sp>
        <p:nvSpPr>
          <p:cNvPr id="32771" name="Rectangle 3"/>
          <p:cNvSpPr>
            <a:spLocks noGrp="1" noChangeArrowheads="1"/>
          </p:cNvSpPr>
          <p:nvPr>
            <p:ph type="title"/>
          </p:nvPr>
        </p:nvSpPr>
        <p:spPr>
          <a:xfrm>
            <a:off x="381000" y="304800"/>
            <a:ext cx="8031162" cy="881063"/>
          </a:xfrm>
          <a:noFill/>
        </p:spPr>
        <p:txBody>
          <a:bodyPr/>
          <a:lstStyle/>
          <a:p>
            <a:pPr algn="l"/>
            <a:r>
              <a:rPr lang="en-US" b="1" dirty="0">
                <a:solidFill>
                  <a:schemeClr val="tx1"/>
                </a:solidFill>
              </a:rPr>
              <a:t>Joining a Table to Itself</a:t>
            </a:r>
          </a:p>
        </p:txBody>
      </p:sp>
      <p:sp>
        <p:nvSpPr>
          <p:cNvPr id="7" name="Slide Number Placeholder 6"/>
          <p:cNvSpPr>
            <a:spLocks noGrp="1"/>
          </p:cNvSpPr>
          <p:nvPr>
            <p:ph type="sldNum" sz="quarter" idx="12"/>
          </p:nvPr>
        </p:nvSpPr>
        <p:spPr/>
        <p:txBody>
          <a:bodyPr/>
          <a:lstStyle/>
          <a:p>
            <a:fld id="{C7D3A3A2-DD09-4C12-9A4D-77F31FE6E1FD}" type="slidenum">
              <a:rPr lang="en-US" smtClean="0"/>
              <a:pPr/>
              <a:t>22</a:t>
            </a:fld>
            <a:endParaRPr lang="en-US"/>
          </a:p>
        </p:txBody>
      </p:sp>
      <p:sp>
        <p:nvSpPr>
          <p:cNvPr id="32772" name="Rectangle 4"/>
          <p:cNvSpPr>
            <a:spLocks noChangeArrowheads="1"/>
          </p:cNvSpPr>
          <p:nvPr/>
        </p:nvSpPr>
        <p:spPr bwMode="blackWhite">
          <a:xfrm>
            <a:off x="833438" y="3076575"/>
            <a:ext cx="7593012" cy="231457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WORKER.ENAME||'WORKSFOR'||MANAG</a:t>
            </a:r>
          </a:p>
          <a:p>
            <a:pPr algn="l">
              <a:lnSpc>
                <a:spcPct val="100000"/>
              </a:lnSpc>
              <a:spcBef>
                <a:spcPct val="0"/>
              </a:spcBef>
            </a:pPr>
            <a:r>
              <a:rPr lang="en-US" sz="1800">
                <a:solidFill>
                  <a:srgbClr val="000000"/>
                </a:solidFill>
                <a:latin typeface="Courier New" pitchFamily="49" charset="0"/>
              </a:rPr>
              <a:t>-------------------------------</a:t>
            </a:r>
          </a:p>
          <a:p>
            <a:pPr algn="l">
              <a:lnSpc>
                <a:spcPct val="100000"/>
              </a:lnSpc>
              <a:spcBef>
                <a:spcPct val="0"/>
              </a:spcBef>
            </a:pPr>
            <a:r>
              <a:rPr lang="en-US" sz="1800">
                <a:solidFill>
                  <a:srgbClr val="000000"/>
                </a:solidFill>
                <a:latin typeface="Courier New" pitchFamily="49" charset="0"/>
              </a:rPr>
              <a:t>BLAKE works for KING</a:t>
            </a:r>
          </a:p>
          <a:p>
            <a:pPr algn="l">
              <a:lnSpc>
                <a:spcPct val="100000"/>
              </a:lnSpc>
              <a:spcBef>
                <a:spcPct val="0"/>
              </a:spcBef>
            </a:pPr>
            <a:r>
              <a:rPr lang="en-US" sz="1800">
                <a:solidFill>
                  <a:srgbClr val="000000"/>
                </a:solidFill>
                <a:latin typeface="Courier New" pitchFamily="49" charset="0"/>
              </a:rPr>
              <a:t>CLARK works for KING</a:t>
            </a:r>
          </a:p>
          <a:p>
            <a:pPr algn="l">
              <a:lnSpc>
                <a:spcPct val="100000"/>
              </a:lnSpc>
              <a:spcBef>
                <a:spcPct val="0"/>
              </a:spcBef>
            </a:pPr>
            <a:r>
              <a:rPr lang="en-US" sz="1800">
                <a:solidFill>
                  <a:srgbClr val="000000"/>
                </a:solidFill>
                <a:latin typeface="Courier New" pitchFamily="49" charset="0"/>
              </a:rPr>
              <a:t>JONES works for KING</a:t>
            </a:r>
          </a:p>
          <a:p>
            <a:pPr algn="l">
              <a:lnSpc>
                <a:spcPct val="100000"/>
              </a:lnSpc>
              <a:spcBef>
                <a:spcPct val="0"/>
              </a:spcBef>
            </a:pPr>
            <a:r>
              <a:rPr lang="en-US" sz="1800">
                <a:solidFill>
                  <a:srgbClr val="000000"/>
                </a:solidFill>
                <a:latin typeface="Courier New" pitchFamily="49" charset="0"/>
              </a:rPr>
              <a:t>MARTIN works for BLAKE</a:t>
            </a:r>
          </a:p>
          <a:p>
            <a:pPr algn="l">
              <a:lnSpc>
                <a:spcPct val="100000"/>
              </a:lnSpc>
              <a:spcBef>
                <a:spcPct val="0"/>
              </a:spcBef>
            </a:pPr>
            <a:r>
              <a:rPr lang="en-US" sz="1800">
                <a:solidFill>
                  <a:srgbClr val="000000"/>
                </a:solidFill>
                <a:latin typeface="Courier New" pitchFamily="49" charset="0"/>
              </a:rPr>
              <a:t>...</a:t>
            </a:r>
          </a:p>
          <a:p>
            <a:pPr algn="l">
              <a:lnSpc>
                <a:spcPct val="100000"/>
              </a:lnSpc>
              <a:spcBef>
                <a:spcPct val="0"/>
              </a:spcBef>
            </a:pPr>
            <a:r>
              <a:rPr lang="en-US" sz="1800">
                <a:solidFill>
                  <a:srgbClr val="000000"/>
                </a:solidFill>
                <a:latin typeface="Courier New" pitchFamily="49" charset="0"/>
              </a:rPr>
              <a:t>13 rows selected.</a:t>
            </a:r>
          </a:p>
        </p:txBody>
      </p:sp>
      <p:sp>
        <p:nvSpPr>
          <p:cNvPr id="44037" name="Rectangle 5"/>
          <p:cNvSpPr>
            <a:spLocks noChangeArrowheads="1"/>
          </p:cNvSpPr>
          <p:nvPr/>
        </p:nvSpPr>
        <p:spPr bwMode="ltGray">
          <a:xfrm>
            <a:off x="2476500" y="2247900"/>
            <a:ext cx="3810000" cy="361950"/>
          </a:xfrm>
          <a:prstGeom prst="rect">
            <a:avLst/>
          </a:prstGeom>
          <a:solidFill>
            <a:srgbClr val="FF5050">
              <a:alpha val="50195"/>
            </a:srgbClr>
          </a:solidFill>
          <a:ln w="9525">
            <a:noFill/>
            <a:miter lim="800000"/>
            <a:headEnd/>
            <a:tailEnd/>
          </a:ln>
          <a:effectLst/>
        </p:spPr>
        <p:txBody>
          <a:bodyPr wrap="none" anchor="ctr"/>
          <a:lstStyle/>
          <a:p>
            <a:endParaRPr lang="en-US"/>
          </a:p>
        </p:txBody>
      </p:sp>
      <p:sp>
        <p:nvSpPr>
          <p:cNvPr id="32774" name="Rectangle 6"/>
          <p:cNvSpPr>
            <a:spLocks noChangeArrowheads="1"/>
          </p:cNvSpPr>
          <p:nvPr/>
        </p:nvSpPr>
        <p:spPr bwMode="blackWhite">
          <a:xfrm>
            <a:off x="809625" y="1533525"/>
            <a:ext cx="7643813" cy="1108075"/>
          </a:xfrm>
          <a:prstGeom prst="rect">
            <a:avLst/>
          </a:prstGeom>
          <a:noFill/>
          <a:ln w="9525">
            <a:noFill/>
            <a:miter lim="800000"/>
            <a:headEnd/>
            <a:tailEnd/>
          </a:ln>
          <a:effectLst/>
        </p:spPr>
        <p:txBody>
          <a:bodyPr wrap="none" lIns="92075" tIns="46038" rIns="92075" bIns="46038" anchor="ctr"/>
          <a:lstStyle/>
          <a:p>
            <a:pPr algn="l">
              <a:spcBef>
                <a:spcPct val="0"/>
              </a:spcBef>
              <a:tabLst>
                <a:tab pos="857250" algn="l"/>
                <a:tab pos="1658938" algn="l"/>
              </a:tabLst>
            </a:pPr>
            <a:r>
              <a:rPr lang="en-US" sz="1800">
                <a:solidFill>
                  <a:srgbClr val="000000"/>
                </a:solidFill>
                <a:latin typeface="Courier New" pitchFamily="49" charset="0"/>
              </a:rPr>
              <a:t>SQL&gt; SELECT worker.ename||' works for '||manager.ename</a:t>
            </a:r>
          </a:p>
          <a:p>
            <a:pPr algn="l">
              <a:spcBef>
                <a:spcPct val="0"/>
              </a:spcBef>
              <a:tabLst>
                <a:tab pos="857250" algn="l"/>
                <a:tab pos="1658938" algn="l"/>
              </a:tabLst>
            </a:pPr>
            <a:r>
              <a:rPr lang="en-US" sz="1800">
                <a:solidFill>
                  <a:srgbClr val="000000"/>
                </a:solidFill>
                <a:latin typeface="Courier New" pitchFamily="49" charset="0"/>
              </a:rPr>
              <a:t>  2  FROM 	emp worker, emp manager</a:t>
            </a:r>
          </a:p>
          <a:p>
            <a:pPr algn="l">
              <a:spcBef>
                <a:spcPct val="0"/>
              </a:spcBef>
              <a:tabLst>
                <a:tab pos="857250" algn="l"/>
                <a:tab pos="1658938" algn="l"/>
              </a:tabLst>
            </a:pPr>
            <a:r>
              <a:rPr lang="en-US" sz="1800">
                <a:solidFill>
                  <a:srgbClr val="000000"/>
                </a:solidFill>
                <a:latin typeface="Courier New" pitchFamily="49" charset="0"/>
              </a:rPr>
              <a:t>  3  WHERE 	worker.mgr = manager.empno;</a:t>
            </a:r>
          </a:p>
        </p:txBody>
      </p:sp>
    </p:spTree>
    <p:extLst>
      <p:ext uri="{BB962C8B-B14F-4D97-AF65-F5344CB8AC3E}">
        <p14:creationId xmlns:p14="http://schemas.microsoft.com/office/powerpoint/2010/main" val="272283824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037"/>
                                        </p:tgtEl>
                                        <p:attrNameLst>
                                          <p:attrName>style.visibility</p:attrName>
                                        </p:attrNameLst>
                                      </p:cBhvr>
                                      <p:to>
                                        <p:strVal val="visible"/>
                                      </p:to>
                                    </p:set>
                                    <p:animEffect transition="in" filter="wipe(up)">
                                      <p:cBhvr>
                                        <p:cTn id="7" dur="500"/>
                                        <p:tgtEl>
                                          <p:spTgt spid="44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a:r>
              <a:rPr lang="en-US" sz="3200" b="1" dirty="0">
                <a:solidFill>
                  <a:schemeClr val="tx1"/>
                </a:solidFill>
              </a:rPr>
              <a:t>Cross Join: Same as Cartesian product</a:t>
            </a:r>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23</a:t>
            </a:fld>
            <a:endParaRPr lang="en-US" dirty="0"/>
          </a:p>
        </p:txBody>
      </p:sp>
      <p:sp>
        <p:nvSpPr>
          <p:cNvPr id="64515" name="Rectangle 3"/>
          <p:cNvSpPr>
            <a:spLocks noGrp="1" noChangeArrowheads="1"/>
          </p:cNvSpPr>
          <p:nvPr>
            <p:ph sz="quarter" idx="1"/>
          </p:nvPr>
        </p:nvSpPr>
        <p:spPr>
          <a:xfrm>
            <a:off x="860425" y="1795463"/>
            <a:ext cx="7385050" cy="2720975"/>
          </a:xfrm>
        </p:spPr>
        <p:txBody>
          <a:bodyPr/>
          <a:lstStyle/>
          <a:p>
            <a:pPr marL="0" indent="0">
              <a:buNone/>
            </a:pPr>
            <a:r>
              <a:rPr lang="en-US" b="1" i="1" dirty="0"/>
              <a:t>Select </a:t>
            </a:r>
            <a:r>
              <a:rPr lang="en-US" b="1" i="1" dirty="0" err="1"/>
              <a:t>empno,dname</a:t>
            </a:r>
            <a:endParaRPr lang="en-US" b="1" i="1" dirty="0"/>
          </a:p>
          <a:p>
            <a:pPr marL="0" indent="0">
              <a:buNone/>
            </a:pPr>
            <a:r>
              <a:rPr lang="en-US" b="1" i="1" dirty="0"/>
              <a:t>From </a:t>
            </a:r>
            <a:r>
              <a:rPr lang="en-US" b="1" i="1" dirty="0" err="1"/>
              <a:t>emp</a:t>
            </a:r>
            <a:endParaRPr lang="en-US" b="1" i="1" dirty="0"/>
          </a:p>
          <a:p>
            <a:pPr marL="0" indent="0">
              <a:buNone/>
            </a:pPr>
            <a:r>
              <a:rPr lang="en-US" b="1" i="1" dirty="0"/>
              <a:t>Cross join </a:t>
            </a:r>
            <a:r>
              <a:rPr lang="en-US" b="1" i="1" dirty="0" err="1"/>
              <a:t>dept</a:t>
            </a:r>
            <a:r>
              <a:rPr lang="en-US" b="1" i="1" dirty="0"/>
              <a:t>;</a:t>
            </a:r>
          </a:p>
          <a:p>
            <a:pPr marL="0" indent="0">
              <a:buNone/>
            </a:pPr>
            <a:endParaRPr lang="en-US" dirty="0"/>
          </a:p>
          <a:p>
            <a:pPr marL="0" indent="0">
              <a:buNone/>
            </a:pPr>
            <a:r>
              <a:rPr lang="en-US" b="1" dirty="0"/>
              <a:t>Select </a:t>
            </a:r>
            <a:r>
              <a:rPr lang="en-US" b="1" dirty="0" err="1"/>
              <a:t>empno,dname</a:t>
            </a:r>
            <a:r>
              <a:rPr lang="en-US" b="1" dirty="0"/>
              <a:t> from </a:t>
            </a:r>
            <a:r>
              <a:rPr lang="en-US" b="1" dirty="0" err="1"/>
              <a:t>emp,dept</a:t>
            </a:r>
            <a:r>
              <a:rPr lang="en-US" b="1" dirty="0"/>
              <a:t>;</a:t>
            </a:r>
          </a:p>
          <a:p>
            <a:endParaRPr lang="en-US" b="1" dirty="0"/>
          </a:p>
        </p:txBody>
      </p:sp>
    </p:spTree>
    <p:extLst>
      <p:ext uri="{BB962C8B-B14F-4D97-AF65-F5344CB8AC3E}">
        <p14:creationId xmlns:p14="http://schemas.microsoft.com/office/powerpoint/2010/main" val="2398147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24</a:t>
            </a:fld>
            <a:endParaRPr lang="en-US" dirty="0"/>
          </a:p>
        </p:txBody>
      </p:sp>
      <p:sp>
        <p:nvSpPr>
          <p:cNvPr id="5" name="Content Placeholder 4"/>
          <p:cNvSpPr>
            <a:spLocks noGrp="1"/>
          </p:cNvSpPr>
          <p:nvPr>
            <p:ph sz="quarter" idx="1"/>
          </p:nvPr>
        </p:nvSpPr>
        <p:spPr/>
        <p:txBody>
          <a:bodyPr/>
          <a:lstStyle/>
          <a:p>
            <a:pPr marL="0" indent="0">
              <a:buNone/>
            </a:pPr>
            <a:r>
              <a:rPr lang="en-US" b="1" i="1" dirty="0"/>
              <a:t>Select </a:t>
            </a:r>
            <a:r>
              <a:rPr lang="en-US" b="1" i="1" dirty="0" err="1"/>
              <a:t>empno,dname</a:t>
            </a:r>
            <a:r>
              <a:rPr lang="en-US" b="1" i="1" dirty="0"/>
              <a:t> from </a:t>
            </a:r>
            <a:r>
              <a:rPr lang="en-US" b="1" i="1" dirty="0" err="1"/>
              <a:t>emp</a:t>
            </a:r>
            <a:endParaRPr lang="en-US" b="1" i="1" dirty="0"/>
          </a:p>
          <a:p>
            <a:pPr marL="0" indent="0">
              <a:buNone/>
            </a:pPr>
            <a:r>
              <a:rPr lang="en-US" b="1" i="1" dirty="0"/>
              <a:t>Natural join dept; [where </a:t>
            </a:r>
            <a:r>
              <a:rPr lang="en-US" b="1" i="1" dirty="0" err="1"/>
              <a:t>deptno</a:t>
            </a:r>
            <a:r>
              <a:rPr lang="en-US" b="1" i="1" dirty="0"/>
              <a:t> in (10,30);]</a:t>
            </a:r>
          </a:p>
          <a:p>
            <a:endParaRPr lang="en-US" dirty="0"/>
          </a:p>
          <a:p>
            <a:pPr marL="0" indent="0">
              <a:buNone/>
            </a:pPr>
            <a:r>
              <a:rPr lang="en-US" b="1" i="1" dirty="0"/>
              <a:t>Select </a:t>
            </a:r>
            <a:r>
              <a:rPr lang="en-US" b="1" i="1" dirty="0" err="1"/>
              <a:t>empno,dname</a:t>
            </a:r>
            <a:r>
              <a:rPr lang="en-US" b="1" i="1" dirty="0"/>
              <a:t> from </a:t>
            </a:r>
            <a:r>
              <a:rPr lang="en-US" b="1" i="1" dirty="0" err="1"/>
              <a:t>emp,dept</a:t>
            </a:r>
            <a:endParaRPr lang="en-US" b="1" i="1" dirty="0"/>
          </a:p>
          <a:p>
            <a:pPr marL="0" indent="0">
              <a:buNone/>
            </a:pPr>
            <a:r>
              <a:rPr lang="en-US" b="1" i="1" dirty="0"/>
              <a:t>Where </a:t>
            </a:r>
            <a:r>
              <a:rPr lang="en-US" b="1" i="1" dirty="0" err="1"/>
              <a:t>emp.deptno</a:t>
            </a:r>
            <a:r>
              <a:rPr lang="en-US" b="1" i="1" dirty="0"/>
              <a:t>=</a:t>
            </a:r>
            <a:r>
              <a:rPr lang="en-US" b="1" i="1" dirty="0" err="1"/>
              <a:t>dept.deptno</a:t>
            </a:r>
            <a:r>
              <a:rPr lang="en-US" b="1" i="1" dirty="0"/>
              <a:t>;</a:t>
            </a:r>
          </a:p>
          <a:p>
            <a:endParaRPr lang="en-US" dirty="0"/>
          </a:p>
        </p:txBody>
      </p:sp>
      <p:sp>
        <p:nvSpPr>
          <p:cNvPr id="6" name="Rectangle 2"/>
          <p:cNvSpPr txBox="1">
            <a:spLocks noChangeArrowheads="1"/>
          </p:cNvSpPr>
          <p:nvPr/>
        </p:nvSpPr>
        <p:spPr bwMode="auto">
          <a:xfrm>
            <a:off x="-685800" y="7620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br>
              <a:rPr kumimoji="0" lang="en-US" sz="3200" b="0" i="0" u="none" strike="noStrike" kern="1200" cap="none" spc="0" normalizeH="0" baseline="0" noProof="0" dirty="0">
                <a:ln>
                  <a:noFill/>
                </a:ln>
                <a:solidFill>
                  <a:schemeClr val="accent3">
                    <a:shade val="75000"/>
                  </a:schemeClr>
                </a:solidFill>
                <a:effectLst/>
                <a:uLnTx/>
                <a:uFillTx/>
                <a:latin typeface="+mj-lt"/>
                <a:ea typeface="+mj-ea"/>
                <a:cs typeface="+mj-cs"/>
              </a:rPr>
            </a:br>
            <a:br>
              <a:rPr kumimoji="0" lang="en-US" sz="3200" b="0" i="0" u="none" strike="noStrike" kern="1200" cap="none" spc="0" normalizeH="0" baseline="0" noProof="0" dirty="0">
                <a:ln>
                  <a:noFill/>
                </a:ln>
                <a:solidFill>
                  <a:schemeClr val="accent3">
                    <a:shade val="75000"/>
                  </a:schemeClr>
                </a:solidFill>
                <a:effectLst/>
                <a:uLnTx/>
                <a:uFillTx/>
                <a:latin typeface="+mj-lt"/>
                <a:ea typeface="+mj-ea"/>
                <a:cs typeface="+mj-cs"/>
              </a:rPr>
            </a:br>
            <a:r>
              <a:rPr kumimoji="0" lang="en-US" sz="3200" b="1" i="0" u="none" strike="noStrike" kern="1200" cap="none" spc="0" normalizeH="0" baseline="0" noProof="0" dirty="0">
                <a:ln>
                  <a:noFill/>
                </a:ln>
                <a:solidFill>
                  <a:schemeClr val="tx1"/>
                </a:solidFill>
                <a:effectLst/>
                <a:uLnTx/>
                <a:uFillTx/>
                <a:latin typeface="+mj-lt"/>
                <a:ea typeface="+mj-ea"/>
                <a:cs typeface="+mj-cs"/>
              </a:rPr>
              <a:t>Natural Join or Join (</a:t>
            </a:r>
            <a:r>
              <a:rPr kumimoji="0" lang="en-US" sz="3200" b="1" i="0" u="none" strike="noStrike" kern="1200" cap="none" spc="0" normalizeH="0" baseline="0" noProof="0" dirty="0" err="1">
                <a:ln>
                  <a:noFill/>
                </a:ln>
                <a:solidFill>
                  <a:schemeClr val="tx1"/>
                </a:solidFill>
                <a:effectLst/>
                <a:uLnTx/>
                <a:uFillTx/>
                <a:latin typeface="+mj-lt"/>
                <a:ea typeface="+mj-ea"/>
                <a:cs typeface="+mj-cs"/>
              </a:rPr>
              <a:t>Equi</a:t>
            </a:r>
            <a:r>
              <a:rPr kumimoji="0" lang="en-US" sz="3200" b="1" i="0" u="none" strike="noStrike" kern="1200" cap="none" spc="0" normalizeH="0" baseline="0" noProof="0" dirty="0">
                <a:ln>
                  <a:noFill/>
                </a:ln>
                <a:solidFill>
                  <a:schemeClr val="tx1"/>
                </a:solidFill>
                <a:effectLst/>
                <a:uLnTx/>
                <a:uFillTx/>
                <a:latin typeface="+mj-lt"/>
                <a:ea typeface="+mj-ea"/>
                <a:cs typeface="+mj-cs"/>
              </a:rPr>
              <a:t> Join)</a:t>
            </a:r>
            <a:br>
              <a:rPr kumimoji="0" lang="en-US" sz="3200" b="0" i="0" u="none" strike="noStrike" kern="1200" cap="none" spc="0" normalizeH="0" baseline="0" noProof="0" dirty="0">
                <a:ln>
                  <a:noFill/>
                </a:ln>
                <a:solidFill>
                  <a:schemeClr val="accent3">
                    <a:shade val="75000"/>
                  </a:schemeClr>
                </a:solidFill>
                <a:effectLst/>
                <a:uLnTx/>
                <a:uFillTx/>
                <a:latin typeface="+mj-lt"/>
                <a:ea typeface="+mj-ea"/>
                <a:cs typeface="+mj-cs"/>
              </a:rPr>
            </a:br>
            <a:endParaRPr kumimoji="0" lang="en-US" sz="3200" b="0" i="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Tree>
    <p:extLst>
      <p:ext uri="{BB962C8B-B14F-4D97-AF65-F5344CB8AC3E}">
        <p14:creationId xmlns:p14="http://schemas.microsoft.com/office/powerpoint/2010/main" val="433943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l"/>
            <a:r>
              <a:rPr lang="en-US" b="1" dirty="0">
                <a:solidFill>
                  <a:schemeClr val="tx1"/>
                </a:solidFill>
              </a:rPr>
              <a:t>Join with USING clause</a:t>
            </a:r>
            <a:endParaRPr lang="en-US" dirty="0"/>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25</a:t>
            </a:fld>
            <a:endParaRPr lang="en-US" dirty="0"/>
          </a:p>
        </p:txBody>
      </p:sp>
      <p:sp>
        <p:nvSpPr>
          <p:cNvPr id="5" name="Content Placeholder 4"/>
          <p:cNvSpPr>
            <a:spLocks noGrp="1"/>
          </p:cNvSpPr>
          <p:nvPr>
            <p:ph sz="quarter" idx="1"/>
          </p:nvPr>
        </p:nvSpPr>
        <p:spPr/>
        <p:txBody>
          <a:bodyPr/>
          <a:lstStyle/>
          <a:p>
            <a:pPr marL="0" indent="0">
              <a:buNone/>
            </a:pPr>
            <a:r>
              <a:rPr lang="en-US" b="1" i="1" dirty="0"/>
              <a:t>Select </a:t>
            </a:r>
            <a:r>
              <a:rPr lang="en-US" b="1" i="1" dirty="0" err="1"/>
              <a:t>empno,dname</a:t>
            </a:r>
            <a:endParaRPr lang="en-US" b="1" i="1" dirty="0"/>
          </a:p>
          <a:p>
            <a:pPr marL="0" indent="0">
              <a:buNone/>
            </a:pPr>
            <a:r>
              <a:rPr lang="en-US" b="1" i="1" dirty="0"/>
              <a:t>From </a:t>
            </a:r>
            <a:r>
              <a:rPr lang="en-US" b="1" i="1" dirty="0" err="1"/>
              <a:t>emp</a:t>
            </a:r>
            <a:r>
              <a:rPr lang="en-US" b="1" i="1" dirty="0"/>
              <a:t> join dept</a:t>
            </a:r>
          </a:p>
          <a:p>
            <a:pPr marL="0" indent="0">
              <a:buNone/>
            </a:pPr>
            <a:r>
              <a:rPr lang="en-US" b="1" i="1" dirty="0"/>
              <a:t>Using (</a:t>
            </a:r>
            <a:r>
              <a:rPr lang="en-US" b="1" i="1" dirty="0" err="1"/>
              <a:t>deptno</a:t>
            </a:r>
            <a:r>
              <a:rPr lang="en-US" b="1" i="1" dirty="0"/>
              <a:t>)</a:t>
            </a:r>
          </a:p>
          <a:p>
            <a:pPr marL="0" indent="0">
              <a:buNone/>
            </a:pPr>
            <a:r>
              <a:rPr lang="en-US" b="1" i="1" dirty="0"/>
              <a:t>[where </a:t>
            </a:r>
            <a:r>
              <a:rPr lang="en-US" b="1" i="1" dirty="0" err="1"/>
              <a:t>deptno</a:t>
            </a:r>
            <a:r>
              <a:rPr lang="en-US" b="1" i="1" dirty="0"/>
              <a:t>&lt;&gt;10]</a:t>
            </a:r>
          </a:p>
          <a:p>
            <a:pPr>
              <a:buNone/>
            </a:pPr>
            <a:endParaRPr lang="en-US" dirty="0"/>
          </a:p>
        </p:txBody>
      </p:sp>
    </p:spTree>
    <p:extLst>
      <p:ext uri="{BB962C8B-B14F-4D97-AF65-F5344CB8AC3E}">
        <p14:creationId xmlns:p14="http://schemas.microsoft.com/office/powerpoint/2010/main" val="1234515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l"/>
            <a:r>
              <a:rPr lang="en-US" b="1" dirty="0">
                <a:solidFill>
                  <a:schemeClr val="tx1"/>
                </a:solidFill>
              </a:rPr>
              <a:t>Join with ON clause</a:t>
            </a:r>
            <a:endParaRPr lang="en-US" dirty="0"/>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26</a:t>
            </a:fld>
            <a:endParaRPr lang="en-US" dirty="0"/>
          </a:p>
        </p:txBody>
      </p:sp>
      <p:sp>
        <p:nvSpPr>
          <p:cNvPr id="5" name="Content Placeholder 4"/>
          <p:cNvSpPr>
            <a:spLocks noGrp="1"/>
          </p:cNvSpPr>
          <p:nvPr>
            <p:ph sz="quarter" idx="1"/>
          </p:nvPr>
        </p:nvSpPr>
        <p:spPr/>
        <p:txBody>
          <a:bodyPr/>
          <a:lstStyle/>
          <a:p>
            <a:pPr marL="0" indent="0">
              <a:buNone/>
            </a:pPr>
            <a:r>
              <a:rPr lang="en-US" b="1" i="1" dirty="0"/>
              <a:t>Select </a:t>
            </a:r>
            <a:r>
              <a:rPr lang="en-US" b="1" i="1" dirty="0" err="1"/>
              <a:t>empno,dname</a:t>
            </a:r>
            <a:r>
              <a:rPr lang="en-US" b="1" i="1" dirty="0"/>
              <a:t> from </a:t>
            </a:r>
            <a:r>
              <a:rPr lang="en-US" b="1" i="1" dirty="0" err="1"/>
              <a:t>emp</a:t>
            </a:r>
            <a:r>
              <a:rPr lang="en-US" b="1" i="1" dirty="0"/>
              <a:t> e</a:t>
            </a:r>
          </a:p>
          <a:p>
            <a:pPr marL="0" indent="0">
              <a:buNone/>
            </a:pPr>
            <a:r>
              <a:rPr lang="en-US" b="1" i="1" dirty="0"/>
              <a:t>join dept d</a:t>
            </a:r>
          </a:p>
          <a:p>
            <a:pPr marL="0" indent="0">
              <a:buNone/>
            </a:pPr>
            <a:r>
              <a:rPr lang="en-US" b="1" i="1" dirty="0"/>
              <a:t>On (</a:t>
            </a:r>
            <a:r>
              <a:rPr lang="en-US" b="1" i="1" dirty="0" err="1"/>
              <a:t>e.deptno</a:t>
            </a:r>
            <a:r>
              <a:rPr lang="en-US" b="1" i="1" dirty="0"/>
              <a:t>=</a:t>
            </a:r>
            <a:r>
              <a:rPr lang="en-US" b="1" i="1" dirty="0" err="1"/>
              <a:t>d.deptno</a:t>
            </a:r>
            <a:r>
              <a:rPr lang="en-US" b="1" i="1" dirty="0"/>
              <a:t>);</a:t>
            </a:r>
          </a:p>
          <a:p>
            <a:pPr marL="0" indent="0">
              <a:buNone/>
            </a:pPr>
            <a:r>
              <a:rPr lang="en-US" b="1" i="1" dirty="0"/>
              <a:t> [where </a:t>
            </a:r>
            <a:r>
              <a:rPr lang="en-US" b="1" i="1" dirty="0" err="1"/>
              <a:t>deptno</a:t>
            </a:r>
            <a:r>
              <a:rPr lang="en-US" b="1" i="1" dirty="0"/>
              <a:t> in (10,30);]</a:t>
            </a:r>
          </a:p>
          <a:p>
            <a:endParaRPr lang="en-US" dirty="0"/>
          </a:p>
          <a:p>
            <a:r>
              <a:rPr lang="en-US" dirty="0"/>
              <a:t>Can also be used for Self join:</a:t>
            </a:r>
          </a:p>
          <a:p>
            <a:pPr marL="0" indent="0">
              <a:buNone/>
            </a:pPr>
            <a:r>
              <a:rPr lang="en-US" b="1" i="1" dirty="0"/>
              <a:t>Select </a:t>
            </a:r>
            <a:r>
              <a:rPr lang="en-US" b="1" i="1" dirty="0" err="1"/>
              <a:t>e.ename,m.ename</a:t>
            </a:r>
            <a:endParaRPr lang="en-US" b="1" i="1" dirty="0"/>
          </a:p>
          <a:p>
            <a:pPr marL="0" indent="0">
              <a:buNone/>
            </a:pPr>
            <a:r>
              <a:rPr lang="en-US" b="1" i="1" dirty="0"/>
              <a:t>From </a:t>
            </a:r>
            <a:r>
              <a:rPr lang="en-US" b="1" i="1" dirty="0" err="1"/>
              <a:t>emp</a:t>
            </a:r>
            <a:r>
              <a:rPr lang="en-US" b="1" i="1" dirty="0"/>
              <a:t> e join </a:t>
            </a:r>
            <a:r>
              <a:rPr lang="en-US" b="1" i="1" dirty="0" err="1"/>
              <a:t>emp</a:t>
            </a:r>
            <a:r>
              <a:rPr lang="en-US" b="1" i="1" dirty="0"/>
              <a:t> m</a:t>
            </a:r>
          </a:p>
          <a:p>
            <a:pPr marL="0" indent="0">
              <a:buNone/>
            </a:pPr>
            <a:r>
              <a:rPr lang="en-US" b="1" i="1" dirty="0"/>
              <a:t>On (e.mgr=</a:t>
            </a:r>
            <a:r>
              <a:rPr lang="en-US" b="1" i="1" dirty="0" err="1"/>
              <a:t>m.empno</a:t>
            </a:r>
            <a:r>
              <a:rPr lang="en-US" b="1" i="1" dirty="0"/>
              <a:t>);</a:t>
            </a:r>
          </a:p>
          <a:p>
            <a:pPr>
              <a:buNone/>
            </a:pPr>
            <a:endParaRPr lang="en-US" dirty="0"/>
          </a:p>
        </p:txBody>
      </p:sp>
    </p:spTree>
    <p:extLst>
      <p:ext uri="{BB962C8B-B14F-4D97-AF65-F5344CB8AC3E}">
        <p14:creationId xmlns:p14="http://schemas.microsoft.com/office/powerpoint/2010/main" val="2982235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l"/>
            <a:r>
              <a:rPr lang="en-US" b="1" dirty="0">
                <a:solidFill>
                  <a:schemeClr val="tx1"/>
                </a:solidFill>
              </a:rPr>
              <a:t>3 way joins with ON clause</a:t>
            </a:r>
            <a:endParaRPr lang="en-US" dirty="0"/>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27</a:t>
            </a:fld>
            <a:endParaRPr lang="en-US" dirty="0"/>
          </a:p>
        </p:txBody>
      </p:sp>
      <p:sp>
        <p:nvSpPr>
          <p:cNvPr id="5" name="Content Placeholder 4"/>
          <p:cNvSpPr>
            <a:spLocks noGrp="1"/>
          </p:cNvSpPr>
          <p:nvPr>
            <p:ph sz="quarter" idx="1"/>
          </p:nvPr>
        </p:nvSpPr>
        <p:spPr/>
        <p:txBody>
          <a:bodyPr/>
          <a:lstStyle/>
          <a:p>
            <a:pPr marL="0" indent="0">
              <a:buNone/>
            </a:pPr>
            <a:r>
              <a:rPr lang="en-US" b="1" i="1" dirty="0"/>
              <a:t>Select </a:t>
            </a:r>
            <a:r>
              <a:rPr lang="en-US" b="1" i="1" dirty="0" err="1"/>
              <a:t>empno,ename,dname,sal,grade</a:t>
            </a:r>
            <a:r>
              <a:rPr lang="en-US" b="1" i="1" dirty="0"/>
              <a:t> from </a:t>
            </a:r>
            <a:r>
              <a:rPr lang="en-US" b="1" i="1" dirty="0" err="1"/>
              <a:t>emp</a:t>
            </a:r>
            <a:r>
              <a:rPr lang="en-US" b="1" i="1" dirty="0"/>
              <a:t> e</a:t>
            </a:r>
          </a:p>
          <a:p>
            <a:pPr marL="0" indent="0">
              <a:buNone/>
            </a:pPr>
            <a:r>
              <a:rPr lang="en-US" b="1" i="1" dirty="0"/>
              <a:t>Join dept d</a:t>
            </a:r>
          </a:p>
          <a:p>
            <a:pPr marL="0" indent="0">
              <a:buNone/>
            </a:pPr>
            <a:r>
              <a:rPr lang="en-US" b="1" i="1" dirty="0"/>
              <a:t>On </a:t>
            </a:r>
            <a:r>
              <a:rPr lang="en-US" b="1" i="1" dirty="0" err="1"/>
              <a:t>e.deptno</a:t>
            </a:r>
            <a:r>
              <a:rPr lang="en-US" b="1" i="1" dirty="0"/>
              <a:t>=</a:t>
            </a:r>
            <a:r>
              <a:rPr lang="en-US" b="1" i="1" dirty="0" err="1"/>
              <a:t>d.deptno</a:t>
            </a:r>
            <a:endParaRPr lang="en-US" b="1" i="1" dirty="0"/>
          </a:p>
          <a:p>
            <a:pPr marL="0" indent="0">
              <a:buNone/>
            </a:pPr>
            <a:r>
              <a:rPr lang="en-US" b="1" i="1" dirty="0"/>
              <a:t>Join </a:t>
            </a:r>
            <a:r>
              <a:rPr lang="en-US" b="1" i="1" dirty="0" err="1"/>
              <a:t>salgrade</a:t>
            </a:r>
            <a:r>
              <a:rPr lang="en-US" b="1" i="1" dirty="0"/>
              <a:t> l</a:t>
            </a:r>
          </a:p>
          <a:p>
            <a:pPr marL="0" indent="0">
              <a:buNone/>
            </a:pPr>
            <a:r>
              <a:rPr lang="en-US" b="1" i="1" dirty="0"/>
              <a:t>On (</a:t>
            </a:r>
            <a:r>
              <a:rPr lang="en-US" b="1" i="1" dirty="0" err="1"/>
              <a:t>sal</a:t>
            </a:r>
            <a:r>
              <a:rPr lang="en-US" b="1" i="1" dirty="0"/>
              <a:t> between </a:t>
            </a:r>
            <a:r>
              <a:rPr lang="en-US" b="1" i="1" dirty="0" err="1"/>
              <a:t>losal</a:t>
            </a:r>
            <a:r>
              <a:rPr lang="en-US" b="1" i="1" dirty="0"/>
              <a:t> and </a:t>
            </a:r>
            <a:r>
              <a:rPr lang="en-US" b="1" i="1" dirty="0" err="1"/>
              <a:t>hisal</a:t>
            </a:r>
            <a:r>
              <a:rPr lang="en-US" b="1" i="1" dirty="0"/>
              <a:t>)</a:t>
            </a:r>
          </a:p>
          <a:p>
            <a:pPr>
              <a:buNone/>
            </a:pPr>
            <a:endParaRPr lang="en-US" dirty="0"/>
          </a:p>
        </p:txBody>
      </p:sp>
    </p:spTree>
    <p:extLst>
      <p:ext uri="{BB962C8B-B14F-4D97-AF65-F5344CB8AC3E}">
        <p14:creationId xmlns:p14="http://schemas.microsoft.com/office/powerpoint/2010/main" val="1104981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l"/>
            <a:r>
              <a:rPr lang="en-US" b="1" dirty="0">
                <a:solidFill>
                  <a:schemeClr val="tx1"/>
                </a:solidFill>
              </a:rPr>
              <a:t>Left outer Join</a:t>
            </a:r>
            <a:endParaRPr lang="en-US" dirty="0"/>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28</a:t>
            </a:fld>
            <a:endParaRPr lang="en-US" dirty="0"/>
          </a:p>
        </p:txBody>
      </p:sp>
      <p:sp>
        <p:nvSpPr>
          <p:cNvPr id="5" name="Content Placeholder 4"/>
          <p:cNvSpPr>
            <a:spLocks noGrp="1"/>
          </p:cNvSpPr>
          <p:nvPr>
            <p:ph sz="quarter" idx="1"/>
          </p:nvPr>
        </p:nvSpPr>
        <p:spPr/>
        <p:txBody>
          <a:bodyPr/>
          <a:lstStyle/>
          <a:p>
            <a:pPr marL="0" indent="0">
              <a:buNone/>
            </a:pPr>
            <a:r>
              <a:rPr lang="en-US" b="1" i="1" dirty="0"/>
              <a:t>Select </a:t>
            </a:r>
            <a:r>
              <a:rPr lang="en-US" b="1" i="1" dirty="0" err="1"/>
              <a:t>ename,d.deptno,dname</a:t>
            </a:r>
            <a:r>
              <a:rPr lang="en-US" b="1" i="1" dirty="0"/>
              <a:t> from emp</a:t>
            </a:r>
          </a:p>
          <a:p>
            <a:pPr marL="0" indent="0">
              <a:buNone/>
            </a:pPr>
            <a:r>
              <a:rPr lang="en-US" b="1" i="1" dirty="0"/>
              <a:t>Left outer join dept d</a:t>
            </a:r>
          </a:p>
          <a:p>
            <a:pPr marL="0" indent="0">
              <a:buNone/>
            </a:pPr>
            <a:r>
              <a:rPr lang="en-US" b="1" i="1" dirty="0"/>
              <a:t>On (</a:t>
            </a:r>
            <a:r>
              <a:rPr lang="en-US" b="1" i="1" dirty="0" err="1"/>
              <a:t>emp.deptno</a:t>
            </a:r>
            <a:r>
              <a:rPr lang="en-US" b="1" i="1" dirty="0"/>
              <a:t>=</a:t>
            </a:r>
            <a:r>
              <a:rPr lang="en-US" b="1" i="1" dirty="0" err="1"/>
              <a:t>d.deptno</a:t>
            </a:r>
            <a:r>
              <a:rPr lang="en-US" b="1" i="1" dirty="0"/>
              <a:t>);</a:t>
            </a:r>
          </a:p>
          <a:p>
            <a:pPr>
              <a:buNone/>
            </a:pPr>
            <a:endParaRPr lang="en-US" dirty="0"/>
          </a:p>
        </p:txBody>
      </p:sp>
    </p:spTree>
    <p:extLst>
      <p:ext uri="{BB962C8B-B14F-4D97-AF65-F5344CB8AC3E}">
        <p14:creationId xmlns:p14="http://schemas.microsoft.com/office/powerpoint/2010/main" val="1514899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l"/>
            <a:r>
              <a:rPr lang="en-US" b="1" dirty="0">
                <a:solidFill>
                  <a:schemeClr val="tx1"/>
                </a:solidFill>
              </a:rPr>
              <a:t>Right outer Join</a:t>
            </a:r>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29</a:t>
            </a:fld>
            <a:endParaRPr lang="en-US" dirty="0"/>
          </a:p>
        </p:txBody>
      </p:sp>
      <p:sp>
        <p:nvSpPr>
          <p:cNvPr id="62467" name="Rectangle 3"/>
          <p:cNvSpPr>
            <a:spLocks noGrp="1" noChangeArrowheads="1"/>
          </p:cNvSpPr>
          <p:nvPr>
            <p:ph sz="quarter" idx="1"/>
          </p:nvPr>
        </p:nvSpPr>
        <p:spPr>
          <a:xfrm>
            <a:off x="860425" y="1795463"/>
            <a:ext cx="7385050" cy="1609725"/>
          </a:xfrm>
        </p:spPr>
        <p:txBody>
          <a:bodyPr/>
          <a:lstStyle/>
          <a:p>
            <a:pPr marL="0" indent="0">
              <a:buNone/>
            </a:pPr>
            <a:r>
              <a:rPr lang="en-US" b="1" i="1" dirty="0"/>
              <a:t>Select </a:t>
            </a:r>
            <a:r>
              <a:rPr lang="en-US" b="1" i="1" dirty="0" err="1"/>
              <a:t>ename,d.deptno,dname</a:t>
            </a:r>
            <a:r>
              <a:rPr lang="en-US" b="1" i="1" dirty="0"/>
              <a:t> from </a:t>
            </a:r>
            <a:r>
              <a:rPr lang="en-US" b="1" i="1" dirty="0" err="1"/>
              <a:t>dept</a:t>
            </a:r>
            <a:r>
              <a:rPr lang="en-US" b="1" i="1" dirty="0"/>
              <a:t> d right outer join </a:t>
            </a:r>
            <a:r>
              <a:rPr lang="en-US" b="1" i="1" dirty="0" err="1"/>
              <a:t>emp</a:t>
            </a:r>
            <a:r>
              <a:rPr lang="en-US" b="1" i="1" dirty="0"/>
              <a:t> e</a:t>
            </a:r>
          </a:p>
          <a:p>
            <a:pPr marL="0" indent="0">
              <a:buNone/>
            </a:pPr>
            <a:r>
              <a:rPr lang="en-US" b="1" i="1" dirty="0"/>
              <a:t>On (</a:t>
            </a:r>
            <a:r>
              <a:rPr lang="en-US" b="1" i="1" dirty="0" err="1"/>
              <a:t>e.deptno</a:t>
            </a:r>
            <a:r>
              <a:rPr lang="en-US" b="1" i="1" dirty="0"/>
              <a:t>=</a:t>
            </a:r>
            <a:r>
              <a:rPr lang="en-US" b="1" i="1" dirty="0" err="1"/>
              <a:t>d.deptno</a:t>
            </a:r>
            <a:r>
              <a:rPr lang="en-US" b="1" i="1" dirty="0"/>
              <a:t>);</a:t>
            </a:r>
          </a:p>
        </p:txBody>
      </p:sp>
    </p:spTree>
    <p:extLst>
      <p:ext uri="{BB962C8B-B14F-4D97-AF65-F5344CB8AC3E}">
        <p14:creationId xmlns:p14="http://schemas.microsoft.com/office/powerpoint/2010/main" val="61370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895600"/>
            <a:ext cx="8229600" cy="1600200"/>
          </a:xfrm>
        </p:spPr>
        <p:txBody>
          <a:bodyPr>
            <a:normAutofit fontScale="90000"/>
          </a:bodyPr>
          <a:lstStyle/>
          <a:p>
            <a:pPr eaLnBrk="1" fontAlgn="auto" hangingPunct="1">
              <a:spcAft>
                <a:spcPts val="0"/>
              </a:spcAft>
              <a:defRPr/>
            </a:pPr>
            <a:br>
              <a:rPr lang="en-US" sz="4000" b="1" dirty="0">
                <a:solidFill>
                  <a:schemeClr val="tx1">
                    <a:lumMod val="75000"/>
                    <a:lumOff val="25000"/>
                  </a:schemeClr>
                </a:solidFill>
              </a:rPr>
            </a:br>
            <a:r>
              <a:rPr lang="en-US" sz="4000" b="1" dirty="0">
                <a:solidFill>
                  <a:schemeClr val="tx1">
                    <a:lumMod val="75000"/>
                    <a:lumOff val="25000"/>
                  </a:schemeClr>
                </a:solidFill>
              </a:rPr>
              <a:t>Joining-Displaying Data from Multiple Tables</a:t>
            </a:r>
            <a:br>
              <a:rPr lang="en-US" sz="4000" b="1" dirty="0">
                <a:solidFill>
                  <a:schemeClr val="tx1">
                    <a:lumMod val="75000"/>
                    <a:lumOff val="25000"/>
                  </a:schemeClr>
                </a:solidFill>
              </a:rPr>
            </a:br>
            <a:endParaRPr lang="en-US" sz="4000" b="1" dirty="0"/>
          </a:p>
        </p:txBody>
      </p:sp>
      <p:sp>
        <p:nvSpPr>
          <p:cNvPr id="3" name="Slide Number Placeholder 2"/>
          <p:cNvSpPr>
            <a:spLocks noGrp="1"/>
          </p:cNvSpPr>
          <p:nvPr>
            <p:ph type="sldNum" sz="quarter" idx="12"/>
          </p:nvPr>
        </p:nvSpPr>
        <p:spPr/>
        <p:txBody>
          <a:bodyPr/>
          <a:lstStyle/>
          <a:p>
            <a:pPr>
              <a:defRPr/>
            </a:pPr>
            <a:fld id="{38015ECB-9F2C-4194-8DBC-DDD1CB92DD6C}" type="slidenum">
              <a:rPr lang="en-US"/>
              <a:pPr>
                <a:defRPr/>
              </a:pPr>
              <a:t>3</a:t>
            </a:fld>
            <a:endParaRPr lang="en-US"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a:r>
              <a:rPr lang="en-US" b="1" i="1" dirty="0">
                <a:solidFill>
                  <a:schemeClr val="tx1"/>
                </a:solidFill>
              </a:rPr>
              <a:t>Full outer Join</a:t>
            </a:r>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30</a:t>
            </a:fld>
            <a:endParaRPr lang="en-US" dirty="0"/>
          </a:p>
        </p:txBody>
      </p:sp>
      <p:sp>
        <p:nvSpPr>
          <p:cNvPr id="63491" name="Rectangle 3"/>
          <p:cNvSpPr>
            <a:spLocks noGrp="1" noChangeArrowheads="1"/>
          </p:cNvSpPr>
          <p:nvPr>
            <p:ph sz="quarter" idx="1"/>
          </p:nvPr>
        </p:nvSpPr>
        <p:spPr>
          <a:xfrm>
            <a:off x="860425" y="1795463"/>
            <a:ext cx="7385050" cy="1609725"/>
          </a:xfrm>
        </p:spPr>
        <p:txBody>
          <a:bodyPr/>
          <a:lstStyle/>
          <a:p>
            <a:pPr marL="0" indent="0">
              <a:buNone/>
            </a:pPr>
            <a:r>
              <a:rPr lang="en-US" b="1" i="1" dirty="0"/>
              <a:t>Select </a:t>
            </a:r>
            <a:r>
              <a:rPr lang="en-US" b="1" i="1" dirty="0" err="1"/>
              <a:t>ename,d.deptno,dname</a:t>
            </a:r>
            <a:r>
              <a:rPr lang="en-US" b="1" i="1" dirty="0"/>
              <a:t> from </a:t>
            </a:r>
            <a:r>
              <a:rPr lang="en-US" b="1" i="1" dirty="0" err="1"/>
              <a:t>dept</a:t>
            </a:r>
            <a:r>
              <a:rPr lang="en-US" b="1" i="1" dirty="0"/>
              <a:t> d full outer join </a:t>
            </a:r>
            <a:r>
              <a:rPr lang="en-US" b="1" i="1" dirty="0" err="1"/>
              <a:t>emp</a:t>
            </a:r>
            <a:r>
              <a:rPr lang="en-US" b="1" i="1" dirty="0"/>
              <a:t> e</a:t>
            </a:r>
          </a:p>
          <a:p>
            <a:pPr marL="0" indent="0">
              <a:buNone/>
            </a:pPr>
            <a:r>
              <a:rPr lang="en-US" b="1" i="1" dirty="0"/>
              <a:t>On (</a:t>
            </a:r>
            <a:r>
              <a:rPr lang="en-US" b="1" i="1" dirty="0" err="1"/>
              <a:t>e.deptno</a:t>
            </a:r>
            <a:r>
              <a:rPr lang="en-US" b="1" i="1" dirty="0"/>
              <a:t>=</a:t>
            </a:r>
            <a:r>
              <a:rPr lang="en-US" b="1" i="1" dirty="0" err="1"/>
              <a:t>d.deptno</a:t>
            </a:r>
            <a:r>
              <a:rPr lang="en-US" b="1" i="1" dirty="0"/>
              <a:t>);</a:t>
            </a:r>
          </a:p>
        </p:txBody>
      </p:sp>
    </p:spTree>
    <p:extLst>
      <p:ext uri="{BB962C8B-B14F-4D97-AF65-F5344CB8AC3E}">
        <p14:creationId xmlns:p14="http://schemas.microsoft.com/office/powerpoint/2010/main" val="3935086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895600"/>
            <a:ext cx="8229600" cy="1600200"/>
          </a:xfrm>
        </p:spPr>
        <p:txBody>
          <a:bodyPr>
            <a:normAutofit fontScale="90000"/>
          </a:bodyPr>
          <a:lstStyle/>
          <a:p>
            <a:pPr eaLnBrk="1" fontAlgn="auto" hangingPunct="1">
              <a:spcAft>
                <a:spcPts val="0"/>
              </a:spcAft>
              <a:defRPr/>
            </a:pPr>
            <a:br>
              <a:rPr lang="en-US" sz="4000" b="1" dirty="0">
                <a:solidFill>
                  <a:schemeClr val="tx1">
                    <a:lumMod val="75000"/>
                    <a:lumOff val="25000"/>
                  </a:schemeClr>
                </a:solidFill>
              </a:rPr>
            </a:br>
            <a:r>
              <a:rPr lang="en-US" sz="4000" b="1" dirty="0">
                <a:solidFill>
                  <a:schemeClr val="tx1">
                    <a:lumMod val="75000"/>
                    <a:lumOff val="25000"/>
                  </a:schemeClr>
                </a:solidFill>
              </a:rPr>
              <a:t>Subqueries</a:t>
            </a:r>
            <a:br>
              <a:rPr lang="en-US" sz="4000" b="1" dirty="0">
                <a:solidFill>
                  <a:schemeClr val="tx1">
                    <a:lumMod val="75000"/>
                    <a:lumOff val="25000"/>
                  </a:schemeClr>
                </a:solidFill>
              </a:rPr>
            </a:br>
            <a:endParaRPr lang="en-US" sz="4000" b="1" dirty="0"/>
          </a:p>
        </p:txBody>
      </p:sp>
      <p:sp>
        <p:nvSpPr>
          <p:cNvPr id="3" name="Slide Number Placeholder 2"/>
          <p:cNvSpPr>
            <a:spLocks noGrp="1"/>
          </p:cNvSpPr>
          <p:nvPr>
            <p:ph type="sldNum" sz="quarter" idx="12"/>
          </p:nvPr>
        </p:nvSpPr>
        <p:spPr/>
        <p:txBody>
          <a:bodyPr/>
          <a:lstStyle/>
          <a:p>
            <a:pPr>
              <a:defRPr/>
            </a:pPr>
            <a:fld id="{38015ECB-9F2C-4194-8DBC-DDD1CB92DD6C}" type="slidenum">
              <a:rPr lang="en-US"/>
              <a:pPr>
                <a:defRPr/>
              </a:pPr>
              <a:t>31</a:t>
            </a:fld>
            <a:endParaRPr lang="en-US" dirty="0"/>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pPr algn="l"/>
            <a:r>
              <a:rPr lang="en-US" b="1" dirty="0">
                <a:solidFill>
                  <a:schemeClr val="tx1"/>
                </a:solidFill>
              </a:rPr>
              <a:t>Learning Objectives</a:t>
            </a:r>
          </a:p>
        </p:txBody>
      </p:sp>
      <p:sp>
        <p:nvSpPr>
          <p:cNvPr id="4" name="Slide Number Placeholder 3"/>
          <p:cNvSpPr>
            <a:spLocks noGrp="1"/>
          </p:cNvSpPr>
          <p:nvPr>
            <p:ph type="sldNum" sz="quarter" idx="12"/>
          </p:nvPr>
        </p:nvSpPr>
        <p:spPr/>
        <p:txBody>
          <a:bodyPr/>
          <a:lstStyle/>
          <a:p>
            <a:fld id="{C7D3A3A2-DD09-4C12-9A4D-77F31FE6E1FD}" type="slidenum">
              <a:rPr lang="en-US" smtClean="0"/>
              <a:pPr/>
              <a:t>32</a:t>
            </a:fld>
            <a:endParaRPr lang="en-US"/>
          </a:p>
        </p:txBody>
      </p:sp>
      <p:sp>
        <p:nvSpPr>
          <p:cNvPr id="7171" name="Rectangle 3"/>
          <p:cNvSpPr>
            <a:spLocks noGrp="1" noChangeArrowheads="1"/>
          </p:cNvSpPr>
          <p:nvPr>
            <p:ph sz="quarter" idx="1"/>
          </p:nvPr>
        </p:nvSpPr>
        <p:spPr>
          <a:xfrm>
            <a:off x="860425" y="1795463"/>
            <a:ext cx="7385050" cy="3940175"/>
          </a:xfrm>
          <a:noFill/>
          <a:ln/>
        </p:spPr>
        <p:txBody>
          <a:bodyPr/>
          <a:lstStyle/>
          <a:p>
            <a:pPr>
              <a:buNone/>
            </a:pPr>
            <a:r>
              <a:rPr lang="en-US" dirty="0"/>
              <a:t>To know about:</a:t>
            </a:r>
          </a:p>
          <a:p>
            <a:pPr lvl="1">
              <a:buClr>
                <a:srgbClr val="FF0000"/>
              </a:buClr>
              <a:buSzPct val="105000"/>
              <a:buFont typeface="Arial" pitchFamily="34" charset="0"/>
              <a:buChar char="•"/>
            </a:pPr>
            <a:r>
              <a:rPr lang="en-US" dirty="0">
                <a:solidFill>
                  <a:schemeClr val="tx1"/>
                </a:solidFill>
              </a:rPr>
              <a:t> </a:t>
            </a:r>
            <a:r>
              <a:rPr lang="en-US" dirty="0" err="1">
                <a:solidFill>
                  <a:schemeClr val="tx1"/>
                </a:solidFill>
              </a:rPr>
              <a:t>Subqueries</a:t>
            </a:r>
            <a:endParaRPr lang="en-US" dirty="0">
              <a:solidFill>
                <a:schemeClr val="tx1"/>
              </a:solidFill>
            </a:endParaRPr>
          </a:p>
          <a:p>
            <a:pPr lvl="1">
              <a:buClr>
                <a:srgbClr val="FF0000"/>
              </a:buClr>
              <a:buSzPct val="105000"/>
              <a:buFont typeface="Arial" pitchFamily="34" charset="0"/>
              <a:buChar char="•"/>
            </a:pPr>
            <a:r>
              <a:rPr lang="en-US" dirty="0">
                <a:solidFill>
                  <a:schemeClr val="tx1"/>
                </a:solidFill>
              </a:rPr>
              <a:t>Types of subqueries</a:t>
            </a:r>
          </a:p>
          <a:p>
            <a:pPr lvl="1">
              <a:buClr>
                <a:srgbClr val="FF0000"/>
              </a:buClr>
              <a:buSzPct val="105000"/>
              <a:buFont typeface="Arial" pitchFamily="34" charset="0"/>
              <a:buChar char="•"/>
            </a:pPr>
            <a:r>
              <a:rPr lang="en-US" dirty="0">
                <a:solidFill>
                  <a:schemeClr val="tx1"/>
                </a:solidFill>
              </a:rPr>
              <a:t>Null Values in a Subquery</a:t>
            </a:r>
          </a:p>
          <a:p>
            <a:pPr lvl="1">
              <a:buClr>
                <a:srgbClr val="FF0000"/>
              </a:buClr>
              <a:buSzPct val="105000"/>
              <a:buFont typeface="Arial" pitchFamily="34" charset="0"/>
              <a:buChar char="•"/>
            </a:pPr>
            <a:r>
              <a:rPr lang="en-US" dirty="0">
                <a:solidFill>
                  <a:schemeClr val="tx1"/>
                </a:solidFill>
              </a:rPr>
              <a:t>Using a Subquery in the FROM Clause</a:t>
            </a:r>
          </a:p>
          <a:p>
            <a:pPr lvl="1">
              <a:buClr>
                <a:srgbClr val="FF0000"/>
              </a:buClr>
              <a:buSzPct val="105000"/>
              <a:buFont typeface="Arial" pitchFamily="34" charset="0"/>
              <a:buChar char="•"/>
            </a:pPr>
            <a:r>
              <a:rPr lang="en-US" dirty="0">
                <a:solidFill>
                  <a:schemeClr val="tx1"/>
                </a:solidFill>
              </a:rPr>
              <a:t>Correlated Subquery</a:t>
            </a:r>
            <a:r>
              <a:rPr lang="en-US" dirty="0"/>
              <a:t>	</a:t>
            </a:r>
            <a:endParaRPr lang="en-US" dirty="0">
              <a:solidFill>
                <a:schemeClr val="tx1"/>
              </a:solidFill>
            </a:endParaRPr>
          </a:p>
          <a:p>
            <a:pPr marL="274638" lvl="1" indent="0">
              <a:buClr>
                <a:srgbClr val="FF0000"/>
              </a:buClr>
              <a:buSzPct val="105000"/>
              <a:buNone/>
            </a:pPr>
            <a:endParaRPr lang="en-US" dirty="0">
              <a:solidFill>
                <a:schemeClr val="tx1"/>
              </a:solidFill>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a:normAutofit/>
          </a:bodyPr>
          <a:lstStyle/>
          <a:p>
            <a:pPr algn="l"/>
            <a:r>
              <a:rPr lang="en-US" b="1" dirty="0">
                <a:solidFill>
                  <a:schemeClr val="tx1"/>
                </a:solidFill>
              </a:rPr>
              <a:t>Using a </a:t>
            </a:r>
            <a:r>
              <a:rPr lang="en-US" b="1" dirty="0" err="1">
                <a:solidFill>
                  <a:schemeClr val="tx1"/>
                </a:solidFill>
              </a:rPr>
              <a:t>Subquery</a:t>
            </a:r>
            <a:r>
              <a:rPr lang="en-US" b="1" dirty="0">
                <a:solidFill>
                  <a:schemeClr val="tx1"/>
                </a:solidFill>
              </a:rPr>
              <a:t>  to Solve a Problem</a:t>
            </a:r>
          </a:p>
        </p:txBody>
      </p:sp>
      <p:sp>
        <p:nvSpPr>
          <p:cNvPr id="60" name="Slide Number Placeholder 59"/>
          <p:cNvSpPr>
            <a:spLocks noGrp="1"/>
          </p:cNvSpPr>
          <p:nvPr>
            <p:ph type="sldNum" sz="quarter" idx="12"/>
          </p:nvPr>
        </p:nvSpPr>
        <p:spPr/>
        <p:txBody>
          <a:bodyPr/>
          <a:lstStyle/>
          <a:p>
            <a:fld id="{C7D3A3A2-DD09-4C12-9A4D-77F31FE6E1FD}" type="slidenum">
              <a:rPr lang="en-US" smtClean="0"/>
              <a:pPr/>
              <a:t>33</a:t>
            </a:fld>
            <a:endParaRPr lang="en-US"/>
          </a:p>
        </p:txBody>
      </p:sp>
      <p:sp>
        <p:nvSpPr>
          <p:cNvPr id="9219" name="Rectangle 3"/>
          <p:cNvSpPr>
            <a:spLocks noGrp="1" noChangeArrowheads="1"/>
          </p:cNvSpPr>
          <p:nvPr>
            <p:ph sz="quarter" idx="1"/>
          </p:nvPr>
        </p:nvSpPr>
        <p:spPr>
          <a:xfrm>
            <a:off x="0" y="1676400"/>
            <a:ext cx="7385050" cy="457200"/>
          </a:xfrm>
          <a:noFill/>
          <a:ln/>
        </p:spPr>
        <p:txBody>
          <a:bodyPr/>
          <a:lstStyle/>
          <a:p>
            <a:pPr algn="ctr" defTabSz="914400">
              <a:lnSpc>
                <a:spcPct val="100000"/>
              </a:lnSpc>
              <a:spcBef>
                <a:spcPct val="0"/>
              </a:spcBef>
              <a:tabLst/>
            </a:pPr>
            <a:r>
              <a:rPr lang="en-US" sz="2400" dirty="0"/>
              <a:t>“Who has a salary greater than Jones’?”</a:t>
            </a:r>
          </a:p>
        </p:txBody>
      </p:sp>
      <p:grpSp>
        <p:nvGrpSpPr>
          <p:cNvPr id="2" name="Group 6"/>
          <p:cNvGrpSpPr>
            <a:grpSpLocks/>
          </p:cNvGrpSpPr>
          <p:nvPr/>
        </p:nvGrpSpPr>
        <p:grpSpPr bwMode="auto">
          <a:xfrm>
            <a:off x="1277938" y="4170363"/>
            <a:ext cx="847725" cy="736600"/>
            <a:chOff x="805" y="2627"/>
            <a:chExt cx="534" cy="464"/>
          </a:xfrm>
        </p:grpSpPr>
        <p:sp>
          <p:nvSpPr>
            <p:cNvPr id="9220" name="Freeform 4"/>
            <p:cNvSpPr>
              <a:spLocks/>
            </p:cNvSpPr>
            <p:nvPr/>
          </p:nvSpPr>
          <p:spPr bwMode="auto">
            <a:xfrm>
              <a:off x="805" y="2633"/>
              <a:ext cx="525" cy="458"/>
            </a:xfrm>
            <a:custGeom>
              <a:avLst/>
              <a:gdLst>
                <a:gd name="T0" fmla="*/ 190 w 525"/>
                <a:gd name="T1" fmla="*/ 136 h 458"/>
                <a:gd name="T2" fmla="*/ 199 w 525"/>
                <a:gd name="T3" fmla="*/ 206 h 458"/>
                <a:gd name="T4" fmla="*/ 220 w 525"/>
                <a:gd name="T5" fmla="*/ 268 h 458"/>
                <a:gd name="T6" fmla="*/ 254 w 525"/>
                <a:gd name="T7" fmla="*/ 313 h 458"/>
                <a:gd name="T8" fmla="*/ 295 w 525"/>
                <a:gd name="T9" fmla="*/ 345 h 458"/>
                <a:gd name="T10" fmla="*/ 346 w 525"/>
                <a:gd name="T11" fmla="*/ 355 h 458"/>
                <a:gd name="T12" fmla="*/ 401 w 525"/>
                <a:gd name="T13" fmla="*/ 346 h 458"/>
                <a:gd name="T14" fmla="*/ 462 w 525"/>
                <a:gd name="T15" fmla="*/ 310 h 458"/>
                <a:gd name="T16" fmla="*/ 524 w 525"/>
                <a:gd name="T17" fmla="*/ 249 h 458"/>
                <a:gd name="T18" fmla="*/ 508 w 525"/>
                <a:gd name="T19" fmla="*/ 273 h 458"/>
                <a:gd name="T20" fmla="*/ 465 w 525"/>
                <a:gd name="T21" fmla="*/ 322 h 458"/>
                <a:gd name="T22" fmla="*/ 403 w 525"/>
                <a:gd name="T23" fmla="*/ 384 h 458"/>
                <a:gd name="T24" fmla="*/ 330 w 525"/>
                <a:gd name="T25" fmla="*/ 435 h 458"/>
                <a:gd name="T26" fmla="*/ 255 w 525"/>
                <a:gd name="T27" fmla="*/ 457 h 458"/>
                <a:gd name="T28" fmla="*/ 181 w 525"/>
                <a:gd name="T29" fmla="*/ 430 h 458"/>
                <a:gd name="T30" fmla="*/ 120 w 525"/>
                <a:gd name="T31" fmla="*/ 336 h 458"/>
                <a:gd name="T32" fmla="*/ 79 w 525"/>
                <a:gd name="T33" fmla="*/ 150 h 458"/>
                <a:gd name="T34" fmla="*/ 0 w 525"/>
                <a:gd name="T35" fmla="*/ 164 h 458"/>
                <a:gd name="T36" fmla="*/ 155 w 525"/>
                <a:gd name="T37" fmla="*/ 0 h 458"/>
                <a:gd name="T38" fmla="*/ 252 w 525"/>
                <a:gd name="T39" fmla="*/ 121 h 458"/>
                <a:gd name="T40" fmla="*/ 190 w 525"/>
                <a:gd name="T41" fmla="*/ 136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1" name="Freeform 5"/>
            <p:cNvSpPr>
              <a:spLocks/>
            </p:cNvSpPr>
            <p:nvPr/>
          </p:nvSpPr>
          <p:spPr bwMode="auto">
            <a:xfrm>
              <a:off x="813" y="2627"/>
              <a:ext cx="526" cy="459"/>
            </a:xfrm>
            <a:custGeom>
              <a:avLst/>
              <a:gdLst>
                <a:gd name="T0" fmla="*/ 190 w 526"/>
                <a:gd name="T1" fmla="*/ 137 h 459"/>
                <a:gd name="T2" fmla="*/ 200 w 526"/>
                <a:gd name="T3" fmla="*/ 208 h 459"/>
                <a:gd name="T4" fmla="*/ 221 w 526"/>
                <a:gd name="T5" fmla="*/ 268 h 459"/>
                <a:gd name="T6" fmla="*/ 254 w 526"/>
                <a:gd name="T7" fmla="*/ 315 h 459"/>
                <a:gd name="T8" fmla="*/ 296 w 526"/>
                <a:gd name="T9" fmla="*/ 344 h 459"/>
                <a:gd name="T10" fmla="*/ 347 w 526"/>
                <a:gd name="T11" fmla="*/ 354 h 459"/>
                <a:gd name="T12" fmla="*/ 403 w 526"/>
                <a:gd name="T13" fmla="*/ 345 h 459"/>
                <a:gd name="T14" fmla="*/ 464 w 526"/>
                <a:gd name="T15" fmla="*/ 309 h 459"/>
                <a:gd name="T16" fmla="*/ 525 w 526"/>
                <a:gd name="T17" fmla="*/ 249 h 459"/>
                <a:gd name="T18" fmla="*/ 510 w 526"/>
                <a:gd name="T19" fmla="*/ 271 h 459"/>
                <a:gd name="T20" fmla="*/ 467 w 526"/>
                <a:gd name="T21" fmla="*/ 322 h 459"/>
                <a:gd name="T22" fmla="*/ 405 w 526"/>
                <a:gd name="T23" fmla="*/ 384 h 459"/>
                <a:gd name="T24" fmla="*/ 331 w 526"/>
                <a:gd name="T25" fmla="*/ 435 h 459"/>
                <a:gd name="T26" fmla="*/ 256 w 526"/>
                <a:gd name="T27" fmla="*/ 458 h 459"/>
                <a:gd name="T28" fmla="*/ 182 w 526"/>
                <a:gd name="T29" fmla="*/ 431 h 459"/>
                <a:gd name="T30" fmla="*/ 122 w 526"/>
                <a:gd name="T31" fmla="*/ 335 h 459"/>
                <a:gd name="T32" fmla="*/ 80 w 526"/>
                <a:gd name="T33" fmla="*/ 153 h 459"/>
                <a:gd name="T34" fmla="*/ 0 w 526"/>
                <a:gd name="T35" fmla="*/ 166 h 459"/>
                <a:gd name="T36" fmla="*/ 157 w 526"/>
                <a:gd name="T37" fmla="*/ 0 h 459"/>
                <a:gd name="T38" fmla="*/ 253 w 526"/>
                <a:gd name="T39" fmla="*/ 122 h 459"/>
                <a:gd name="T40" fmla="*/ 190 w 526"/>
                <a:gd name="T41" fmla="*/ 137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223" name="Rectangle 7"/>
          <p:cNvSpPr>
            <a:spLocks noChangeArrowheads="1"/>
          </p:cNvSpPr>
          <p:nvPr/>
        </p:nvSpPr>
        <p:spPr bwMode="blackWhite">
          <a:xfrm>
            <a:off x="949325" y="2395538"/>
            <a:ext cx="7315200" cy="34798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9224" name="Rectangle 8"/>
          <p:cNvSpPr>
            <a:spLocks noChangeArrowheads="1"/>
          </p:cNvSpPr>
          <p:nvPr/>
        </p:nvSpPr>
        <p:spPr bwMode="auto">
          <a:xfrm>
            <a:off x="2224088" y="3074988"/>
            <a:ext cx="58816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200">
                <a:solidFill>
                  <a:srgbClr val="000000"/>
                </a:solidFill>
                <a:latin typeface="Arial" pitchFamily="34" charset="0"/>
              </a:rPr>
              <a:t>“Which employees have a salary greater than Jones’ salary?”</a:t>
            </a:r>
          </a:p>
        </p:txBody>
      </p:sp>
      <p:sp>
        <p:nvSpPr>
          <p:cNvPr id="9225" name="Oval 9"/>
          <p:cNvSpPr>
            <a:spLocks noChangeArrowheads="1"/>
          </p:cNvSpPr>
          <p:nvPr/>
        </p:nvSpPr>
        <p:spPr bwMode="auto">
          <a:xfrm>
            <a:off x="1025525" y="2954338"/>
            <a:ext cx="1117600" cy="1079500"/>
          </a:xfrm>
          <a:prstGeom prst="ellipse">
            <a:avLst/>
          </a:prstGeom>
          <a:solidFill>
            <a:srgbClr val="FF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6" name="Rectangle 10"/>
          <p:cNvSpPr>
            <a:spLocks noChangeArrowheads="1"/>
          </p:cNvSpPr>
          <p:nvPr/>
        </p:nvSpPr>
        <p:spPr bwMode="auto">
          <a:xfrm>
            <a:off x="1136650" y="2524125"/>
            <a:ext cx="1428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Main Query</a:t>
            </a:r>
          </a:p>
        </p:txBody>
      </p:sp>
      <p:sp>
        <p:nvSpPr>
          <p:cNvPr id="9227" name="Freeform 11"/>
          <p:cNvSpPr>
            <a:spLocks/>
          </p:cNvSpPr>
          <p:nvPr/>
        </p:nvSpPr>
        <p:spPr bwMode="auto">
          <a:xfrm>
            <a:off x="1446213" y="3049588"/>
            <a:ext cx="242887" cy="760412"/>
          </a:xfrm>
          <a:custGeom>
            <a:avLst/>
            <a:gdLst>
              <a:gd name="T0" fmla="*/ 123 w 153"/>
              <a:gd name="T1" fmla="*/ 269 h 479"/>
              <a:gd name="T2" fmla="*/ 138 w 153"/>
              <a:gd name="T3" fmla="*/ 198 h 479"/>
              <a:gd name="T4" fmla="*/ 151 w 153"/>
              <a:gd name="T5" fmla="*/ 162 h 479"/>
              <a:gd name="T6" fmla="*/ 147 w 153"/>
              <a:gd name="T7" fmla="*/ 148 h 479"/>
              <a:gd name="T8" fmla="*/ 141 w 153"/>
              <a:gd name="T9" fmla="*/ 128 h 479"/>
              <a:gd name="T10" fmla="*/ 135 w 153"/>
              <a:gd name="T11" fmla="*/ 108 h 479"/>
              <a:gd name="T12" fmla="*/ 125 w 153"/>
              <a:gd name="T13" fmla="*/ 96 h 479"/>
              <a:gd name="T14" fmla="*/ 111 w 153"/>
              <a:gd name="T15" fmla="*/ 85 h 479"/>
              <a:gd name="T16" fmla="*/ 97 w 153"/>
              <a:gd name="T17" fmla="*/ 76 h 479"/>
              <a:gd name="T18" fmla="*/ 87 w 153"/>
              <a:gd name="T19" fmla="*/ 70 h 479"/>
              <a:gd name="T20" fmla="*/ 91 w 153"/>
              <a:gd name="T21" fmla="*/ 64 h 479"/>
              <a:gd name="T22" fmla="*/ 92 w 153"/>
              <a:gd name="T23" fmla="*/ 45 h 479"/>
              <a:gd name="T24" fmla="*/ 94 w 153"/>
              <a:gd name="T25" fmla="*/ 38 h 479"/>
              <a:gd name="T26" fmla="*/ 95 w 153"/>
              <a:gd name="T27" fmla="*/ 29 h 479"/>
              <a:gd name="T28" fmla="*/ 94 w 153"/>
              <a:gd name="T29" fmla="*/ 19 h 479"/>
              <a:gd name="T30" fmla="*/ 89 w 153"/>
              <a:gd name="T31" fmla="*/ 12 h 479"/>
              <a:gd name="T32" fmla="*/ 87 w 153"/>
              <a:gd name="T33" fmla="*/ 8 h 479"/>
              <a:gd name="T34" fmla="*/ 86 w 153"/>
              <a:gd name="T35" fmla="*/ 7 h 479"/>
              <a:gd name="T36" fmla="*/ 82 w 153"/>
              <a:gd name="T37" fmla="*/ 4 h 479"/>
              <a:gd name="T38" fmla="*/ 70 w 153"/>
              <a:gd name="T39" fmla="*/ 0 h 479"/>
              <a:gd name="T40" fmla="*/ 59 w 153"/>
              <a:gd name="T41" fmla="*/ 0 h 479"/>
              <a:gd name="T42" fmla="*/ 53 w 153"/>
              <a:gd name="T43" fmla="*/ 2 h 479"/>
              <a:gd name="T44" fmla="*/ 47 w 153"/>
              <a:gd name="T45" fmla="*/ 8 h 479"/>
              <a:gd name="T46" fmla="*/ 40 w 153"/>
              <a:gd name="T47" fmla="*/ 15 h 479"/>
              <a:gd name="T48" fmla="*/ 39 w 153"/>
              <a:gd name="T49" fmla="*/ 27 h 479"/>
              <a:gd name="T50" fmla="*/ 40 w 153"/>
              <a:gd name="T51" fmla="*/ 42 h 479"/>
              <a:gd name="T52" fmla="*/ 42 w 153"/>
              <a:gd name="T53" fmla="*/ 52 h 479"/>
              <a:gd name="T54" fmla="*/ 51 w 153"/>
              <a:gd name="T55" fmla="*/ 61 h 479"/>
              <a:gd name="T56" fmla="*/ 51 w 153"/>
              <a:gd name="T57" fmla="*/ 70 h 479"/>
              <a:gd name="T58" fmla="*/ 39 w 153"/>
              <a:gd name="T59" fmla="*/ 76 h 479"/>
              <a:gd name="T60" fmla="*/ 24 w 153"/>
              <a:gd name="T61" fmla="*/ 87 h 479"/>
              <a:gd name="T62" fmla="*/ 13 w 153"/>
              <a:gd name="T63" fmla="*/ 95 h 479"/>
              <a:gd name="T64" fmla="*/ 10 w 153"/>
              <a:gd name="T65" fmla="*/ 103 h 479"/>
              <a:gd name="T66" fmla="*/ 8 w 153"/>
              <a:gd name="T67" fmla="*/ 124 h 479"/>
              <a:gd name="T68" fmla="*/ 5 w 153"/>
              <a:gd name="T69" fmla="*/ 153 h 479"/>
              <a:gd name="T70" fmla="*/ 2 w 153"/>
              <a:gd name="T71" fmla="*/ 176 h 479"/>
              <a:gd name="T72" fmla="*/ 1 w 153"/>
              <a:gd name="T73" fmla="*/ 187 h 479"/>
              <a:gd name="T74" fmla="*/ 0 w 153"/>
              <a:gd name="T75" fmla="*/ 207 h 479"/>
              <a:gd name="T76" fmla="*/ 0 w 153"/>
              <a:gd name="T77" fmla="*/ 232 h 479"/>
              <a:gd name="T78" fmla="*/ 0 w 153"/>
              <a:gd name="T79" fmla="*/ 256 h 479"/>
              <a:gd name="T80" fmla="*/ 4 w 153"/>
              <a:gd name="T81" fmla="*/ 266 h 479"/>
              <a:gd name="T82" fmla="*/ 9 w 153"/>
              <a:gd name="T83" fmla="*/ 269 h 479"/>
              <a:gd name="T84" fmla="*/ 14 w 153"/>
              <a:gd name="T85" fmla="*/ 270 h 479"/>
              <a:gd name="T86" fmla="*/ 17 w 153"/>
              <a:gd name="T87" fmla="*/ 270 h 479"/>
              <a:gd name="T88" fmla="*/ 16 w 153"/>
              <a:gd name="T89" fmla="*/ 263 h 479"/>
              <a:gd name="T90" fmla="*/ 23 w 153"/>
              <a:gd name="T91" fmla="*/ 264 h 479"/>
              <a:gd name="T92" fmla="*/ 21 w 153"/>
              <a:gd name="T93" fmla="*/ 349 h 479"/>
              <a:gd name="T94" fmla="*/ 18 w 153"/>
              <a:gd name="T95" fmla="*/ 440 h 479"/>
              <a:gd name="T96" fmla="*/ 39 w 153"/>
              <a:gd name="T97" fmla="*/ 452 h 479"/>
              <a:gd name="T98" fmla="*/ 70 w 153"/>
              <a:gd name="T99" fmla="*/ 453 h 479"/>
              <a:gd name="T100" fmla="*/ 74 w 153"/>
              <a:gd name="T101" fmla="*/ 460 h 479"/>
              <a:gd name="T102" fmla="*/ 81 w 153"/>
              <a:gd name="T103" fmla="*/ 468 h 479"/>
              <a:gd name="T104" fmla="*/ 87 w 153"/>
              <a:gd name="T105" fmla="*/ 475 h 479"/>
              <a:gd name="T106" fmla="*/ 93 w 153"/>
              <a:gd name="T107" fmla="*/ 478 h 479"/>
              <a:gd name="T108" fmla="*/ 100 w 153"/>
              <a:gd name="T109" fmla="*/ 477 h 479"/>
              <a:gd name="T110" fmla="*/ 106 w 153"/>
              <a:gd name="T111" fmla="*/ 475 h 479"/>
              <a:gd name="T112" fmla="*/ 109 w 153"/>
              <a:gd name="T113" fmla="*/ 474 h 479"/>
              <a:gd name="T114" fmla="*/ 104 w 153"/>
              <a:gd name="T115" fmla="*/ 457 h 479"/>
              <a:gd name="T116" fmla="*/ 114 w 153"/>
              <a:gd name="T117" fmla="*/ 354 h 479"/>
              <a:gd name="T118" fmla="*/ 121 w 153"/>
              <a:gd name="T119" fmla="*/ 247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3" h="479">
                <a:moveTo>
                  <a:pt x="121" y="247"/>
                </a:moveTo>
                <a:lnTo>
                  <a:pt x="123" y="269"/>
                </a:lnTo>
                <a:lnTo>
                  <a:pt x="143" y="243"/>
                </a:lnTo>
                <a:lnTo>
                  <a:pt x="138" y="198"/>
                </a:lnTo>
                <a:lnTo>
                  <a:pt x="152" y="164"/>
                </a:lnTo>
                <a:lnTo>
                  <a:pt x="151" y="162"/>
                </a:lnTo>
                <a:lnTo>
                  <a:pt x="150" y="157"/>
                </a:lnTo>
                <a:lnTo>
                  <a:pt x="147" y="148"/>
                </a:lnTo>
                <a:lnTo>
                  <a:pt x="145" y="138"/>
                </a:lnTo>
                <a:lnTo>
                  <a:pt x="141" y="128"/>
                </a:lnTo>
                <a:lnTo>
                  <a:pt x="138" y="117"/>
                </a:lnTo>
                <a:lnTo>
                  <a:pt x="135" y="108"/>
                </a:lnTo>
                <a:lnTo>
                  <a:pt x="130" y="102"/>
                </a:lnTo>
                <a:lnTo>
                  <a:pt x="125" y="96"/>
                </a:lnTo>
                <a:lnTo>
                  <a:pt x="119" y="90"/>
                </a:lnTo>
                <a:lnTo>
                  <a:pt x="111" y="85"/>
                </a:lnTo>
                <a:lnTo>
                  <a:pt x="103" y="80"/>
                </a:lnTo>
                <a:lnTo>
                  <a:pt x="97" y="76"/>
                </a:lnTo>
                <a:lnTo>
                  <a:pt x="91" y="72"/>
                </a:lnTo>
                <a:lnTo>
                  <a:pt x="87" y="70"/>
                </a:lnTo>
                <a:lnTo>
                  <a:pt x="86" y="69"/>
                </a:lnTo>
                <a:lnTo>
                  <a:pt x="91" y="64"/>
                </a:lnTo>
                <a:lnTo>
                  <a:pt x="92" y="46"/>
                </a:lnTo>
                <a:lnTo>
                  <a:pt x="92" y="45"/>
                </a:lnTo>
                <a:lnTo>
                  <a:pt x="93" y="42"/>
                </a:lnTo>
                <a:lnTo>
                  <a:pt x="94" y="38"/>
                </a:lnTo>
                <a:lnTo>
                  <a:pt x="95" y="34"/>
                </a:lnTo>
                <a:lnTo>
                  <a:pt x="95" y="29"/>
                </a:lnTo>
                <a:lnTo>
                  <a:pt x="95" y="24"/>
                </a:lnTo>
                <a:lnTo>
                  <a:pt x="94" y="19"/>
                </a:lnTo>
                <a:lnTo>
                  <a:pt x="92" y="15"/>
                </a:lnTo>
                <a:lnTo>
                  <a:pt x="89" y="12"/>
                </a:lnTo>
                <a:lnTo>
                  <a:pt x="87" y="10"/>
                </a:lnTo>
                <a:lnTo>
                  <a:pt x="87" y="8"/>
                </a:lnTo>
                <a:lnTo>
                  <a:pt x="87" y="8"/>
                </a:lnTo>
                <a:lnTo>
                  <a:pt x="86" y="7"/>
                </a:lnTo>
                <a:lnTo>
                  <a:pt x="85" y="6"/>
                </a:lnTo>
                <a:lnTo>
                  <a:pt x="82" y="4"/>
                </a:lnTo>
                <a:lnTo>
                  <a:pt x="77" y="3"/>
                </a:lnTo>
                <a:lnTo>
                  <a:pt x="70" y="0"/>
                </a:lnTo>
                <a:lnTo>
                  <a:pt x="64" y="0"/>
                </a:lnTo>
                <a:lnTo>
                  <a:pt x="59" y="0"/>
                </a:lnTo>
                <a:lnTo>
                  <a:pt x="56" y="0"/>
                </a:lnTo>
                <a:lnTo>
                  <a:pt x="53" y="2"/>
                </a:lnTo>
                <a:lnTo>
                  <a:pt x="50" y="5"/>
                </a:lnTo>
                <a:lnTo>
                  <a:pt x="47" y="8"/>
                </a:lnTo>
                <a:lnTo>
                  <a:pt x="43" y="11"/>
                </a:lnTo>
                <a:lnTo>
                  <a:pt x="40" y="15"/>
                </a:lnTo>
                <a:lnTo>
                  <a:pt x="39" y="21"/>
                </a:lnTo>
                <a:lnTo>
                  <a:pt x="39" y="27"/>
                </a:lnTo>
                <a:lnTo>
                  <a:pt x="39" y="35"/>
                </a:lnTo>
                <a:lnTo>
                  <a:pt x="40" y="42"/>
                </a:lnTo>
                <a:lnTo>
                  <a:pt x="41" y="48"/>
                </a:lnTo>
                <a:lnTo>
                  <a:pt x="42" y="52"/>
                </a:lnTo>
                <a:lnTo>
                  <a:pt x="43" y="54"/>
                </a:lnTo>
                <a:lnTo>
                  <a:pt x="51" y="61"/>
                </a:lnTo>
                <a:lnTo>
                  <a:pt x="53" y="69"/>
                </a:lnTo>
                <a:lnTo>
                  <a:pt x="51" y="70"/>
                </a:lnTo>
                <a:lnTo>
                  <a:pt x="46" y="73"/>
                </a:lnTo>
                <a:lnTo>
                  <a:pt x="39" y="76"/>
                </a:lnTo>
                <a:lnTo>
                  <a:pt x="32" y="81"/>
                </a:lnTo>
                <a:lnTo>
                  <a:pt x="24" y="87"/>
                </a:lnTo>
                <a:lnTo>
                  <a:pt x="18" y="91"/>
                </a:lnTo>
                <a:lnTo>
                  <a:pt x="13" y="95"/>
                </a:lnTo>
                <a:lnTo>
                  <a:pt x="11" y="98"/>
                </a:lnTo>
                <a:lnTo>
                  <a:pt x="10" y="103"/>
                </a:lnTo>
                <a:lnTo>
                  <a:pt x="10" y="112"/>
                </a:lnTo>
                <a:lnTo>
                  <a:pt x="8" y="124"/>
                </a:lnTo>
                <a:lnTo>
                  <a:pt x="6" y="138"/>
                </a:lnTo>
                <a:lnTo>
                  <a:pt x="5" y="153"/>
                </a:lnTo>
                <a:lnTo>
                  <a:pt x="3" y="166"/>
                </a:lnTo>
                <a:lnTo>
                  <a:pt x="2" y="176"/>
                </a:lnTo>
                <a:lnTo>
                  <a:pt x="2" y="183"/>
                </a:lnTo>
                <a:lnTo>
                  <a:pt x="1" y="187"/>
                </a:lnTo>
                <a:lnTo>
                  <a:pt x="1" y="196"/>
                </a:lnTo>
                <a:lnTo>
                  <a:pt x="0" y="207"/>
                </a:lnTo>
                <a:lnTo>
                  <a:pt x="0" y="219"/>
                </a:lnTo>
                <a:lnTo>
                  <a:pt x="0" y="232"/>
                </a:lnTo>
                <a:lnTo>
                  <a:pt x="0" y="244"/>
                </a:lnTo>
                <a:lnTo>
                  <a:pt x="0" y="256"/>
                </a:lnTo>
                <a:lnTo>
                  <a:pt x="2" y="264"/>
                </a:lnTo>
                <a:lnTo>
                  <a:pt x="4" y="266"/>
                </a:lnTo>
                <a:lnTo>
                  <a:pt x="6" y="268"/>
                </a:lnTo>
                <a:lnTo>
                  <a:pt x="9" y="269"/>
                </a:lnTo>
                <a:lnTo>
                  <a:pt x="11" y="270"/>
                </a:lnTo>
                <a:lnTo>
                  <a:pt x="14" y="270"/>
                </a:lnTo>
                <a:lnTo>
                  <a:pt x="16" y="270"/>
                </a:lnTo>
                <a:lnTo>
                  <a:pt x="17" y="270"/>
                </a:lnTo>
                <a:lnTo>
                  <a:pt x="18" y="270"/>
                </a:lnTo>
                <a:lnTo>
                  <a:pt x="16" y="263"/>
                </a:lnTo>
                <a:lnTo>
                  <a:pt x="10" y="258"/>
                </a:lnTo>
                <a:lnTo>
                  <a:pt x="23" y="264"/>
                </a:lnTo>
                <a:lnTo>
                  <a:pt x="19" y="328"/>
                </a:lnTo>
                <a:lnTo>
                  <a:pt x="21" y="349"/>
                </a:lnTo>
                <a:lnTo>
                  <a:pt x="40" y="422"/>
                </a:lnTo>
                <a:lnTo>
                  <a:pt x="18" y="440"/>
                </a:lnTo>
                <a:lnTo>
                  <a:pt x="15" y="452"/>
                </a:lnTo>
                <a:lnTo>
                  <a:pt x="39" y="452"/>
                </a:lnTo>
                <a:lnTo>
                  <a:pt x="69" y="452"/>
                </a:lnTo>
                <a:lnTo>
                  <a:pt x="70" y="453"/>
                </a:lnTo>
                <a:lnTo>
                  <a:pt x="71" y="456"/>
                </a:lnTo>
                <a:lnTo>
                  <a:pt x="74" y="460"/>
                </a:lnTo>
                <a:lnTo>
                  <a:pt x="77" y="464"/>
                </a:lnTo>
                <a:lnTo>
                  <a:pt x="81" y="468"/>
                </a:lnTo>
                <a:lnTo>
                  <a:pt x="84" y="472"/>
                </a:lnTo>
                <a:lnTo>
                  <a:pt x="87" y="475"/>
                </a:lnTo>
                <a:lnTo>
                  <a:pt x="91" y="477"/>
                </a:lnTo>
                <a:lnTo>
                  <a:pt x="93" y="478"/>
                </a:lnTo>
                <a:lnTo>
                  <a:pt x="97" y="478"/>
                </a:lnTo>
                <a:lnTo>
                  <a:pt x="100" y="477"/>
                </a:lnTo>
                <a:lnTo>
                  <a:pt x="103" y="476"/>
                </a:lnTo>
                <a:lnTo>
                  <a:pt x="106" y="475"/>
                </a:lnTo>
                <a:lnTo>
                  <a:pt x="108" y="475"/>
                </a:lnTo>
                <a:lnTo>
                  <a:pt x="109" y="474"/>
                </a:lnTo>
                <a:lnTo>
                  <a:pt x="110" y="474"/>
                </a:lnTo>
                <a:lnTo>
                  <a:pt x="104" y="457"/>
                </a:lnTo>
                <a:lnTo>
                  <a:pt x="97" y="438"/>
                </a:lnTo>
                <a:lnTo>
                  <a:pt x="114" y="354"/>
                </a:lnTo>
                <a:lnTo>
                  <a:pt x="118" y="276"/>
                </a:lnTo>
                <a:lnTo>
                  <a:pt x="121" y="247"/>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8" name="Freeform 12"/>
          <p:cNvSpPr>
            <a:spLocks/>
          </p:cNvSpPr>
          <p:nvPr/>
        </p:nvSpPr>
        <p:spPr bwMode="auto">
          <a:xfrm>
            <a:off x="1260475" y="3059113"/>
            <a:ext cx="233363" cy="714375"/>
          </a:xfrm>
          <a:custGeom>
            <a:avLst/>
            <a:gdLst>
              <a:gd name="T0" fmla="*/ 70 w 147"/>
              <a:gd name="T1" fmla="*/ 212 h 450"/>
              <a:gd name="T2" fmla="*/ 70 w 147"/>
              <a:gd name="T3" fmla="*/ 212 h 450"/>
              <a:gd name="T4" fmla="*/ 72 w 147"/>
              <a:gd name="T5" fmla="*/ 211 h 450"/>
              <a:gd name="T6" fmla="*/ 72 w 147"/>
              <a:gd name="T7" fmla="*/ 211 h 450"/>
              <a:gd name="T8" fmla="*/ 134 w 147"/>
              <a:gd name="T9" fmla="*/ 423 h 450"/>
              <a:gd name="T10" fmla="*/ 111 w 147"/>
              <a:gd name="T11" fmla="*/ 395 h 450"/>
              <a:gd name="T12" fmla="*/ 116 w 147"/>
              <a:gd name="T13" fmla="*/ 332 h 450"/>
              <a:gd name="T14" fmla="*/ 119 w 147"/>
              <a:gd name="T15" fmla="*/ 310 h 450"/>
              <a:gd name="T16" fmla="*/ 126 w 147"/>
              <a:gd name="T17" fmla="*/ 295 h 450"/>
              <a:gd name="T18" fmla="*/ 118 w 147"/>
              <a:gd name="T19" fmla="*/ 203 h 450"/>
              <a:gd name="T20" fmla="*/ 126 w 147"/>
              <a:gd name="T21" fmla="*/ 216 h 450"/>
              <a:gd name="T22" fmla="*/ 132 w 147"/>
              <a:gd name="T23" fmla="*/ 204 h 450"/>
              <a:gd name="T24" fmla="*/ 124 w 147"/>
              <a:gd name="T25" fmla="*/ 178 h 450"/>
              <a:gd name="T26" fmla="*/ 128 w 147"/>
              <a:gd name="T27" fmla="*/ 133 h 450"/>
              <a:gd name="T28" fmla="*/ 108 w 147"/>
              <a:gd name="T29" fmla="*/ 76 h 450"/>
              <a:gd name="T30" fmla="*/ 94 w 147"/>
              <a:gd name="T31" fmla="*/ 66 h 450"/>
              <a:gd name="T32" fmla="*/ 100 w 147"/>
              <a:gd name="T33" fmla="*/ 64 h 450"/>
              <a:gd name="T34" fmla="*/ 103 w 147"/>
              <a:gd name="T35" fmla="*/ 53 h 450"/>
              <a:gd name="T36" fmla="*/ 97 w 147"/>
              <a:gd name="T37" fmla="*/ 46 h 450"/>
              <a:gd name="T38" fmla="*/ 94 w 147"/>
              <a:gd name="T39" fmla="*/ 27 h 450"/>
              <a:gd name="T40" fmla="*/ 97 w 147"/>
              <a:gd name="T41" fmla="*/ 17 h 450"/>
              <a:gd name="T42" fmla="*/ 89 w 147"/>
              <a:gd name="T43" fmla="*/ 6 h 450"/>
              <a:gd name="T44" fmla="*/ 80 w 147"/>
              <a:gd name="T45" fmla="*/ 0 h 450"/>
              <a:gd name="T46" fmla="*/ 55 w 147"/>
              <a:gd name="T47" fmla="*/ 3 h 450"/>
              <a:gd name="T48" fmla="*/ 42 w 147"/>
              <a:gd name="T49" fmla="*/ 22 h 450"/>
              <a:gd name="T50" fmla="*/ 32 w 147"/>
              <a:gd name="T51" fmla="*/ 47 h 450"/>
              <a:gd name="T52" fmla="*/ 23 w 147"/>
              <a:gd name="T53" fmla="*/ 59 h 450"/>
              <a:gd name="T54" fmla="*/ 31 w 147"/>
              <a:gd name="T55" fmla="*/ 66 h 450"/>
              <a:gd name="T56" fmla="*/ 28 w 147"/>
              <a:gd name="T57" fmla="*/ 76 h 450"/>
              <a:gd name="T58" fmla="*/ 5 w 147"/>
              <a:gd name="T59" fmla="*/ 121 h 450"/>
              <a:gd name="T60" fmla="*/ 0 w 147"/>
              <a:gd name="T61" fmla="*/ 152 h 450"/>
              <a:gd name="T62" fmla="*/ 14 w 147"/>
              <a:gd name="T63" fmla="*/ 191 h 450"/>
              <a:gd name="T64" fmla="*/ 14 w 147"/>
              <a:gd name="T65" fmla="*/ 256 h 450"/>
              <a:gd name="T66" fmla="*/ 13 w 147"/>
              <a:gd name="T67" fmla="*/ 304 h 450"/>
              <a:gd name="T68" fmla="*/ 29 w 147"/>
              <a:gd name="T69" fmla="*/ 313 h 450"/>
              <a:gd name="T70" fmla="*/ 34 w 147"/>
              <a:gd name="T71" fmla="*/ 320 h 450"/>
              <a:gd name="T72" fmla="*/ 41 w 147"/>
              <a:gd name="T73" fmla="*/ 338 h 450"/>
              <a:gd name="T74" fmla="*/ 38 w 147"/>
              <a:gd name="T75" fmla="*/ 345 h 450"/>
              <a:gd name="T76" fmla="*/ 37 w 147"/>
              <a:gd name="T77" fmla="*/ 368 h 450"/>
              <a:gd name="T78" fmla="*/ 46 w 147"/>
              <a:gd name="T79" fmla="*/ 401 h 450"/>
              <a:gd name="T80" fmla="*/ 43 w 147"/>
              <a:gd name="T81" fmla="*/ 443 h 450"/>
              <a:gd name="T82" fmla="*/ 55 w 147"/>
              <a:gd name="T83" fmla="*/ 449 h 450"/>
              <a:gd name="T84" fmla="*/ 64 w 147"/>
              <a:gd name="T85" fmla="*/ 437 h 450"/>
              <a:gd name="T86" fmla="*/ 59 w 147"/>
              <a:gd name="T87" fmla="*/ 399 h 450"/>
              <a:gd name="T88" fmla="*/ 84 w 147"/>
              <a:gd name="T89" fmla="*/ 328 h 450"/>
              <a:gd name="T90" fmla="*/ 86 w 147"/>
              <a:gd name="T91" fmla="*/ 350 h 450"/>
              <a:gd name="T92" fmla="*/ 92 w 147"/>
              <a:gd name="T93" fmla="*/ 385 h 450"/>
              <a:gd name="T94" fmla="*/ 94 w 147"/>
              <a:gd name="T95" fmla="*/ 428 h 450"/>
              <a:gd name="T96" fmla="*/ 107 w 147"/>
              <a:gd name="T97" fmla="*/ 429 h 450"/>
              <a:gd name="T98" fmla="*/ 124 w 147"/>
              <a:gd name="T99" fmla="*/ 438 h 450"/>
              <a:gd name="T100" fmla="*/ 141 w 147"/>
              <a:gd name="T101" fmla="*/ 440 h 450"/>
              <a:gd name="T102" fmla="*/ 70 w 147"/>
              <a:gd name="T103" fmla="*/ 21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 h="450">
                <a:moveTo>
                  <a:pt x="70" y="212"/>
                </a:moveTo>
                <a:lnTo>
                  <a:pt x="70" y="212"/>
                </a:lnTo>
                <a:lnTo>
                  <a:pt x="70" y="212"/>
                </a:lnTo>
                <a:lnTo>
                  <a:pt x="70" y="212"/>
                </a:lnTo>
                <a:lnTo>
                  <a:pt x="70" y="212"/>
                </a:lnTo>
                <a:lnTo>
                  <a:pt x="70" y="212"/>
                </a:lnTo>
                <a:lnTo>
                  <a:pt x="70" y="212"/>
                </a:lnTo>
                <a:lnTo>
                  <a:pt x="70" y="212"/>
                </a:lnTo>
                <a:lnTo>
                  <a:pt x="70" y="212"/>
                </a:lnTo>
                <a:lnTo>
                  <a:pt x="70" y="212"/>
                </a:lnTo>
                <a:lnTo>
                  <a:pt x="72" y="211"/>
                </a:lnTo>
                <a:lnTo>
                  <a:pt x="73" y="211"/>
                </a:lnTo>
                <a:lnTo>
                  <a:pt x="73" y="211"/>
                </a:lnTo>
                <a:lnTo>
                  <a:pt x="73" y="211"/>
                </a:lnTo>
                <a:lnTo>
                  <a:pt x="72" y="211"/>
                </a:lnTo>
                <a:lnTo>
                  <a:pt x="72" y="211"/>
                </a:lnTo>
                <a:lnTo>
                  <a:pt x="72" y="211"/>
                </a:lnTo>
                <a:lnTo>
                  <a:pt x="72" y="211"/>
                </a:lnTo>
                <a:lnTo>
                  <a:pt x="72" y="211"/>
                </a:lnTo>
                <a:lnTo>
                  <a:pt x="72" y="211"/>
                </a:lnTo>
                <a:lnTo>
                  <a:pt x="70" y="212"/>
                </a:lnTo>
                <a:lnTo>
                  <a:pt x="145" y="430"/>
                </a:lnTo>
                <a:lnTo>
                  <a:pt x="143" y="429"/>
                </a:lnTo>
                <a:lnTo>
                  <a:pt x="140" y="427"/>
                </a:lnTo>
                <a:lnTo>
                  <a:pt x="134" y="423"/>
                </a:lnTo>
                <a:lnTo>
                  <a:pt x="128" y="418"/>
                </a:lnTo>
                <a:lnTo>
                  <a:pt x="122" y="414"/>
                </a:lnTo>
                <a:lnTo>
                  <a:pt x="116" y="408"/>
                </a:lnTo>
                <a:lnTo>
                  <a:pt x="113" y="401"/>
                </a:lnTo>
                <a:lnTo>
                  <a:pt x="111" y="395"/>
                </a:lnTo>
                <a:lnTo>
                  <a:pt x="112" y="387"/>
                </a:lnTo>
                <a:lnTo>
                  <a:pt x="113" y="375"/>
                </a:lnTo>
                <a:lnTo>
                  <a:pt x="113" y="361"/>
                </a:lnTo>
                <a:lnTo>
                  <a:pt x="115" y="346"/>
                </a:lnTo>
                <a:lnTo>
                  <a:pt x="116" y="332"/>
                </a:lnTo>
                <a:lnTo>
                  <a:pt x="118" y="321"/>
                </a:lnTo>
                <a:lnTo>
                  <a:pt x="118" y="314"/>
                </a:lnTo>
                <a:lnTo>
                  <a:pt x="118" y="310"/>
                </a:lnTo>
                <a:lnTo>
                  <a:pt x="118" y="310"/>
                </a:lnTo>
                <a:lnTo>
                  <a:pt x="119" y="310"/>
                </a:lnTo>
                <a:lnTo>
                  <a:pt x="121" y="309"/>
                </a:lnTo>
                <a:lnTo>
                  <a:pt x="123" y="307"/>
                </a:lnTo>
                <a:lnTo>
                  <a:pt x="124" y="304"/>
                </a:lnTo>
                <a:lnTo>
                  <a:pt x="125" y="301"/>
                </a:lnTo>
                <a:lnTo>
                  <a:pt x="126" y="295"/>
                </a:lnTo>
                <a:lnTo>
                  <a:pt x="127" y="288"/>
                </a:lnTo>
                <a:lnTo>
                  <a:pt x="118" y="201"/>
                </a:lnTo>
                <a:lnTo>
                  <a:pt x="118" y="200"/>
                </a:lnTo>
                <a:lnTo>
                  <a:pt x="118" y="201"/>
                </a:lnTo>
                <a:lnTo>
                  <a:pt x="118" y="203"/>
                </a:lnTo>
                <a:lnTo>
                  <a:pt x="119" y="207"/>
                </a:lnTo>
                <a:lnTo>
                  <a:pt x="121" y="210"/>
                </a:lnTo>
                <a:lnTo>
                  <a:pt x="123" y="213"/>
                </a:lnTo>
                <a:lnTo>
                  <a:pt x="124" y="215"/>
                </a:lnTo>
                <a:lnTo>
                  <a:pt x="126" y="216"/>
                </a:lnTo>
                <a:lnTo>
                  <a:pt x="127" y="215"/>
                </a:lnTo>
                <a:lnTo>
                  <a:pt x="129" y="213"/>
                </a:lnTo>
                <a:lnTo>
                  <a:pt x="130" y="210"/>
                </a:lnTo>
                <a:lnTo>
                  <a:pt x="131" y="207"/>
                </a:lnTo>
                <a:lnTo>
                  <a:pt x="132" y="204"/>
                </a:lnTo>
                <a:lnTo>
                  <a:pt x="132" y="200"/>
                </a:lnTo>
                <a:lnTo>
                  <a:pt x="131" y="196"/>
                </a:lnTo>
                <a:lnTo>
                  <a:pt x="129" y="192"/>
                </a:lnTo>
                <a:lnTo>
                  <a:pt x="127" y="186"/>
                </a:lnTo>
                <a:lnTo>
                  <a:pt x="124" y="178"/>
                </a:lnTo>
                <a:lnTo>
                  <a:pt x="123" y="172"/>
                </a:lnTo>
                <a:lnTo>
                  <a:pt x="124" y="165"/>
                </a:lnTo>
                <a:lnTo>
                  <a:pt x="126" y="158"/>
                </a:lnTo>
                <a:lnTo>
                  <a:pt x="128" y="147"/>
                </a:lnTo>
                <a:lnTo>
                  <a:pt x="128" y="133"/>
                </a:lnTo>
                <a:lnTo>
                  <a:pt x="124" y="114"/>
                </a:lnTo>
                <a:lnTo>
                  <a:pt x="118" y="87"/>
                </a:lnTo>
                <a:lnTo>
                  <a:pt x="115" y="83"/>
                </a:lnTo>
                <a:lnTo>
                  <a:pt x="112" y="79"/>
                </a:lnTo>
                <a:lnTo>
                  <a:pt x="108" y="76"/>
                </a:lnTo>
                <a:lnTo>
                  <a:pt x="104" y="73"/>
                </a:lnTo>
                <a:lnTo>
                  <a:pt x="100" y="70"/>
                </a:lnTo>
                <a:lnTo>
                  <a:pt x="97" y="68"/>
                </a:lnTo>
                <a:lnTo>
                  <a:pt x="95" y="67"/>
                </a:lnTo>
                <a:lnTo>
                  <a:pt x="94" y="66"/>
                </a:lnTo>
                <a:lnTo>
                  <a:pt x="94" y="66"/>
                </a:lnTo>
                <a:lnTo>
                  <a:pt x="95" y="66"/>
                </a:lnTo>
                <a:lnTo>
                  <a:pt x="97" y="65"/>
                </a:lnTo>
                <a:lnTo>
                  <a:pt x="98" y="65"/>
                </a:lnTo>
                <a:lnTo>
                  <a:pt x="100" y="64"/>
                </a:lnTo>
                <a:lnTo>
                  <a:pt x="102" y="63"/>
                </a:lnTo>
                <a:lnTo>
                  <a:pt x="102" y="60"/>
                </a:lnTo>
                <a:lnTo>
                  <a:pt x="103" y="58"/>
                </a:lnTo>
                <a:lnTo>
                  <a:pt x="104" y="55"/>
                </a:lnTo>
                <a:lnTo>
                  <a:pt x="103" y="53"/>
                </a:lnTo>
                <a:lnTo>
                  <a:pt x="102" y="51"/>
                </a:lnTo>
                <a:lnTo>
                  <a:pt x="102" y="51"/>
                </a:lnTo>
                <a:lnTo>
                  <a:pt x="100" y="49"/>
                </a:lnTo>
                <a:lnTo>
                  <a:pt x="98" y="48"/>
                </a:lnTo>
                <a:lnTo>
                  <a:pt x="97" y="46"/>
                </a:lnTo>
                <a:lnTo>
                  <a:pt x="95" y="43"/>
                </a:lnTo>
                <a:lnTo>
                  <a:pt x="94" y="40"/>
                </a:lnTo>
                <a:lnTo>
                  <a:pt x="93" y="36"/>
                </a:lnTo>
                <a:lnTo>
                  <a:pt x="93" y="31"/>
                </a:lnTo>
                <a:lnTo>
                  <a:pt x="94" y="27"/>
                </a:lnTo>
                <a:lnTo>
                  <a:pt x="96" y="23"/>
                </a:lnTo>
                <a:lnTo>
                  <a:pt x="97" y="20"/>
                </a:lnTo>
                <a:lnTo>
                  <a:pt x="97" y="18"/>
                </a:lnTo>
                <a:lnTo>
                  <a:pt x="97" y="17"/>
                </a:lnTo>
                <a:lnTo>
                  <a:pt x="97" y="17"/>
                </a:lnTo>
                <a:lnTo>
                  <a:pt x="96" y="16"/>
                </a:lnTo>
                <a:lnTo>
                  <a:pt x="94" y="13"/>
                </a:lnTo>
                <a:lnTo>
                  <a:pt x="92" y="11"/>
                </a:lnTo>
                <a:lnTo>
                  <a:pt x="91" y="8"/>
                </a:lnTo>
                <a:lnTo>
                  <a:pt x="89" y="6"/>
                </a:lnTo>
                <a:lnTo>
                  <a:pt x="88" y="4"/>
                </a:lnTo>
                <a:lnTo>
                  <a:pt x="87" y="2"/>
                </a:lnTo>
                <a:lnTo>
                  <a:pt x="86" y="0"/>
                </a:lnTo>
                <a:lnTo>
                  <a:pt x="84" y="0"/>
                </a:lnTo>
                <a:lnTo>
                  <a:pt x="80" y="0"/>
                </a:lnTo>
                <a:lnTo>
                  <a:pt x="74" y="0"/>
                </a:lnTo>
                <a:lnTo>
                  <a:pt x="69" y="0"/>
                </a:lnTo>
                <a:lnTo>
                  <a:pt x="64" y="1"/>
                </a:lnTo>
                <a:lnTo>
                  <a:pt x="59" y="2"/>
                </a:lnTo>
                <a:lnTo>
                  <a:pt x="55" y="3"/>
                </a:lnTo>
                <a:lnTo>
                  <a:pt x="53" y="4"/>
                </a:lnTo>
                <a:lnTo>
                  <a:pt x="49" y="8"/>
                </a:lnTo>
                <a:lnTo>
                  <a:pt x="47" y="12"/>
                </a:lnTo>
                <a:lnTo>
                  <a:pt x="44" y="17"/>
                </a:lnTo>
                <a:lnTo>
                  <a:pt x="42" y="22"/>
                </a:lnTo>
                <a:lnTo>
                  <a:pt x="39" y="28"/>
                </a:lnTo>
                <a:lnTo>
                  <a:pt x="37" y="34"/>
                </a:lnTo>
                <a:lnTo>
                  <a:pt x="36" y="38"/>
                </a:lnTo>
                <a:lnTo>
                  <a:pt x="34" y="43"/>
                </a:lnTo>
                <a:lnTo>
                  <a:pt x="32" y="47"/>
                </a:lnTo>
                <a:lnTo>
                  <a:pt x="30" y="51"/>
                </a:lnTo>
                <a:lnTo>
                  <a:pt x="28" y="54"/>
                </a:lnTo>
                <a:lnTo>
                  <a:pt x="26" y="56"/>
                </a:lnTo>
                <a:lnTo>
                  <a:pt x="25" y="58"/>
                </a:lnTo>
                <a:lnTo>
                  <a:pt x="23" y="59"/>
                </a:lnTo>
                <a:lnTo>
                  <a:pt x="23" y="59"/>
                </a:lnTo>
                <a:lnTo>
                  <a:pt x="28" y="64"/>
                </a:lnTo>
                <a:lnTo>
                  <a:pt x="28" y="64"/>
                </a:lnTo>
                <a:lnTo>
                  <a:pt x="30" y="64"/>
                </a:lnTo>
                <a:lnTo>
                  <a:pt x="31" y="66"/>
                </a:lnTo>
                <a:lnTo>
                  <a:pt x="32" y="68"/>
                </a:lnTo>
                <a:lnTo>
                  <a:pt x="33" y="69"/>
                </a:lnTo>
                <a:lnTo>
                  <a:pt x="32" y="71"/>
                </a:lnTo>
                <a:lnTo>
                  <a:pt x="32" y="73"/>
                </a:lnTo>
                <a:lnTo>
                  <a:pt x="28" y="76"/>
                </a:lnTo>
                <a:lnTo>
                  <a:pt x="24" y="80"/>
                </a:lnTo>
                <a:lnTo>
                  <a:pt x="19" y="88"/>
                </a:lnTo>
                <a:lnTo>
                  <a:pt x="14" y="99"/>
                </a:lnTo>
                <a:lnTo>
                  <a:pt x="10" y="110"/>
                </a:lnTo>
                <a:lnTo>
                  <a:pt x="5" y="121"/>
                </a:lnTo>
                <a:lnTo>
                  <a:pt x="2" y="132"/>
                </a:lnTo>
                <a:lnTo>
                  <a:pt x="0" y="139"/>
                </a:lnTo>
                <a:lnTo>
                  <a:pt x="0" y="143"/>
                </a:lnTo>
                <a:lnTo>
                  <a:pt x="0" y="146"/>
                </a:lnTo>
                <a:lnTo>
                  <a:pt x="0" y="152"/>
                </a:lnTo>
                <a:lnTo>
                  <a:pt x="2" y="160"/>
                </a:lnTo>
                <a:lnTo>
                  <a:pt x="4" y="169"/>
                </a:lnTo>
                <a:lnTo>
                  <a:pt x="6" y="178"/>
                </a:lnTo>
                <a:lnTo>
                  <a:pt x="10" y="185"/>
                </a:lnTo>
                <a:lnTo>
                  <a:pt x="14" y="191"/>
                </a:lnTo>
                <a:lnTo>
                  <a:pt x="18" y="194"/>
                </a:lnTo>
                <a:lnTo>
                  <a:pt x="17" y="204"/>
                </a:lnTo>
                <a:lnTo>
                  <a:pt x="16" y="220"/>
                </a:lnTo>
                <a:lnTo>
                  <a:pt x="15" y="237"/>
                </a:lnTo>
                <a:lnTo>
                  <a:pt x="14" y="256"/>
                </a:lnTo>
                <a:lnTo>
                  <a:pt x="13" y="274"/>
                </a:lnTo>
                <a:lnTo>
                  <a:pt x="12" y="289"/>
                </a:lnTo>
                <a:lnTo>
                  <a:pt x="12" y="299"/>
                </a:lnTo>
                <a:lnTo>
                  <a:pt x="12" y="303"/>
                </a:lnTo>
                <a:lnTo>
                  <a:pt x="13" y="304"/>
                </a:lnTo>
                <a:lnTo>
                  <a:pt x="15" y="306"/>
                </a:lnTo>
                <a:lnTo>
                  <a:pt x="18" y="307"/>
                </a:lnTo>
                <a:lnTo>
                  <a:pt x="21" y="310"/>
                </a:lnTo>
                <a:lnTo>
                  <a:pt x="26" y="311"/>
                </a:lnTo>
                <a:lnTo>
                  <a:pt x="29" y="313"/>
                </a:lnTo>
                <a:lnTo>
                  <a:pt x="31" y="312"/>
                </a:lnTo>
                <a:lnTo>
                  <a:pt x="32" y="310"/>
                </a:lnTo>
                <a:lnTo>
                  <a:pt x="32" y="312"/>
                </a:lnTo>
                <a:lnTo>
                  <a:pt x="33" y="315"/>
                </a:lnTo>
                <a:lnTo>
                  <a:pt x="34" y="320"/>
                </a:lnTo>
                <a:lnTo>
                  <a:pt x="36" y="325"/>
                </a:lnTo>
                <a:lnTo>
                  <a:pt x="37" y="330"/>
                </a:lnTo>
                <a:lnTo>
                  <a:pt x="39" y="334"/>
                </a:lnTo>
                <a:lnTo>
                  <a:pt x="40" y="336"/>
                </a:lnTo>
                <a:lnTo>
                  <a:pt x="41" y="338"/>
                </a:lnTo>
                <a:lnTo>
                  <a:pt x="40" y="338"/>
                </a:lnTo>
                <a:lnTo>
                  <a:pt x="40" y="339"/>
                </a:lnTo>
                <a:lnTo>
                  <a:pt x="39" y="341"/>
                </a:lnTo>
                <a:lnTo>
                  <a:pt x="39" y="342"/>
                </a:lnTo>
                <a:lnTo>
                  <a:pt x="38" y="345"/>
                </a:lnTo>
                <a:lnTo>
                  <a:pt x="37" y="348"/>
                </a:lnTo>
                <a:lnTo>
                  <a:pt x="37" y="352"/>
                </a:lnTo>
                <a:lnTo>
                  <a:pt x="37" y="356"/>
                </a:lnTo>
                <a:lnTo>
                  <a:pt x="37" y="361"/>
                </a:lnTo>
                <a:lnTo>
                  <a:pt x="37" y="368"/>
                </a:lnTo>
                <a:lnTo>
                  <a:pt x="39" y="375"/>
                </a:lnTo>
                <a:lnTo>
                  <a:pt x="41" y="384"/>
                </a:lnTo>
                <a:lnTo>
                  <a:pt x="43" y="391"/>
                </a:lnTo>
                <a:lnTo>
                  <a:pt x="45" y="397"/>
                </a:lnTo>
                <a:lnTo>
                  <a:pt x="46" y="401"/>
                </a:lnTo>
                <a:lnTo>
                  <a:pt x="47" y="402"/>
                </a:lnTo>
                <a:lnTo>
                  <a:pt x="39" y="418"/>
                </a:lnTo>
                <a:lnTo>
                  <a:pt x="42" y="441"/>
                </a:lnTo>
                <a:lnTo>
                  <a:pt x="43" y="442"/>
                </a:lnTo>
                <a:lnTo>
                  <a:pt x="43" y="443"/>
                </a:lnTo>
                <a:lnTo>
                  <a:pt x="45" y="444"/>
                </a:lnTo>
                <a:lnTo>
                  <a:pt x="48" y="446"/>
                </a:lnTo>
                <a:lnTo>
                  <a:pt x="50" y="448"/>
                </a:lnTo>
                <a:lnTo>
                  <a:pt x="53" y="449"/>
                </a:lnTo>
                <a:lnTo>
                  <a:pt x="55" y="449"/>
                </a:lnTo>
                <a:lnTo>
                  <a:pt x="58" y="448"/>
                </a:lnTo>
                <a:lnTo>
                  <a:pt x="60" y="445"/>
                </a:lnTo>
                <a:lnTo>
                  <a:pt x="62" y="443"/>
                </a:lnTo>
                <a:lnTo>
                  <a:pt x="63" y="440"/>
                </a:lnTo>
                <a:lnTo>
                  <a:pt x="64" y="437"/>
                </a:lnTo>
                <a:lnTo>
                  <a:pt x="64" y="434"/>
                </a:lnTo>
                <a:lnTo>
                  <a:pt x="64" y="431"/>
                </a:lnTo>
                <a:lnTo>
                  <a:pt x="65" y="430"/>
                </a:lnTo>
                <a:lnTo>
                  <a:pt x="65" y="430"/>
                </a:lnTo>
                <a:lnTo>
                  <a:pt x="59" y="399"/>
                </a:lnTo>
                <a:lnTo>
                  <a:pt x="70" y="336"/>
                </a:lnTo>
                <a:lnTo>
                  <a:pt x="71" y="325"/>
                </a:lnTo>
                <a:lnTo>
                  <a:pt x="84" y="325"/>
                </a:lnTo>
                <a:lnTo>
                  <a:pt x="84" y="325"/>
                </a:lnTo>
                <a:lnTo>
                  <a:pt x="84" y="328"/>
                </a:lnTo>
                <a:lnTo>
                  <a:pt x="84" y="331"/>
                </a:lnTo>
                <a:lnTo>
                  <a:pt x="84" y="334"/>
                </a:lnTo>
                <a:lnTo>
                  <a:pt x="85" y="339"/>
                </a:lnTo>
                <a:lnTo>
                  <a:pt x="85" y="345"/>
                </a:lnTo>
                <a:lnTo>
                  <a:pt x="86" y="350"/>
                </a:lnTo>
                <a:lnTo>
                  <a:pt x="86" y="356"/>
                </a:lnTo>
                <a:lnTo>
                  <a:pt x="87" y="363"/>
                </a:lnTo>
                <a:lnTo>
                  <a:pt x="89" y="371"/>
                </a:lnTo>
                <a:lnTo>
                  <a:pt x="91" y="378"/>
                </a:lnTo>
                <a:lnTo>
                  <a:pt x="92" y="385"/>
                </a:lnTo>
                <a:lnTo>
                  <a:pt x="94" y="392"/>
                </a:lnTo>
                <a:lnTo>
                  <a:pt x="95" y="397"/>
                </a:lnTo>
                <a:lnTo>
                  <a:pt x="96" y="400"/>
                </a:lnTo>
                <a:lnTo>
                  <a:pt x="97" y="401"/>
                </a:lnTo>
                <a:lnTo>
                  <a:pt x="94" y="428"/>
                </a:lnTo>
                <a:lnTo>
                  <a:pt x="102" y="431"/>
                </a:lnTo>
                <a:lnTo>
                  <a:pt x="102" y="427"/>
                </a:lnTo>
                <a:lnTo>
                  <a:pt x="102" y="427"/>
                </a:lnTo>
                <a:lnTo>
                  <a:pt x="104" y="428"/>
                </a:lnTo>
                <a:lnTo>
                  <a:pt x="107" y="429"/>
                </a:lnTo>
                <a:lnTo>
                  <a:pt x="109" y="431"/>
                </a:lnTo>
                <a:lnTo>
                  <a:pt x="113" y="432"/>
                </a:lnTo>
                <a:lnTo>
                  <a:pt x="116" y="435"/>
                </a:lnTo>
                <a:lnTo>
                  <a:pt x="119" y="436"/>
                </a:lnTo>
                <a:lnTo>
                  <a:pt x="124" y="438"/>
                </a:lnTo>
                <a:lnTo>
                  <a:pt x="127" y="440"/>
                </a:lnTo>
                <a:lnTo>
                  <a:pt x="131" y="440"/>
                </a:lnTo>
                <a:lnTo>
                  <a:pt x="135" y="440"/>
                </a:lnTo>
                <a:lnTo>
                  <a:pt x="139" y="440"/>
                </a:lnTo>
                <a:lnTo>
                  <a:pt x="141" y="440"/>
                </a:lnTo>
                <a:lnTo>
                  <a:pt x="144" y="439"/>
                </a:lnTo>
                <a:lnTo>
                  <a:pt x="146" y="438"/>
                </a:lnTo>
                <a:lnTo>
                  <a:pt x="146" y="438"/>
                </a:lnTo>
                <a:lnTo>
                  <a:pt x="145" y="430"/>
                </a:lnTo>
                <a:lnTo>
                  <a:pt x="70" y="2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9" name="Freeform 13"/>
          <p:cNvSpPr>
            <a:spLocks/>
          </p:cNvSpPr>
          <p:nvPr/>
        </p:nvSpPr>
        <p:spPr bwMode="auto">
          <a:xfrm>
            <a:off x="1655763" y="3019425"/>
            <a:ext cx="236537" cy="744538"/>
          </a:xfrm>
          <a:custGeom>
            <a:avLst/>
            <a:gdLst>
              <a:gd name="T0" fmla="*/ 148 w 149"/>
              <a:gd name="T1" fmla="*/ 393 h 469"/>
              <a:gd name="T2" fmla="*/ 137 w 149"/>
              <a:gd name="T3" fmla="*/ 271 h 469"/>
              <a:gd name="T4" fmla="*/ 141 w 149"/>
              <a:gd name="T5" fmla="*/ 267 h 469"/>
              <a:gd name="T6" fmla="*/ 143 w 149"/>
              <a:gd name="T7" fmla="*/ 262 h 469"/>
              <a:gd name="T8" fmla="*/ 141 w 149"/>
              <a:gd name="T9" fmla="*/ 248 h 469"/>
              <a:gd name="T10" fmla="*/ 142 w 149"/>
              <a:gd name="T11" fmla="*/ 193 h 469"/>
              <a:gd name="T12" fmla="*/ 140 w 149"/>
              <a:gd name="T13" fmla="*/ 154 h 469"/>
              <a:gd name="T14" fmla="*/ 132 w 149"/>
              <a:gd name="T15" fmla="*/ 108 h 469"/>
              <a:gd name="T16" fmla="*/ 117 w 149"/>
              <a:gd name="T17" fmla="*/ 90 h 469"/>
              <a:gd name="T18" fmla="*/ 96 w 149"/>
              <a:gd name="T19" fmla="*/ 74 h 469"/>
              <a:gd name="T20" fmla="*/ 84 w 149"/>
              <a:gd name="T21" fmla="*/ 68 h 469"/>
              <a:gd name="T22" fmla="*/ 94 w 149"/>
              <a:gd name="T23" fmla="*/ 42 h 469"/>
              <a:gd name="T24" fmla="*/ 95 w 149"/>
              <a:gd name="T25" fmla="*/ 32 h 469"/>
              <a:gd name="T26" fmla="*/ 93 w 149"/>
              <a:gd name="T27" fmla="*/ 18 h 469"/>
              <a:gd name="T28" fmla="*/ 86 w 149"/>
              <a:gd name="T29" fmla="*/ 8 h 469"/>
              <a:gd name="T30" fmla="*/ 82 w 149"/>
              <a:gd name="T31" fmla="*/ 1 h 469"/>
              <a:gd name="T32" fmla="*/ 67 w 149"/>
              <a:gd name="T33" fmla="*/ 0 h 469"/>
              <a:gd name="T34" fmla="*/ 52 w 149"/>
              <a:gd name="T35" fmla="*/ 0 h 469"/>
              <a:gd name="T36" fmla="*/ 47 w 149"/>
              <a:gd name="T37" fmla="*/ 4 h 469"/>
              <a:gd name="T38" fmla="*/ 40 w 149"/>
              <a:gd name="T39" fmla="*/ 13 h 469"/>
              <a:gd name="T40" fmla="*/ 38 w 149"/>
              <a:gd name="T41" fmla="*/ 27 h 469"/>
              <a:gd name="T42" fmla="*/ 41 w 149"/>
              <a:gd name="T43" fmla="*/ 38 h 469"/>
              <a:gd name="T44" fmla="*/ 52 w 149"/>
              <a:gd name="T45" fmla="*/ 68 h 469"/>
              <a:gd name="T46" fmla="*/ 39 w 149"/>
              <a:gd name="T47" fmla="*/ 76 h 469"/>
              <a:gd name="T48" fmla="*/ 17 w 149"/>
              <a:gd name="T49" fmla="*/ 90 h 469"/>
              <a:gd name="T50" fmla="*/ 10 w 149"/>
              <a:gd name="T51" fmla="*/ 102 h 469"/>
              <a:gd name="T52" fmla="*/ 6 w 149"/>
              <a:gd name="T53" fmla="*/ 137 h 469"/>
              <a:gd name="T54" fmla="*/ 1 w 149"/>
              <a:gd name="T55" fmla="*/ 176 h 469"/>
              <a:gd name="T56" fmla="*/ 0 w 149"/>
              <a:gd name="T57" fmla="*/ 195 h 469"/>
              <a:gd name="T58" fmla="*/ 0 w 149"/>
              <a:gd name="T59" fmla="*/ 231 h 469"/>
              <a:gd name="T60" fmla="*/ 2 w 149"/>
              <a:gd name="T61" fmla="*/ 262 h 469"/>
              <a:gd name="T62" fmla="*/ 8 w 149"/>
              <a:gd name="T63" fmla="*/ 269 h 469"/>
              <a:gd name="T64" fmla="*/ 15 w 149"/>
              <a:gd name="T65" fmla="*/ 270 h 469"/>
              <a:gd name="T66" fmla="*/ 10 w 149"/>
              <a:gd name="T67" fmla="*/ 257 h 469"/>
              <a:gd name="T68" fmla="*/ 42 w 149"/>
              <a:gd name="T69" fmla="*/ 436 h 469"/>
              <a:gd name="T70" fmla="*/ 47 w 149"/>
              <a:gd name="T71" fmla="*/ 466 h 469"/>
              <a:gd name="T72" fmla="*/ 72 w 149"/>
              <a:gd name="T73" fmla="*/ 454 h 469"/>
              <a:gd name="T74" fmla="*/ 87 w 149"/>
              <a:gd name="T75" fmla="*/ 462 h 469"/>
              <a:gd name="T76" fmla="*/ 100 w 149"/>
              <a:gd name="T77" fmla="*/ 468 h 469"/>
              <a:gd name="T78" fmla="*/ 109 w 149"/>
              <a:gd name="T79" fmla="*/ 468 h 469"/>
              <a:gd name="T80" fmla="*/ 117 w 149"/>
              <a:gd name="T81" fmla="*/ 465 h 469"/>
              <a:gd name="T82" fmla="*/ 114 w 149"/>
              <a:gd name="T83" fmla="*/ 447 h 469"/>
              <a:gd name="T84" fmla="*/ 120 w 149"/>
              <a:gd name="T85" fmla="*/ 256 h 469"/>
              <a:gd name="T86" fmla="*/ 125 w 149"/>
              <a:gd name="T87" fmla="*/ 266 h 469"/>
              <a:gd name="T88" fmla="*/ 125 w 149"/>
              <a:gd name="T89" fmla="*/ 267 h 469"/>
              <a:gd name="T90" fmla="*/ 127 w 149"/>
              <a:gd name="T91" fmla="*/ 269 h 469"/>
              <a:gd name="T92" fmla="*/ 129 w 149"/>
              <a:gd name="T93" fmla="*/ 28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9" h="469">
                <a:moveTo>
                  <a:pt x="118" y="280"/>
                </a:moveTo>
                <a:lnTo>
                  <a:pt x="118" y="393"/>
                </a:lnTo>
                <a:lnTo>
                  <a:pt x="148" y="393"/>
                </a:lnTo>
                <a:lnTo>
                  <a:pt x="148" y="280"/>
                </a:lnTo>
                <a:lnTo>
                  <a:pt x="137" y="280"/>
                </a:lnTo>
                <a:lnTo>
                  <a:pt x="137" y="271"/>
                </a:lnTo>
                <a:lnTo>
                  <a:pt x="138" y="270"/>
                </a:lnTo>
                <a:lnTo>
                  <a:pt x="139" y="269"/>
                </a:lnTo>
                <a:lnTo>
                  <a:pt x="141" y="267"/>
                </a:lnTo>
                <a:lnTo>
                  <a:pt x="142" y="265"/>
                </a:lnTo>
                <a:lnTo>
                  <a:pt x="142" y="264"/>
                </a:lnTo>
                <a:lnTo>
                  <a:pt x="143" y="262"/>
                </a:lnTo>
                <a:lnTo>
                  <a:pt x="143" y="261"/>
                </a:lnTo>
                <a:lnTo>
                  <a:pt x="143" y="261"/>
                </a:lnTo>
                <a:lnTo>
                  <a:pt x="141" y="248"/>
                </a:lnTo>
                <a:lnTo>
                  <a:pt x="141" y="248"/>
                </a:lnTo>
                <a:lnTo>
                  <a:pt x="142" y="197"/>
                </a:lnTo>
                <a:lnTo>
                  <a:pt x="142" y="193"/>
                </a:lnTo>
                <a:lnTo>
                  <a:pt x="142" y="184"/>
                </a:lnTo>
                <a:lnTo>
                  <a:pt x="141" y="170"/>
                </a:lnTo>
                <a:lnTo>
                  <a:pt x="140" y="154"/>
                </a:lnTo>
                <a:lnTo>
                  <a:pt x="138" y="137"/>
                </a:lnTo>
                <a:lnTo>
                  <a:pt x="136" y="121"/>
                </a:lnTo>
                <a:lnTo>
                  <a:pt x="132" y="108"/>
                </a:lnTo>
                <a:lnTo>
                  <a:pt x="129" y="100"/>
                </a:lnTo>
                <a:lnTo>
                  <a:pt x="124" y="95"/>
                </a:lnTo>
                <a:lnTo>
                  <a:pt x="117" y="90"/>
                </a:lnTo>
                <a:lnTo>
                  <a:pt x="111" y="84"/>
                </a:lnTo>
                <a:lnTo>
                  <a:pt x="103" y="79"/>
                </a:lnTo>
                <a:lnTo>
                  <a:pt x="96" y="74"/>
                </a:lnTo>
                <a:lnTo>
                  <a:pt x="90" y="71"/>
                </a:lnTo>
                <a:lnTo>
                  <a:pt x="86" y="68"/>
                </a:lnTo>
                <a:lnTo>
                  <a:pt x="84" y="68"/>
                </a:lnTo>
                <a:lnTo>
                  <a:pt x="86" y="56"/>
                </a:lnTo>
                <a:lnTo>
                  <a:pt x="93" y="42"/>
                </a:lnTo>
                <a:lnTo>
                  <a:pt x="94" y="42"/>
                </a:lnTo>
                <a:lnTo>
                  <a:pt x="94" y="39"/>
                </a:lnTo>
                <a:lnTo>
                  <a:pt x="95" y="36"/>
                </a:lnTo>
                <a:lnTo>
                  <a:pt x="95" y="32"/>
                </a:lnTo>
                <a:lnTo>
                  <a:pt x="95" y="27"/>
                </a:lnTo>
                <a:lnTo>
                  <a:pt x="95" y="22"/>
                </a:lnTo>
                <a:lnTo>
                  <a:pt x="93" y="18"/>
                </a:lnTo>
                <a:lnTo>
                  <a:pt x="90" y="14"/>
                </a:lnTo>
                <a:lnTo>
                  <a:pt x="88" y="10"/>
                </a:lnTo>
                <a:lnTo>
                  <a:pt x="86" y="8"/>
                </a:lnTo>
                <a:lnTo>
                  <a:pt x="84" y="5"/>
                </a:lnTo>
                <a:lnTo>
                  <a:pt x="84" y="3"/>
                </a:lnTo>
                <a:lnTo>
                  <a:pt x="82" y="1"/>
                </a:lnTo>
                <a:lnTo>
                  <a:pt x="79" y="0"/>
                </a:lnTo>
                <a:lnTo>
                  <a:pt x="74" y="0"/>
                </a:lnTo>
                <a:lnTo>
                  <a:pt x="67" y="0"/>
                </a:lnTo>
                <a:lnTo>
                  <a:pt x="59" y="0"/>
                </a:lnTo>
                <a:lnTo>
                  <a:pt x="54" y="0"/>
                </a:lnTo>
                <a:lnTo>
                  <a:pt x="52" y="0"/>
                </a:lnTo>
                <a:lnTo>
                  <a:pt x="50" y="2"/>
                </a:lnTo>
                <a:lnTo>
                  <a:pt x="49" y="3"/>
                </a:lnTo>
                <a:lnTo>
                  <a:pt x="47" y="4"/>
                </a:lnTo>
                <a:lnTo>
                  <a:pt x="46" y="7"/>
                </a:lnTo>
                <a:lnTo>
                  <a:pt x="42" y="10"/>
                </a:lnTo>
                <a:lnTo>
                  <a:pt x="40" y="13"/>
                </a:lnTo>
                <a:lnTo>
                  <a:pt x="38" y="17"/>
                </a:lnTo>
                <a:lnTo>
                  <a:pt x="38" y="22"/>
                </a:lnTo>
                <a:lnTo>
                  <a:pt x="38" y="27"/>
                </a:lnTo>
                <a:lnTo>
                  <a:pt x="39" y="31"/>
                </a:lnTo>
                <a:lnTo>
                  <a:pt x="40" y="35"/>
                </a:lnTo>
                <a:lnTo>
                  <a:pt x="41" y="38"/>
                </a:lnTo>
                <a:lnTo>
                  <a:pt x="41" y="39"/>
                </a:lnTo>
                <a:lnTo>
                  <a:pt x="42" y="59"/>
                </a:lnTo>
                <a:lnTo>
                  <a:pt x="52" y="68"/>
                </a:lnTo>
                <a:lnTo>
                  <a:pt x="50" y="69"/>
                </a:lnTo>
                <a:lnTo>
                  <a:pt x="46" y="72"/>
                </a:lnTo>
                <a:lnTo>
                  <a:pt x="39" y="76"/>
                </a:lnTo>
                <a:lnTo>
                  <a:pt x="31" y="81"/>
                </a:lnTo>
                <a:lnTo>
                  <a:pt x="24" y="85"/>
                </a:lnTo>
                <a:lnTo>
                  <a:pt x="17" y="90"/>
                </a:lnTo>
                <a:lnTo>
                  <a:pt x="12" y="94"/>
                </a:lnTo>
                <a:lnTo>
                  <a:pt x="10" y="97"/>
                </a:lnTo>
                <a:lnTo>
                  <a:pt x="10" y="102"/>
                </a:lnTo>
                <a:lnTo>
                  <a:pt x="9" y="111"/>
                </a:lnTo>
                <a:lnTo>
                  <a:pt x="8" y="124"/>
                </a:lnTo>
                <a:lnTo>
                  <a:pt x="6" y="137"/>
                </a:lnTo>
                <a:lnTo>
                  <a:pt x="4" y="152"/>
                </a:lnTo>
                <a:lnTo>
                  <a:pt x="3" y="165"/>
                </a:lnTo>
                <a:lnTo>
                  <a:pt x="1" y="176"/>
                </a:lnTo>
                <a:lnTo>
                  <a:pt x="1" y="182"/>
                </a:lnTo>
                <a:lnTo>
                  <a:pt x="1" y="187"/>
                </a:lnTo>
                <a:lnTo>
                  <a:pt x="0" y="195"/>
                </a:lnTo>
                <a:lnTo>
                  <a:pt x="0" y="206"/>
                </a:lnTo>
                <a:lnTo>
                  <a:pt x="0" y="218"/>
                </a:lnTo>
                <a:lnTo>
                  <a:pt x="0" y="231"/>
                </a:lnTo>
                <a:lnTo>
                  <a:pt x="0" y="244"/>
                </a:lnTo>
                <a:lnTo>
                  <a:pt x="0" y="254"/>
                </a:lnTo>
                <a:lnTo>
                  <a:pt x="2" y="262"/>
                </a:lnTo>
                <a:lnTo>
                  <a:pt x="3" y="266"/>
                </a:lnTo>
                <a:lnTo>
                  <a:pt x="5" y="267"/>
                </a:lnTo>
                <a:lnTo>
                  <a:pt x="8" y="269"/>
                </a:lnTo>
                <a:lnTo>
                  <a:pt x="10" y="270"/>
                </a:lnTo>
                <a:lnTo>
                  <a:pt x="13" y="270"/>
                </a:lnTo>
                <a:lnTo>
                  <a:pt x="15" y="270"/>
                </a:lnTo>
                <a:lnTo>
                  <a:pt x="17" y="269"/>
                </a:lnTo>
                <a:lnTo>
                  <a:pt x="17" y="269"/>
                </a:lnTo>
                <a:lnTo>
                  <a:pt x="10" y="257"/>
                </a:lnTo>
                <a:lnTo>
                  <a:pt x="23" y="171"/>
                </a:lnTo>
                <a:lnTo>
                  <a:pt x="22" y="263"/>
                </a:lnTo>
                <a:lnTo>
                  <a:pt x="42" y="436"/>
                </a:lnTo>
                <a:lnTo>
                  <a:pt x="26" y="455"/>
                </a:lnTo>
                <a:lnTo>
                  <a:pt x="23" y="468"/>
                </a:lnTo>
                <a:lnTo>
                  <a:pt x="47" y="466"/>
                </a:lnTo>
                <a:lnTo>
                  <a:pt x="68" y="451"/>
                </a:lnTo>
                <a:lnTo>
                  <a:pt x="69" y="452"/>
                </a:lnTo>
                <a:lnTo>
                  <a:pt x="72" y="454"/>
                </a:lnTo>
                <a:lnTo>
                  <a:pt x="76" y="456"/>
                </a:lnTo>
                <a:lnTo>
                  <a:pt x="81" y="459"/>
                </a:lnTo>
                <a:lnTo>
                  <a:pt x="87" y="462"/>
                </a:lnTo>
                <a:lnTo>
                  <a:pt x="92" y="464"/>
                </a:lnTo>
                <a:lnTo>
                  <a:pt x="96" y="466"/>
                </a:lnTo>
                <a:lnTo>
                  <a:pt x="100" y="468"/>
                </a:lnTo>
                <a:lnTo>
                  <a:pt x="103" y="468"/>
                </a:lnTo>
                <a:lnTo>
                  <a:pt x="105" y="468"/>
                </a:lnTo>
                <a:lnTo>
                  <a:pt x="109" y="468"/>
                </a:lnTo>
                <a:lnTo>
                  <a:pt x="112" y="467"/>
                </a:lnTo>
                <a:lnTo>
                  <a:pt x="115" y="466"/>
                </a:lnTo>
                <a:lnTo>
                  <a:pt x="117" y="465"/>
                </a:lnTo>
                <a:lnTo>
                  <a:pt x="118" y="465"/>
                </a:lnTo>
                <a:lnTo>
                  <a:pt x="119" y="464"/>
                </a:lnTo>
                <a:lnTo>
                  <a:pt x="114" y="447"/>
                </a:lnTo>
                <a:lnTo>
                  <a:pt x="95" y="437"/>
                </a:lnTo>
                <a:lnTo>
                  <a:pt x="112" y="274"/>
                </a:lnTo>
                <a:lnTo>
                  <a:pt x="120" y="256"/>
                </a:lnTo>
                <a:lnTo>
                  <a:pt x="111" y="163"/>
                </a:lnTo>
                <a:lnTo>
                  <a:pt x="130" y="258"/>
                </a:lnTo>
                <a:lnTo>
                  <a:pt x="125" y="266"/>
                </a:lnTo>
                <a:lnTo>
                  <a:pt x="125" y="266"/>
                </a:lnTo>
                <a:lnTo>
                  <a:pt x="125" y="266"/>
                </a:lnTo>
                <a:lnTo>
                  <a:pt x="125" y="267"/>
                </a:lnTo>
                <a:lnTo>
                  <a:pt x="126" y="268"/>
                </a:lnTo>
                <a:lnTo>
                  <a:pt x="126" y="268"/>
                </a:lnTo>
                <a:lnTo>
                  <a:pt x="127" y="269"/>
                </a:lnTo>
                <a:lnTo>
                  <a:pt x="127" y="270"/>
                </a:lnTo>
                <a:lnTo>
                  <a:pt x="129" y="270"/>
                </a:lnTo>
                <a:lnTo>
                  <a:pt x="129" y="280"/>
                </a:lnTo>
                <a:lnTo>
                  <a:pt x="118" y="28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0" name="Freeform 14"/>
          <p:cNvSpPr>
            <a:spLocks/>
          </p:cNvSpPr>
          <p:nvPr/>
        </p:nvSpPr>
        <p:spPr bwMode="auto">
          <a:xfrm>
            <a:off x="1262063" y="3068638"/>
            <a:ext cx="234950" cy="712787"/>
          </a:xfrm>
          <a:custGeom>
            <a:avLst/>
            <a:gdLst>
              <a:gd name="T0" fmla="*/ 80 w 148"/>
              <a:gd name="T1" fmla="*/ 211 h 449"/>
              <a:gd name="T2" fmla="*/ 79 w 148"/>
              <a:gd name="T3" fmla="*/ 212 h 449"/>
              <a:gd name="T4" fmla="*/ 82 w 148"/>
              <a:gd name="T5" fmla="*/ 210 h 449"/>
              <a:gd name="T6" fmla="*/ 82 w 148"/>
              <a:gd name="T7" fmla="*/ 210 h 449"/>
              <a:gd name="T8" fmla="*/ 135 w 148"/>
              <a:gd name="T9" fmla="*/ 422 h 449"/>
              <a:gd name="T10" fmla="*/ 112 w 148"/>
              <a:gd name="T11" fmla="*/ 394 h 449"/>
              <a:gd name="T12" fmla="*/ 117 w 148"/>
              <a:gd name="T13" fmla="*/ 332 h 449"/>
              <a:gd name="T14" fmla="*/ 120 w 148"/>
              <a:gd name="T15" fmla="*/ 309 h 449"/>
              <a:gd name="T16" fmla="*/ 127 w 148"/>
              <a:gd name="T17" fmla="*/ 294 h 449"/>
              <a:gd name="T18" fmla="*/ 118 w 148"/>
              <a:gd name="T19" fmla="*/ 202 h 449"/>
              <a:gd name="T20" fmla="*/ 126 w 148"/>
              <a:gd name="T21" fmla="*/ 216 h 449"/>
              <a:gd name="T22" fmla="*/ 132 w 148"/>
              <a:gd name="T23" fmla="*/ 204 h 449"/>
              <a:gd name="T24" fmla="*/ 124 w 148"/>
              <a:gd name="T25" fmla="*/ 178 h 449"/>
              <a:gd name="T26" fmla="*/ 128 w 148"/>
              <a:gd name="T27" fmla="*/ 132 h 449"/>
              <a:gd name="T28" fmla="*/ 108 w 148"/>
              <a:gd name="T29" fmla="*/ 76 h 449"/>
              <a:gd name="T30" fmla="*/ 94 w 148"/>
              <a:gd name="T31" fmla="*/ 66 h 449"/>
              <a:gd name="T32" fmla="*/ 101 w 148"/>
              <a:gd name="T33" fmla="*/ 64 h 449"/>
              <a:gd name="T34" fmla="*/ 104 w 148"/>
              <a:gd name="T35" fmla="*/ 53 h 449"/>
              <a:gd name="T36" fmla="*/ 97 w 148"/>
              <a:gd name="T37" fmla="*/ 46 h 449"/>
              <a:gd name="T38" fmla="*/ 95 w 148"/>
              <a:gd name="T39" fmla="*/ 27 h 449"/>
              <a:gd name="T40" fmla="*/ 97 w 148"/>
              <a:gd name="T41" fmla="*/ 17 h 449"/>
              <a:gd name="T42" fmla="*/ 90 w 148"/>
              <a:gd name="T43" fmla="*/ 6 h 449"/>
              <a:gd name="T44" fmla="*/ 79 w 148"/>
              <a:gd name="T45" fmla="*/ 0 h 449"/>
              <a:gd name="T46" fmla="*/ 56 w 148"/>
              <a:gd name="T47" fmla="*/ 3 h 449"/>
              <a:gd name="T48" fmla="*/ 41 w 148"/>
              <a:gd name="T49" fmla="*/ 22 h 449"/>
              <a:gd name="T50" fmla="*/ 32 w 148"/>
              <a:gd name="T51" fmla="*/ 47 h 449"/>
              <a:gd name="T52" fmla="*/ 23 w 148"/>
              <a:gd name="T53" fmla="*/ 59 h 449"/>
              <a:gd name="T54" fmla="*/ 31 w 148"/>
              <a:gd name="T55" fmla="*/ 66 h 449"/>
              <a:gd name="T56" fmla="*/ 28 w 148"/>
              <a:gd name="T57" fmla="*/ 76 h 449"/>
              <a:gd name="T58" fmla="*/ 5 w 148"/>
              <a:gd name="T59" fmla="*/ 121 h 449"/>
              <a:gd name="T60" fmla="*/ 0 w 148"/>
              <a:gd name="T61" fmla="*/ 152 h 449"/>
              <a:gd name="T62" fmla="*/ 13 w 148"/>
              <a:gd name="T63" fmla="*/ 191 h 449"/>
              <a:gd name="T64" fmla="*/ 14 w 148"/>
              <a:gd name="T65" fmla="*/ 256 h 449"/>
              <a:gd name="T66" fmla="*/ 12 w 148"/>
              <a:gd name="T67" fmla="*/ 303 h 449"/>
              <a:gd name="T68" fmla="*/ 28 w 148"/>
              <a:gd name="T69" fmla="*/ 311 h 449"/>
              <a:gd name="T70" fmla="*/ 34 w 148"/>
              <a:gd name="T71" fmla="*/ 320 h 449"/>
              <a:gd name="T72" fmla="*/ 40 w 148"/>
              <a:gd name="T73" fmla="*/ 337 h 449"/>
              <a:gd name="T74" fmla="*/ 39 w 148"/>
              <a:gd name="T75" fmla="*/ 344 h 449"/>
              <a:gd name="T76" fmla="*/ 38 w 148"/>
              <a:gd name="T77" fmla="*/ 367 h 449"/>
              <a:gd name="T78" fmla="*/ 46 w 148"/>
              <a:gd name="T79" fmla="*/ 400 h 449"/>
              <a:gd name="T80" fmla="*/ 43 w 148"/>
              <a:gd name="T81" fmla="*/ 442 h 449"/>
              <a:gd name="T82" fmla="*/ 56 w 148"/>
              <a:gd name="T83" fmla="*/ 448 h 449"/>
              <a:gd name="T84" fmla="*/ 64 w 148"/>
              <a:gd name="T85" fmla="*/ 435 h 449"/>
              <a:gd name="T86" fmla="*/ 59 w 148"/>
              <a:gd name="T87" fmla="*/ 398 h 449"/>
              <a:gd name="T88" fmla="*/ 84 w 148"/>
              <a:gd name="T89" fmla="*/ 327 h 449"/>
              <a:gd name="T90" fmla="*/ 85 w 148"/>
              <a:gd name="T91" fmla="*/ 349 h 449"/>
              <a:gd name="T92" fmla="*/ 93 w 148"/>
              <a:gd name="T93" fmla="*/ 384 h 449"/>
              <a:gd name="T94" fmla="*/ 94 w 148"/>
              <a:gd name="T95" fmla="*/ 427 h 449"/>
              <a:gd name="T96" fmla="*/ 107 w 148"/>
              <a:gd name="T97" fmla="*/ 428 h 449"/>
              <a:gd name="T98" fmla="*/ 124 w 148"/>
              <a:gd name="T99" fmla="*/ 437 h 449"/>
              <a:gd name="T100" fmla="*/ 142 w 148"/>
              <a:gd name="T101" fmla="*/ 438 h 449"/>
              <a:gd name="T102" fmla="*/ 79 w 148"/>
              <a:gd name="T103" fmla="*/ 212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449">
                <a:moveTo>
                  <a:pt x="79" y="212"/>
                </a:moveTo>
                <a:lnTo>
                  <a:pt x="80" y="211"/>
                </a:lnTo>
                <a:lnTo>
                  <a:pt x="80" y="211"/>
                </a:lnTo>
                <a:lnTo>
                  <a:pt x="80" y="211"/>
                </a:lnTo>
                <a:lnTo>
                  <a:pt x="80" y="211"/>
                </a:lnTo>
                <a:lnTo>
                  <a:pt x="80" y="211"/>
                </a:lnTo>
                <a:lnTo>
                  <a:pt x="80" y="211"/>
                </a:lnTo>
                <a:lnTo>
                  <a:pt x="80" y="211"/>
                </a:lnTo>
                <a:lnTo>
                  <a:pt x="80" y="212"/>
                </a:lnTo>
                <a:lnTo>
                  <a:pt x="79" y="212"/>
                </a:lnTo>
                <a:lnTo>
                  <a:pt x="82" y="210"/>
                </a:lnTo>
                <a:lnTo>
                  <a:pt x="83" y="210"/>
                </a:lnTo>
                <a:lnTo>
                  <a:pt x="82" y="210"/>
                </a:lnTo>
                <a:lnTo>
                  <a:pt x="82" y="210"/>
                </a:lnTo>
                <a:lnTo>
                  <a:pt x="82" y="210"/>
                </a:lnTo>
                <a:lnTo>
                  <a:pt x="82" y="210"/>
                </a:lnTo>
                <a:lnTo>
                  <a:pt x="82" y="210"/>
                </a:lnTo>
                <a:lnTo>
                  <a:pt x="82" y="210"/>
                </a:lnTo>
                <a:lnTo>
                  <a:pt x="82" y="210"/>
                </a:lnTo>
                <a:lnTo>
                  <a:pt x="82" y="210"/>
                </a:lnTo>
                <a:lnTo>
                  <a:pt x="79" y="212"/>
                </a:lnTo>
                <a:lnTo>
                  <a:pt x="145" y="429"/>
                </a:lnTo>
                <a:lnTo>
                  <a:pt x="144" y="428"/>
                </a:lnTo>
                <a:lnTo>
                  <a:pt x="140" y="426"/>
                </a:lnTo>
                <a:lnTo>
                  <a:pt x="135" y="422"/>
                </a:lnTo>
                <a:lnTo>
                  <a:pt x="129" y="418"/>
                </a:lnTo>
                <a:lnTo>
                  <a:pt x="122" y="413"/>
                </a:lnTo>
                <a:lnTo>
                  <a:pt x="117" y="406"/>
                </a:lnTo>
                <a:lnTo>
                  <a:pt x="113" y="401"/>
                </a:lnTo>
                <a:lnTo>
                  <a:pt x="112" y="394"/>
                </a:lnTo>
                <a:lnTo>
                  <a:pt x="112" y="386"/>
                </a:lnTo>
                <a:lnTo>
                  <a:pt x="113" y="374"/>
                </a:lnTo>
                <a:lnTo>
                  <a:pt x="114" y="360"/>
                </a:lnTo>
                <a:lnTo>
                  <a:pt x="115" y="345"/>
                </a:lnTo>
                <a:lnTo>
                  <a:pt x="117" y="332"/>
                </a:lnTo>
                <a:lnTo>
                  <a:pt x="118" y="320"/>
                </a:lnTo>
                <a:lnTo>
                  <a:pt x="118" y="312"/>
                </a:lnTo>
                <a:lnTo>
                  <a:pt x="119" y="310"/>
                </a:lnTo>
                <a:lnTo>
                  <a:pt x="119" y="310"/>
                </a:lnTo>
                <a:lnTo>
                  <a:pt x="120" y="309"/>
                </a:lnTo>
                <a:lnTo>
                  <a:pt x="121" y="308"/>
                </a:lnTo>
                <a:lnTo>
                  <a:pt x="123" y="307"/>
                </a:lnTo>
                <a:lnTo>
                  <a:pt x="124" y="303"/>
                </a:lnTo>
                <a:lnTo>
                  <a:pt x="126" y="299"/>
                </a:lnTo>
                <a:lnTo>
                  <a:pt x="127" y="294"/>
                </a:lnTo>
                <a:lnTo>
                  <a:pt x="128" y="287"/>
                </a:lnTo>
                <a:lnTo>
                  <a:pt x="118" y="200"/>
                </a:lnTo>
                <a:lnTo>
                  <a:pt x="118" y="199"/>
                </a:lnTo>
                <a:lnTo>
                  <a:pt x="118" y="200"/>
                </a:lnTo>
                <a:lnTo>
                  <a:pt x="118" y="202"/>
                </a:lnTo>
                <a:lnTo>
                  <a:pt x="120" y="205"/>
                </a:lnTo>
                <a:lnTo>
                  <a:pt x="121" y="209"/>
                </a:lnTo>
                <a:lnTo>
                  <a:pt x="123" y="213"/>
                </a:lnTo>
                <a:lnTo>
                  <a:pt x="124" y="215"/>
                </a:lnTo>
                <a:lnTo>
                  <a:pt x="126" y="216"/>
                </a:lnTo>
                <a:lnTo>
                  <a:pt x="128" y="214"/>
                </a:lnTo>
                <a:lnTo>
                  <a:pt x="129" y="212"/>
                </a:lnTo>
                <a:lnTo>
                  <a:pt x="130" y="209"/>
                </a:lnTo>
                <a:lnTo>
                  <a:pt x="131" y="207"/>
                </a:lnTo>
                <a:lnTo>
                  <a:pt x="132" y="204"/>
                </a:lnTo>
                <a:lnTo>
                  <a:pt x="132" y="200"/>
                </a:lnTo>
                <a:lnTo>
                  <a:pt x="132" y="196"/>
                </a:lnTo>
                <a:lnTo>
                  <a:pt x="130" y="191"/>
                </a:lnTo>
                <a:lnTo>
                  <a:pt x="128" y="186"/>
                </a:lnTo>
                <a:lnTo>
                  <a:pt x="124" y="178"/>
                </a:lnTo>
                <a:lnTo>
                  <a:pt x="124" y="171"/>
                </a:lnTo>
                <a:lnTo>
                  <a:pt x="125" y="165"/>
                </a:lnTo>
                <a:lnTo>
                  <a:pt x="127" y="157"/>
                </a:lnTo>
                <a:lnTo>
                  <a:pt x="129" y="147"/>
                </a:lnTo>
                <a:lnTo>
                  <a:pt x="128" y="132"/>
                </a:lnTo>
                <a:lnTo>
                  <a:pt x="125" y="114"/>
                </a:lnTo>
                <a:lnTo>
                  <a:pt x="118" y="87"/>
                </a:lnTo>
                <a:lnTo>
                  <a:pt x="116" y="83"/>
                </a:lnTo>
                <a:lnTo>
                  <a:pt x="113" y="79"/>
                </a:lnTo>
                <a:lnTo>
                  <a:pt x="108" y="76"/>
                </a:lnTo>
                <a:lnTo>
                  <a:pt x="104" y="72"/>
                </a:lnTo>
                <a:lnTo>
                  <a:pt x="101" y="69"/>
                </a:lnTo>
                <a:lnTo>
                  <a:pt x="97" y="68"/>
                </a:lnTo>
                <a:lnTo>
                  <a:pt x="95" y="66"/>
                </a:lnTo>
                <a:lnTo>
                  <a:pt x="94" y="66"/>
                </a:lnTo>
                <a:lnTo>
                  <a:pt x="95" y="66"/>
                </a:lnTo>
                <a:lnTo>
                  <a:pt x="96" y="66"/>
                </a:lnTo>
                <a:lnTo>
                  <a:pt x="97" y="65"/>
                </a:lnTo>
                <a:lnTo>
                  <a:pt x="99" y="65"/>
                </a:lnTo>
                <a:lnTo>
                  <a:pt x="101" y="64"/>
                </a:lnTo>
                <a:lnTo>
                  <a:pt x="101" y="63"/>
                </a:lnTo>
                <a:lnTo>
                  <a:pt x="103" y="60"/>
                </a:lnTo>
                <a:lnTo>
                  <a:pt x="104" y="58"/>
                </a:lnTo>
                <a:lnTo>
                  <a:pt x="104" y="55"/>
                </a:lnTo>
                <a:lnTo>
                  <a:pt x="104" y="53"/>
                </a:lnTo>
                <a:lnTo>
                  <a:pt x="103" y="51"/>
                </a:lnTo>
                <a:lnTo>
                  <a:pt x="102" y="51"/>
                </a:lnTo>
                <a:lnTo>
                  <a:pt x="101" y="49"/>
                </a:lnTo>
                <a:lnTo>
                  <a:pt x="99" y="48"/>
                </a:lnTo>
                <a:lnTo>
                  <a:pt x="97" y="46"/>
                </a:lnTo>
                <a:lnTo>
                  <a:pt x="96" y="43"/>
                </a:lnTo>
                <a:lnTo>
                  <a:pt x="94" y="40"/>
                </a:lnTo>
                <a:lnTo>
                  <a:pt x="94" y="36"/>
                </a:lnTo>
                <a:lnTo>
                  <a:pt x="94" y="31"/>
                </a:lnTo>
                <a:lnTo>
                  <a:pt x="95" y="27"/>
                </a:lnTo>
                <a:lnTo>
                  <a:pt x="96" y="23"/>
                </a:lnTo>
                <a:lnTo>
                  <a:pt x="96" y="20"/>
                </a:lnTo>
                <a:lnTo>
                  <a:pt x="97" y="18"/>
                </a:lnTo>
                <a:lnTo>
                  <a:pt x="98" y="17"/>
                </a:lnTo>
                <a:lnTo>
                  <a:pt x="97" y="17"/>
                </a:lnTo>
                <a:lnTo>
                  <a:pt x="96" y="15"/>
                </a:lnTo>
                <a:lnTo>
                  <a:pt x="95" y="13"/>
                </a:lnTo>
                <a:lnTo>
                  <a:pt x="93" y="11"/>
                </a:lnTo>
                <a:lnTo>
                  <a:pt x="91" y="8"/>
                </a:lnTo>
                <a:lnTo>
                  <a:pt x="90" y="6"/>
                </a:lnTo>
                <a:lnTo>
                  <a:pt x="88" y="4"/>
                </a:lnTo>
                <a:lnTo>
                  <a:pt x="88" y="2"/>
                </a:lnTo>
                <a:lnTo>
                  <a:pt x="87" y="0"/>
                </a:lnTo>
                <a:lnTo>
                  <a:pt x="84" y="0"/>
                </a:lnTo>
                <a:lnTo>
                  <a:pt x="79" y="0"/>
                </a:lnTo>
                <a:lnTo>
                  <a:pt x="74" y="0"/>
                </a:lnTo>
                <a:lnTo>
                  <a:pt x="69" y="0"/>
                </a:lnTo>
                <a:lnTo>
                  <a:pt x="63" y="1"/>
                </a:lnTo>
                <a:lnTo>
                  <a:pt x="59" y="2"/>
                </a:lnTo>
                <a:lnTo>
                  <a:pt x="56" y="3"/>
                </a:lnTo>
                <a:lnTo>
                  <a:pt x="52" y="4"/>
                </a:lnTo>
                <a:lnTo>
                  <a:pt x="50" y="8"/>
                </a:lnTo>
                <a:lnTo>
                  <a:pt x="46" y="12"/>
                </a:lnTo>
                <a:lnTo>
                  <a:pt x="44" y="17"/>
                </a:lnTo>
                <a:lnTo>
                  <a:pt x="41" y="22"/>
                </a:lnTo>
                <a:lnTo>
                  <a:pt x="39" y="28"/>
                </a:lnTo>
                <a:lnTo>
                  <a:pt x="37" y="34"/>
                </a:lnTo>
                <a:lnTo>
                  <a:pt x="35" y="38"/>
                </a:lnTo>
                <a:lnTo>
                  <a:pt x="33" y="43"/>
                </a:lnTo>
                <a:lnTo>
                  <a:pt x="32" y="47"/>
                </a:lnTo>
                <a:lnTo>
                  <a:pt x="30" y="51"/>
                </a:lnTo>
                <a:lnTo>
                  <a:pt x="28" y="54"/>
                </a:lnTo>
                <a:lnTo>
                  <a:pt x="26" y="55"/>
                </a:lnTo>
                <a:lnTo>
                  <a:pt x="24" y="57"/>
                </a:lnTo>
                <a:lnTo>
                  <a:pt x="23" y="59"/>
                </a:lnTo>
                <a:lnTo>
                  <a:pt x="23" y="59"/>
                </a:lnTo>
                <a:lnTo>
                  <a:pt x="28" y="64"/>
                </a:lnTo>
                <a:lnTo>
                  <a:pt x="28" y="64"/>
                </a:lnTo>
                <a:lnTo>
                  <a:pt x="29" y="64"/>
                </a:lnTo>
                <a:lnTo>
                  <a:pt x="31" y="66"/>
                </a:lnTo>
                <a:lnTo>
                  <a:pt x="32" y="68"/>
                </a:lnTo>
                <a:lnTo>
                  <a:pt x="33" y="69"/>
                </a:lnTo>
                <a:lnTo>
                  <a:pt x="33" y="71"/>
                </a:lnTo>
                <a:lnTo>
                  <a:pt x="31" y="73"/>
                </a:lnTo>
                <a:lnTo>
                  <a:pt x="28" y="76"/>
                </a:lnTo>
                <a:lnTo>
                  <a:pt x="23" y="80"/>
                </a:lnTo>
                <a:lnTo>
                  <a:pt x="19" y="88"/>
                </a:lnTo>
                <a:lnTo>
                  <a:pt x="14" y="98"/>
                </a:lnTo>
                <a:lnTo>
                  <a:pt x="10" y="110"/>
                </a:lnTo>
                <a:lnTo>
                  <a:pt x="5" y="121"/>
                </a:lnTo>
                <a:lnTo>
                  <a:pt x="2" y="132"/>
                </a:lnTo>
                <a:lnTo>
                  <a:pt x="0" y="139"/>
                </a:lnTo>
                <a:lnTo>
                  <a:pt x="0" y="143"/>
                </a:lnTo>
                <a:lnTo>
                  <a:pt x="0" y="146"/>
                </a:lnTo>
                <a:lnTo>
                  <a:pt x="0" y="152"/>
                </a:lnTo>
                <a:lnTo>
                  <a:pt x="1" y="160"/>
                </a:lnTo>
                <a:lnTo>
                  <a:pt x="4" y="169"/>
                </a:lnTo>
                <a:lnTo>
                  <a:pt x="6" y="178"/>
                </a:lnTo>
                <a:lnTo>
                  <a:pt x="10" y="185"/>
                </a:lnTo>
                <a:lnTo>
                  <a:pt x="13" y="191"/>
                </a:lnTo>
                <a:lnTo>
                  <a:pt x="18" y="193"/>
                </a:lnTo>
                <a:lnTo>
                  <a:pt x="16" y="204"/>
                </a:lnTo>
                <a:lnTo>
                  <a:pt x="16" y="219"/>
                </a:lnTo>
                <a:lnTo>
                  <a:pt x="15" y="237"/>
                </a:lnTo>
                <a:lnTo>
                  <a:pt x="14" y="256"/>
                </a:lnTo>
                <a:lnTo>
                  <a:pt x="13" y="273"/>
                </a:lnTo>
                <a:lnTo>
                  <a:pt x="12" y="288"/>
                </a:lnTo>
                <a:lnTo>
                  <a:pt x="11" y="298"/>
                </a:lnTo>
                <a:lnTo>
                  <a:pt x="11" y="302"/>
                </a:lnTo>
                <a:lnTo>
                  <a:pt x="12" y="303"/>
                </a:lnTo>
                <a:lnTo>
                  <a:pt x="15" y="305"/>
                </a:lnTo>
                <a:lnTo>
                  <a:pt x="18" y="307"/>
                </a:lnTo>
                <a:lnTo>
                  <a:pt x="22" y="309"/>
                </a:lnTo>
                <a:lnTo>
                  <a:pt x="25" y="311"/>
                </a:lnTo>
                <a:lnTo>
                  <a:pt x="28" y="311"/>
                </a:lnTo>
                <a:lnTo>
                  <a:pt x="31" y="311"/>
                </a:lnTo>
                <a:lnTo>
                  <a:pt x="32" y="310"/>
                </a:lnTo>
                <a:lnTo>
                  <a:pt x="32" y="311"/>
                </a:lnTo>
                <a:lnTo>
                  <a:pt x="33" y="315"/>
                </a:lnTo>
                <a:lnTo>
                  <a:pt x="34" y="320"/>
                </a:lnTo>
                <a:lnTo>
                  <a:pt x="36" y="324"/>
                </a:lnTo>
                <a:lnTo>
                  <a:pt x="38" y="329"/>
                </a:lnTo>
                <a:lnTo>
                  <a:pt x="39" y="333"/>
                </a:lnTo>
                <a:lnTo>
                  <a:pt x="40" y="336"/>
                </a:lnTo>
                <a:lnTo>
                  <a:pt x="40" y="337"/>
                </a:lnTo>
                <a:lnTo>
                  <a:pt x="40" y="337"/>
                </a:lnTo>
                <a:lnTo>
                  <a:pt x="40" y="338"/>
                </a:lnTo>
                <a:lnTo>
                  <a:pt x="39" y="340"/>
                </a:lnTo>
                <a:lnTo>
                  <a:pt x="39" y="341"/>
                </a:lnTo>
                <a:lnTo>
                  <a:pt x="39" y="344"/>
                </a:lnTo>
                <a:lnTo>
                  <a:pt x="38" y="347"/>
                </a:lnTo>
                <a:lnTo>
                  <a:pt x="37" y="350"/>
                </a:lnTo>
                <a:lnTo>
                  <a:pt x="37" y="355"/>
                </a:lnTo>
                <a:lnTo>
                  <a:pt x="37" y="360"/>
                </a:lnTo>
                <a:lnTo>
                  <a:pt x="38" y="367"/>
                </a:lnTo>
                <a:lnTo>
                  <a:pt x="39" y="375"/>
                </a:lnTo>
                <a:lnTo>
                  <a:pt x="41" y="383"/>
                </a:lnTo>
                <a:lnTo>
                  <a:pt x="43" y="390"/>
                </a:lnTo>
                <a:lnTo>
                  <a:pt x="45" y="396"/>
                </a:lnTo>
                <a:lnTo>
                  <a:pt x="46" y="400"/>
                </a:lnTo>
                <a:lnTo>
                  <a:pt x="46" y="401"/>
                </a:lnTo>
                <a:lnTo>
                  <a:pt x="39" y="417"/>
                </a:lnTo>
                <a:lnTo>
                  <a:pt x="42" y="440"/>
                </a:lnTo>
                <a:lnTo>
                  <a:pt x="42" y="441"/>
                </a:lnTo>
                <a:lnTo>
                  <a:pt x="43" y="442"/>
                </a:lnTo>
                <a:lnTo>
                  <a:pt x="45" y="443"/>
                </a:lnTo>
                <a:lnTo>
                  <a:pt x="47" y="445"/>
                </a:lnTo>
                <a:lnTo>
                  <a:pt x="50" y="447"/>
                </a:lnTo>
                <a:lnTo>
                  <a:pt x="52" y="448"/>
                </a:lnTo>
                <a:lnTo>
                  <a:pt x="56" y="448"/>
                </a:lnTo>
                <a:lnTo>
                  <a:pt x="58" y="447"/>
                </a:lnTo>
                <a:lnTo>
                  <a:pt x="60" y="444"/>
                </a:lnTo>
                <a:lnTo>
                  <a:pt x="62" y="442"/>
                </a:lnTo>
                <a:lnTo>
                  <a:pt x="63" y="439"/>
                </a:lnTo>
                <a:lnTo>
                  <a:pt x="64" y="435"/>
                </a:lnTo>
                <a:lnTo>
                  <a:pt x="65" y="433"/>
                </a:lnTo>
                <a:lnTo>
                  <a:pt x="65" y="430"/>
                </a:lnTo>
                <a:lnTo>
                  <a:pt x="65" y="429"/>
                </a:lnTo>
                <a:lnTo>
                  <a:pt x="65" y="429"/>
                </a:lnTo>
                <a:lnTo>
                  <a:pt x="59" y="398"/>
                </a:lnTo>
                <a:lnTo>
                  <a:pt x="69" y="336"/>
                </a:lnTo>
                <a:lnTo>
                  <a:pt x="72" y="324"/>
                </a:lnTo>
                <a:lnTo>
                  <a:pt x="84" y="324"/>
                </a:lnTo>
                <a:lnTo>
                  <a:pt x="84" y="324"/>
                </a:lnTo>
                <a:lnTo>
                  <a:pt x="84" y="327"/>
                </a:lnTo>
                <a:lnTo>
                  <a:pt x="84" y="329"/>
                </a:lnTo>
                <a:lnTo>
                  <a:pt x="84" y="333"/>
                </a:lnTo>
                <a:lnTo>
                  <a:pt x="84" y="338"/>
                </a:lnTo>
                <a:lnTo>
                  <a:pt x="85" y="344"/>
                </a:lnTo>
                <a:lnTo>
                  <a:pt x="85" y="349"/>
                </a:lnTo>
                <a:lnTo>
                  <a:pt x="86" y="355"/>
                </a:lnTo>
                <a:lnTo>
                  <a:pt x="88" y="362"/>
                </a:lnTo>
                <a:lnTo>
                  <a:pt x="90" y="370"/>
                </a:lnTo>
                <a:lnTo>
                  <a:pt x="91" y="377"/>
                </a:lnTo>
                <a:lnTo>
                  <a:pt x="93" y="384"/>
                </a:lnTo>
                <a:lnTo>
                  <a:pt x="94" y="391"/>
                </a:lnTo>
                <a:lnTo>
                  <a:pt x="96" y="396"/>
                </a:lnTo>
                <a:lnTo>
                  <a:pt x="96" y="399"/>
                </a:lnTo>
                <a:lnTo>
                  <a:pt x="96" y="400"/>
                </a:lnTo>
                <a:lnTo>
                  <a:pt x="94" y="427"/>
                </a:lnTo>
                <a:lnTo>
                  <a:pt x="102" y="430"/>
                </a:lnTo>
                <a:lnTo>
                  <a:pt x="102" y="426"/>
                </a:lnTo>
                <a:lnTo>
                  <a:pt x="103" y="426"/>
                </a:lnTo>
                <a:lnTo>
                  <a:pt x="105" y="427"/>
                </a:lnTo>
                <a:lnTo>
                  <a:pt x="107" y="428"/>
                </a:lnTo>
                <a:lnTo>
                  <a:pt x="110" y="430"/>
                </a:lnTo>
                <a:lnTo>
                  <a:pt x="113" y="431"/>
                </a:lnTo>
                <a:lnTo>
                  <a:pt x="117" y="433"/>
                </a:lnTo>
                <a:lnTo>
                  <a:pt x="120" y="435"/>
                </a:lnTo>
                <a:lnTo>
                  <a:pt x="124" y="437"/>
                </a:lnTo>
                <a:lnTo>
                  <a:pt x="128" y="439"/>
                </a:lnTo>
                <a:lnTo>
                  <a:pt x="132" y="439"/>
                </a:lnTo>
                <a:lnTo>
                  <a:pt x="135" y="439"/>
                </a:lnTo>
                <a:lnTo>
                  <a:pt x="139" y="439"/>
                </a:lnTo>
                <a:lnTo>
                  <a:pt x="142" y="438"/>
                </a:lnTo>
                <a:lnTo>
                  <a:pt x="144" y="438"/>
                </a:lnTo>
                <a:lnTo>
                  <a:pt x="146" y="437"/>
                </a:lnTo>
                <a:lnTo>
                  <a:pt x="147" y="437"/>
                </a:lnTo>
                <a:lnTo>
                  <a:pt x="145" y="429"/>
                </a:lnTo>
                <a:lnTo>
                  <a:pt x="79" y="2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1" name="Freeform 15"/>
          <p:cNvSpPr>
            <a:spLocks/>
          </p:cNvSpPr>
          <p:nvPr/>
        </p:nvSpPr>
        <p:spPr bwMode="auto">
          <a:xfrm>
            <a:off x="1458913" y="3054350"/>
            <a:ext cx="242887" cy="762000"/>
          </a:xfrm>
          <a:custGeom>
            <a:avLst/>
            <a:gdLst>
              <a:gd name="T0" fmla="*/ 123 w 153"/>
              <a:gd name="T1" fmla="*/ 270 h 480"/>
              <a:gd name="T2" fmla="*/ 137 w 153"/>
              <a:gd name="T3" fmla="*/ 198 h 480"/>
              <a:gd name="T4" fmla="*/ 151 w 153"/>
              <a:gd name="T5" fmla="*/ 163 h 480"/>
              <a:gd name="T6" fmla="*/ 147 w 153"/>
              <a:gd name="T7" fmla="*/ 148 h 480"/>
              <a:gd name="T8" fmla="*/ 141 w 153"/>
              <a:gd name="T9" fmla="*/ 128 h 480"/>
              <a:gd name="T10" fmla="*/ 134 w 153"/>
              <a:gd name="T11" fmla="*/ 108 h 480"/>
              <a:gd name="T12" fmla="*/ 124 w 153"/>
              <a:gd name="T13" fmla="*/ 96 h 480"/>
              <a:gd name="T14" fmla="*/ 111 w 153"/>
              <a:gd name="T15" fmla="*/ 85 h 480"/>
              <a:gd name="T16" fmla="*/ 97 w 153"/>
              <a:gd name="T17" fmla="*/ 76 h 480"/>
              <a:gd name="T18" fmla="*/ 86 w 153"/>
              <a:gd name="T19" fmla="*/ 70 h 480"/>
              <a:gd name="T20" fmla="*/ 91 w 153"/>
              <a:gd name="T21" fmla="*/ 64 h 480"/>
              <a:gd name="T22" fmla="*/ 92 w 153"/>
              <a:gd name="T23" fmla="*/ 44 h 480"/>
              <a:gd name="T24" fmla="*/ 93 w 153"/>
              <a:gd name="T25" fmla="*/ 38 h 480"/>
              <a:gd name="T26" fmla="*/ 95 w 153"/>
              <a:gd name="T27" fmla="*/ 29 h 480"/>
              <a:gd name="T28" fmla="*/ 93 w 153"/>
              <a:gd name="T29" fmla="*/ 19 h 480"/>
              <a:gd name="T30" fmla="*/ 88 w 153"/>
              <a:gd name="T31" fmla="*/ 12 h 480"/>
              <a:gd name="T32" fmla="*/ 86 w 153"/>
              <a:gd name="T33" fmla="*/ 8 h 480"/>
              <a:gd name="T34" fmla="*/ 86 w 153"/>
              <a:gd name="T35" fmla="*/ 7 h 480"/>
              <a:gd name="T36" fmla="*/ 81 w 153"/>
              <a:gd name="T37" fmla="*/ 4 h 480"/>
              <a:gd name="T38" fmla="*/ 70 w 153"/>
              <a:gd name="T39" fmla="*/ 0 h 480"/>
              <a:gd name="T40" fmla="*/ 59 w 153"/>
              <a:gd name="T41" fmla="*/ 0 h 480"/>
              <a:gd name="T42" fmla="*/ 53 w 153"/>
              <a:gd name="T43" fmla="*/ 3 h 480"/>
              <a:gd name="T44" fmla="*/ 47 w 153"/>
              <a:gd name="T45" fmla="*/ 8 h 480"/>
              <a:gd name="T46" fmla="*/ 40 w 153"/>
              <a:gd name="T47" fmla="*/ 15 h 480"/>
              <a:gd name="T48" fmla="*/ 38 w 153"/>
              <a:gd name="T49" fmla="*/ 27 h 480"/>
              <a:gd name="T50" fmla="*/ 40 w 153"/>
              <a:gd name="T51" fmla="*/ 42 h 480"/>
              <a:gd name="T52" fmla="*/ 42 w 153"/>
              <a:gd name="T53" fmla="*/ 52 h 480"/>
              <a:gd name="T54" fmla="*/ 51 w 153"/>
              <a:gd name="T55" fmla="*/ 61 h 480"/>
              <a:gd name="T56" fmla="*/ 50 w 153"/>
              <a:gd name="T57" fmla="*/ 70 h 480"/>
              <a:gd name="T58" fmla="*/ 39 w 153"/>
              <a:gd name="T59" fmla="*/ 77 h 480"/>
              <a:gd name="T60" fmla="*/ 24 w 153"/>
              <a:gd name="T61" fmla="*/ 87 h 480"/>
              <a:gd name="T62" fmla="*/ 13 w 153"/>
              <a:gd name="T63" fmla="*/ 95 h 480"/>
              <a:gd name="T64" fmla="*/ 10 w 153"/>
              <a:gd name="T65" fmla="*/ 103 h 480"/>
              <a:gd name="T66" fmla="*/ 8 w 153"/>
              <a:gd name="T67" fmla="*/ 125 h 480"/>
              <a:gd name="T68" fmla="*/ 5 w 153"/>
              <a:gd name="T69" fmla="*/ 153 h 480"/>
              <a:gd name="T70" fmla="*/ 2 w 153"/>
              <a:gd name="T71" fmla="*/ 176 h 480"/>
              <a:gd name="T72" fmla="*/ 1 w 153"/>
              <a:gd name="T73" fmla="*/ 188 h 480"/>
              <a:gd name="T74" fmla="*/ 0 w 153"/>
              <a:gd name="T75" fmla="*/ 207 h 480"/>
              <a:gd name="T76" fmla="*/ 0 w 153"/>
              <a:gd name="T77" fmla="*/ 233 h 480"/>
              <a:gd name="T78" fmla="*/ 0 w 153"/>
              <a:gd name="T79" fmla="*/ 256 h 480"/>
              <a:gd name="T80" fmla="*/ 4 w 153"/>
              <a:gd name="T81" fmla="*/ 267 h 480"/>
              <a:gd name="T82" fmla="*/ 8 w 153"/>
              <a:gd name="T83" fmla="*/ 270 h 480"/>
              <a:gd name="T84" fmla="*/ 14 w 153"/>
              <a:gd name="T85" fmla="*/ 271 h 480"/>
              <a:gd name="T86" fmla="*/ 17 w 153"/>
              <a:gd name="T87" fmla="*/ 271 h 480"/>
              <a:gd name="T88" fmla="*/ 16 w 153"/>
              <a:gd name="T89" fmla="*/ 263 h 480"/>
              <a:gd name="T90" fmla="*/ 22 w 153"/>
              <a:gd name="T91" fmla="*/ 265 h 480"/>
              <a:gd name="T92" fmla="*/ 21 w 153"/>
              <a:gd name="T93" fmla="*/ 349 h 480"/>
              <a:gd name="T94" fmla="*/ 17 w 153"/>
              <a:gd name="T95" fmla="*/ 441 h 480"/>
              <a:gd name="T96" fmla="*/ 39 w 153"/>
              <a:gd name="T97" fmla="*/ 453 h 480"/>
              <a:gd name="T98" fmla="*/ 70 w 153"/>
              <a:gd name="T99" fmla="*/ 454 h 480"/>
              <a:gd name="T100" fmla="*/ 74 w 153"/>
              <a:gd name="T101" fmla="*/ 461 h 480"/>
              <a:gd name="T102" fmla="*/ 81 w 153"/>
              <a:gd name="T103" fmla="*/ 469 h 480"/>
              <a:gd name="T104" fmla="*/ 87 w 153"/>
              <a:gd name="T105" fmla="*/ 476 h 480"/>
              <a:gd name="T106" fmla="*/ 93 w 153"/>
              <a:gd name="T107" fmla="*/ 479 h 480"/>
              <a:gd name="T108" fmla="*/ 100 w 153"/>
              <a:gd name="T109" fmla="*/ 478 h 480"/>
              <a:gd name="T110" fmla="*/ 105 w 153"/>
              <a:gd name="T111" fmla="*/ 476 h 480"/>
              <a:gd name="T112" fmla="*/ 109 w 153"/>
              <a:gd name="T113" fmla="*/ 475 h 480"/>
              <a:gd name="T114" fmla="*/ 104 w 153"/>
              <a:gd name="T115" fmla="*/ 458 h 480"/>
              <a:gd name="T116" fmla="*/ 114 w 153"/>
              <a:gd name="T117" fmla="*/ 355 h 480"/>
              <a:gd name="T118" fmla="*/ 120 w 153"/>
              <a:gd name="T119" fmla="*/ 24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3" h="480">
                <a:moveTo>
                  <a:pt x="120" y="248"/>
                </a:moveTo>
                <a:lnTo>
                  <a:pt x="123" y="270"/>
                </a:lnTo>
                <a:lnTo>
                  <a:pt x="142" y="243"/>
                </a:lnTo>
                <a:lnTo>
                  <a:pt x="137" y="198"/>
                </a:lnTo>
                <a:lnTo>
                  <a:pt x="152" y="164"/>
                </a:lnTo>
                <a:lnTo>
                  <a:pt x="151" y="163"/>
                </a:lnTo>
                <a:lnTo>
                  <a:pt x="149" y="157"/>
                </a:lnTo>
                <a:lnTo>
                  <a:pt x="147" y="148"/>
                </a:lnTo>
                <a:lnTo>
                  <a:pt x="145" y="138"/>
                </a:lnTo>
                <a:lnTo>
                  <a:pt x="141" y="128"/>
                </a:lnTo>
                <a:lnTo>
                  <a:pt x="138" y="117"/>
                </a:lnTo>
                <a:lnTo>
                  <a:pt x="134" y="108"/>
                </a:lnTo>
                <a:lnTo>
                  <a:pt x="130" y="102"/>
                </a:lnTo>
                <a:lnTo>
                  <a:pt x="124" y="96"/>
                </a:lnTo>
                <a:lnTo>
                  <a:pt x="118" y="90"/>
                </a:lnTo>
                <a:lnTo>
                  <a:pt x="111" y="85"/>
                </a:lnTo>
                <a:lnTo>
                  <a:pt x="103" y="80"/>
                </a:lnTo>
                <a:lnTo>
                  <a:pt x="97" y="76"/>
                </a:lnTo>
                <a:lnTo>
                  <a:pt x="91" y="73"/>
                </a:lnTo>
                <a:lnTo>
                  <a:pt x="86" y="70"/>
                </a:lnTo>
                <a:lnTo>
                  <a:pt x="86" y="69"/>
                </a:lnTo>
                <a:lnTo>
                  <a:pt x="91" y="64"/>
                </a:lnTo>
                <a:lnTo>
                  <a:pt x="92" y="46"/>
                </a:lnTo>
                <a:lnTo>
                  <a:pt x="92" y="44"/>
                </a:lnTo>
                <a:lnTo>
                  <a:pt x="92" y="42"/>
                </a:lnTo>
                <a:lnTo>
                  <a:pt x="93" y="38"/>
                </a:lnTo>
                <a:lnTo>
                  <a:pt x="94" y="34"/>
                </a:lnTo>
                <a:lnTo>
                  <a:pt x="95" y="29"/>
                </a:lnTo>
                <a:lnTo>
                  <a:pt x="94" y="24"/>
                </a:lnTo>
                <a:lnTo>
                  <a:pt x="93" y="19"/>
                </a:lnTo>
                <a:lnTo>
                  <a:pt x="91" y="15"/>
                </a:lnTo>
                <a:lnTo>
                  <a:pt x="88" y="12"/>
                </a:lnTo>
                <a:lnTo>
                  <a:pt x="87" y="9"/>
                </a:lnTo>
                <a:lnTo>
                  <a:pt x="86" y="8"/>
                </a:lnTo>
                <a:lnTo>
                  <a:pt x="86" y="8"/>
                </a:lnTo>
                <a:lnTo>
                  <a:pt x="86" y="7"/>
                </a:lnTo>
                <a:lnTo>
                  <a:pt x="85" y="6"/>
                </a:lnTo>
                <a:lnTo>
                  <a:pt x="81" y="4"/>
                </a:lnTo>
                <a:lnTo>
                  <a:pt x="77" y="3"/>
                </a:lnTo>
                <a:lnTo>
                  <a:pt x="70" y="0"/>
                </a:lnTo>
                <a:lnTo>
                  <a:pt x="64" y="0"/>
                </a:lnTo>
                <a:lnTo>
                  <a:pt x="59" y="0"/>
                </a:lnTo>
                <a:lnTo>
                  <a:pt x="55" y="0"/>
                </a:lnTo>
                <a:lnTo>
                  <a:pt x="53" y="3"/>
                </a:lnTo>
                <a:lnTo>
                  <a:pt x="49" y="5"/>
                </a:lnTo>
                <a:lnTo>
                  <a:pt x="47" y="8"/>
                </a:lnTo>
                <a:lnTo>
                  <a:pt x="43" y="11"/>
                </a:lnTo>
                <a:lnTo>
                  <a:pt x="40" y="15"/>
                </a:lnTo>
                <a:lnTo>
                  <a:pt x="38" y="21"/>
                </a:lnTo>
                <a:lnTo>
                  <a:pt x="38" y="27"/>
                </a:lnTo>
                <a:lnTo>
                  <a:pt x="39" y="35"/>
                </a:lnTo>
                <a:lnTo>
                  <a:pt x="40" y="42"/>
                </a:lnTo>
                <a:lnTo>
                  <a:pt x="41" y="48"/>
                </a:lnTo>
                <a:lnTo>
                  <a:pt x="42" y="52"/>
                </a:lnTo>
                <a:lnTo>
                  <a:pt x="42" y="54"/>
                </a:lnTo>
                <a:lnTo>
                  <a:pt x="51" y="61"/>
                </a:lnTo>
                <a:lnTo>
                  <a:pt x="52" y="69"/>
                </a:lnTo>
                <a:lnTo>
                  <a:pt x="50" y="70"/>
                </a:lnTo>
                <a:lnTo>
                  <a:pt x="46" y="73"/>
                </a:lnTo>
                <a:lnTo>
                  <a:pt x="39" y="77"/>
                </a:lnTo>
                <a:lnTo>
                  <a:pt x="32" y="81"/>
                </a:lnTo>
                <a:lnTo>
                  <a:pt x="24" y="87"/>
                </a:lnTo>
                <a:lnTo>
                  <a:pt x="17" y="91"/>
                </a:lnTo>
                <a:lnTo>
                  <a:pt x="13" y="95"/>
                </a:lnTo>
                <a:lnTo>
                  <a:pt x="11" y="99"/>
                </a:lnTo>
                <a:lnTo>
                  <a:pt x="10" y="103"/>
                </a:lnTo>
                <a:lnTo>
                  <a:pt x="10" y="112"/>
                </a:lnTo>
                <a:lnTo>
                  <a:pt x="8" y="125"/>
                </a:lnTo>
                <a:lnTo>
                  <a:pt x="6" y="138"/>
                </a:lnTo>
                <a:lnTo>
                  <a:pt x="5" y="153"/>
                </a:lnTo>
                <a:lnTo>
                  <a:pt x="3" y="166"/>
                </a:lnTo>
                <a:lnTo>
                  <a:pt x="2" y="176"/>
                </a:lnTo>
                <a:lnTo>
                  <a:pt x="1" y="183"/>
                </a:lnTo>
                <a:lnTo>
                  <a:pt x="1" y="188"/>
                </a:lnTo>
                <a:lnTo>
                  <a:pt x="0" y="196"/>
                </a:lnTo>
                <a:lnTo>
                  <a:pt x="0" y="207"/>
                </a:lnTo>
                <a:lnTo>
                  <a:pt x="0" y="220"/>
                </a:lnTo>
                <a:lnTo>
                  <a:pt x="0" y="233"/>
                </a:lnTo>
                <a:lnTo>
                  <a:pt x="0" y="245"/>
                </a:lnTo>
                <a:lnTo>
                  <a:pt x="0" y="256"/>
                </a:lnTo>
                <a:lnTo>
                  <a:pt x="2" y="264"/>
                </a:lnTo>
                <a:lnTo>
                  <a:pt x="4" y="267"/>
                </a:lnTo>
                <a:lnTo>
                  <a:pt x="5" y="269"/>
                </a:lnTo>
                <a:lnTo>
                  <a:pt x="8" y="270"/>
                </a:lnTo>
                <a:lnTo>
                  <a:pt x="10" y="271"/>
                </a:lnTo>
                <a:lnTo>
                  <a:pt x="14" y="271"/>
                </a:lnTo>
                <a:lnTo>
                  <a:pt x="16" y="271"/>
                </a:lnTo>
                <a:lnTo>
                  <a:pt x="17" y="271"/>
                </a:lnTo>
                <a:lnTo>
                  <a:pt x="18" y="271"/>
                </a:lnTo>
                <a:lnTo>
                  <a:pt x="16" y="263"/>
                </a:lnTo>
                <a:lnTo>
                  <a:pt x="10" y="258"/>
                </a:lnTo>
                <a:lnTo>
                  <a:pt x="22" y="265"/>
                </a:lnTo>
                <a:lnTo>
                  <a:pt x="19" y="329"/>
                </a:lnTo>
                <a:lnTo>
                  <a:pt x="21" y="349"/>
                </a:lnTo>
                <a:lnTo>
                  <a:pt x="39" y="423"/>
                </a:lnTo>
                <a:lnTo>
                  <a:pt x="17" y="441"/>
                </a:lnTo>
                <a:lnTo>
                  <a:pt x="14" y="453"/>
                </a:lnTo>
                <a:lnTo>
                  <a:pt x="39" y="453"/>
                </a:lnTo>
                <a:lnTo>
                  <a:pt x="69" y="453"/>
                </a:lnTo>
                <a:lnTo>
                  <a:pt x="70" y="454"/>
                </a:lnTo>
                <a:lnTo>
                  <a:pt x="71" y="457"/>
                </a:lnTo>
                <a:lnTo>
                  <a:pt x="74" y="461"/>
                </a:lnTo>
                <a:lnTo>
                  <a:pt x="76" y="465"/>
                </a:lnTo>
                <a:lnTo>
                  <a:pt x="81" y="469"/>
                </a:lnTo>
                <a:lnTo>
                  <a:pt x="84" y="473"/>
                </a:lnTo>
                <a:lnTo>
                  <a:pt x="87" y="476"/>
                </a:lnTo>
                <a:lnTo>
                  <a:pt x="90" y="478"/>
                </a:lnTo>
                <a:lnTo>
                  <a:pt x="93" y="479"/>
                </a:lnTo>
                <a:lnTo>
                  <a:pt x="97" y="478"/>
                </a:lnTo>
                <a:lnTo>
                  <a:pt x="100" y="478"/>
                </a:lnTo>
                <a:lnTo>
                  <a:pt x="103" y="477"/>
                </a:lnTo>
                <a:lnTo>
                  <a:pt x="105" y="476"/>
                </a:lnTo>
                <a:lnTo>
                  <a:pt x="108" y="476"/>
                </a:lnTo>
                <a:lnTo>
                  <a:pt x="109" y="475"/>
                </a:lnTo>
                <a:lnTo>
                  <a:pt x="109" y="475"/>
                </a:lnTo>
                <a:lnTo>
                  <a:pt x="104" y="458"/>
                </a:lnTo>
                <a:lnTo>
                  <a:pt x="97" y="439"/>
                </a:lnTo>
                <a:lnTo>
                  <a:pt x="114" y="355"/>
                </a:lnTo>
                <a:lnTo>
                  <a:pt x="118" y="276"/>
                </a:lnTo>
                <a:lnTo>
                  <a:pt x="120" y="248"/>
                </a:lnTo>
              </a:path>
            </a:pathLst>
          </a:custGeom>
          <a:solidFill>
            <a:srgbClr val="9966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2" name="Freeform 16"/>
          <p:cNvSpPr>
            <a:spLocks/>
          </p:cNvSpPr>
          <p:nvPr/>
        </p:nvSpPr>
        <p:spPr bwMode="auto">
          <a:xfrm>
            <a:off x="1665288" y="3016250"/>
            <a:ext cx="238125" cy="746125"/>
          </a:xfrm>
          <a:custGeom>
            <a:avLst/>
            <a:gdLst>
              <a:gd name="T0" fmla="*/ 149 w 150"/>
              <a:gd name="T1" fmla="*/ 393 h 470"/>
              <a:gd name="T2" fmla="*/ 138 w 150"/>
              <a:gd name="T3" fmla="*/ 272 h 470"/>
              <a:gd name="T4" fmla="*/ 141 w 150"/>
              <a:gd name="T5" fmla="*/ 267 h 470"/>
              <a:gd name="T6" fmla="*/ 143 w 150"/>
              <a:gd name="T7" fmla="*/ 263 h 470"/>
              <a:gd name="T8" fmla="*/ 141 w 150"/>
              <a:gd name="T9" fmla="*/ 249 h 470"/>
              <a:gd name="T10" fmla="*/ 142 w 150"/>
              <a:gd name="T11" fmla="*/ 194 h 470"/>
              <a:gd name="T12" fmla="*/ 140 w 150"/>
              <a:gd name="T13" fmla="*/ 154 h 470"/>
              <a:gd name="T14" fmla="*/ 133 w 150"/>
              <a:gd name="T15" fmla="*/ 109 h 470"/>
              <a:gd name="T16" fmla="*/ 118 w 150"/>
              <a:gd name="T17" fmla="*/ 90 h 470"/>
              <a:gd name="T18" fmla="*/ 96 w 150"/>
              <a:gd name="T19" fmla="*/ 75 h 470"/>
              <a:gd name="T20" fmla="*/ 85 w 150"/>
              <a:gd name="T21" fmla="*/ 68 h 470"/>
              <a:gd name="T22" fmla="*/ 94 w 150"/>
              <a:gd name="T23" fmla="*/ 42 h 470"/>
              <a:gd name="T24" fmla="*/ 95 w 150"/>
              <a:gd name="T25" fmla="*/ 32 h 470"/>
              <a:gd name="T26" fmla="*/ 93 w 150"/>
              <a:gd name="T27" fmla="*/ 18 h 470"/>
              <a:gd name="T28" fmla="*/ 86 w 150"/>
              <a:gd name="T29" fmla="*/ 8 h 470"/>
              <a:gd name="T30" fmla="*/ 82 w 150"/>
              <a:gd name="T31" fmla="*/ 2 h 470"/>
              <a:gd name="T32" fmla="*/ 67 w 150"/>
              <a:gd name="T33" fmla="*/ 0 h 470"/>
              <a:gd name="T34" fmla="*/ 52 w 150"/>
              <a:gd name="T35" fmla="*/ 1 h 470"/>
              <a:gd name="T36" fmla="*/ 48 w 150"/>
              <a:gd name="T37" fmla="*/ 5 h 470"/>
              <a:gd name="T38" fmla="*/ 40 w 150"/>
              <a:gd name="T39" fmla="*/ 13 h 470"/>
              <a:gd name="T40" fmla="*/ 38 w 150"/>
              <a:gd name="T41" fmla="*/ 27 h 470"/>
              <a:gd name="T42" fmla="*/ 41 w 150"/>
              <a:gd name="T43" fmla="*/ 38 h 470"/>
              <a:gd name="T44" fmla="*/ 52 w 150"/>
              <a:gd name="T45" fmla="*/ 68 h 470"/>
              <a:gd name="T46" fmla="*/ 39 w 150"/>
              <a:gd name="T47" fmla="*/ 77 h 470"/>
              <a:gd name="T48" fmla="*/ 17 w 150"/>
              <a:gd name="T49" fmla="*/ 91 h 470"/>
              <a:gd name="T50" fmla="*/ 10 w 150"/>
              <a:gd name="T51" fmla="*/ 103 h 470"/>
              <a:gd name="T52" fmla="*/ 6 w 150"/>
              <a:gd name="T53" fmla="*/ 138 h 470"/>
              <a:gd name="T54" fmla="*/ 2 w 150"/>
              <a:gd name="T55" fmla="*/ 176 h 470"/>
              <a:gd name="T56" fmla="*/ 0 w 150"/>
              <a:gd name="T57" fmla="*/ 195 h 470"/>
              <a:gd name="T58" fmla="*/ 0 w 150"/>
              <a:gd name="T59" fmla="*/ 232 h 470"/>
              <a:gd name="T60" fmla="*/ 2 w 150"/>
              <a:gd name="T61" fmla="*/ 263 h 470"/>
              <a:gd name="T62" fmla="*/ 8 w 150"/>
              <a:gd name="T63" fmla="*/ 269 h 470"/>
              <a:gd name="T64" fmla="*/ 15 w 150"/>
              <a:gd name="T65" fmla="*/ 270 h 470"/>
              <a:gd name="T66" fmla="*/ 10 w 150"/>
              <a:gd name="T67" fmla="*/ 258 h 470"/>
              <a:gd name="T68" fmla="*/ 42 w 150"/>
              <a:gd name="T69" fmla="*/ 436 h 470"/>
              <a:gd name="T70" fmla="*/ 48 w 150"/>
              <a:gd name="T71" fmla="*/ 467 h 470"/>
              <a:gd name="T72" fmla="*/ 73 w 150"/>
              <a:gd name="T73" fmla="*/ 454 h 470"/>
              <a:gd name="T74" fmla="*/ 87 w 150"/>
              <a:gd name="T75" fmla="*/ 462 h 470"/>
              <a:gd name="T76" fmla="*/ 101 w 150"/>
              <a:gd name="T77" fmla="*/ 468 h 470"/>
              <a:gd name="T78" fmla="*/ 110 w 150"/>
              <a:gd name="T79" fmla="*/ 468 h 470"/>
              <a:gd name="T80" fmla="*/ 117 w 150"/>
              <a:gd name="T81" fmla="*/ 466 h 470"/>
              <a:gd name="T82" fmla="*/ 114 w 150"/>
              <a:gd name="T83" fmla="*/ 448 h 470"/>
              <a:gd name="T84" fmla="*/ 120 w 150"/>
              <a:gd name="T85" fmla="*/ 257 h 470"/>
              <a:gd name="T86" fmla="*/ 125 w 150"/>
              <a:gd name="T87" fmla="*/ 267 h 470"/>
              <a:gd name="T88" fmla="*/ 126 w 150"/>
              <a:gd name="T89" fmla="*/ 268 h 470"/>
              <a:gd name="T90" fmla="*/ 127 w 150"/>
              <a:gd name="T91" fmla="*/ 270 h 470"/>
              <a:gd name="T92" fmla="*/ 129 w 150"/>
              <a:gd name="T93" fmla="*/ 281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470">
                <a:moveTo>
                  <a:pt x="119" y="281"/>
                </a:moveTo>
                <a:lnTo>
                  <a:pt x="119" y="393"/>
                </a:lnTo>
                <a:lnTo>
                  <a:pt x="149" y="393"/>
                </a:lnTo>
                <a:lnTo>
                  <a:pt x="149" y="281"/>
                </a:lnTo>
                <a:lnTo>
                  <a:pt x="138" y="281"/>
                </a:lnTo>
                <a:lnTo>
                  <a:pt x="138" y="272"/>
                </a:lnTo>
                <a:lnTo>
                  <a:pt x="138" y="271"/>
                </a:lnTo>
                <a:lnTo>
                  <a:pt x="140" y="269"/>
                </a:lnTo>
                <a:lnTo>
                  <a:pt x="141" y="267"/>
                </a:lnTo>
                <a:lnTo>
                  <a:pt x="142" y="266"/>
                </a:lnTo>
                <a:lnTo>
                  <a:pt x="143" y="264"/>
                </a:lnTo>
                <a:lnTo>
                  <a:pt x="143" y="263"/>
                </a:lnTo>
                <a:lnTo>
                  <a:pt x="144" y="262"/>
                </a:lnTo>
                <a:lnTo>
                  <a:pt x="144" y="262"/>
                </a:lnTo>
                <a:lnTo>
                  <a:pt x="141" y="249"/>
                </a:lnTo>
                <a:lnTo>
                  <a:pt x="141" y="249"/>
                </a:lnTo>
                <a:lnTo>
                  <a:pt x="143" y="197"/>
                </a:lnTo>
                <a:lnTo>
                  <a:pt x="142" y="194"/>
                </a:lnTo>
                <a:lnTo>
                  <a:pt x="142" y="185"/>
                </a:lnTo>
                <a:lnTo>
                  <a:pt x="141" y="171"/>
                </a:lnTo>
                <a:lnTo>
                  <a:pt x="140" y="154"/>
                </a:lnTo>
                <a:lnTo>
                  <a:pt x="138" y="137"/>
                </a:lnTo>
                <a:lnTo>
                  <a:pt x="136" y="122"/>
                </a:lnTo>
                <a:lnTo>
                  <a:pt x="133" y="109"/>
                </a:lnTo>
                <a:lnTo>
                  <a:pt x="129" y="101"/>
                </a:lnTo>
                <a:lnTo>
                  <a:pt x="124" y="95"/>
                </a:lnTo>
                <a:lnTo>
                  <a:pt x="118" y="90"/>
                </a:lnTo>
                <a:lnTo>
                  <a:pt x="111" y="84"/>
                </a:lnTo>
                <a:lnTo>
                  <a:pt x="103" y="79"/>
                </a:lnTo>
                <a:lnTo>
                  <a:pt x="96" y="75"/>
                </a:lnTo>
                <a:lnTo>
                  <a:pt x="90" y="72"/>
                </a:lnTo>
                <a:lnTo>
                  <a:pt x="86" y="69"/>
                </a:lnTo>
                <a:lnTo>
                  <a:pt x="85" y="68"/>
                </a:lnTo>
                <a:lnTo>
                  <a:pt x="86" y="56"/>
                </a:lnTo>
                <a:lnTo>
                  <a:pt x="94" y="43"/>
                </a:lnTo>
                <a:lnTo>
                  <a:pt x="94" y="42"/>
                </a:lnTo>
                <a:lnTo>
                  <a:pt x="95" y="39"/>
                </a:lnTo>
                <a:lnTo>
                  <a:pt x="95" y="36"/>
                </a:lnTo>
                <a:lnTo>
                  <a:pt x="95" y="32"/>
                </a:lnTo>
                <a:lnTo>
                  <a:pt x="95" y="28"/>
                </a:lnTo>
                <a:lnTo>
                  <a:pt x="95" y="23"/>
                </a:lnTo>
                <a:lnTo>
                  <a:pt x="93" y="18"/>
                </a:lnTo>
                <a:lnTo>
                  <a:pt x="90" y="14"/>
                </a:lnTo>
                <a:lnTo>
                  <a:pt x="88" y="11"/>
                </a:lnTo>
                <a:lnTo>
                  <a:pt x="86" y="8"/>
                </a:lnTo>
                <a:lnTo>
                  <a:pt x="85" y="5"/>
                </a:lnTo>
                <a:lnTo>
                  <a:pt x="84" y="4"/>
                </a:lnTo>
                <a:lnTo>
                  <a:pt x="82" y="2"/>
                </a:lnTo>
                <a:lnTo>
                  <a:pt x="79" y="0"/>
                </a:lnTo>
                <a:lnTo>
                  <a:pt x="74" y="0"/>
                </a:lnTo>
                <a:lnTo>
                  <a:pt x="67" y="0"/>
                </a:lnTo>
                <a:lnTo>
                  <a:pt x="59" y="0"/>
                </a:lnTo>
                <a:lnTo>
                  <a:pt x="55" y="0"/>
                </a:lnTo>
                <a:lnTo>
                  <a:pt x="52" y="1"/>
                </a:lnTo>
                <a:lnTo>
                  <a:pt x="50" y="2"/>
                </a:lnTo>
                <a:lnTo>
                  <a:pt x="49" y="4"/>
                </a:lnTo>
                <a:lnTo>
                  <a:pt x="48" y="5"/>
                </a:lnTo>
                <a:lnTo>
                  <a:pt x="46" y="8"/>
                </a:lnTo>
                <a:lnTo>
                  <a:pt x="42" y="10"/>
                </a:lnTo>
                <a:lnTo>
                  <a:pt x="40" y="13"/>
                </a:lnTo>
                <a:lnTo>
                  <a:pt x="38" y="17"/>
                </a:lnTo>
                <a:lnTo>
                  <a:pt x="38" y="22"/>
                </a:lnTo>
                <a:lnTo>
                  <a:pt x="38" y="27"/>
                </a:lnTo>
                <a:lnTo>
                  <a:pt x="39" y="32"/>
                </a:lnTo>
                <a:lnTo>
                  <a:pt x="40" y="36"/>
                </a:lnTo>
                <a:lnTo>
                  <a:pt x="41" y="38"/>
                </a:lnTo>
                <a:lnTo>
                  <a:pt x="41" y="39"/>
                </a:lnTo>
                <a:lnTo>
                  <a:pt x="42" y="59"/>
                </a:lnTo>
                <a:lnTo>
                  <a:pt x="52" y="68"/>
                </a:lnTo>
                <a:lnTo>
                  <a:pt x="50" y="69"/>
                </a:lnTo>
                <a:lnTo>
                  <a:pt x="46" y="73"/>
                </a:lnTo>
                <a:lnTo>
                  <a:pt x="39" y="77"/>
                </a:lnTo>
                <a:lnTo>
                  <a:pt x="31" y="81"/>
                </a:lnTo>
                <a:lnTo>
                  <a:pt x="24" y="86"/>
                </a:lnTo>
                <a:lnTo>
                  <a:pt x="17" y="91"/>
                </a:lnTo>
                <a:lnTo>
                  <a:pt x="13" y="95"/>
                </a:lnTo>
                <a:lnTo>
                  <a:pt x="11" y="98"/>
                </a:lnTo>
                <a:lnTo>
                  <a:pt x="10" y="103"/>
                </a:lnTo>
                <a:lnTo>
                  <a:pt x="10" y="111"/>
                </a:lnTo>
                <a:lnTo>
                  <a:pt x="8" y="124"/>
                </a:lnTo>
                <a:lnTo>
                  <a:pt x="6" y="138"/>
                </a:lnTo>
                <a:lnTo>
                  <a:pt x="5" y="152"/>
                </a:lnTo>
                <a:lnTo>
                  <a:pt x="3" y="165"/>
                </a:lnTo>
                <a:lnTo>
                  <a:pt x="2" y="176"/>
                </a:lnTo>
                <a:lnTo>
                  <a:pt x="1" y="182"/>
                </a:lnTo>
                <a:lnTo>
                  <a:pt x="1" y="187"/>
                </a:lnTo>
                <a:lnTo>
                  <a:pt x="0" y="195"/>
                </a:lnTo>
                <a:lnTo>
                  <a:pt x="0" y="206"/>
                </a:lnTo>
                <a:lnTo>
                  <a:pt x="0" y="219"/>
                </a:lnTo>
                <a:lnTo>
                  <a:pt x="0" y="232"/>
                </a:lnTo>
                <a:lnTo>
                  <a:pt x="0" y="245"/>
                </a:lnTo>
                <a:lnTo>
                  <a:pt x="0" y="255"/>
                </a:lnTo>
                <a:lnTo>
                  <a:pt x="2" y="263"/>
                </a:lnTo>
                <a:lnTo>
                  <a:pt x="4" y="266"/>
                </a:lnTo>
                <a:lnTo>
                  <a:pt x="5" y="268"/>
                </a:lnTo>
                <a:lnTo>
                  <a:pt x="8" y="269"/>
                </a:lnTo>
                <a:lnTo>
                  <a:pt x="11" y="270"/>
                </a:lnTo>
                <a:lnTo>
                  <a:pt x="14" y="270"/>
                </a:lnTo>
                <a:lnTo>
                  <a:pt x="15" y="270"/>
                </a:lnTo>
                <a:lnTo>
                  <a:pt x="17" y="270"/>
                </a:lnTo>
                <a:lnTo>
                  <a:pt x="18" y="270"/>
                </a:lnTo>
                <a:lnTo>
                  <a:pt x="10" y="258"/>
                </a:lnTo>
                <a:lnTo>
                  <a:pt x="23" y="172"/>
                </a:lnTo>
                <a:lnTo>
                  <a:pt x="23" y="264"/>
                </a:lnTo>
                <a:lnTo>
                  <a:pt x="42" y="436"/>
                </a:lnTo>
                <a:lnTo>
                  <a:pt x="26" y="456"/>
                </a:lnTo>
                <a:lnTo>
                  <a:pt x="23" y="468"/>
                </a:lnTo>
                <a:lnTo>
                  <a:pt x="48" y="467"/>
                </a:lnTo>
                <a:lnTo>
                  <a:pt x="69" y="452"/>
                </a:lnTo>
                <a:lnTo>
                  <a:pt x="69" y="452"/>
                </a:lnTo>
                <a:lnTo>
                  <a:pt x="73" y="454"/>
                </a:lnTo>
                <a:lnTo>
                  <a:pt x="77" y="456"/>
                </a:lnTo>
                <a:lnTo>
                  <a:pt x="82" y="460"/>
                </a:lnTo>
                <a:lnTo>
                  <a:pt x="87" y="462"/>
                </a:lnTo>
                <a:lnTo>
                  <a:pt x="92" y="464"/>
                </a:lnTo>
                <a:lnTo>
                  <a:pt x="97" y="467"/>
                </a:lnTo>
                <a:lnTo>
                  <a:pt x="101" y="468"/>
                </a:lnTo>
                <a:lnTo>
                  <a:pt x="103" y="469"/>
                </a:lnTo>
                <a:lnTo>
                  <a:pt x="106" y="469"/>
                </a:lnTo>
                <a:lnTo>
                  <a:pt x="110" y="468"/>
                </a:lnTo>
                <a:lnTo>
                  <a:pt x="112" y="467"/>
                </a:lnTo>
                <a:lnTo>
                  <a:pt x="115" y="467"/>
                </a:lnTo>
                <a:lnTo>
                  <a:pt x="117" y="466"/>
                </a:lnTo>
                <a:lnTo>
                  <a:pt x="119" y="465"/>
                </a:lnTo>
                <a:lnTo>
                  <a:pt x="119" y="465"/>
                </a:lnTo>
                <a:lnTo>
                  <a:pt x="114" y="448"/>
                </a:lnTo>
                <a:lnTo>
                  <a:pt x="96" y="438"/>
                </a:lnTo>
                <a:lnTo>
                  <a:pt x="113" y="275"/>
                </a:lnTo>
                <a:lnTo>
                  <a:pt x="120" y="257"/>
                </a:lnTo>
                <a:lnTo>
                  <a:pt x="111" y="163"/>
                </a:lnTo>
                <a:lnTo>
                  <a:pt x="130" y="259"/>
                </a:lnTo>
                <a:lnTo>
                  <a:pt x="125" y="267"/>
                </a:lnTo>
                <a:lnTo>
                  <a:pt x="125" y="267"/>
                </a:lnTo>
                <a:lnTo>
                  <a:pt x="125" y="267"/>
                </a:lnTo>
                <a:lnTo>
                  <a:pt x="126" y="268"/>
                </a:lnTo>
                <a:lnTo>
                  <a:pt x="126" y="268"/>
                </a:lnTo>
                <a:lnTo>
                  <a:pt x="127" y="269"/>
                </a:lnTo>
                <a:lnTo>
                  <a:pt x="127" y="270"/>
                </a:lnTo>
                <a:lnTo>
                  <a:pt x="128" y="271"/>
                </a:lnTo>
                <a:lnTo>
                  <a:pt x="129" y="271"/>
                </a:lnTo>
                <a:lnTo>
                  <a:pt x="129" y="281"/>
                </a:lnTo>
                <a:lnTo>
                  <a:pt x="119" y="281"/>
                </a:lnTo>
              </a:path>
            </a:pathLst>
          </a:custGeom>
          <a:solidFill>
            <a:srgbClr val="00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3" name="Freeform 17"/>
          <p:cNvSpPr>
            <a:spLocks/>
          </p:cNvSpPr>
          <p:nvPr/>
        </p:nvSpPr>
        <p:spPr bwMode="auto">
          <a:xfrm>
            <a:off x="1271588" y="3067050"/>
            <a:ext cx="233362" cy="712788"/>
          </a:xfrm>
          <a:custGeom>
            <a:avLst/>
            <a:gdLst>
              <a:gd name="T0" fmla="*/ 80 w 147"/>
              <a:gd name="T1" fmla="*/ 211 h 449"/>
              <a:gd name="T2" fmla="*/ 80 w 147"/>
              <a:gd name="T3" fmla="*/ 211 h 449"/>
              <a:gd name="T4" fmla="*/ 82 w 147"/>
              <a:gd name="T5" fmla="*/ 210 h 449"/>
              <a:gd name="T6" fmla="*/ 81 w 147"/>
              <a:gd name="T7" fmla="*/ 211 h 449"/>
              <a:gd name="T8" fmla="*/ 134 w 147"/>
              <a:gd name="T9" fmla="*/ 422 h 449"/>
              <a:gd name="T10" fmla="*/ 111 w 147"/>
              <a:gd name="T11" fmla="*/ 394 h 449"/>
              <a:gd name="T12" fmla="*/ 116 w 147"/>
              <a:gd name="T13" fmla="*/ 332 h 449"/>
              <a:gd name="T14" fmla="*/ 119 w 147"/>
              <a:gd name="T15" fmla="*/ 309 h 449"/>
              <a:gd name="T16" fmla="*/ 126 w 147"/>
              <a:gd name="T17" fmla="*/ 294 h 449"/>
              <a:gd name="T18" fmla="*/ 118 w 147"/>
              <a:gd name="T19" fmla="*/ 202 h 449"/>
              <a:gd name="T20" fmla="*/ 125 w 147"/>
              <a:gd name="T21" fmla="*/ 215 h 449"/>
              <a:gd name="T22" fmla="*/ 132 w 147"/>
              <a:gd name="T23" fmla="*/ 203 h 449"/>
              <a:gd name="T24" fmla="*/ 124 w 147"/>
              <a:gd name="T25" fmla="*/ 178 h 449"/>
              <a:gd name="T26" fmla="*/ 128 w 147"/>
              <a:gd name="T27" fmla="*/ 133 h 449"/>
              <a:gd name="T28" fmla="*/ 108 w 147"/>
              <a:gd name="T29" fmla="*/ 76 h 449"/>
              <a:gd name="T30" fmla="*/ 94 w 147"/>
              <a:gd name="T31" fmla="*/ 66 h 449"/>
              <a:gd name="T32" fmla="*/ 100 w 147"/>
              <a:gd name="T33" fmla="*/ 64 h 449"/>
              <a:gd name="T34" fmla="*/ 103 w 147"/>
              <a:gd name="T35" fmla="*/ 53 h 449"/>
              <a:gd name="T36" fmla="*/ 97 w 147"/>
              <a:gd name="T37" fmla="*/ 46 h 449"/>
              <a:gd name="T38" fmla="*/ 94 w 147"/>
              <a:gd name="T39" fmla="*/ 27 h 449"/>
              <a:gd name="T40" fmla="*/ 97 w 147"/>
              <a:gd name="T41" fmla="*/ 17 h 449"/>
              <a:gd name="T42" fmla="*/ 89 w 147"/>
              <a:gd name="T43" fmla="*/ 7 h 449"/>
              <a:gd name="T44" fmla="*/ 79 w 147"/>
              <a:gd name="T45" fmla="*/ 0 h 449"/>
              <a:gd name="T46" fmla="*/ 55 w 147"/>
              <a:gd name="T47" fmla="*/ 4 h 449"/>
              <a:gd name="T48" fmla="*/ 42 w 147"/>
              <a:gd name="T49" fmla="*/ 22 h 449"/>
              <a:gd name="T50" fmla="*/ 32 w 147"/>
              <a:gd name="T51" fmla="*/ 47 h 449"/>
              <a:gd name="T52" fmla="*/ 23 w 147"/>
              <a:gd name="T53" fmla="*/ 59 h 449"/>
              <a:gd name="T54" fmla="*/ 31 w 147"/>
              <a:gd name="T55" fmla="*/ 66 h 449"/>
              <a:gd name="T56" fmla="*/ 28 w 147"/>
              <a:gd name="T57" fmla="*/ 76 h 449"/>
              <a:gd name="T58" fmla="*/ 5 w 147"/>
              <a:gd name="T59" fmla="*/ 122 h 449"/>
              <a:gd name="T60" fmla="*/ 0 w 147"/>
              <a:gd name="T61" fmla="*/ 152 h 449"/>
              <a:gd name="T62" fmla="*/ 13 w 147"/>
              <a:gd name="T63" fmla="*/ 191 h 449"/>
              <a:gd name="T64" fmla="*/ 14 w 147"/>
              <a:gd name="T65" fmla="*/ 256 h 449"/>
              <a:gd name="T66" fmla="*/ 13 w 147"/>
              <a:gd name="T67" fmla="*/ 303 h 449"/>
              <a:gd name="T68" fmla="*/ 28 w 147"/>
              <a:gd name="T69" fmla="*/ 312 h 449"/>
              <a:gd name="T70" fmla="*/ 34 w 147"/>
              <a:gd name="T71" fmla="*/ 319 h 449"/>
              <a:gd name="T72" fmla="*/ 40 w 147"/>
              <a:gd name="T73" fmla="*/ 337 h 449"/>
              <a:gd name="T74" fmla="*/ 38 w 147"/>
              <a:gd name="T75" fmla="*/ 344 h 449"/>
              <a:gd name="T76" fmla="*/ 37 w 147"/>
              <a:gd name="T77" fmla="*/ 367 h 449"/>
              <a:gd name="T78" fmla="*/ 46 w 147"/>
              <a:gd name="T79" fmla="*/ 400 h 449"/>
              <a:gd name="T80" fmla="*/ 43 w 147"/>
              <a:gd name="T81" fmla="*/ 442 h 449"/>
              <a:gd name="T82" fmla="*/ 55 w 147"/>
              <a:gd name="T83" fmla="*/ 448 h 449"/>
              <a:gd name="T84" fmla="*/ 64 w 147"/>
              <a:gd name="T85" fmla="*/ 435 h 449"/>
              <a:gd name="T86" fmla="*/ 59 w 147"/>
              <a:gd name="T87" fmla="*/ 397 h 449"/>
              <a:gd name="T88" fmla="*/ 84 w 147"/>
              <a:gd name="T89" fmla="*/ 326 h 449"/>
              <a:gd name="T90" fmla="*/ 86 w 147"/>
              <a:gd name="T91" fmla="*/ 349 h 449"/>
              <a:gd name="T92" fmla="*/ 92 w 147"/>
              <a:gd name="T93" fmla="*/ 384 h 449"/>
              <a:gd name="T94" fmla="*/ 94 w 147"/>
              <a:gd name="T95" fmla="*/ 427 h 449"/>
              <a:gd name="T96" fmla="*/ 107 w 147"/>
              <a:gd name="T97" fmla="*/ 428 h 449"/>
              <a:gd name="T98" fmla="*/ 124 w 147"/>
              <a:gd name="T99" fmla="*/ 436 h 449"/>
              <a:gd name="T100" fmla="*/ 141 w 147"/>
              <a:gd name="T101" fmla="*/ 438 h 449"/>
              <a:gd name="T102" fmla="*/ 80 w 147"/>
              <a:gd name="T103" fmla="*/ 211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 h="449">
                <a:moveTo>
                  <a:pt x="80" y="211"/>
                </a:moveTo>
                <a:lnTo>
                  <a:pt x="81" y="211"/>
                </a:lnTo>
                <a:lnTo>
                  <a:pt x="81" y="211"/>
                </a:lnTo>
                <a:lnTo>
                  <a:pt x="80" y="211"/>
                </a:lnTo>
                <a:lnTo>
                  <a:pt x="80" y="211"/>
                </a:lnTo>
                <a:lnTo>
                  <a:pt x="80" y="211"/>
                </a:lnTo>
                <a:lnTo>
                  <a:pt x="80" y="211"/>
                </a:lnTo>
                <a:lnTo>
                  <a:pt x="80" y="211"/>
                </a:lnTo>
                <a:lnTo>
                  <a:pt x="80" y="211"/>
                </a:lnTo>
                <a:lnTo>
                  <a:pt x="80" y="211"/>
                </a:lnTo>
                <a:lnTo>
                  <a:pt x="81" y="211"/>
                </a:lnTo>
                <a:lnTo>
                  <a:pt x="82" y="210"/>
                </a:lnTo>
                <a:lnTo>
                  <a:pt x="82" y="210"/>
                </a:lnTo>
                <a:lnTo>
                  <a:pt x="82" y="210"/>
                </a:lnTo>
                <a:lnTo>
                  <a:pt x="82" y="210"/>
                </a:lnTo>
                <a:lnTo>
                  <a:pt x="81" y="211"/>
                </a:lnTo>
                <a:lnTo>
                  <a:pt x="81" y="211"/>
                </a:lnTo>
                <a:lnTo>
                  <a:pt x="81" y="211"/>
                </a:lnTo>
                <a:lnTo>
                  <a:pt x="81" y="211"/>
                </a:lnTo>
                <a:lnTo>
                  <a:pt x="81" y="211"/>
                </a:lnTo>
                <a:lnTo>
                  <a:pt x="80" y="211"/>
                </a:lnTo>
                <a:lnTo>
                  <a:pt x="145" y="428"/>
                </a:lnTo>
                <a:lnTo>
                  <a:pt x="143" y="427"/>
                </a:lnTo>
                <a:lnTo>
                  <a:pt x="140" y="425"/>
                </a:lnTo>
                <a:lnTo>
                  <a:pt x="134" y="422"/>
                </a:lnTo>
                <a:lnTo>
                  <a:pt x="128" y="418"/>
                </a:lnTo>
                <a:lnTo>
                  <a:pt x="122" y="412"/>
                </a:lnTo>
                <a:lnTo>
                  <a:pt x="116" y="406"/>
                </a:lnTo>
                <a:lnTo>
                  <a:pt x="113" y="400"/>
                </a:lnTo>
                <a:lnTo>
                  <a:pt x="111" y="394"/>
                </a:lnTo>
                <a:lnTo>
                  <a:pt x="111" y="385"/>
                </a:lnTo>
                <a:lnTo>
                  <a:pt x="113" y="374"/>
                </a:lnTo>
                <a:lnTo>
                  <a:pt x="113" y="360"/>
                </a:lnTo>
                <a:lnTo>
                  <a:pt x="115" y="346"/>
                </a:lnTo>
                <a:lnTo>
                  <a:pt x="116" y="332"/>
                </a:lnTo>
                <a:lnTo>
                  <a:pt x="117" y="321"/>
                </a:lnTo>
                <a:lnTo>
                  <a:pt x="118" y="312"/>
                </a:lnTo>
                <a:lnTo>
                  <a:pt x="118" y="309"/>
                </a:lnTo>
                <a:lnTo>
                  <a:pt x="118" y="309"/>
                </a:lnTo>
                <a:lnTo>
                  <a:pt x="119" y="309"/>
                </a:lnTo>
                <a:lnTo>
                  <a:pt x="121" y="308"/>
                </a:lnTo>
                <a:lnTo>
                  <a:pt x="122" y="306"/>
                </a:lnTo>
                <a:lnTo>
                  <a:pt x="124" y="304"/>
                </a:lnTo>
                <a:lnTo>
                  <a:pt x="125" y="300"/>
                </a:lnTo>
                <a:lnTo>
                  <a:pt x="126" y="294"/>
                </a:lnTo>
                <a:lnTo>
                  <a:pt x="127" y="287"/>
                </a:lnTo>
                <a:lnTo>
                  <a:pt x="117" y="200"/>
                </a:lnTo>
                <a:lnTo>
                  <a:pt x="118" y="199"/>
                </a:lnTo>
                <a:lnTo>
                  <a:pt x="118" y="200"/>
                </a:lnTo>
                <a:lnTo>
                  <a:pt x="118" y="202"/>
                </a:lnTo>
                <a:lnTo>
                  <a:pt x="119" y="206"/>
                </a:lnTo>
                <a:lnTo>
                  <a:pt x="121" y="209"/>
                </a:lnTo>
                <a:lnTo>
                  <a:pt x="123" y="212"/>
                </a:lnTo>
                <a:lnTo>
                  <a:pt x="124" y="215"/>
                </a:lnTo>
                <a:lnTo>
                  <a:pt x="125" y="215"/>
                </a:lnTo>
                <a:lnTo>
                  <a:pt x="127" y="215"/>
                </a:lnTo>
                <a:lnTo>
                  <a:pt x="129" y="212"/>
                </a:lnTo>
                <a:lnTo>
                  <a:pt x="129" y="210"/>
                </a:lnTo>
                <a:lnTo>
                  <a:pt x="131" y="207"/>
                </a:lnTo>
                <a:lnTo>
                  <a:pt x="132" y="203"/>
                </a:lnTo>
                <a:lnTo>
                  <a:pt x="132" y="200"/>
                </a:lnTo>
                <a:lnTo>
                  <a:pt x="131" y="196"/>
                </a:lnTo>
                <a:lnTo>
                  <a:pt x="129" y="191"/>
                </a:lnTo>
                <a:lnTo>
                  <a:pt x="127" y="186"/>
                </a:lnTo>
                <a:lnTo>
                  <a:pt x="124" y="178"/>
                </a:lnTo>
                <a:lnTo>
                  <a:pt x="123" y="171"/>
                </a:lnTo>
                <a:lnTo>
                  <a:pt x="124" y="165"/>
                </a:lnTo>
                <a:lnTo>
                  <a:pt x="126" y="157"/>
                </a:lnTo>
                <a:lnTo>
                  <a:pt x="128" y="147"/>
                </a:lnTo>
                <a:lnTo>
                  <a:pt x="128" y="133"/>
                </a:lnTo>
                <a:lnTo>
                  <a:pt x="124" y="114"/>
                </a:lnTo>
                <a:lnTo>
                  <a:pt x="117" y="88"/>
                </a:lnTo>
                <a:lnTo>
                  <a:pt x="115" y="84"/>
                </a:lnTo>
                <a:lnTo>
                  <a:pt x="112" y="80"/>
                </a:lnTo>
                <a:lnTo>
                  <a:pt x="108" y="76"/>
                </a:lnTo>
                <a:lnTo>
                  <a:pt x="104" y="72"/>
                </a:lnTo>
                <a:lnTo>
                  <a:pt x="100" y="70"/>
                </a:lnTo>
                <a:lnTo>
                  <a:pt x="97" y="68"/>
                </a:lnTo>
                <a:lnTo>
                  <a:pt x="95" y="67"/>
                </a:lnTo>
                <a:lnTo>
                  <a:pt x="94" y="66"/>
                </a:lnTo>
                <a:lnTo>
                  <a:pt x="94" y="66"/>
                </a:lnTo>
                <a:lnTo>
                  <a:pt x="95" y="66"/>
                </a:lnTo>
                <a:lnTo>
                  <a:pt x="97" y="66"/>
                </a:lnTo>
                <a:lnTo>
                  <a:pt x="98" y="65"/>
                </a:lnTo>
                <a:lnTo>
                  <a:pt x="100" y="64"/>
                </a:lnTo>
                <a:lnTo>
                  <a:pt x="102" y="63"/>
                </a:lnTo>
                <a:lnTo>
                  <a:pt x="102" y="61"/>
                </a:lnTo>
                <a:lnTo>
                  <a:pt x="103" y="58"/>
                </a:lnTo>
                <a:lnTo>
                  <a:pt x="104" y="55"/>
                </a:lnTo>
                <a:lnTo>
                  <a:pt x="103" y="53"/>
                </a:lnTo>
                <a:lnTo>
                  <a:pt x="102" y="52"/>
                </a:lnTo>
                <a:lnTo>
                  <a:pt x="102" y="50"/>
                </a:lnTo>
                <a:lnTo>
                  <a:pt x="100" y="50"/>
                </a:lnTo>
                <a:lnTo>
                  <a:pt x="98" y="48"/>
                </a:lnTo>
                <a:lnTo>
                  <a:pt x="97" y="46"/>
                </a:lnTo>
                <a:lnTo>
                  <a:pt x="95" y="43"/>
                </a:lnTo>
                <a:lnTo>
                  <a:pt x="93" y="40"/>
                </a:lnTo>
                <a:lnTo>
                  <a:pt x="93" y="36"/>
                </a:lnTo>
                <a:lnTo>
                  <a:pt x="93" y="32"/>
                </a:lnTo>
                <a:lnTo>
                  <a:pt x="94" y="27"/>
                </a:lnTo>
                <a:lnTo>
                  <a:pt x="95" y="24"/>
                </a:lnTo>
                <a:lnTo>
                  <a:pt x="97" y="21"/>
                </a:lnTo>
                <a:lnTo>
                  <a:pt x="97" y="18"/>
                </a:lnTo>
                <a:lnTo>
                  <a:pt x="97" y="17"/>
                </a:lnTo>
                <a:lnTo>
                  <a:pt x="97" y="17"/>
                </a:lnTo>
                <a:lnTo>
                  <a:pt x="96" y="16"/>
                </a:lnTo>
                <a:lnTo>
                  <a:pt x="94" y="14"/>
                </a:lnTo>
                <a:lnTo>
                  <a:pt x="92" y="12"/>
                </a:lnTo>
                <a:lnTo>
                  <a:pt x="91" y="9"/>
                </a:lnTo>
                <a:lnTo>
                  <a:pt x="89" y="7"/>
                </a:lnTo>
                <a:lnTo>
                  <a:pt x="88" y="4"/>
                </a:lnTo>
                <a:lnTo>
                  <a:pt x="87" y="2"/>
                </a:lnTo>
                <a:lnTo>
                  <a:pt x="86" y="0"/>
                </a:lnTo>
                <a:lnTo>
                  <a:pt x="83" y="0"/>
                </a:lnTo>
                <a:lnTo>
                  <a:pt x="79" y="0"/>
                </a:lnTo>
                <a:lnTo>
                  <a:pt x="74" y="0"/>
                </a:lnTo>
                <a:lnTo>
                  <a:pt x="69" y="0"/>
                </a:lnTo>
                <a:lnTo>
                  <a:pt x="64" y="1"/>
                </a:lnTo>
                <a:lnTo>
                  <a:pt x="59" y="2"/>
                </a:lnTo>
                <a:lnTo>
                  <a:pt x="55" y="4"/>
                </a:lnTo>
                <a:lnTo>
                  <a:pt x="53" y="5"/>
                </a:lnTo>
                <a:lnTo>
                  <a:pt x="49" y="8"/>
                </a:lnTo>
                <a:lnTo>
                  <a:pt x="47" y="12"/>
                </a:lnTo>
                <a:lnTo>
                  <a:pt x="44" y="17"/>
                </a:lnTo>
                <a:lnTo>
                  <a:pt x="42" y="22"/>
                </a:lnTo>
                <a:lnTo>
                  <a:pt x="39" y="28"/>
                </a:lnTo>
                <a:lnTo>
                  <a:pt x="37" y="33"/>
                </a:lnTo>
                <a:lnTo>
                  <a:pt x="36" y="39"/>
                </a:lnTo>
                <a:lnTo>
                  <a:pt x="34" y="43"/>
                </a:lnTo>
                <a:lnTo>
                  <a:pt x="32" y="47"/>
                </a:lnTo>
                <a:lnTo>
                  <a:pt x="30" y="51"/>
                </a:lnTo>
                <a:lnTo>
                  <a:pt x="28" y="54"/>
                </a:lnTo>
                <a:lnTo>
                  <a:pt x="26" y="56"/>
                </a:lnTo>
                <a:lnTo>
                  <a:pt x="24" y="58"/>
                </a:lnTo>
                <a:lnTo>
                  <a:pt x="23" y="59"/>
                </a:lnTo>
                <a:lnTo>
                  <a:pt x="23" y="59"/>
                </a:lnTo>
                <a:lnTo>
                  <a:pt x="28" y="63"/>
                </a:lnTo>
                <a:lnTo>
                  <a:pt x="28" y="64"/>
                </a:lnTo>
                <a:lnTo>
                  <a:pt x="30" y="65"/>
                </a:lnTo>
                <a:lnTo>
                  <a:pt x="31" y="66"/>
                </a:lnTo>
                <a:lnTo>
                  <a:pt x="32" y="67"/>
                </a:lnTo>
                <a:lnTo>
                  <a:pt x="33" y="69"/>
                </a:lnTo>
                <a:lnTo>
                  <a:pt x="32" y="71"/>
                </a:lnTo>
                <a:lnTo>
                  <a:pt x="31" y="73"/>
                </a:lnTo>
                <a:lnTo>
                  <a:pt x="28" y="76"/>
                </a:lnTo>
                <a:lnTo>
                  <a:pt x="23" y="80"/>
                </a:lnTo>
                <a:lnTo>
                  <a:pt x="19" y="88"/>
                </a:lnTo>
                <a:lnTo>
                  <a:pt x="14" y="98"/>
                </a:lnTo>
                <a:lnTo>
                  <a:pt x="10" y="110"/>
                </a:lnTo>
                <a:lnTo>
                  <a:pt x="5" y="122"/>
                </a:lnTo>
                <a:lnTo>
                  <a:pt x="2" y="131"/>
                </a:lnTo>
                <a:lnTo>
                  <a:pt x="0" y="139"/>
                </a:lnTo>
                <a:lnTo>
                  <a:pt x="0" y="143"/>
                </a:lnTo>
                <a:lnTo>
                  <a:pt x="0" y="146"/>
                </a:lnTo>
                <a:lnTo>
                  <a:pt x="0" y="152"/>
                </a:lnTo>
                <a:lnTo>
                  <a:pt x="2" y="160"/>
                </a:lnTo>
                <a:lnTo>
                  <a:pt x="4" y="169"/>
                </a:lnTo>
                <a:lnTo>
                  <a:pt x="6" y="177"/>
                </a:lnTo>
                <a:lnTo>
                  <a:pt x="10" y="185"/>
                </a:lnTo>
                <a:lnTo>
                  <a:pt x="13" y="191"/>
                </a:lnTo>
                <a:lnTo>
                  <a:pt x="18" y="193"/>
                </a:lnTo>
                <a:lnTo>
                  <a:pt x="17" y="204"/>
                </a:lnTo>
                <a:lnTo>
                  <a:pt x="16" y="219"/>
                </a:lnTo>
                <a:lnTo>
                  <a:pt x="15" y="236"/>
                </a:lnTo>
                <a:lnTo>
                  <a:pt x="14" y="256"/>
                </a:lnTo>
                <a:lnTo>
                  <a:pt x="13" y="274"/>
                </a:lnTo>
                <a:lnTo>
                  <a:pt x="12" y="288"/>
                </a:lnTo>
                <a:lnTo>
                  <a:pt x="12" y="299"/>
                </a:lnTo>
                <a:lnTo>
                  <a:pt x="12" y="302"/>
                </a:lnTo>
                <a:lnTo>
                  <a:pt x="13" y="303"/>
                </a:lnTo>
                <a:lnTo>
                  <a:pt x="15" y="304"/>
                </a:lnTo>
                <a:lnTo>
                  <a:pt x="18" y="307"/>
                </a:lnTo>
                <a:lnTo>
                  <a:pt x="21" y="308"/>
                </a:lnTo>
                <a:lnTo>
                  <a:pt x="26" y="311"/>
                </a:lnTo>
                <a:lnTo>
                  <a:pt x="28" y="312"/>
                </a:lnTo>
                <a:lnTo>
                  <a:pt x="31" y="312"/>
                </a:lnTo>
                <a:lnTo>
                  <a:pt x="32" y="309"/>
                </a:lnTo>
                <a:lnTo>
                  <a:pt x="32" y="312"/>
                </a:lnTo>
                <a:lnTo>
                  <a:pt x="33" y="315"/>
                </a:lnTo>
                <a:lnTo>
                  <a:pt x="34" y="319"/>
                </a:lnTo>
                <a:lnTo>
                  <a:pt x="36" y="324"/>
                </a:lnTo>
                <a:lnTo>
                  <a:pt x="37" y="329"/>
                </a:lnTo>
                <a:lnTo>
                  <a:pt x="39" y="333"/>
                </a:lnTo>
                <a:lnTo>
                  <a:pt x="40" y="336"/>
                </a:lnTo>
                <a:lnTo>
                  <a:pt x="40" y="337"/>
                </a:lnTo>
                <a:lnTo>
                  <a:pt x="40" y="337"/>
                </a:lnTo>
                <a:lnTo>
                  <a:pt x="40" y="338"/>
                </a:lnTo>
                <a:lnTo>
                  <a:pt x="39" y="339"/>
                </a:lnTo>
                <a:lnTo>
                  <a:pt x="39" y="342"/>
                </a:lnTo>
                <a:lnTo>
                  <a:pt x="38" y="344"/>
                </a:lnTo>
                <a:lnTo>
                  <a:pt x="37" y="346"/>
                </a:lnTo>
                <a:lnTo>
                  <a:pt x="37" y="350"/>
                </a:lnTo>
                <a:lnTo>
                  <a:pt x="37" y="355"/>
                </a:lnTo>
                <a:lnTo>
                  <a:pt x="37" y="360"/>
                </a:lnTo>
                <a:lnTo>
                  <a:pt x="37" y="367"/>
                </a:lnTo>
                <a:lnTo>
                  <a:pt x="39" y="375"/>
                </a:lnTo>
                <a:lnTo>
                  <a:pt x="41" y="382"/>
                </a:lnTo>
                <a:lnTo>
                  <a:pt x="43" y="389"/>
                </a:lnTo>
                <a:lnTo>
                  <a:pt x="45" y="396"/>
                </a:lnTo>
                <a:lnTo>
                  <a:pt x="46" y="400"/>
                </a:lnTo>
                <a:lnTo>
                  <a:pt x="47" y="401"/>
                </a:lnTo>
                <a:lnTo>
                  <a:pt x="39" y="416"/>
                </a:lnTo>
                <a:lnTo>
                  <a:pt x="42" y="440"/>
                </a:lnTo>
                <a:lnTo>
                  <a:pt x="42" y="440"/>
                </a:lnTo>
                <a:lnTo>
                  <a:pt x="43" y="442"/>
                </a:lnTo>
                <a:lnTo>
                  <a:pt x="45" y="443"/>
                </a:lnTo>
                <a:lnTo>
                  <a:pt x="48" y="445"/>
                </a:lnTo>
                <a:lnTo>
                  <a:pt x="50" y="446"/>
                </a:lnTo>
                <a:lnTo>
                  <a:pt x="53" y="448"/>
                </a:lnTo>
                <a:lnTo>
                  <a:pt x="55" y="448"/>
                </a:lnTo>
                <a:lnTo>
                  <a:pt x="58" y="446"/>
                </a:lnTo>
                <a:lnTo>
                  <a:pt x="59" y="444"/>
                </a:lnTo>
                <a:lnTo>
                  <a:pt x="61" y="441"/>
                </a:lnTo>
                <a:lnTo>
                  <a:pt x="63" y="439"/>
                </a:lnTo>
                <a:lnTo>
                  <a:pt x="64" y="435"/>
                </a:lnTo>
                <a:lnTo>
                  <a:pt x="64" y="433"/>
                </a:lnTo>
                <a:lnTo>
                  <a:pt x="64" y="431"/>
                </a:lnTo>
                <a:lnTo>
                  <a:pt x="65" y="429"/>
                </a:lnTo>
                <a:lnTo>
                  <a:pt x="65" y="428"/>
                </a:lnTo>
                <a:lnTo>
                  <a:pt x="59" y="397"/>
                </a:lnTo>
                <a:lnTo>
                  <a:pt x="69" y="336"/>
                </a:lnTo>
                <a:lnTo>
                  <a:pt x="71" y="324"/>
                </a:lnTo>
                <a:lnTo>
                  <a:pt x="84" y="324"/>
                </a:lnTo>
                <a:lnTo>
                  <a:pt x="84" y="325"/>
                </a:lnTo>
                <a:lnTo>
                  <a:pt x="84" y="326"/>
                </a:lnTo>
                <a:lnTo>
                  <a:pt x="84" y="329"/>
                </a:lnTo>
                <a:lnTo>
                  <a:pt x="84" y="333"/>
                </a:lnTo>
                <a:lnTo>
                  <a:pt x="84" y="338"/>
                </a:lnTo>
                <a:lnTo>
                  <a:pt x="85" y="343"/>
                </a:lnTo>
                <a:lnTo>
                  <a:pt x="86" y="349"/>
                </a:lnTo>
                <a:lnTo>
                  <a:pt x="86" y="355"/>
                </a:lnTo>
                <a:lnTo>
                  <a:pt x="87" y="362"/>
                </a:lnTo>
                <a:lnTo>
                  <a:pt x="89" y="369"/>
                </a:lnTo>
                <a:lnTo>
                  <a:pt x="91" y="377"/>
                </a:lnTo>
                <a:lnTo>
                  <a:pt x="92" y="384"/>
                </a:lnTo>
                <a:lnTo>
                  <a:pt x="94" y="390"/>
                </a:lnTo>
                <a:lnTo>
                  <a:pt x="95" y="395"/>
                </a:lnTo>
                <a:lnTo>
                  <a:pt x="96" y="398"/>
                </a:lnTo>
                <a:lnTo>
                  <a:pt x="96" y="400"/>
                </a:lnTo>
                <a:lnTo>
                  <a:pt x="94" y="427"/>
                </a:lnTo>
                <a:lnTo>
                  <a:pt x="102" y="430"/>
                </a:lnTo>
                <a:lnTo>
                  <a:pt x="102" y="426"/>
                </a:lnTo>
                <a:lnTo>
                  <a:pt x="102" y="426"/>
                </a:lnTo>
                <a:lnTo>
                  <a:pt x="104" y="426"/>
                </a:lnTo>
                <a:lnTo>
                  <a:pt x="107" y="428"/>
                </a:lnTo>
                <a:lnTo>
                  <a:pt x="109" y="430"/>
                </a:lnTo>
                <a:lnTo>
                  <a:pt x="113" y="431"/>
                </a:lnTo>
                <a:lnTo>
                  <a:pt x="116" y="433"/>
                </a:lnTo>
                <a:lnTo>
                  <a:pt x="119" y="435"/>
                </a:lnTo>
                <a:lnTo>
                  <a:pt x="124" y="436"/>
                </a:lnTo>
                <a:lnTo>
                  <a:pt x="127" y="438"/>
                </a:lnTo>
                <a:lnTo>
                  <a:pt x="131" y="439"/>
                </a:lnTo>
                <a:lnTo>
                  <a:pt x="135" y="439"/>
                </a:lnTo>
                <a:lnTo>
                  <a:pt x="138" y="439"/>
                </a:lnTo>
                <a:lnTo>
                  <a:pt x="141" y="438"/>
                </a:lnTo>
                <a:lnTo>
                  <a:pt x="144" y="437"/>
                </a:lnTo>
                <a:lnTo>
                  <a:pt x="146" y="437"/>
                </a:lnTo>
                <a:lnTo>
                  <a:pt x="146" y="436"/>
                </a:lnTo>
                <a:lnTo>
                  <a:pt x="145" y="428"/>
                </a:lnTo>
                <a:lnTo>
                  <a:pt x="80" y="211"/>
                </a:lnTo>
              </a:path>
            </a:pathLst>
          </a:custGeom>
          <a:solidFill>
            <a:srgbClr val="00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4" name="Freeform 18"/>
          <p:cNvSpPr>
            <a:spLocks/>
          </p:cNvSpPr>
          <p:nvPr/>
        </p:nvSpPr>
        <p:spPr bwMode="auto">
          <a:xfrm>
            <a:off x="1341438" y="3127375"/>
            <a:ext cx="242887" cy="760413"/>
          </a:xfrm>
          <a:custGeom>
            <a:avLst/>
            <a:gdLst>
              <a:gd name="T0" fmla="*/ 28 w 153"/>
              <a:gd name="T1" fmla="*/ 269 h 479"/>
              <a:gd name="T2" fmla="*/ 13 w 153"/>
              <a:gd name="T3" fmla="*/ 197 h 479"/>
              <a:gd name="T4" fmla="*/ 0 w 153"/>
              <a:gd name="T5" fmla="*/ 161 h 479"/>
              <a:gd name="T6" fmla="*/ 4 w 153"/>
              <a:gd name="T7" fmla="*/ 147 h 479"/>
              <a:gd name="T8" fmla="*/ 10 w 153"/>
              <a:gd name="T9" fmla="*/ 126 h 479"/>
              <a:gd name="T10" fmla="*/ 17 w 153"/>
              <a:gd name="T11" fmla="*/ 107 h 479"/>
              <a:gd name="T12" fmla="*/ 27 w 153"/>
              <a:gd name="T13" fmla="*/ 95 h 479"/>
              <a:gd name="T14" fmla="*/ 40 w 153"/>
              <a:gd name="T15" fmla="*/ 84 h 479"/>
              <a:gd name="T16" fmla="*/ 54 w 153"/>
              <a:gd name="T17" fmla="*/ 74 h 479"/>
              <a:gd name="T18" fmla="*/ 65 w 153"/>
              <a:gd name="T19" fmla="*/ 69 h 479"/>
              <a:gd name="T20" fmla="*/ 65 w 153"/>
              <a:gd name="T21" fmla="*/ 56 h 479"/>
              <a:gd name="T22" fmla="*/ 57 w 153"/>
              <a:gd name="T23" fmla="*/ 42 h 479"/>
              <a:gd name="T24" fmla="*/ 56 w 153"/>
              <a:gd name="T25" fmla="*/ 36 h 479"/>
              <a:gd name="T26" fmla="*/ 55 w 153"/>
              <a:gd name="T27" fmla="*/ 27 h 479"/>
              <a:gd name="T28" fmla="*/ 58 w 153"/>
              <a:gd name="T29" fmla="*/ 18 h 479"/>
              <a:gd name="T30" fmla="*/ 63 w 153"/>
              <a:gd name="T31" fmla="*/ 10 h 479"/>
              <a:gd name="T32" fmla="*/ 65 w 153"/>
              <a:gd name="T33" fmla="*/ 4 h 479"/>
              <a:gd name="T34" fmla="*/ 69 w 153"/>
              <a:gd name="T35" fmla="*/ 1 h 479"/>
              <a:gd name="T36" fmla="*/ 76 w 153"/>
              <a:gd name="T37" fmla="*/ 0 h 479"/>
              <a:gd name="T38" fmla="*/ 92 w 153"/>
              <a:gd name="T39" fmla="*/ 0 h 479"/>
              <a:gd name="T40" fmla="*/ 99 w 153"/>
              <a:gd name="T41" fmla="*/ 0 h 479"/>
              <a:gd name="T42" fmla="*/ 102 w 153"/>
              <a:gd name="T43" fmla="*/ 3 h 479"/>
              <a:gd name="T44" fmla="*/ 105 w 153"/>
              <a:gd name="T45" fmla="*/ 7 h 479"/>
              <a:gd name="T46" fmla="*/ 111 w 153"/>
              <a:gd name="T47" fmla="*/ 13 h 479"/>
              <a:gd name="T48" fmla="*/ 113 w 153"/>
              <a:gd name="T49" fmla="*/ 22 h 479"/>
              <a:gd name="T50" fmla="*/ 112 w 153"/>
              <a:gd name="T51" fmla="*/ 31 h 479"/>
              <a:gd name="T52" fmla="*/ 110 w 153"/>
              <a:gd name="T53" fmla="*/ 38 h 479"/>
              <a:gd name="T54" fmla="*/ 100 w 153"/>
              <a:gd name="T55" fmla="*/ 60 h 479"/>
              <a:gd name="T56" fmla="*/ 101 w 153"/>
              <a:gd name="T57" fmla="*/ 69 h 479"/>
              <a:gd name="T58" fmla="*/ 112 w 153"/>
              <a:gd name="T59" fmla="*/ 76 h 479"/>
              <a:gd name="T60" fmla="*/ 127 w 153"/>
              <a:gd name="T61" fmla="*/ 86 h 479"/>
              <a:gd name="T62" fmla="*/ 138 w 153"/>
              <a:gd name="T63" fmla="*/ 95 h 479"/>
              <a:gd name="T64" fmla="*/ 141 w 153"/>
              <a:gd name="T65" fmla="*/ 102 h 479"/>
              <a:gd name="T66" fmla="*/ 143 w 153"/>
              <a:gd name="T67" fmla="*/ 124 h 479"/>
              <a:gd name="T68" fmla="*/ 146 w 153"/>
              <a:gd name="T69" fmla="*/ 152 h 479"/>
              <a:gd name="T70" fmla="*/ 149 w 153"/>
              <a:gd name="T71" fmla="*/ 176 h 479"/>
              <a:gd name="T72" fmla="*/ 150 w 153"/>
              <a:gd name="T73" fmla="*/ 186 h 479"/>
              <a:gd name="T74" fmla="*/ 151 w 153"/>
              <a:gd name="T75" fmla="*/ 206 h 479"/>
              <a:gd name="T76" fmla="*/ 152 w 153"/>
              <a:gd name="T77" fmla="*/ 232 h 479"/>
              <a:gd name="T78" fmla="*/ 151 w 153"/>
              <a:gd name="T79" fmla="*/ 255 h 479"/>
              <a:gd name="T80" fmla="*/ 147 w 153"/>
              <a:gd name="T81" fmla="*/ 266 h 479"/>
              <a:gd name="T82" fmla="*/ 143 w 153"/>
              <a:gd name="T83" fmla="*/ 269 h 479"/>
              <a:gd name="T84" fmla="*/ 137 w 153"/>
              <a:gd name="T85" fmla="*/ 270 h 479"/>
              <a:gd name="T86" fmla="*/ 134 w 153"/>
              <a:gd name="T87" fmla="*/ 269 h 479"/>
              <a:gd name="T88" fmla="*/ 135 w 153"/>
              <a:gd name="T89" fmla="*/ 263 h 479"/>
              <a:gd name="T90" fmla="*/ 129 w 153"/>
              <a:gd name="T91" fmla="*/ 264 h 479"/>
              <a:gd name="T92" fmla="*/ 130 w 153"/>
              <a:gd name="T93" fmla="*/ 348 h 479"/>
              <a:gd name="T94" fmla="*/ 134 w 153"/>
              <a:gd name="T95" fmla="*/ 441 h 479"/>
              <a:gd name="T96" fmla="*/ 112 w 153"/>
              <a:gd name="T97" fmla="*/ 451 h 479"/>
              <a:gd name="T98" fmla="*/ 81 w 153"/>
              <a:gd name="T99" fmla="*/ 453 h 479"/>
              <a:gd name="T100" fmla="*/ 77 w 153"/>
              <a:gd name="T101" fmla="*/ 460 h 479"/>
              <a:gd name="T102" fmla="*/ 70 w 153"/>
              <a:gd name="T103" fmla="*/ 469 h 479"/>
              <a:gd name="T104" fmla="*/ 64 w 153"/>
              <a:gd name="T105" fmla="*/ 476 h 479"/>
              <a:gd name="T106" fmla="*/ 58 w 153"/>
              <a:gd name="T107" fmla="*/ 478 h 479"/>
              <a:gd name="T108" fmla="*/ 51 w 153"/>
              <a:gd name="T109" fmla="*/ 477 h 479"/>
              <a:gd name="T110" fmla="*/ 46 w 153"/>
              <a:gd name="T111" fmla="*/ 476 h 479"/>
              <a:gd name="T112" fmla="*/ 42 w 153"/>
              <a:gd name="T113" fmla="*/ 475 h 479"/>
              <a:gd name="T114" fmla="*/ 47 w 153"/>
              <a:gd name="T115" fmla="*/ 457 h 479"/>
              <a:gd name="T116" fmla="*/ 37 w 153"/>
              <a:gd name="T117" fmla="*/ 355 h 479"/>
              <a:gd name="T118" fmla="*/ 31 w 153"/>
              <a:gd name="T119" fmla="*/ 247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3" h="479">
                <a:moveTo>
                  <a:pt x="31" y="247"/>
                </a:moveTo>
                <a:lnTo>
                  <a:pt x="28" y="269"/>
                </a:lnTo>
                <a:lnTo>
                  <a:pt x="9" y="243"/>
                </a:lnTo>
                <a:lnTo>
                  <a:pt x="13" y="197"/>
                </a:lnTo>
                <a:lnTo>
                  <a:pt x="0" y="164"/>
                </a:lnTo>
                <a:lnTo>
                  <a:pt x="0" y="161"/>
                </a:lnTo>
                <a:lnTo>
                  <a:pt x="1" y="156"/>
                </a:lnTo>
                <a:lnTo>
                  <a:pt x="4" y="147"/>
                </a:lnTo>
                <a:lnTo>
                  <a:pt x="6" y="138"/>
                </a:lnTo>
                <a:lnTo>
                  <a:pt x="10" y="126"/>
                </a:lnTo>
                <a:lnTo>
                  <a:pt x="13" y="117"/>
                </a:lnTo>
                <a:lnTo>
                  <a:pt x="17" y="107"/>
                </a:lnTo>
                <a:lnTo>
                  <a:pt x="21" y="100"/>
                </a:lnTo>
                <a:lnTo>
                  <a:pt x="27" y="95"/>
                </a:lnTo>
                <a:lnTo>
                  <a:pt x="32" y="90"/>
                </a:lnTo>
                <a:lnTo>
                  <a:pt x="40" y="84"/>
                </a:lnTo>
                <a:lnTo>
                  <a:pt x="48" y="79"/>
                </a:lnTo>
                <a:lnTo>
                  <a:pt x="54" y="74"/>
                </a:lnTo>
                <a:lnTo>
                  <a:pt x="60" y="71"/>
                </a:lnTo>
                <a:lnTo>
                  <a:pt x="65" y="69"/>
                </a:lnTo>
                <a:lnTo>
                  <a:pt x="65" y="68"/>
                </a:lnTo>
                <a:lnTo>
                  <a:pt x="65" y="56"/>
                </a:lnTo>
                <a:lnTo>
                  <a:pt x="57" y="42"/>
                </a:lnTo>
                <a:lnTo>
                  <a:pt x="57" y="42"/>
                </a:lnTo>
                <a:lnTo>
                  <a:pt x="56" y="39"/>
                </a:lnTo>
                <a:lnTo>
                  <a:pt x="56" y="36"/>
                </a:lnTo>
                <a:lnTo>
                  <a:pt x="55" y="32"/>
                </a:lnTo>
                <a:lnTo>
                  <a:pt x="55" y="27"/>
                </a:lnTo>
                <a:lnTo>
                  <a:pt x="56" y="22"/>
                </a:lnTo>
                <a:lnTo>
                  <a:pt x="58" y="18"/>
                </a:lnTo>
                <a:lnTo>
                  <a:pt x="60" y="13"/>
                </a:lnTo>
                <a:lnTo>
                  <a:pt x="63" y="10"/>
                </a:lnTo>
                <a:lnTo>
                  <a:pt x="65" y="8"/>
                </a:lnTo>
                <a:lnTo>
                  <a:pt x="65" y="4"/>
                </a:lnTo>
                <a:lnTo>
                  <a:pt x="67" y="3"/>
                </a:lnTo>
                <a:lnTo>
                  <a:pt x="69" y="1"/>
                </a:lnTo>
                <a:lnTo>
                  <a:pt x="72" y="0"/>
                </a:lnTo>
                <a:lnTo>
                  <a:pt x="76" y="0"/>
                </a:lnTo>
                <a:lnTo>
                  <a:pt x="84" y="0"/>
                </a:lnTo>
                <a:lnTo>
                  <a:pt x="92" y="0"/>
                </a:lnTo>
                <a:lnTo>
                  <a:pt x="96" y="0"/>
                </a:lnTo>
                <a:lnTo>
                  <a:pt x="99" y="0"/>
                </a:lnTo>
                <a:lnTo>
                  <a:pt x="101" y="1"/>
                </a:lnTo>
                <a:lnTo>
                  <a:pt x="102" y="3"/>
                </a:lnTo>
                <a:lnTo>
                  <a:pt x="103" y="4"/>
                </a:lnTo>
                <a:lnTo>
                  <a:pt x="105" y="7"/>
                </a:lnTo>
                <a:lnTo>
                  <a:pt x="108" y="10"/>
                </a:lnTo>
                <a:lnTo>
                  <a:pt x="111" y="13"/>
                </a:lnTo>
                <a:lnTo>
                  <a:pt x="113" y="17"/>
                </a:lnTo>
                <a:lnTo>
                  <a:pt x="113" y="22"/>
                </a:lnTo>
                <a:lnTo>
                  <a:pt x="113" y="27"/>
                </a:lnTo>
                <a:lnTo>
                  <a:pt x="112" y="31"/>
                </a:lnTo>
                <a:lnTo>
                  <a:pt x="111" y="35"/>
                </a:lnTo>
                <a:lnTo>
                  <a:pt x="110" y="38"/>
                </a:lnTo>
                <a:lnTo>
                  <a:pt x="110" y="39"/>
                </a:lnTo>
                <a:lnTo>
                  <a:pt x="100" y="60"/>
                </a:lnTo>
                <a:lnTo>
                  <a:pt x="99" y="68"/>
                </a:lnTo>
                <a:lnTo>
                  <a:pt x="101" y="69"/>
                </a:lnTo>
                <a:lnTo>
                  <a:pt x="105" y="72"/>
                </a:lnTo>
                <a:lnTo>
                  <a:pt x="112" y="76"/>
                </a:lnTo>
                <a:lnTo>
                  <a:pt x="119" y="81"/>
                </a:lnTo>
                <a:lnTo>
                  <a:pt x="127" y="86"/>
                </a:lnTo>
                <a:lnTo>
                  <a:pt x="134" y="91"/>
                </a:lnTo>
                <a:lnTo>
                  <a:pt x="138" y="95"/>
                </a:lnTo>
                <a:lnTo>
                  <a:pt x="140" y="97"/>
                </a:lnTo>
                <a:lnTo>
                  <a:pt x="141" y="102"/>
                </a:lnTo>
                <a:lnTo>
                  <a:pt x="141" y="111"/>
                </a:lnTo>
                <a:lnTo>
                  <a:pt x="143" y="124"/>
                </a:lnTo>
                <a:lnTo>
                  <a:pt x="145" y="138"/>
                </a:lnTo>
                <a:lnTo>
                  <a:pt x="146" y="152"/>
                </a:lnTo>
                <a:lnTo>
                  <a:pt x="148" y="165"/>
                </a:lnTo>
                <a:lnTo>
                  <a:pt x="149" y="176"/>
                </a:lnTo>
                <a:lnTo>
                  <a:pt x="150" y="182"/>
                </a:lnTo>
                <a:lnTo>
                  <a:pt x="150" y="186"/>
                </a:lnTo>
                <a:lnTo>
                  <a:pt x="151" y="195"/>
                </a:lnTo>
                <a:lnTo>
                  <a:pt x="151" y="206"/>
                </a:lnTo>
                <a:lnTo>
                  <a:pt x="152" y="219"/>
                </a:lnTo>
                <a:lnTo>
                  <a:pt x="152" y="232"/>
                </a:lnTo>
                <a:lnTo>
                  <a:pt x="152" y="244"/>
                </a:lnTo>
                <a:lnTo>
                  <a:pt x="151" y="255"/>
                </a:lnTo>
                <a:lnTo>
                  <a:pt x="149" y="263"/>
                </a:lnTo>
                <a:lnTo>
                  <a:pt x="147" y="266"/>
                </a:lnTo>
                <a:lnTo>
                  <a:pt x="146" y="268"/>
                </a:lnTo>
                <a:lnTo>
                  <a:pt x="143" y="269"/>
                </a:lnTo>
                <a:lnTo>
                  <a:pt x="140" y="269"/>
                </a:lnTo>
                <a:lnTo>
                  <a:pt x="137" y="270"/>
                </a:lnTo>
                <a:lnTo>
                  <a:pt x="135" y="269"/>
                </a:lnTo>
                <a:lnTo>
                  <a:pt x="134" y="269"/>
                </a:lnTo>
                <a:lnTo>
                  <a:pt x="133" y="269"/>
                </a:lnTo>
                <a:lnTo>
                  <a:pt x="135" y="263"/>
                </a:lnTo>
                <a:lnTo>
                  <a:pt x="141" y="257"/>
                </a:lnTo>
                <a:lnTo>
                  <a:pt x="129" y="264"/>
                </a:lnTo>
                <a:lnTo>
                  <a:pt x="132" y="328"/>
                </a:lnTo>
                <a:lnTo>
                  <a:pt x="130" y="348"/>
                </a:lnTo>
                <a:lnTo>
                  <a:pt x="112" y="422"/>
                </a:lnTo>
                <a:lnTo>
                  <a:pt x="134" y="441"/>
                </a:lnTo>
                <a:lnTo>
                  <a:pt x="137" y="453"/>
                </a:lnTo>
                <a:lnTo>
                  <a:pt x="112" y="451"/>
                </a:lnTo>
                <a:lnTo>
                  <a:pt x="82" y="452"/>
                </a:lnTo>
                <a:lnTo>
                  <a:pt x="81" y="453"/>
                </a:lnTo>
                <a:lnTo>
                  <a:pt x="80" y="456"/>
                </a:lnTo>
                <a:lnTo>
                  <a:pt x="77" y="460"/>
                </a:lnTo>
                <a:lnTo>
                  <a:pt x="74" y="464"/>
                </a:lnTo>
                <a:lnTo>
                  <a:pt x="70" y="469"/>
                </a:lnTo>
                <a:lnTo>
                  <a:pt x="67" y="473"/>
                </a:lnTo>
                <a:lnTo>
                  <a:pt x="64" y="476"/>
                </a:lnTo>
                <a:lnTo>
                  <a:pt x="60" y="478"/>
                </a:lnTo>
                <a:lnTo>
                  <a:pt x="58" y="478"/>
                </a:lnTo>
                <a:lnTo>
                  <a:pt x="54" y="478"/>
                </a:lnTo>
                <a:lnTo>
                  <a:pt x="51" y="477"/>
                </a:lnTo>
                <a:lnTo>
                  <a:pt x="48" y="477"/>
                </a:lnTo>
                <a:lnTo>
                  <a:pt x="46" y="476"/>
                </a:lnTo>
                <a:lnTo>
                  <a:pt x="43" y="475"/>
                </a:lnTo>
                <a:lnTo>
                  <a:pt x="42" y="475"/>
                </a:lnTo>
                <a:lnTo>
                  <a:pt x="42" y="474"/>
                </a:lnTo>
                <a:lnTo>
                  <a:pt x="47" y="457"/>
                </a:lnTo>
                <a:lnTo>
                  <a:pt x="54" y="438"/>
                </a:lnTo>
                <a:lnTo>
                  <a:pt x="37" y="355"/>
                </a:lnTo>
                <a:lnTo>
                  <a:pt x="33" y="276"/>
                </a:lnTo>
                <a:lnTo>
                  <a:pt x="31" y="24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5" name="Freeform 19"/>
          <p:cNvSpPr>
            <a:spLocks/>
          </p:cNvSpPr>
          <p:nvPr/>
        </p:nvSpPr>
        <p:spPr bwMode="auto">
          <a:xfrm>
            <a:off x="1335088" y="3128963"/>
            <a:ext cx="241300" cy="762000"/>
          </a:xfrm>
          <a:custGeom>
            <a:avLst/>
            <a:gdLst>
              <a:gd name="T0" fmla="*/ 27 w 152"/>
              <a:gd name="T1" fmla="*/ 269 h 480"/>
              <a:gd name="T2" fmla="*/ 13 w 152"/>
              <a:gd name="T3" fmla="*/ 198 h 480"/>
              <a:gd name="T4" fmla="*/ 0 w 152"/>
              <a:gd name="T5" fmla="*/ 162 h 480"/>
              <a:gd name="T6" fmla="*/ 3 w 152"/>
              <a:gd name="T7" fmla="*/ 148 h 480"/>
              <a:gd name="T8" fmla="*/ 9 w 152"/>
              <a:gd name="T9" fmla="*/ 127 h 480"/>
              <a:gd name="T10" fmla="*/ 16 w 152"/>
              <a:gd name="T11" fmla="*/ 108 h 480"/>
              <a:gd name="T12" fmla="*/ 26 w 152"/>
              <a:gd name="T13" fmla="*/ 95 h 480"/>
              <a:gd name="T14" fmla="*/ 39 w 152"/>
              <a:gd name="T15" fmla="*/ 85 h 480"/>
              <a:gd name="T16" fmla="*/ 53 w 152"/>
              <a:gd name="T17" fmla="*/ 75 h 480"/>
              <a:gd name="T18" fmla="*/ 64 w 152"/>
              <a:gd name="T19" fmla="*/ 69 h 480"/>
              <a:gd name="T20" fmla="*/ 64 w 152"/>
              <a:gd name="T21" fmla="*/ 56 h 480"/>
              <a:gd name="T22" fmla="*/ 56 w 152"/>
              <a:gd name="T23" fmla="*/ 42 h 480"/>
              <a:gd name="T24" fmla="*/ 55 w 152"/>
              <a:gd name="T25" fmla="*/ 36 h 480"/>
              <a:gd name="T26" fmla="*/ 55 w 152"/>
              <a:gd name="T27" fmla="*/ 28 h 480"/>
              <a:gd name="T28" fmla="*/ 57 w 152"/>
              <a:gd name="T29" fmla="*/ 18 h 480"/>
              <a:gd name="T30" fmla="*/ 62 w 152"/>
              <a:gd name="T31" fmla="*/ 11 h 480"/>
              <a:gd name="T32" fmla="*/ 64 w 152"/>
              <a:gd name="T33" fmla="*/ 5 h 480"/>
              <a:gd name="T34" fmla="*/ 68 w 152"/>
              <a:gd name="T35" fmla="*/ 2 h 480"/>
              <a:gd name="T36" fmla="*/ 76 w 152"/>
              <a:gd name="T37" fmla="*/ 0 h 480"/>
              <a:gd name="T38" fmla="*/ 91 w 152"/>
              <a:gd name="T39" fmla="*/ 0 h 480"/>
              <a:gd name="T40" fmla="*/ 98 w 152"/>
              <a:gd name="T41" fmla="*/ 1 h 480"/>
              <a:gd name="T42" fmla="*/ 101 w 152"/>
              <a:gd name="T43" fmla="*/ 4 h 480"/>
              <a:gd name="T44" fmla="*/ 104 w 152"/>
              <a:gd name="T45" fmla="*/ 8 h 480"/>
              <a:gd name="T46" fmla="*/ 110 w 152"/>
              <a:gd name="T47" fmla="*/ 13 h 480"/>
              <a:gd name="T48" fmla="*/ 112 w 152"/>
              <a:gd name="T49" fmla="*/ 22 h 480"/>
              <a:gd name="T50" fmla="*/ 111 w 152"/>
              <a:gd name="T51" fmla="*/ 32 h 480"/>
              <a:gd name="T52" fmla="*/ 109 w 152"/>
              <a:gd name="T53" fmla="*/ 39 h 480"/>
              <a:gd name="T54" fmla="*/ 99 w 152"/>
              <a:gd name="T55" fmla="*/ 60 h 480"/>
              <a:gd name="T56" fmla="*/ 100 w 152"/>
              <a:gd name="T57" fmla="*/ 69 h 480"/>
              <a:gd name="T58" fmla="*/ 111 w 152"/>
              <a:gd name="T59" fmla="*/ 77 h 480"/>
              <a:gd name="T60" fmla="*/ 126 w 152"/>
              <a:gd name="T61" fmla="*/ 87 h 480"/>
              <a:gd name="T62" fmla="*/ 138 w 152"/>
              <a:gd name="T63" fmla="*/ 95 h 480"/>
              <a:gd name="T64" fmla="*/ 140 w 152"/>
              <a:gd name="T65" fmla="*/ 103 h 480"/>
              <a:gd name="T66" fmla="*/ 142 w 152"/>
              <a:gd name="T67" fmla="*/ 124 h 480"/>
              <a:gd name="T68" fmla="*/ 145 w 152"/>
              <a:gd name="T69" fmla="*/ 152 h 480"/>
              <a:gd name="T70" fmla="*/ 149 w 152"/>
              <a:gd name="T71" fmla="*/ 176 h 480"/>
              <a:gd name="T72" fmla="*/ 149 w 152"/>
              <a:gd name="T73" fmla="*/ 187 h 480"/>
              <a:gd name="T74" fmla="*/ 150 w 152"/>
              <a:gd name="T75" fmla="*/ 207 h 480"/>
              <a:gd name="T76" fmla="*/ 151 w 152"/>
              <a:gd name="T77" fmla="*/ 232 h 480"/>
              <a:gd name="T78" fmla="*/ 150 w 152"/>
              <a:gd name="T79" fmla="*/ 256 h 480"/>
              <a:gd name="T80" fmla="*/ 147 w 152"/>
              <a:gd name="T81" fmla="*/ 267 h 480"/>
              <a:gd name="T82" fmla="*/ 142 w 152"/>
              <a:gd name="T83" fmla="*/ 269 h 480"/>
              <a:gd name="T84" fmla="*/ 137 w 152"/>
              <a:gd name="T85" fmla="*/ 270 h 480"/>
              <a:gd name="T86" fmla="*/ 133 w 152"/>
              <a:gd name="T87" fmla="*/ 270 h 480"/>
              <a:gd name="T88" fmla="*/ 134 w 152"/>
              <a:gd name="T89" fmla="*/ 263 h 480"/>
              <a:gd name="T90" fmla="*/ 128 w 152"/>
              <a:gd name="T91" fmla="*/ 265 h 480"/>
              <a:gd name="T92" fmla="*/ 129 w 152"/>
              <a:gd name="T93" fmla="*/ 349 h 480"/>
              <a:gd name="T94" fmla="*/ 133 w 152"/>
              <a:gd name="T95" fmla="*/ 441 h 480"/>
              <a:gd name="T96" fmla="*/ 112 w 152"/>
              <a:gd name="T97" fmla="*/ 452 h 480"/>
              <a:gd name="T98" fmla="*/ 80 w 152"/>
              <a:gd name="T99" fmla="*/ 454 h 480"/>
              <a:gd name="T100" fmla="*/ 76 w 152"/>
              <a:gd name="T101" fmla="*/ 461 h 480"/>
              <a:gd name="T102" fmla="*/ 70 w 152"/>
              <a:gd name="T103" fmla="*/ 470 h 480"/>
              <a:gd name="T104" fmla="*/ 63 w 152"/>
              <a:gd name="T105" fmla="*/ 476 h 480"/>
              <a:gd name="T106" fmla="*/ 57 w 152"/>
              <a:gd name="T107" fmla="*/ 479 h 480"/>
              <a:gd name="T108" fmla="*/ 51 w 152"/>
              <a:gd name="T109" fmla="*/ 478 h 480"/>
              <a:gd name="T110" fmla="*/ 45 w 152"/>
              <a:gd name="T111" fmla="*/ 477 h 480"/>
              <a:gd name="T112" fmla="*/ 41 w 152"/>
              <a:gd name="T113" fmla="*/ 475 h 480"/>
              <a:gd name="T114" fmla="*/ 46 w 152"/>
              <a:gd name="T115" fmla="*/ 458 h 480"/>
              <a:gd name="T116" fmla="*/ 37 w 152"/>
              <a:gd name="T117" fmla="*/ 356 h 480"/>
              <a:gd name="T118" fmla="*/ 30 w 152"/>
              <a:gd name="T119" fmla="*/ 24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2" h="480">
                <a:moveTo>
                  <a:pt x="30" y="248"/>
                </a:moveTo>
                <a:lnTo>
                  <a:pt x="27" y="269"/>
                </a:lnTo>
                <a:lnTo>
                  <a:pt x="8" y="243"/>
                </a:lnTo>
                <a:lnTo>
                  <a:pt x="13" y="198"/>
                </a:lnTo>
                <a:lnTo>
                  <a:pt x="0" y="165"/>
                </a:lnTo>
                <a:lnTo>
                  <a:pt x="0" y="162"/>
                </a:lnTo>
                <a:lnTo>
                  <a:pt x="1" y="156"/>
                </a:lnTo>
                <a:lnTo>
                  <a:pt x="3" y="148"/>
                </a:lnTo>
                <a:lnTo>
                  <a:pt x="5" y="138"/>
                </a:lnTo>
                <a:lnTo>
                  <a:pt x="9" y="127"/>
                </a:lnTo>
                <a:lnTo>
                  <a:pt x="12" y="117"/>
                </a:lnTo>
                <a:lnTo>
                  <a:pt x="16" y="108"/>
                </a:lnTo>
                <a:lnTo>
                  <a:pt x="21" y="101"/>
                </a:lnTo>
                <a:lnTo>
                  <a:pt x="26" y="95"/>
                </a:lnTo>
                <a:lnTo>
                  <a:pt x="32" y="90"/>
                </a:lnTo>
                <a:lnTo>
                  <a:pt x="39" y="85"/>
                </a:lnTo>
                <a:lnTo>
                  <a:pt x="47" y="79"/>
                </a:lnTo>
                <a:lnTo>
                  <a:pt x="53" y="75"/>
                </a:lnTo>
                <a:lnTo>
                  <a:pt x="59" y="72"/>
                </a:lnTo>
                <a:lnTo>
                  <a:pt x="64" y="69"/>
                </a:lnTo>
                <a:lnTo>
                  <a:pt x="65" y="69"/>
                </a:lnTo>
                <a:lnTo>
                  <a:pt x="64" y="56"/>
                </a:lnTo>
                <a:lnTo>
                  <a:pt x="57" y="43"/>
                </a:lnTo>
                <a:lnTo>
                  <a:pt x="56" y="42"/>
                </a:lnTo>
                <a:lnTo>
                  <a:pt x="56" y="39"/>
                </a:lnTo>
                <a:lnTo>
                  <a:pt x="55" y="36"/>
                </a:lnTo>
                <a:lnTo>
                  <a:pt x="55" y="32"/>
                </a:lnTo>
                <a:lnTo>
                  <a:pt x="55" y="28"/>
                </a:lnTo>
                <a:lnTo>
                  <a:pt x="55" y="23"/>
                </a:lnTo>
                <a:lnTo>
                  <a:pt x="57" y="18"/>
                </a:lnTo>
                <a:lnTo>
                  <a:pt x="59" y="14"/>
                </a:lnTo>
                <a:lnTo>
                  <a:pt x="62" y="11"/>
                </a:lnTo>
                <a:lnTo>
                  <a:pt x="64" y="8"/>
                </a:lnTo>
                <a:lnTo>
                  <a:pt x="64" y="5"/>
                </a:lnTo>
                <a:lnTo>
                  <a:pt x="66" y="4"/>
                </a:lnTo>
                <a:lnTo>
                  <a:pt x="68" y="2"/>
                </a:lnTo>
                <a:lnTo>
                  <a:pt x="71" y="0"/>
                </a:lnTo>
                <a:lnTo>
                  <a:pt x="76" y="0"/>
                </a:lnTo>
                <a:lnTo>
                  <a:pt x="83" y="0"/>
                </a:lnTo>
                <a:lnTo>
                  <a:pt x="91" y="0"/>
                </a:lnTo>
                <a:lnTo>
                  <a:pt x="96" y="0"/>
                </a:lnTo>
                <a:lnTo>
                  <a:pt x="98" y="1"/>
                </a:lnTo>
                <a:lnTo>
                  <a:pt x="100" y="2"/>
                </a:lnTo>
                <a:lnTo>
                  <a:pt x="101" y="4"/>
                </a:lnTo>
                <a:lnTo>
                  <a:pt x="102" y="5"/>
                </a:lnTo>
                <a:lnTo>
                  <a:pt x="104" y="8"/>
                </a:lnTo>
                <a:lnTo>
                  <a:pt x="107" y="10"/>
                </a:lnTo>
                <a:lnTo>
                  <a:pt x="110" y="13"/>
                </a:lnTo>
                <a:lnTo>
                  <a:pt x="112" y="17"/>
                </a:lnTo>
                <a:lnTo>
                  <a:pt x="112" y="22"/>
                </a:lnTo>
                <a:lnTo>
                  <a:pt x="112" y="27"/>
                </a:lnTo>
                <a:lnTo>
                  <a:pt x="111" y="32"/>
                </a:lnTo>
                <a:lnTo>
                  <a:pt x="110" y="36"/>
                </a:lnTo>
                <a:lnTo>
                  <a:pt x="109" y="39"/>
                </a:lnTo>
                <a:lnTo>
                  <a:pt x="109" y="39"/>
                </a:lnTo>
                <a:lnTo>
                  <a:pt x="99" y="60"/>
                </a:lnTo>
                <a:lnTo>
                  <a:pt x="98" y="69"/>
                </a:lnTo>
                <a:lnTo>
                  <a:pt x="100" y="69"/>
                </a:lnTo>
                <a:lnTo>
                  <a:pt x="104" y="73"/>
                </a:lnTo>
                <a:lnTo>
                  <a:pt x="111" y="77"/>
                </a:lnTo>
                <a:lnTo>
                  <a:pt x="118" y="82"/>
                </a:lnTo>
                <a:lnTo>
                  <a:pt x="126" y="87"/>
                </a:lnTo>
                <a:lnTo>
                  <a:pt x="133" y="91"/>
                </a:lnTo>
                <a:lnTo>
                  <a:pt x="138" y="95"/>
                </a:lnTo>
                <a:lnTo>
                  <a:pt x="140" y="98"/>
                </a:lnTo>
                <a:lnTo>
                  <a:pt x="140" y="103"/>
                </a:lnTo>
                <a:lnTo>
                  <a:pt x="140" y="112"/>
                </a:lnTo>
                <a:lnTo>
                  <a:pt x="142" y="124"/>
                </a:lnTo>
                <a:lnTo>
                  <a:pt x="144" y="139"/>
                </a:lnTo>
                <a:lnTo>
                  <a:pt x="145" y="152"/>
                </a:lnTo>
                <a:lnTo>
                  <a:pt x="147" y="165"/>
                </a:lnTo>
                <a:lnTo>
                  <a:pt x="149" y="176"/>
                </a:lnTo>
                <a:lnTo>
                  <a:pt x="149" y="182"/>
                </a:lnTo>
                <a:lnTo>
                  <a:pt x="149" y="187"/>
                </a:lnTo>
                <a:lnTo>
                  <a:pt x="150" y="195"/>
                </a:lnTo>
                <a:lnTo>
                  <a:pt x="150" y="207"/>
                </a:lnTo>
                <a:lnTo>
                  <a:pt x="151" y="219"/>
                </a:lnTo>
                <a:lnTo>
                  <a:pt x="151" y="232"/>
                </a:lnTo>
                <a:lnTo>
                  <a:pt x="151" y="245"/>
                </a:lnTo>
                <a:lnTo>
                  <a:pt x="150" y="256"/>
                </a:lnTo>
                <a:lnTo>
                  <a:pt x="148" y="264"/>
                </a:lnTo>
                <a:lnTo>
                  <a:pt x="147" y="267"/>
                </a:lnTo>
                <a:lnTo>
                  <a:pt x="145" y="269"/>
                </a:lnTo>
                <a:lnTo>
                  <a:pt x="142" y="269"/>
                </a:lnTo>
                <a:lnTo>
                  <a:pt x="140" y="270"/>
                </a:lnTo>
                <a:lnTo>
                  <a:pt x="137" y="270"/>
                </a:lnTo>
                <a:lnTo>
                  <a:pt x="134" y="270"/>
                </a:lnTo>
                <a:lnTo>
                  <a:pt x="133" y="270"/>
                </a:lnTo>
                <a:lnTo>
                  <a:pt x="133" y="270"/>
                </a:lnTo>
                <a:lnTo>
                  <a:pt x="134" y="263"/>
                </a:lnTo>
                <a:lnTo>
                  <a:pt x="140" y="258"/>
                </a:lnTo>
                <a:lnTo>
                  <a:pt x="128" y="265"/>
                </a:lnTo>
                <a:lnTo>
                  <a:pt x="131" y="329"/>
                </a:lnTo>
                <a:lnTo>
                  <a:pt x="129" y="349"/>
                </a:lnTo>
                <a:lnTo>
                  <a:pt x="111" y="423"/>
                </a:lnTo>
                <a:lnTo>
                  <a:pt x="133" y="441"/>
                </a:lnTo>
                <a:lnTo>
                  <a:pt x="136" y="453"/>
                </a:lnTo>
                <a:lnTo>
                  <a:pt x="112" y="452"/>
                </a:lnTo>
                <a:lnTo>
                  <a:pt x="81" y="453"/>
                </a:lnTo>
                <a:lnTo>
                  <a:pt x="80" y="454"/>
                </a:lnTo>
                <a:lnTo>
                  <a:pt x="79" y="457"/>
                </a:lnTo>
                <a:lnTo>
                  <a:pt x="76" y="461"/>
                </a:lnTo>
                <a:lnTo>
                  <a:pt x="74" y="465"/>
                </a:lnTo>
                <a:lnTo>
                  <a:pt x="70" y="470"/>
                </a:lnTo>
                <a:lnTo>
                  <a:pt x="66" y="474"/>
                </a:lnTo>
                <a:lnTo>
                  <a:pt x="63" y="476"/>
                </a:lnTo>
                <a:lnTo>
                  <a:pt x="60" y="478"/>
                </a:lnTo>
                <a:lnTo>
                  <a:pt x="57" y="479"/>
                </a:lnTo>
                <a:lnTo>
                  <a:pt x="53" y="479"/>
                </a:lnTo>
                <a:lnTo>
                  <a:pt x="51" y="478"/>
                </a:lnTo>
                <a:lnTo>
                  <a:pt x="48" y="477"/>
                </a:lnTo>
                <a:lnTo>
                  <a:pt x="45" y="477"/>
                </a:lnTo>
                <a:lnTo>
                  <a:pt x="43" y="476"/>
                </a:lnTo>
                <a:lnTo>
                  <a:pt x="41" y="475"/>
                </a:lnTo>
                <a:lnTo>
                  <a:pt x="41" y="475"/>
                </a:lnTo>
                <a:lnTo>
                  <a:pt x="46" y="458"/>
                </a:lnTo>
                <a:lnTo>
                  <a:pt x="54" y="439"/>
                </a:lnTo>
                <a:lnTo>
                  <a:pt x="37" y="356"/>
                </a:lnTo>
                <a:lnTo>
                  <a:pt x="32" y="277"/>
                </a:lnTo>
                <a:lnTo>
                  <a:pt x="30" y="248"/>
                </a:lnTo>
              </a:path>
            </a:pathLst>
          </a:custGeom>
          <a:solidFill>
            <a:srgbClr val="9933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6" name="Freeform 20"/>
          <p:cNvSpPr>
            <a:spLocks/>
          </p:cNvSpPr>
          <p:nvPr/>
        </p:nvSpPr>
        <p:spPr bwMode="auto">
          <a:xfrm>
            <a:off x="1479550" y="3232150"/>
            <a:ext cx="252413" cy="714375"/>
          </a:xfrm>
          <a:custGeom>
            <a:avLst/>
            <a:gdLst>
              <a:gd name="T0" fmla="*/ 146 w 159"/>
              <a:gd name="T1" fmla="*/ 423 h 450"/>
              <a:gd name="T2" fmla="*/ 125 w 159"/>
              <a:gd name="T3" fmla="*/ 401 h 450"/>
              <a:gd name="T4" fmla="*/ 125 w 159"/>
              <a:gd name="T5" fmla="*/ 361 h 450"/>
              <a:gd name="T6" fmla="*/ 130 w 159"/>
              <a:gd name="T7" fmla="*/ 313 h 450"/>
              <a:gd name="T8" fmla="*/ 133 w 159"/>
              <a:gd name="T9" fmla="*/ 309 h 450"/>
              <a:gd name="T10" fmla="*/ 138 w 159"/>
              <a:gd name="T11" fmla="*/ 295 h 450"/>
              <a:gd name="T12" fmla="*/ 130 w 159"/>
              <a:gd name="T13" fmla="*/ 200 h 450"/>
              <a:gd name="T14" fmla="*/ 135 w 159"/>
              <a:gd name="T15" fmla="*/ 213 h 450"/>
              <a:gd name="T16" fmla="*/ 141 w 159"/>
              <a:gd name="T17" fmla="*/ 213 h 450"/>
              <a:gd name="T18" fmla="*/ 144 w 159"/>
              <a:gd name="T19" fmla="*/ 200 h 450"/>
              <a:gd name="T20" fmla="*/ 136 w 159"/>
              <a:gd name="T21" fmla="*/ 179 h 450"/>
              <a:gd name="T22" fmla="*/ 140 w 159"/>
              <a:gd name="T23" fmla="*/ 148 h 450"/>
              <a:gd name="T24" fmla="*/ 127 w 159"/>
              <a:gd name="T25" fmla="*/ 84 h 450"/>
              <a:gd name="T26" fmla="*/ 112 w 159"/>
              <a:gd name="T27" fmla="*/ 70 h 450"/>
              <a:gd name="T28" fmla="*/ 106 w 159"/>
              <a:gd name="T29" fmla="*/ 67 h 450"/>
              <a:gd name="T30" fmla="*/ 112 w 159"/>
              <a:gd name="T31" fmla="*/ 64 h 450"/>
              <a:gd name="T32" fmla="*/ 116 w 159"/>
              <a:gd name="T33" fmla="*/ 55 h 450"/>
              <a:gd name="T34" fmla="*/ 112 w 159"/>
              <a:gd name="T35" fmla="*/ 44 h 450"/>
              <a:gd name="T36" fmla="*/ 105 w 159"/>
              <a:gd name="T37" fmla="*/ 32 h 450"/>
              <a:gd name="T38" fmla="*/ 103 w 159"/>
              <a:gd name="T39" fmla="*/ 21 h 450"/>
              <a:gd name="T40" fmla="*/ 102 w 159"/>
              <a:gd name="T41" fmla="*/ 16 h 450"/>
              <a:gd name="T42" fmla="*/ 100 w 159"/>
              <a:gd name="T43" fmla="*/ 8 h 450"/>
              <a:gd name="T44" fmla="*/ 98 w 159"/>
              <a:gd name="T45" fmla="*/ 1 h 450"/>
              <a:gd name="T46" fmla="*/ 81 w 159"/>
              <a:gd name="T47" fmla="*/ 0 h 450"/>
              <a:gd name="T48" fmla="*/ 65 w 159"/>
              <a:gd name="T49" fmla="*/ 5 h 450"/>
              <a:gd name="T50" fmla="*/ 54 w 159"/>
              <a:gd name="T51" fmla="*/ 23 h 450"/>
              <a:gd name="T52" fmla="*/ 46 w 159"/>
              <a:gd name="T53" fmla="*/ 44 h 450"/>
              <a:gd name="T54" fmla="*/ 38 w 159"/>
              <a:gd name="T55" fmla="*/ 56 h 450"/>
              <a:gd name="T56" fmla="*/ 40 w 159"/>
              <a:gd name="T57" fmla="*/ 64 h 450"/>
              <a:gd name="T58" fmla="*/ 44 w 159"/>
              <a:gd name="T59" fmla="*/ 68 h 450"/>
              <a:gd name="T60" fmla="*/ 40 w 159"/>
              <a:gd name="T61" fmla="*/ 76 h 450"/>
              <a:gd name="T62" fmla="*/ 20 w 159"/>
              <a:gd name="T63" fmla="*/ 117 h 450"/>
              <a:gd name="T64" fmla="*/ 8 w 159"/>
              <a:gd name="T65" fmla="*/ 157 h 450"/>
              <a:gd name="T66" fmla="*/ 10 w 159"/>
              <a:gd name="T67" fmla="*/ 163 h 450"/>
              <a:gd name="T68" fmla="*/ 16 w 159"/>
              <a:gd name="T69" fmla="*/ 173 h 450"/>
              <a:gd name="T70" fmla="*/ 3 w 159"/>
              <a:gd name="T71" fmla="*/ 217 h 450"/>
              <a:gd name="T72" fmla="*/ 0 w 159"/>
              <a:gd name="T73" fmla="*/ 256 h 450"/>
              <a:gd name="T74" fmla="*/ 8 w 159"/>
              <a:gd name="T75" fmla="*/ 261 h 450"/>
              <a:gd name="T76" fmla="*/ 24 w 159"/>
              <a:gd name="T77" fmla="*/ 265 h 450"/>
              <a:gd name="T78" fmla="*/ 26 w 159"/>
              <a:gd name="T79" fmla="*/ 286 h 450"/>
              <a:gd name="T80" fmla="*/ 24 w 159"/>
              <a:gd name="T81" fmla="*/ 303 h 450"/>
              <a:gd name="T82" fmla="*/ 30 w 159"/>
              <a:gd name="T83" fmla="*/ 307 h 450"/>
              <a:gd name="T84" fmla="*/ 43 w 159"/>
              <a:gd name="T85" fmla="*/ 312 h 450"/>
              <a:gd name="T86" fmla="*/ 47 w 159"/>
              <a:gd name="T87" fmla="*/ 320 h 450"/>
              <a:gd name="T88" fmla="*/ 52 w 159"/>
              <a:gd name="T89" fmla="*/ 337 h 450"/>
              <a:gd name="T90" fmla="*/ 52 w 159"/>
              <a:gd name="T91" fmla="*/ 340 h 450"/>
              <a:gd name="T92" fmla="*/ 49 w 159"/>
              <a:gd name="T93" fmla="*/ 351 h 450"/>
              <a:gd name="T94" fmla="*/ 51 w 159"/>
              <a:gd name="T95" fmla="*/ 376 h 450"/>
              <a:gd name="T96" fmla="*/ 58 w 159"/>
              <a:gd name="T97" fmla="*/ 401 h 450"/>
              <a:gd name="T98" fmla="*/ 54 w 159"/>
              <a:gd name="T99" fmla="*/ 442 h 450"/>
              <a:gd name="T100" fmla="*/ 62 w 159"/>
              <a:gd name="T101" fmla="*/ 448 h 450"/>
              <a:gd name="T102" fmla="*/ 72 w 159"/>
              <a:gd name="T103" fmla="*/ 445 h 450"/>
              <a:gd name="T104" fmla="*/ 76 w 159"/>
              <a:gd name="T105" fmla="*/ 434 h 450"/>
              <a:gd name="T106" fmla="*/ 71 w 159"/>
              <a:gd name="T107" fmla="*/ 398 h 450"/>
              <a:gd name="T108" fmla="*/ 96 w 159"/>
              <a:gd name="T109" fmla="*/ 325 h 450"/>
              <a:gd name="T110" fmla="*/ 97 w 159"/>
              <a:gd name="T111" fmla="*/ 339 h 450"/>
              <a:gd name="T112" fmla="*/ 99 w 159"/>
              <a:gd name="T113" fmla="*/ 363 h 450"/>
              <a:gd name="T114" fmla="*/ 106 w 159"/>
              <a:gd name="T115" fmla="*/ 391 h 450"/>
              <a:gd name="T116" fmla="*/ 106 w 159"/>
              <a:gd name="T117" fmla="*/ 428 h 450"/>
              <a:gd name="T118" fmla="*/ 116 w 159"/>
              <a:gd name="T119" fmla="*/ 428 h 450"/>
              <a:gd name="T120" fmla="*/ 128 w 159"/>
              <a:gd name="T121" fmla="*/ 434 h 450"/>
              <a:gd name="T122" fmla="*/ 143 w 159"/>
              <a:gd name="T123" fmla="*/ 440 h 450"/>
              <a:gd name="T124" fmla="*/ 156 w 159"/>
              <a:gd name="T125" fmla="*/ 438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9" h="450">
                <a:moveTo>
                  <a:pt x="157" y="429"/>
                </a:moveTo>
                <a:lnTo>
                  <a:pt x="155" y="428"/>
                </a:lnTo>
                <a:lnTo>
                  <a:pt x="152" y="427"/>
                </a:lnTo>
                <a:lnTo>
                  <a:pt x="146" y="423"/>
                </a:lnTo>
                <a:lnTo>
                  <a:pt x="140" y="419"/>
                </a:lnTo>
                <a:lnTo>
                  <a:pt x="134" y="413"/>
                </a:lnTo>
                <a:lnTo>
                  <a:pt x="128" y="407"/>
                </a:lnTo>
                <a:lnTo>
                  <a:pt x="125" y="401"/>
                </a:lnTo>
                <a:lnTo>
                  <a:pt x="123" y="395"/>
                </a:lnTo>
                <a:lnTo>
                  <a:pt x="124" y="386"/>
                </a:lnTo>
                <a:lnTo>
                  <a:pt x="125" y="375"/>
                </a:lnTo>
                <a:lnTo>
                  <a:pt x="125" y="361"/>
                </a:lnTo>
                <a:lnTo>
                  <a:pt x="127" y="346"/>
                </a:lnTo>
                <a:lnTo>
                  <a:pt x="128" y="333"/>
                </a:lnTo>
                <a:lnTo>
                  <a:pt x="130" y="321"/>
                </a:lnTo>
                <a:lnTo>
                  <a:pt x="130" y="313"/>
                </a:lnTo>
                <a:lnTo>
                  <a:pt x="130" y="311"/>
                </a:lnTo>
                <a:lnTo>
                  <a:pt x="130" y="310"/>
                </a:lnTo>
                <a:lnTo>
                  <a:pt x="131" y="310"/>
                </a:lnTo>
                <a:lnTo>
                  <a:pt x="133" y="309"/>
                </a:lnTo>
                <a:lnTo>
                  <a:pt x="135" y="307"/>
                </a:lnTo>
                <a:lnTo>
                  <a:pt x="136" y="304"/>
                </a:lnTo>
                <a:lnTo>
                  <a:pt x="137" y="300"/>
                </a:lnTo>
                <a:lnTo>
                  <a:pt x="138" y="295"/>
                </a:lnTo>
                <a:lnTo>
                  <a:pt x="139" y="288"/>
                </a:lnTo>
                <a:lnTo>
                  <a:pt x="130" y="200"/>
                </a:lnTo>
                <a:lnTo>
                  <a:pt x="130" y="200"/>
                </a:lnTo>
                <a:lnTo>
                  <a:pt x="130" y="200"/>
                </a:lnTo>
                <a:lnTo>
                  <a:pt x="130" y="203"/>
                </a:lnTo>
                <a:lnTo>
                  <a:pt x="131" y="206"/>
                </a:lnTo>
                <a:lnTo>
                  <a:pt x="133" y="209"/>
                </a:lnTo>
                <a:lnTo>
                  <a:pt x="135" y="213"/>
                </a:lnTo>
                <a:lnTo>
                  <a:pt x="136" y="215"/>
                </a:lnTo>
                <a:lnTo>
                  <a:pt x="137" y="216"/>
                </a:lnTo>
                <a:lnTo>
                  <a:pt x="139" y="215"/>
                </a:lnTo>
                <a:lnTo>
                  <a:pt x="141" y="213"/>
                </a:lnTo>
                <a:lnTo>
                  <a:pt x="142" y="210"/>
                </a:lnTo>
                <a:lnTo>
                  <a:pt x="143" y="207"/>
                </a:lnTo>
                <a:lnTo>
                  <a:pt x="144" y="204"/>
                </a:lnTo>
                <a:lnTo>
                  <a:pt x="144" y="200"/>
                </a:lnTo>
                <a:lnTo>
                  <a:pt x="143" y="196"/>
                </a:lnTo>
                <a:lnTo>
                  <a:pt x="141" y="192"/>
                </a:lnTo>
                <a:lnTo>
                  <a:pt x="139" y="187"/>
                </a:lnTo>
                <a:lnTo>
                  <a:pt x="136" y="179"/>
                </a:lnTo>
                <a:lnTo>
                  <a:pt x="135" y="172"/>
                </a:lnTo>
                <a:lnTo>
                  <a:pt x="136" y="166"/>
                </a:lnTo>
                <a:lnTo>
                  <a:pt x="138" y="158"/>
                </a:lnTo>
                <a:lnTo>
                  <a:pt x="140" y="148"/>
                </a:lnTo>
                <a:lnTo>
                  <a:pt x="140" y="133"/>
                </a:lnTo>
                <a:lnTo>
                  <a:pt x="136" y="114"/>
                </a:lnTo>
                <a:lnTo>
                  <a:pt x="130" y="88"/>
                </a:lnTo>
                <a:lnTo>
                  <a:pt x="127" y="84"/>
                </a:lnTo>
                <a:lnTo>
                  <a:pt x="124" y="80"/>
                </a:lnTo>
                <a:lnTo>
                  <a:pt x="120" y="76"/>
                </a:lnTo>
                <a:lnTo>
                  <a:pt x="116" y="72"/>
                </a:lnTo>
                <a:lnTo>
                  <a:pt x="112" y="70"/>
                </a:lnTo>
                <a:lnTo>
                  <a:pt x="108" y="68"/>
                </a:lnTo>
                <a:lnTo>
                  <a:pt x="107" y="67"/>
                </a:lnTo>
                <a:lnTo>
                  <a:pt x="106" y="67"/>
                </a:lnTo>
                <a:lnTo>
                  <a:pt x="106" y="67"/>
                </a:lnTo>
                <a:lnTo>
                  <a:pt x="107" y="66"/>
                </a:lnTo>
                <a:lnTo>
                  <a:pt x="108" y="66"/>
                </a:lnTo>
                <a:lnTo>
                  <a:pt x="110" y="65"/>
                </a:lnTo>
                <a:lnTo>
                  <a:pt x="112" y="64"/>
                </a:lnTo>
                <a:lnTo>
                  <a:pt x="114" y="63"/>
                </a:lnTo>
                <a:lnTo>
                  <a:pt x="114" y="61"/>
                </a:lnTo>
                <a:lnTo>
                  <a:pt x="115" y="58"/>
                </a:lnTo>
                <a:lnTo>
                  <a:pt x="116" y="55"/>
                </a:lnTo>
                <a:lnTo>
                  <a:pt x="115" y="52"/>
                </a:lnTo>
                <a:lnTo>
                  <a:pt x="114" y="50"/>
                </a:lnTo>
                <a:lnTo>
                  <a:pt x="114" y="47"/>
                </a:lnTo>
                <a:lnTo>
                  <a:pt x="112" y="44"/>
                </a:lnTo>
                <a:lnTo>
                  <a:pt x="110" y="42"/>
                </a:lnTo>
                <a:lnTo>
                  <a:pt x="108" y="38"/>
                </a:lnTo>
                <a:lnTo>
                  <a:pt x="107" y="35"/>
                </a:lnTo>
                <a:lnTo>
                  <a:pt x="105" y="32"/>
                </a:lnTo>
                <a:lnTo>
                  <a:pt x="104" y="29"/>
                </a:lnTo>
                <a:lnTo>
                  <a:pt x="103" y="25"/>
                </a:lnTo>
                <a:lnTo>
                  <a:pt x="103" y="23"/>
                </a:lnTo>
                <a:lnTo>
                  <a:pt x="103" y="21"/>
                </a:lnTo>
                <a:lnTo>
                  <a:pt x="102" y="18"/>
                </a:lnTo>
                <a:lnTo>
                  <a:pt x="102" y="17"/>
                </a:lnTo>
                <a:lnTo>
                  <a:pt x="102" y="17"/>
                </a:lnTo>
                <a:lnTo>
                  <a:pt x="102" y="16"/>
                </a:lnTo>
                <a:lnTo>
                  <a:pt x="102" y="15"/>
                </a:lnTo>
                <a:lnTo>
                  <a:pt x="101" y="13"/>
                </a:lnTo>
                <a:lnTo>
                  <a:pt x="101" y="11"/>
                </a:lnTo>
                <a:lnTo>
                  <a:pt x="100" y="8"/>
                </a:lnTo>
                <a:lnTo>
                  <a:pt x="100" y="6"/>
                </a:lnTo>
                <a:lnTo>
                  <a:pt x="99" y="4"/>
                </a:lnTo>
                <a:lnTo>
                  <a:pt x="99" y="2"/>
                </a:lnTo>
                <a:lnTo>
                  <a:pt x="98" y="1"/>
                </a:lnTo>
                <a:lnTo>
                  <a:pt x="96" y="0"/>
                </a:lnTo>
                <a:lnTo>
                  <a:pt x="92" y="0"/>
                </a:lnTo>
                <a:lnTo>
                  <a:pt x="87" y="0"/>
                </a:lnTo>
                <a:lnTo>
                  <a:pt x="81" y="0"/>
                </a:lnTo>
                <a:lnTo>
                  <a:pt x="76" y="1"/>
                </a:lnTo>
                <a:lnTo>
                  <a:pt x="70" y="3"/>
                </a:lnTo>
                <a:lnTo>
                  <a:pt x="67" y="4"/>
                </a:lnTo>
                <a:lnTo>
                  <a:pt x="65" y="5"/>
                </a:lnTo>
                <a:lnTo>
                  <a:pt x="61" y="8"/>
                </a:lnTo>
                <a:lnTo>
                  <a:pt x="59" y="12"/>
                </a:lnTo>
                <a:lnTo>
                  <a:pt x="56" y="17"/>
                </a:lnTo>
                <a:lnTo>
                  <a:pt x="54" y="23"/>
                </a:lnTo>
                <a:lnTo>
                  <a:pt x="51" y="29"/>
                </a:lnTo>
                <a:lnTo>
                  <a:pt x="49" y="34"/>
                </a:lnTo>
                <a:lnTo>
                  <a:pt x="48" y="39"/>
                </a:lnTo>
                <a:lnTo>
                  <a:pt x="46" y="44"/>
                </a:lnTo>
                <a:lnTo>
                  <a:pt x="43" y="47"/>
                </a:lnTo>
                <a:lnTo>
                  <a:pt x="42" y="51"/>
                </a:lnTo>
                <a:lnTo>
                  <a:pt x="40" y="54"/>
                </a:lnTo>
                <a:lnTo>
                  <a:pt x="38" y="56"/>
                </a:lnTo>
                <a:lnTo>
                  <a:pt x="37" y="58"/>
                </a:lnTo>
                <a:lnTo>
                  <a:pt x="35" y="59"/>
                </a:lnTo>
                <a:lnTo>
                  <a:pt x="35" y="59"/>
                </a:lnTo>
                <a:lnTo>
                  <a:pt x="40" y="64"/>
                </a:lnTo>
                <a:lnTo>
                  <a:pt x="40" y="64"/>
                </a:lnTo>
                <a:lnTo>
                  <a:pt x="42" y="65"/>
                </a:lnTo>
                <a:lnTo>
                  <a:pt x="43" y="66"/>
                </a:lnTo>
                <a:lnTo>
                  <a:pt x="44" y="68"/>
                </a:lnTo>
                <a:lnTo>
                  <a:pt x="45" y="69"/>
                </a:lnTo>
                <a:lnTo>
                  <a:pt x="44" y="72"/>
                </a:lnTo>
                <a:lnTo>
                  <a:pt x="43" y="74"/>
                </a:lnTo>
                <a:lnTo>
                  <a:pt x="40" y="76"/>
                </a:lnTo>
                <a:lnTo>
                  <a:pt x="35" y="81"/>
                </a:lnTo>
                <a:lnTo>
                  <a:pt x="30" y="90"/>
                </a:lnTo>
                <a:lnTo>
                  <a:pt x="25" y="103"/>
                </a:lnTo>
                <a:lnTo>
                  <a:pt x="20" y="117"/>
                </a:lnTo>
                <a:lnTo>
                  <a:pt x="15" y="131"/>
                </a:lnTo>
                <a:lnTo>
                  <a:pt x="11" y="143"/>
                </a:lnTo>
                <a:lnTo>
                  <a:pt x="9" y="152"/>
                </a:lnTo>
                <a:lnTo>
                  <a:pt x="8" y="157"/>
                </a:lnTo>
                <a:lnTo>
                  <a:pt x="8" y="158"/>
                </a:lnTo>
                <a:lnTo>
                  <a:pt x="8" y="160"/>
                </a:lnTo>
                <a:lnTo>
                  <a:pt x="9" y="162"/>
                </a:lnTo>
                <a:lnTo>
                  <a:pt x="10" y="163"/>
                </a:lnTo>
                <a:lnTo>
                  <a:pt x="11" y="166"/>
                </a:lnTo>
                <a:lnTo>
                  <a:pt x="12" y="168"/>
                </a:lnTo>
                <a:lnTo>
                  <a:pt x="14" y="171"/>
                </a:lnTo>
                <a:lnTo>
                  <a:pt x="16" y="173"/>
                </a:lnTo>
                <a:lnTo>
                  <a:pt x="9" y="196"/>
                </a:lnTo>
                <a:lnTo>
                  <a:pt x="6" y="200"/>
                </a:lnTo>
                <a:lnTo>
                  <a:pt x="5" y="207"/>
                </a:lnTo>
                <a:lnTo>
                  <a:pt x="3" y="217"/>
                </a:lnTo>
                <a:lnTo>
                  <a:pt x="1" y="227"/>
                </a:lnTo>
                <a:lnTo>
                  <a:pt x="0" y="238"/>
                </a:lnTo>
                <a:lnTo>
                  <a:pt x="0" y="248"/>
                </a:lnTo>
                <a:lnTo>
                  <a:pt x="0" y="256"/>
                </a:lnTo>
                <a:lnTo>
                  <a:pt x="1" y="259"/>
                </a:lnTo>
                <a:lnTo>
                  <a:pt x="3" y="260"/>
                </a:lnTo>
                <a:lnTo>
                  <a:pt x="5" y="260"/>
                </a:lnTo>
                <a:lnTo>
                  <a:pt x="8" y="261"/>
                </a:lnTo>
                <a:lnTo>
                  <a:pt x="11" y="262"/>
                </a:lnTo>
                <a:lnTo>
                  <a:pt x="15" y="263"/>
                </a:lnTo>
                <a:lnTo>
                  <a:pt x="20" y="264"/>
                </a:lnTo>
                <a:lnTo>
                  <a:pt x="24" y="265"/>
                </a:lnTo>
                <a:lnTo>
                  <a:pt x="29" y="265"/>
                </a:lnTo>
                <a:lnTo>
                  <a:pt x="28" y="273"/>
                </a:lnTo>
                <a:lnTo>
                  <a:pt x="27" y="280"/>
                </a:lnTo>
                <a:lnTo>
                  <a:pt x="26" y="286"/>
                </a:lnTo>
                <a:lnTo>
                  <a:pt x="26" y="292"/>
                </a:lnTo>
                <a:lnTo>
                  <a:pt x="25" y="296"/>
                </a:lnTo>
                <a:lnTo>
                  <a:pt x="24" y="300"/>
                </a:lnTo>
                <a:lnTo>
                  <a:pt x="24" y="303"/>
                </a:lnTo>
                <a:lnTo>
                  <a:pt x="24" y="303"/>
                </a:lnTo>
                <a:lnTo>
                  <a:pt x="25" y="303"/>
                </a:lnTo>
                <a:lnTo>
                  <a:pt x="27" y="305"/>
                </a:lnTo>
                <a:lnTo>
                  <a:pt x="30" y="307"/>
                </a:lnTo>
                <a:lnTo>
                  <a:pt x="34" y="310"/>
                </a:lnTo>
                <a:lnTo>
                  <a:pt x="38" y="312"/>
                </a:lnTo>
                <a:lnTo>
                  <a:pt x="41" y="312"/>
                </a:lnTo>
                <a:lnTo>
                  <a:pt x="43" y="312"/>
                </a:lnTo>
                <a:lnTo>
                  <a:pt x="43" y="311"/>
                </a:lnTo>
                <a:lnTo>
                  <a:pt x="44" y="312"/>
                </a:lnTo>
                <a:lnTo>
                  <a:pt x="45" y="316"/>
                </a:lnTo>
                <a:lnTo>
                  <a:pt x="47" y="320"/>
                </a:lnTo>
                <a:lnTo>
                  <a:pt x="48" y="325"/>
                </a:lnTo>
                <a:lnTo>
                  <a:pt x="49" y="329"/>
                </a:lnTo>
                <a:lnTo>
                  <a:pt x="51" y="333"/>
                </a:lnTo>
                <a:lnTo>
                  <a:pt x="52" y="337"/>
                </a:lnTo>
                <a:lnTo>
                  <a:pt x="53" y="337"/>
                </a:lnTo>
                <a:lnTo>
                  <a:pt x="52" y="338"/>
                </a:lnTo>
                <a:lnTo>
                  <a:pt x="52" y="339"/>
                </a:lnTo>
                <a:lnTo>
                  <a:pt x="52" y="340"/>
                </a:lnTo>
                <a:lnTo>
                  <a:pt x="51" y="342"/>
                </a:lnTo>
                <a:lnTo>
                  <a:pt x="50" y="345"/>
                </a:lnTo>
                <a:lnTo>
                  <a:pt x="49" y="348"/>
                </a:lnTo>
                <a:lnTo>
                  <a:pt x="49" y="351"/>
                </a:lnTo>
                <a:lnTo>
                  <a:pt x="49" y="355"/>
                </a:lnTo>
                <a:lnTo>
                  <a:pt x="49" y="361"/>
                </a:lnTo>
                <a:lnTo>
                  <a:pt x="49" y="367"/>
                </a:lnTo>
                <a:lnTo>
                  <a:pt x="51" y="376"/>
                </a:lnTo>
                <a:lnTo>
                  <a:pt x="53" y="383"/>
                </a:lnTo>
                <a:lnTo>
                  <a:pt x="55" y="390"/>
                </a:lnTo>
                <a:lnTo>
                  <a:pt x="57" y="397"/>
                </a:lnTo>
                <a:lnTo>
                  <a:pt x="58" y="401"/>
                </a:lnTo>
                <a:lnTo>
                  <a:pt x="59" y="402"/>
                </a:lnTo>
                <a:lnTo>
                  <a:pt x="51" y="418"/>
                </a:lnTo>
                <a:lnTo>
                  <a:pt x="54" y="441"/>
                </a:lnTo>
                <a:lnTo>
                  <a:pt x="54" y="442"/>
                </a:lnTo>
                <a:lnTo>
                  <a:pt x="55" y="443"/>
                </a:lnTo>
                <a:lnTo>
                  <a:pt x="57" y="444"/>
                </a:lnTo>
                <a:lnTo>
                  <a:pt x="59" y="446"/>
                </a:lnTo>
                <a:lnTo>
                  <a:pt x="62" y="448"/>
                </a:lnTo>
                <a:lnTo>
                  <a:pt x="65" y="449"/>
                </a:lnTo>
                <a:lnTo>
                  <a:pt x="67" y="449"/>
                </a:lnTo>
                <a:lnTo>
                  <a:pt x="70" y="447"/>
                </a:lnTo>
                <a:lnTo>
                  <a:pt x="72" y="445"/>
                </a:lnTo>
                <a:lnTo>
                  <a:pt x="74" y="443"/>
                </a:lnTo>
                <a:lnTo>
                  <a:pt x="75" y="440"/>
                </a:lnTo>
                <a:lnTo>
                  <a:pt x="76" y="436"/>
                </a:lnTo>
                <a:lnTo>
                  <a:pt x="76" y="434"/>
                </a:lnTo>
                <a:lnTo>
                  <a:pt x="77" y="431"/>
                </a:lnTo>
                <a:lnTo>
                  <a:pt x="77" y="430"/>
                </a:lnTo>
                <a:lnTo>
                  <a:pt x="77" y="429"/>
                </a:lnTo>
                <a:lnTo>
                  <a:pt x="71" y="398"/>
                </a:lnTo>
                <a:lnTo>
                  <a:pt x="81" y="337"/>
                </a:lnTo>
                <a:lnTo>
                  <a:pt x="83" y="324"/>
                </a:lnTo>
                <a:lnTo>
                  <a:pt x="96" y="324"/>
                </a:lnTo>
                <a:lnTo>
                  <a:pt x="96" y="325"/>
                </a:lnTo>
                <a:lnTo>
                  <a:pt x="96" y="327"/>
                </a:lnTo>
                <a:lnTo>
                  <a:pt x="96" y="330"/>
                </a:lnTo>
                <a:lnTo>
                  <a:pt x="96" y="334"/>
                </a:lnTo>
                <a:lnTo>
                  <a:pt x="97" y="339"/>
                </a:lnTo>
                <a:lnTo>
                  <a:pt x="97" y="344"/>
                </a:lnTo>
                <a:lnTo>
                  <a:pt x="98" y="350"/>
                </a:lnTo>
                <a:lnTo>
                  <a:pt x="98" y="355"/>
                </a:lnTo>
                <a:lnTo>
                  <a:pt x="99" y="363"/>
                </a:lnTo>
                <a:lnTo>
                  <a:pt x="101" y="371"/>
                </a:lnTo>
                <a:lnTo>
                  <a:pt x="103" y="378"/>
                </a:lnTo>
                <a:lnTo>
                  <a:pt x="104" y="385"/>
                </a:lnTo>
                <a:lnTo>
                  <a:pt x="106" y="391"/>
                </a:lnTo>
                <a:lnTo>
                  <a:pt x="107" y="397"/>
                </a:lnTo>
                <a:lnTo>
                  <a:pt x="108" y="400"/>
                </a:lnTo>
                <a:lnTo>
                  <a:pt x="108" y="401"/>
                </a:lnTo>
                <a:lnTo>
                  <a:pt x="106" y="428"/>
                </a:lnTo>
                <a:lnTo>
                  <a:pt x="114" y="431"/>
                </a:lnTo>
                <a:lnTo>
                  <a:pt x="114" y="427"/>
                </a:lnTo>
                <a:lnTo>
                  <a:pt x="114" y="427"/>
                </a:lnTo>
                <a:lnTo>
                  <a:pt x="116" y="428"/>
                </a:lnTo>
                <a:lnTo>
                  <a:pt x="119" y="429"/>
                </a:lnTo>
                <a:lnTo>
                  <a:pt x="121" y="431"/>
                </a:lnTo>
                <a:lnTo>
                  <a:pt x="125" y="432"/>
                </a:lnTo>
                <a:lnTo>
                  <a:pt x="128" y="434"/>
                </a:lnTo>
                <a:lnTo>
                  <a:pt x="131" y="436"/>
                </a:lnTo>
                <a:lnTo>
                  <a:pt x="136" y="438"/>
                </a:lnTo>
                <a:lnTo>
                  <a:pt x="139" y="439"/>
                </a:lnTo>
                <a:lnTo>
                  <a:pt x="143" y="440"/>
                </a:lnTo>
                <a:lnTo>
                  <a:pt x="147" y="440"/>
                </a:lnTo>
                <a:lnTo>
                  <a:pt x="150" y="440"/>
                </a:lnTo>
                <a:lnTo>
                  <a:pt x="153" y="439"/>
                </a:lnTo>
                <a:lnTo>
                  <a:pt x="156" y="438"/>
                </a:lnTo>
                <a:lnTo>
                  <a:pt x="158" y="438"/>
                </a:lnTo>
                <a:lnTo>
                  <a:pt x="158" y="438"/>
                </a:lnTo>
                <a:lnTo>
                  <a:pt x="157" y="4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7" name="Freeform 21"/>
          <p:cNvSpPr>
            <a:spLocks/>
          </p:cNvSpPr>
          <p:nvPr/>
        </p:nvSpPr>
        <p:spPr bwMode="auto">
          <a:xfrm>
            <a:off x="1492250" y="3222625"/>
            <a:ext cx="254000" cy="712788"/>
          </a:xfrm>
          <a:custGeom>
            <a:avLst/>
            <a:gdLst>
              <a:gd name="T0" fmla="*/ 147 w 160"/>
              <a:gd name="T1" fmla="*/ 422 h 449"/>
              <a:gd name="T2" fmla="*/ 125 w 160"/>
              <a:gd name="T3" fmla="*/ 401 h 449"/>
              <a:gd name="T4" fmla="*/ 126 w 160"/>
              <a:gd name="T5" fmla="*/ 360 h 449"/>
              <a:gd name="T6" fmla="*/ 131 w 160"/>
              <a:gd name="T7" fmla="*/ 313 h 449"/>
              <a:gd name="T8" fmla="*/ 133 w 160"/>
              <a:gd name="T9" fmla="*/ 308 h 449"/>
              <a:gd name="T10" fmla="*/ 139 w 160"/>
              <a:gd name="T11" fmla="*/ 294 h 449"/>
              <a:gd name="T12" fmla="*/ 130 w 160"/>
              <a:gd name="T13" fmla="*/ 200 h 449"/>
              <a:gd name="T14" fmla="*/ 135 w 160"/>
              <a:gd name="T15" fmla="*/ 213 h 449"/>
              <a:gd name="T16" fmla="*/ 141 w 160"/>
              <a:gd name="T17" fmla="*/ 213 h 449"/>
              <a:gd name="T18" fmla="*/ 144 w 160"/>
              <a:gd name="T19" fmla="*/ 200 h 449"/>
              <a:gd name="T20" fmla="*/ 136 w 160"/>
              <a:gd name="T21" fmla="*/ 178 h 449"/>
              <a:gd name="T22" fmla="*/ 140 w 160"/>
              <a:gd name="T23" fmla="*/ 147 h 449"/>
              <a:gd name="T24" fmla="*/ 127 w 160"/>
              <a:gd name="T25" fmla="*/ 83 h 449"/>
              <a:gd name="T26" fmla="*/ 113 w 160"/>
              <a:gd name="T27" fmla="*/ 70 h 449"/>
              <a:gd name="T28" fmla="*/ 106 w 160"/>
              <a:gd name="T29" fmla="*/ 66 h 449"/>
              <a:gd name="T30" fmla="*/ 112 w 160"/>
              <a:gd name="T31" fmla="*/ 64 h 449"/>
              <a:gd name="T32" fmla="*/ 116 w 160"/>
              <a:gd name="T33" fmla="*/ 55 h 449"/>
              <a:gd name="T34" fmla="*/ 113 w 160"/>
              <a:gd name="T35" fmla="*/ 44 h 449"/>
              <a:gd name="T36" fmla="*/ 105 w 160"/>
              <a:gd name="T37" fmla="*/ 32 h 449"/>
              <a:gd name="T38" fmla="*/ 103 w 160"/>
              <a:gd name="T39" fmla="*/ 20 h 449"/>
              <a:gd name="T40" fmla="*/ 102 w 160"/>
              <a:gd name="T41" fmla="*/ 16 h 449"/>
              <a:gd name="T42" fmla="*/ 100 w 160"/>
              <a:gd name="T43" fmla="*/ 8 h 449"/>
              <a:gd name="T44" fmla="*/ 98 w 160"/>
              <a:gd name="T45" fmla="*/ 0 h 449"/>
              <a:gd name="T46" fmla="*/ 81 w 160"/>
              <a:gd name="T47" fmla="*/ 0 h 449"/>
              <a:gd name="T48" fmla="*/ 65 w 160"/>
              <a:gd name="T49" fmla="*/ 5 h 449"/>
              <a:gd name="T50" fmla="*/ 54 w 160"/>
              <a:gd name="T51" fmla="*/ 22 h 449"/>
              <a:gd name="T52" fmla="*/ 46 w 160"/>
              <a:gd name="T53" fmla="*/ 43 h 449"/>
              <a:gd name="T54" fmla="*/ 38 w 160"/>
              <a:gd name="T55" fmla="*/ 56 h 449"/>
              <a:gd name="T56" fmla="*/ 40 w 160"/>
              <a:gd name="T57" fmla="*/ 64 h 449"/>
              <a:gd name="T58" fmla="*/ 44 w 160"/>
              <a:gd name="T59" fmla="*/ 68 h 449"/>
              <a:gd name="T60" fmla="*/ 40 w 160"/>
              <a:gd name="T61" fmla="*/ 76 h 449"/>
              <a:gd name="T62" fmla="*/ 20 w 160"/>
              <a:gd name="T63" fmla="*/ 116 h 449"/>
              <a:gd name="T64" fmla="*/ 8 w 160"/>
              <a:gd name="T65" fmla="*/ 157 h 449"/>
              <a:gd name="T66" fmla="*/ 10 w 160"/>
              <a:gd name="T67" fmla="*/ 163 h 449"/>
              <a:gd name="T68" fmla="*/ 16 w 160"/>
              <a:gd name="T69" fmla="*/ 173 h 449"/>
              <a:gd name="T70" fmla="*/ 3 w 160"/>
              <a:gd name="T71" fmla="*/ 216 h 449"/>
              <a:gd name="T72" fmla="*/ 0 w 160"/>
              <a:gd name="T73" fmla="*/ 255 h 449"/>
              <a:gd name="T74" fmla="*/ 8 w 160"/>
              <a:gd name="T75" fmla="*/ 261 h 449"/>
              <a:gd name="T76" fmla="*/ 24 w 160"/>
              <a:gd name="T77" fmla="*/ 264 h 449"/>
              <a:gd name="T78" fmla="*/ 27 w 160"/>
              <a:gd name="T79" fmla="*/ 285 h 449"/>
              <a:gd name="T80" fmla="*/ 24 w 160"/>
              <a:gd name="T81" fmla="*/ 302 h 449"/>
              <a:gd name="T82" fmla="*/ 30 w 160"/>
              <a:gd name="T83" fmla="*/ 307 h 449"/>
              <a:gd name="T84" fmla="*/ 43 w 160"/>
              <a:gd name="T85" fmla="*/ 312 h 449"/>
              <a:gd name="T86" fmla="*/ 47 w 160"/>
              <a:gd name="T87" fmla="*/ 320 h 449"/>
              <a:gd name="T88" fmla="*/ 52 w 160"/>
              <a:gd name="T89" fmla="*/ 337 h 449"/>
              <a:gd name="T90" fmla="*/ 52 w 160"/>
              <a:gd name="T91" fmla="*/ 340 h 449"/>
              <a:gd name="T92" fmla="*/ 49 w 160"/>
              <a:gd name="T93" fmla="*/ 351 h 449"/>
              <a:gd name="T94" fmla="*/ 51 w 160"/>
              <a:gd name="T95" fmla="*/ 375 h 449"/>
              <a:gd name="T96" fmla="*/ 59 w 160"/>
              <a:gd name="T97" fmla="*/ 400 h 449"/>
              <a:gd name="T98" fmla="*/ 54 w 160"/>
              <a:gd name="T99" fmla="*/ 441 h 449"/>
              <a:gd name="T100" fmla="*/ 62 w 160"/>
              <a:gd name="T101" fmla="*/ 447 h 449"/>
              <a:gd name="T102" fmla="*/ 72 w 160"/>
              <a:gd name="T103" fmla="*/ 444 h 449"/>
              <a:gd name="T104" fmla="*/ 76 w 160"/>
              <a:gd name="T105" fmla="*/ 433 h 449"/>
              <a:gd name="T106" fmla="*/ 71 w 160"/>
              <a:gd name="T107" fmla="*/ 398 h 449"/>
              <a:gd name="T108" fmla="*/ 96 w 160"/>
              <a:gd name="T109" fmla="*/ 325 h 449"/>
              <a:gd name="T110" fmla="*/ 97 w 160"/>
              <a:gd name="T111" fmla="*/ 339 h 449"/>
              <a:gd name="T112" fmla="*/ 100 w 160"/>
              <a:gd name="T113" fmla="*/ 362 h 449"/>
              <a:gd name="T114" fmla="*/ 106 w 160"/>
              <a:gd name="T115" fmla="*/ 391 h 449"/>
              <a:gd name="T116" fmla="*/ 106 w 160"/>
              <a:gd name="T117" fmla="*/ 428 h 449"/>
              <a:gd name="T118" fmla="*/ 116 w 160"/>
              <a:gd name="T119" fmla="*/ 427 h 449"/>
              <a:gd name="T120" fmla="*/ 128 w 160"/>
              <a:gd name="T121" fmla="*/ 434 h 449"/>
              <a:gd name="T122" fmla="*/ 143 w 160"/>
              <a:gd name="T123" fmla="*/ 439 h 449"/>
              <a:gd name="T124" fmla="*/ 156 w 160"/>
              <a:gd name="T125" fmla="*/ 438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 h="449">
                <a:moveTo>
                  <a:pt x="157" y="429"/>
                </a:moveTo>
                <a:lnTo>
                  <a:pt x="155" y="428"/>
                </a:lnTo>
                <a:lnTo>
                  <a:pt x="152" y="426"/>
                </a:lnTo>
                <a:lnTo>
                  <a:pt x="147" y="422"/>
                </a:lnTo>
                <a:lnTo>
                  <a:pt x="140" y="418"/>
                </a:lnTo>
                <a:lnTo>
                  <a:pt x="134" y="413"/>
                </a:lnTo>
                <a:lnTo>
                  <a:pt x="129" y="407"/>
                </a:lnTo>
                <a:lnTo>
                  <a:pt x="125" y="401"/>
                </a:lnTo>
                <a:lnTo>
                  <a:pt x="124" y="394"/>
                </a:lnTo>
                <a:lnTo>
                  <a:pt x="124" y="386"/>
                </a:lnTo>
                <a:lnTo>
                  <a:pt x="125" y="374"/>
                </a:lnTo>
                <a:lnTo>
                  <a:pt x="126" y="360"/>
                </a:lnTo>
                <a:lnTo>
                  <a:pt x="127" y="346"/>
                </a:lnTo>
                <a:lnTo>
                  <a:pt x="128" y="332"/>
                </a:lnTo>
                <a:lnTo>
                  <a:pt x="130" y="321"/>
                </a:lnTo>
                <a:lnTo>
                  <a:pt x="131" y="313"/>
                </a:lnTo>
                <a:lnTo>
                  <a:pt x="131" y="310"/>
                </a:lnTo>
                <a:lnTo>
                  <a:pt x="131" y="310"/>
                </a:lnTo>
                <a:lnTo>
                  <a:pt x="132" y="310"/>
                </a:lnTo>
                <a:lnTo>
                  <a:pt x="133" y="308"/>
                </a:lnTo>
                <a:lnTo>
                  <a:pt x="135" y="307"/>
                </a:lnTo>
                <a:lnTo>
                  <a:pt x="137" y="304"/>
                </a:lnTo>
                <a:lnTo>
                  <a:pt x="137" y="300"/>
                </a:lnTo>
                <a:lnTo>
                  <a:pt x="139" y="294"/>
                </a:lnTo>
                <a:lnTo>
                  <a:pt x="140" y="287"/>
                </a:lnTo>
                <a:lnTo>
                  <a:pt x="130" y="200"/>
                </a:lnTo>
                <a:lnTo>
                  <a:pt x="130" y="200"/>
                </a:lnTo>
                <a:lnTo>
                  <a:pt x="130" y="200"/>
                </a:lnTo>
                <a:lnTo>
                  <a:pt x="131" y="203"/>
                </a:lnTo>
                <a:lnTo>
                  <a:pt x="131" y="206"/>
                </a:lnTo>
                <a:lnTo>
                  <a:pt x="133" y="209"/>
                </a:lnTo>
                <a:lnTo>
                  <a:pt x="135" y="213"/>
                </a:lnTo>
                <a:lnTo>
                  <a:pt x="137" y="215"/>
                </a:lnTo>
                <a:lnTo>
                  <a:pt x="138" y="216"/>
                </a:lnTo>
                <a:lnTo>
                  <a:pt x="140" y="215"/>
                </a:lnTo>
                <a:lnTo>
                  <a:pt x="141" y="213"/>
                </a:lnTo>
                <a:lnTo>
                  <a:pt x="142" y="210"/>
                </a:lnTo>
                <a:lnTo>
                  <a:pt x="143" y="207"/>
                </a:lnTo>
                <a:lnTo>
                  <a:pt x="144" y="204"/>
                </a:lnTo>
                <a:lnTo>
                  <a:pt x="144" y="200"/>
                </a:lnTo>
                <a:lnTo>
                  <a:pt x="143" y="196"/>
                </a:lnTo>
                <a:lnTo>
                  <a:pt x="142" y="192"/>
                </a:lnTo>
                <a:lnTo>
                  <a:pt x="140" y="186"/>
                </a:lnTo>
                <a:lnTo>
                  <a:pt x="136" y="178"/>
                </a:lnTo>
                <a:lnTo>
                  <a:pt x="136" y="171"/>
                </a:lnTo>
                <a:lnTo>
                  <a:pt x="137" y="165"/>
                </a:lnTo>
                <a:lnTo>
                  <a:pt x="139" y="157"/>
                </a:lnTo>
                <a:lnTo>
                  <a:pt x="140" y="147"/>
                </a:lnTo>
                <a:lnTo>
                  <a:pt x="140" y="133"/>
                </a:lnTo>
                <a:lnTo>
                  <a:pt x="137" y="114"/>
                </a:lnTo>
                <a:lnTo>
                  <a:pt x="130" y="88"/>
                </a:lnTo>
                <a:lnTo>
                  <a:pt x="127" y="83"/>
                </a:lnTo>
                <a:lnTo>
                  <a:pt x="125" y="80"/>
                </a:lnTo>
                <a:lnTo>
                  <a:pt x="120" y="76"/>
                </a:lnTo>
                <a:lnTo>
                  <a:pt x="116" y="72"/>
                </a:lnTo>
                <a:lnTo>
                  <a:pt x="113" y="70"/>
                </a:lnTo>
                <a:lnTo>
                  <a:pt x="109" y="68"/>
                </a:lnTo>
                <a:lnTo>
                  <a:pt x="107" y="67"/>
                </a:lnTo>
                <a:lnTo>
                  <a:pt x="106" y="66"/>
                </a:lnTo>
                <a:lnTo>
                  <a:pt x="106" y="66"/>
                </a:lnTo>
                <a:lnTo>
                  <a:pt x="108" y="66"/>
                </a:lnTo>
                <a:lnTo>
                  <a:pt x="109" y="66"/>
                </a:lnTo>
                <a:lnTo>
                  <a:pt x="110" y="65"/>
                </a:lnTo>
                <a:lnTo>
                  <a:pt x="112" y="64"/>
                </a:lnTo>
                <a:lnTo>
                  <a:pt x="114" y="63"/>
                </a:lnTo>
                <a:lnTo>
                  <a:pt x="115" y="60"/>
                </a:lnTo>
                <a:lnTo>
                  <a:pt x="116" y="58"/>
                </a:lnTo>
                <a:lnTo>
                  <a:pt x="116" y="55"/>
                </a:lnTo>
                <a:lnTo>
                  <a:pt x="116" y="52"/>
                </a:lnTo>
                <a:lnTo>
                  <a:pt x="115" y="49"/>
                </a:lnTo>
                <a:lnTo>
                  <a:pt x="114" y="46"/>
                </a:lnTo>
                <a:lnTo>
                  <a:pt x="113" y="44"/>
                </a:lnTo>
                <a:lnTo>
                  <a:pt x="111" y="41"/>
                </a:lnTo>
                <a:lnTo>
                  <a:pt x="109" y="38"/>
                </a:lnTo>
                <a:lnTo>
                  <a:pt x="107" y="35"/>
                </a:lnTo>
                <a:lnTo>
                  <a:pt x="105" y="32"/>
                </a:lnTo>
                <a:lnTo>
                  <a:pt x="104" y="29"/>
                </a:lnTo>
                <a:lnTo>
                  <a:pt x="104" y="25"/>
                </a:lnTo>
                <a:lnTo>
                  <a:pt x="103" y="22"/>
                </a:lnTo>
                <a:lnTo>
                  <a:pt x="103" y="20"/>
                </a:lnTo>
                <a:lnTo>
                  <a:pt x="103" y="18"/>
                </a:lnTo>
                <a:lnTo>
                  <a:pt x="103" y="17"/>
                </a:lnTo>
                <a:lnTo>
                  <a:pt x="103" y="17"/>
                </a:lnTo>
                <a:lnTo>
                  <a:pt x="102" y="16"/>
                </a:lnTo>
                <a:lnTo>
                  <a:pt x="102" y="15"/>
                </a:lnTo>
                <a:lnTo>
                  <a:pt x="102" y="13"/>
                </a:lnTo>
                <a:lnTo>
                  <a:pt x="101" y="11"/>
                </a:lnTo>
                <a:lnTo>
                  <a:pt x="100" y="8"/>
                </a:lnTo>
                <a:lnTo>
                  <a:pt x="100" y="6"/>
                </a:lnTo>
                <a:lnTo>
                  <a:pt x="100" y="4"/>
                </a:lnTo>
                <a:lnTo>
                  <a:pt x="100" y="2"/>
                </a:lnTo>
                <a:lnTo>
                  <a:pt x="98" y="0"/>
                </a:lnTo>
                <a:lnTo>
                  <a:pt x="96" y="0"/>
                </a:lnTo>
                <a:lnTo>
                  <a:pt x="92" y="0"/>
                </a:lnTo>
                <a:lnTo>
                  <a:pt x="87" y="0"/>
                </a:lnTo>
                <a:lnTo>
                  <a:pt x="81" y="0"/>
                </a:lnTo>
                <a:lnTo>
                  <a:pt x="76" y="1"/>
                </a:lnTo>
                <a:lnTo>
                  <a:pt x="71" y="2"/>
                </a:lnTo>
                <a:lnTo>
                  <a:pt x="67" y="3"/>
                </a:lnTo>
                <a:lnTo>
                  <a:pt x="65" y="5"/>
                </a:lnTo>
                <a:lnTo>
                  <a:pt x="62" y="8"/>
                </a:lnTo>
                <a:lnTo>
                  <a:pt x="59" y="12"/>
                </a:lnTo>
                <a:lnTo>
                  <a:pt x="56" y="17"/>
                </a:lnTo>
                <a:lnTo>
                  <a:pt x="54" y="22"/>
                </a:lnTo>
                <a:lnTo>
                  <a:pt x="51" y="28"/>
                </a:lnTo>
                <a:lnTo>
                  <a:pt x="49" y="34"/>
                </a:lnTo>
                <a:lnTo>
                  <a:pt x="48" y="38"/>
                </a:lnTo>
                <a:lnTo>
                  <a:pt x="46" y="43"/>
                </a:lnTo>
                <a:lnTo>
                  <a:pt x="44" y="47"/>
                </a:lnTo>
                <a:lnTo>
                  <a:pt x="42" y="51"/>
                </a:lnTo>
                <a:lnTo>
                  <a:pt x="40" y="54"/>
                </a:lnTo>
                <a:lnTo>
                  <a:pt x="38" y="56"/>
                </a:lnTo>
                <a:lnTo>
                  <a:pt x="37" y="58"/>
                </a:lnTo>
                <a:lnTo>
                  <a:pt x="36" y="59"/>
                </a:lnTo>
                <a:lnTo>
                  <a:pt x="35" y="59"/>
                </a:lnTo>
                <a:lnTo>
                  <a:pt x="40" y="64"/>
                </a:lnTo>
                <a:lnTo>
                  <a:pt x="41" y="64"/>
                </a:lnTo>
                <a:lnTo>
                  <a:pt x="42" y="65"/>
                </a:lnTo>
                <a:lnTo>
                  <a:pt x="43" y="66"/>
                </a:lnTo>
                <a:lnTo>
                  <a:pt x="44" y="68"/>
                </a:lnTo>
                <a:lnTo>
                  <a:pt x="45" y="69"/>
                </a:lnTo>
                <a:lnTo>
                  <a:pt x="45" y="72"/>
                </a:lnTo>
                <a:lnTo>
                  <a:pt x="43" y="73"/>
                </a:lnTo>
                <a:lnTo>
                  <a:pt x="40" y="76"/>
                </a:lnTo>
                <a:lnTo>
                  <a:pt x="36" y="81"/>
                </a:lnTo>
                <a:lnTo>
                  <a:pt x="31" y="90"/>
                </a:lnTo>
                <a:lnTo>
                  <a:pt x="25" y="102"/>
                </a:lnTo>
                <a:lnTo>
                  <a:pt x="20" y="116"/>
                </a:lnTo>
                <a:lnTo>
                  <a:pt x="16" y="131"/>
                </a:lnTo>
                <a:lnTo>
                  <a:pt x="11" y="143"/>
                </a:lnTo>
                <a:lnTo>
                  <a:pt x="9" y="152"/>
                </a:lnTo>
                <a:lnTo>
                  <a:pt x="8" y="157"/>
                </a:lnTo>
                <a:lnTo>
                  <a:pt x="8" y="157"/>
                </a:lnTo>
                <a:lnTo>
                  <a:pt x="9" y="159"/>
                </a:lnTo>
                <a:lnTo>
                  <a:pt x="10" y="162"/>
                </a:lnTo>
                <a:lnTo>
                  <a:pt x="10" y="163"/>
                </a:lnTo>
                <a:lnTo>
                  <a:pt x="11" y="166"/>
                </a:lnTo>
                <a:lnTo>
                  <a:pt x="13" y="168"/>
                </a:lnTo>
                <a:lnTo>
                  <a:pt x="14" y="170"/>
                </a:lnTo>
                <a:lnTo>
                  <a:pt x="16" y="173"/>
                </a:lnTo>
                <a:lnTo>
                  <a:pt x="9" y="196"/>
                </a:lnTo>
                <a:lnTo>
                  <a:pt x="7" y="200"/>
                </a:lnTo>
                <a:lnTo>
                  <a:pt x="5" y="206"/>
                </a:lnTo>
                <a:lnTo>
                  <a:pt x="3" y="216"/>
                </a:lnTo>
                <a:lnTo>
                  <a:pt x="1" y="227"/>
                </a:lnTo>
                <a:lnTo>
                  <a:pt x="0" y="238"/>
                </a:lnTo>
                <a:lnTo>
                  <a:pt x="0" y="247"/>
                </a:lnTo>
                <a:lnTo>
                  <a:pt x="0" y="255"/>
                </a:lnTo>
                <a:lnTo>
                  <a:pt x="2" y="259"/>
                </a:lnTo>
                <a:lnTo>
                  <a:pt x="3" y="260"/>
                </a:lnTo>
                <a:lnTo>
                  <a:pt x="5" y="260"/>
                </a:lnTo>
                <a:lnTo>
                  <a:pt x="8" y="261"/>
                </a:lnTo>
                <a:lnTo>
                  <a:pt x="11" y="262"/>
                </a:lnTo>
                <a:lnTo>
                  <a:pt x="16" y="263"/>
                </a:lnTo>
                <a:lnTo>
                  <a:pt x="20" y="264"/>
                </a:lnTo>
                <a:lnTo>
                  <a:pt x="24" y="264"/>
                </a:lnTo>
                <a:lnTo>
                  <a:pt x="29" y="264"/>
                </a:lnTo>
                <a:lnTo>
                  <a:pt x="28" y="272"/>
                </a:lnTo>
                <a:lnTo>
                  <a:pt x="27" y="279"/>
                </a:lnTo>
                <a:lnTo>
                  <a:pt x="27" y="285"/>
                </a:lnTo>
                <a:lnTo>
                  <a:pt x="26" y="291"/>
                </a:lnTo>
                <a:lnTo>
                  <a:pt x="25" y="296"/>
                </a:lnTo>
                <a:lnTo>
                  <a:pt x="24" y="300"/>
                </a:lnTo>
                <a:lnTo>
                  <a:pt x="24" y="302"/>
                </a:lnTo>
                <a:lnTo>
                  <a:pt x="24" y="302"/>
                </a:lnTo>
                <a:lnTo>
                  <a:pt x="25" y="303"/>
                </a:lnTo>
                <a:lnTo>
                  <a:pt x="27" y="305"/>
                </a:lnTo>
                <a:lnTo>
                  <a:pt x="30" y="307"/>
                </a:lnTo>
                <a:lnTo>
                  <a:pt x="34" y="309"/>
                </a:lnTo>
                <a:lnTo>
                  <a:pt x="38" y="311"/>
                </a:lnTo>
                <a:lnTo>
                  <a:pt x="41" y="312"/>
                </a:lnTo>
                <a:lnTo>
                  <a:pt x="43" y="312"/>
                </a:lnTo>
                <a:lnTo>
                  <a:pt x="44" y="310"/>
                </a:lnTo>
                <a:lnTo>
                  <a:pt x="44" y="312"/>
                </a:lnTo>
                <a:lnTo>
                  <a:pt x="45" y="315"/>
                </a:lnTo>
                <a:lnTo>
                  <a:pt x="47" y="320"/>
                </a:lnTo>
                <a:lnTo>
                  <a:pt x="49" y="324"/>
                </a:lnTo>
                <a:lnTo>
                  <a:pt x="50" y="329"/>
                </a:lnTo>
                <a:lnTo>
                  <a:pt x="51" y="333"/>
                </a:lnTo>
                <a:lnTo>
                  <a:pt x="52" y="337"/>
                </a:lnTo>
                <a:lnTo>
                  <a:pt x="53" y="337"/>
                </a:lnTo>
                <a:lnTo>
                  <a:pt x="53" y="337"/>
                </a:lnTo>
                <a:lnTo>
                  <a:pt x="52" y="338"/>
                </a:lnTo>
                <a:lnTo>
                  <a:pt x="52" y="340"/>
                </a:lnTo>
                <a:lnTo>
                  <a:pt x="51" y="341"/>
                </a:lnTo>
                <a:lnTo>
                  <a:pt x="50" y="345"/>
                </a:lnTo>
                <a:lnTo>
                  <a:pt x="50" y="347"/>
                </a:lnTo>
                <a:lnTo>
                  <a:pt x="49" y="351"/>
                </a:lnTo>
                <a:lnTo>
                  <a:pt x="49" y="355"/>
                </a:lnTo>
                <a:lnTo>
                  <a:pt x="49" y="361"/>
                </a:lnTo>
                <a:lnTo>
                  <a:pt x="50" y="367"/>
                </a:lnTo>
                <a:lnTo>
                  <a:pt x="51" y="375"/>
                </a:lnTo>
                <a:lnTo>
                  <a:pt x="54" y="383"/>
                </a:lnTo>
                <a:lnTo>
                  <a:pt x="55" y="390"/>
                </a:lnTo>
                <a:lnTo>
                  <a:pt x="57" y="396"/>
                </a:lnTo>
                <a:lnTo>
                  <a:pt x="59" y="400"/>
                </a:lnTo>
                <a:lnTo>
                  <a:pt x="59" y="401"/>
                </a:lnTo>
                <a:lnTo>
                  <a:pt x="51" y="417"/>
                </a:lnTo>
                <a:lnTo>
                  <a:pt x="54" y="441"/>
                </a:lnTo>
                <a:lnTo>
                  <a:pt x="54" y="441"/>
                </a:lnTo>
                <a:lnTo>
                  <a:pt x="55" y="443"/>
                </a:lnTo>
                <a:lnTo>
                  <a:pt x="57" y="444"/>
                </a:lnTo>
                <a:lnTo>
                  <a:pt x="60" y="446"/>
                </a:lnTo>
                <a:lnTo>
                  <a:pt x="62" y="447"/>
                </a:lnTo>
                <a:lnTo>
                  <a:pt x="65" y="448"/>
                </a:lnTo>
                <a:lnTo>
                  <a:pt x="67" y="448"/>
                </a:lnTo>
                <a:lnTo>
                  <a:pt x="70" y="447"/>
                </a:lnTo>
                <a:lnTo>
                  <a:pt x="72" y="444"/>
                </a:lnTo>
                <a:lnTo>
                  <a:pt x="74" y="442"/>
                </a:lnTo>
                <a:lnTo>
                  <a:pt x="75" y="439"/>
                </a:lnTo>
                <a:lnTo>
                  <a:pt x="76" y="436"/>
                </a:lnTo>
                <a:lnTo>
                  <a:pt x="76" y="433"/>
                </a:lnTo>
                <a:lnTo>
                  <a:pt x="77" y="431"/>
                </a:lnTo>
                <a:lnTo>
                  <a:pt x="77" y="430"/>
                </a:lnTo>
                <a:lnTo>
                  <a:pt x="77" y="429"/>
                </a:lnTo>
                <a:lnTo>
                  <a:pt x="71" y="398"/>
                </a:lnTo>
                <a:lnTo>
                  <a:pt x="82" y="337"/>
                </a:lnTo>
                <a:lnTo>
                  <a:pt x="84" y="324"/>
                </a:lnTo>
                <a:lnTo>
                  <a:pt x="96" y="324"/>
                </a:lnTo>
                <a:lnTo>
                  <a:pt x="96" y="325"/>
                </a:lnTo>
                <a:lnTo>
                  <a:pt x="96" y="327"/>
                </a:lnTo>
                <a:lnTo>
                  <a:pt x="96" y="330"/>
                </a:lnTo>
                <a:lnTo>
                  <a:pt x="97" y="334"/>
                </a:lnTo>
                <a:lnTo>
                  <a:pt x="97" y="339"/>
                </a:lnTo>
                <a:lnTo>
                  <a:pt x="97" y="344"/>
                </a:lnTo>
                <a:lnTo>
                  <a:pt x="98" y="349"/>
                </a:lnTo>
                <a:lnTo>
                  <a:pt x="98" y="355"/>
                </a:lnTo>
                <a:lnTo>
                  <a:pt x="100" y="362"/>
                </a:lnTo>
                <a:lnTo>
                  <a:pt x="101" y="370"/>
                </a:lnTo>
                <a:lnTo>
                  <a:pt x="103" y="378"/>
                </a:lnTo>
                <a:lnTo>
                  <a:pt x="104" y="384"/>
                </a:lnTo>
                <a:lnTo>
                  <a:pt x="106" y="391"/>
                </a:lnTo>
                <a:lnTo>
                  <a:pt x="108" y="396"/>
                </a:lnTo>
                <a:lnTo>
                  <a:pt x="108" y="399"/>
                </a:lnTo>
                <a:lnTo>
                  <a:pt x="109" y="401"/>
                </a:lnTo>
                <a:lnTo>
                  <a:pt x="106" y="428"/>
                </a:lnTo>
                <a:lnTo>
                  <a:pt x="115" y="430"/>
                </a:lnTo>
                <a:lnTo>
                  <a:pt x="115" y="426"/>
                </a:lnTo>
                <a:lnTo>
                  <a:pt x="115" y="426"/>
                </a:lnTo>
                <a:lnTo>
                  <a:pt x="116" y="427"/>
                </a:lnTo>
                <a:lnTo>
                  <a:pt x="119" y="429"/>
                </a:lnTo>
                <a:lnTo>
                  <a:pt x="121" y="430"/>
                </a:lnTo>
                <a:lnTo>
                  <a:pt x="125" y="432"/>
                </a:lnTo>
                <a:lnTo>
                  <a:pt x="128" y="434"/>
                </a:lnTo>
                <a:lnTo>
                  <a:pt x="132" y="435"/>
                </a:lnTo>
                <a:lnTo>
                  <a:pt x="136" y="437"/>
                </a:lnTo>
                <a:lnTo>
                  <a:pt x="140" y="439"/>
                </a:lnTo>
                <a:lnTo>
                  <a:pt x="143" y="439"/>
                </a:lnTo>
                <a:lnTo>
                  <a:pt x="148" y="439"/>
                </a:lnTo>
                <a:lnTo>
                  <a:pt x="151" y="439"/>
                </a:lnTo>
                <a:lnTo>
                  <a:pt x="153" y="439"/>
                </a:lnTo>
                <a:lnTo>
                  <a:pt x="156" y="438"/>
                </a:lnTo>
                <a:lnTo>
                  <a:pt x="158" y="438"/>
                </a:lnTo>
                <a:lnTo>
                  <a:pt x="159" y="437"/>
                </a:lnTo>
                <a:lnTo>
                  <a:pt x="157" y="429"/>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8" name="Rectangle 22"/>
          <p:cNvSpPr>
            <a:spLocks noChangeArrowheads="1"/>
          </p:cNvSpPr>
          <p:nvPr/>
        </p:nvSpPr>
        <p:spPr bwMode="auto">
          <a:xfrm>
            <a:off x="1428750" y="3268663"/>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chemeClr val="tx1"/>
                </a:solidFill>
                <a:effectLst>
                  <a:outerShdw blurRad="38100" dist="38100" dir="2700000" algn="tl">
                    <a:srgbClr val="000000"/>
                  </a:outerShdw>
                </a:effectLst>
                <a:latin typeface="Arial" pitchFamily="34" charset="0"/>
              </a:rPr>
              <a:t>?</a:t>
            </a:r>
          </a:p>
        </p:txBody>
      </p:sp>
      <p:sp>
        <p:nvSpPr>
          <p:cNvPr id="9239" name="Rectangle 23"/>
          <p:cNvSpPr>
            <a:spLocks noChangeArrowheads="1"/>
          </p:cNvSpPr>
          <p:nvPr/>
        </p:nvSpPr>
        <p:spPr bwMode="auto">
          <a:xfrm>
            <a:off x="2244725" y="4059238"/>
            <a:ext cx="5965825" cy="177006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0" name="Rectangle 24"/>
          <p:cNvSpPr>
            <a:spLocks noChangeArrowheads="1"/>
          </p:cNvSpPr>
          <p:nvPr/>
        </p:nvSpPr>
        <p:spPr bwMode="auto">
          <a:xfrm>
            <a:off x="3652838" y="4784725"/>
            <a:ext cx="400208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200">
                <a:solidFill>
                  <a:srgbClr val="000000"/>
                </a:solidFill>
                <a:latin typeface="Arial" pitchFamily="34" charset="0"/>
              </a:rPr>
              <a:t>“What is Jones’ salary?”</a:t>
            </a:r>
          </a:p>
        </p:txBody>
      </p:sp>
      <p:sp>
        <p:nvSpPr>
          <p:cNvPr id="9241" name="Oval 25"/>
          <p:cNvSpPr>
            <a:spLocks noChangeArrowheads="1"/>
          </p:cNvSpPr>
          <p:nvPr/>
        </p:nvSpPr>
        <p:spPr bwMode="auto">
          <a:xfrm>
            <a:off x="2422525" y="4484688"/>
            <a:ext cx="1117600" cy="1106487"/>
          </a:xfrm>
          <a:prstGeom prst="ellipse">
            <a:avLst/>
          </a:prstGeom>
          <a:solidFill>
            <a:srgbClr val="FF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 name="Group 56"/>
          <p:cNvGrpSpPr>
            <a:grpSpLocks/>
          </p:cNvGrpSpPr>
          <p:nvPr/>
        </p:nvGrpSpPr>
        <p:grpSpPr bwMode="auto">
          <a:xfrm>
            <a:off x="2695575" y="4648200"/>
            <a:ext cx="612775" cy="776288"/>
            <a:chOff x="1698" y="2928"/>
            <a:chExt cx="386" cy="489"/>
          </a:xfrm>
        </p:grpSpPr>
        <p:grpSp>
          <p:nvGrpSpPr>
            <p:cNvPr id="4" name="Group 35"/>
            <p:cNvGrpSpPr>
              <a:grpSpLocks/>
            </p:cNvGrpSpPr>
            <p:nvPr/>
          </p:nvGrpSpPr>
          <p:grpSpPr bwMode="auto">
            <a:xfrm>
              <a:off x="1781" y="3018"/>
              <a:ext cx="303" cy="399"/>
              <a:chOff x="1781" y="3018"/>
              <a:chExt cx="303" cy="399"/>
            </a:xfrm>
          </p:grpSpPr>
          <p:sp>
            <p:nvSpPr>
              <p:cNvPr id="9242" name="Freeform 26"/>
              <p:cNvSpPr>
                <a:spLocks/>
              </p:cNvSpPr>
              <p:nvPr/>
            </p:nvSpPr>
            <p:spPr bwMode="auto">
              <a:xfrm>
                <a:off x="1788" y="3044"/>
                <a:ext cx="296" cy="373"/>
              </a:xfrm>
              <a:custGeom>
                <a:avLst/>
                <a:gdLst>
                  <a:gd name="T0" fmla="*/ 2 w 296"/>
                  <a:gd name="T1" fmla="*/ 353 h 373"/>
                  <a:gd name="T2" fmla="*/ 1 w 296"/>
                  <a:gd name="T3" fmla="*/ 348 h 373"/>
                  <a:gd name="T4" fmla="*/ 0 w 296"/>
                  <a:gd name="T5" fmla="*/ 334 h 373"/>
                  <a:gd name="T6" fmla="*/ 0 w 296"/>
                  <a:gd name="T7" fmla="*/ 315 h 373"/>
                  <a:gd name="T8" fmla="*/ 0 w 296"/>
                  <a:gd name="T9" fmla="*/ 290 h 373"/>
                  <a:gd name="T10" fmla="*/ 2 w 296"/>
                  <a:gd name="T11" fmla="*/ 262 h 373"/>
                  <a:gd name="T12" fmla="*/ 6 w 296"/>
                  <a:gd name="T13" fmla="*/ 234 h 373"/>
                  <a:gd name="T14" fmla="*/ 15 w 296"/>
                  <a:gd name="T15" fmla="*/ 209 h 373"/>
                  <a:gd name="T16" fmla="*/ 26 w 296"/>
                  <a:gd name="T17" fmla="*/ 186 h 373"/>
                  <a:gd name="T18" fmla="*/ 40 w 296"/>
                  <a:gd name="T19" fmla="*/ 170 h 373"/>
                  <a:gd name="T20" fmla="*/ 54 w 296"/>
                  <a:gd name="T21" fmla="*/ 161 h 373"/>
                  <a:gd name="T22" fmla="*/ 68 w 296"/>
                  <a:gd name="T23" fmla="*/ 155 h 373"/>
                  <a:gd name="T24" fmla="*/ 80 w 296"/>
                  <a:gd name="T25" fmla="*/ 151 h 373"/>
                  <a:gd name="T26" fmla="*/ 94 w 296"/>
                  <a:gd name="T27" fmla="*/ 146 h 373"/>
                  <a:gd name="T28" fmla="*/ 107 w 296"/>
                  <a:gd name="T29" fmla="*/ 139 h 373"/>
                  <a:gd name="T30" fmla="*/ 121 w 296"/>
                  <a:gd name="T31" fmla="*/ 127 h 373"/>
                  <a:gd name="T32" fmla="*/ 134 w 296"/>
                  <a:gd name="T33" fmla="*/ 108 h 373"/>
                  <a:gd name="T34" fmla="*/ 146 w 296"/>
                  <a:gd name="T35" fmla="*/ 85 h 373"/>
                  <a:gd name="T36" fmla="*/ 154 w 296"/>
                  <a:gd name="T37" fmla="*/ 63 h 373"/>
                  <a:gd name="T38" fmla="*/ 160 w 296"/>
                  <a:gd name="T39" fmla="*/ 45 h 373"/>
                  <a:gd name="T40" fmla="*/ 164 w 296"/>
                  <a:gd name="T41" fmla="*/ 29 h 373"/>
                  <a:gd name="T42" fmla="*/ 167 w 296"/>
                  <a:gd name="T43" fmla="*/ 17 h 373"/>
                  <a:gd name="T44" fmla="*/ 168 w 296"/>
                  <a:gd name="T45" fmla="*/ 7 h 373"/>
                  <a:gd name="T46" fmla="*/ 168 w 296"/>
                  <a:gd name="T47" fmla="*/ 1 h 373"/>
                  <a:gd name="T48" fmla="*/ 168 w 296"/>
                  <a:gd name="T49" fmla="*/ 0 h 373"/>
                  <a:gd name="T50" fmla="*/ 295 w 296"/>
                  <a:gd name="T51" fmla="*/ 19 h 373"/>
                  <a:gd name="T52" fmla="*/ 294 w 296"/>
                  <a:gd name="T53" fmla="*/ 25 h 373"/>
                  <a:gd name="T54" fmla="*/ 292 w 296"/>
                  <a:gd name="T55" fmla="*/ 39 h 373"/>
                  <a:gd name="T56" fmla="*/ 287 w 296"/>
                  <a:gd name="T57" fmla="*/ 60 h 373"/>
                  <a:gd name="T58" fmla="*/ 281 w 296"/>
                  <a:gd name="T59" fmla="*/ 85 h 373"/>
                  <a:gd name="T60" fmla="*/ 273 w 296"/>
                  <a:gd name="T61" fmla="*/ 112 h 373"/>
                  <a:gd name="T62" fmla="*/ 264 w 296"/>
                  <a:gd name="T63" fmla="*/ 136 h 373"/>
                  <a:gd name="T64" fmla="*/ 253 w 296"/>
                  <a:gd name="T65" fmla="*/ 158 h 373"/>
                  <a:gd name="T66" fmla="*/ 242 w 296"/>
                  <a:gd name="T67" fmla="*/ 171 h 373"/>
                  <a:gd name="T68" fmla="*/ 228 w 296"/>
                  <a:gd name="T69" fmla="*/ 180 h 373"/>
                  <a:gd name="T70" fmla="*/ 212 w 296"/>
                  <a:gd name="T71" fmla="*/ 186 h 373"/>
                  <a:gd name="T72" fmla="*/ 194 w 296"/>
                  <a:gd name="T73" fmla="*/ 191 h 373"/>
                  <a:gd name="T74" fmla="*/ 176 w 296"/>
                  <a:gd name="T75" fmla="*/ 195 h 373"/>
                  <a:gd name="T76" fmla="*/ 159 w 296"/>
                  <a:gd name="T77" fmla="*/ 202 h 373"/>
                  <a:gd name="T78" fmla="*/ 145 w 296"/>
                  <a:gd name="T79" fmla="*/ 211 h 373"/>
                  <a:gd name="T80" fmla="*/ 132 w 296"/>
                  <a:gd name="T81" fmla="*/ 224 h 373"/>
                  <a:gd name="T82" fmla="*/ 124 w 296"/>
                  <a:gd name="T83" fmla="*/ 242 h 373"/>
                  <a:gd name="T84" fmla="*/ 121 w 296"/>
                  <a:gd name="T85" fmla="*/ 263 h 373"/>
                  <a:gd name="T86" fmla="*/ 118 w 296"/>
                  <a:gd name="T87" fmla="*/ 286 h 373"/>
                  <a:gd name="T88" fmla="*/ 117 w 296"/>
                  <a:gd name="T89" fmla="*/ 308 h 373"/>
                  <a:gd name="T90" fmla="*/ 117 w 296"/>
                  <a:gd name="T91" fmla="*/ 327 h 373"/>
                  <a:gd name="T92" fmla="*/ 118 w 296"/>
                  <a:gd name="T93" fmla="*/ 345 h 373"/>
                  <a:gd name="T94" fmla="*/ 119 w 296"/>
                  <a:gd name="T95" fmla="*/ 359 h 373"/>
                  <a:gd name="T96" fmla="*/ 120 w 296"/>
                  <a:gd name="T97" fmla="*/ 368 h 373"/>
                  <a:gd name="T98" fmla="*/ 121 w 296"/>
                  <a:gd name="T99" fmla="*/ 372 h 373"/>
                  <a:gd name="T100" fmla="*/ 2 w 296"/>
                  <a:gd name="T101" fmla="*/ 35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3" name="Freeform 27"/>
              <p:cNvSpPr>
                <a:spLocks/>
              </p:cNvSpPr>
              <p:nvPr/>
            </p:nvSpPr>
            <p:spPr bwMode="auto">
              <a:xfrm>
                <a:off x="1781" y="3018"/>
                <a:ext cx="298" cy="374"/>
              </a:xfrm>
              <a:custGeom>
                <a:avLst/>
                <a:gdLst>
                  <a:gd name="T0" fmla="*/ 2 w 298"/>
                  <a:gd name="T1" fmla="*/ 354 h 374"/>
                  <a:gd name="T2" fmla="*/ 1 w 298"/>
                  <a:gd name="T3" fmla="*/ 350 h 374"/>
                  <a:gd name="T4" fmla="*/ 0 w 298"/>
                  <a:gd name="T5" fmla="*/ 336 h 374"/>
                  <a:gd name="T6" fmla="*/ 0 w 298"/>
                  <a:gd name="T7" fmla="*/ 315 h 374"/>
                  <a:gd name="T8" fmla="*/ 0 w 298"/>
                  <a:gd name="T9" fmla="*/ 290 h 374"/>
                  <a:gd name="T10" fmla="*/ 2 w 298"/>
                  <a:gd name="T11" fmla="*/ 263 h 374"/>
                  <a:gd name="T12" fmla="*/ 7 w 298"/>
                  <a:gd name="T13" fmla="*/ 236 h 374"/>
                  <a:gd name="T14" fmla="*/ 15 w 298"/>
                  <a:gd name="T15" fmla="*/ 209 h 374"/>
                  <a:gd name="T16" fmla="*/ 27 w 298"/>
                  <a:gd name="T17" fmla="*/ 187 h 374"/>
                  <a:gd name="T18" fmla="*/ 41 w 298"/>
                  <a:gd name="T19" fmla="*/ 172 h 374"/>
                  <a:gd name="T20" fmla="*/ 54 w 298"/>
                  <a:gd name="T21" fmla="*/ 161 h 374"/>
                  <a:gd name="T22" fmla="*/ 68 w 298"/>
                  <a:gd name="T23" fmla="*/ 156 h 374"/>
                  <a:gd name="T24" fmla="*/ 81 w 298"/>
                  <a:gd name="T25" fmla="*/ 152 h 374"/>
                  <a:gd name="T26" fmla="*/ 94 w 298"/>
                  <a:gd name="T27" fmla="*/ 148 h 374"/>
                  <a:gd name="T28" fmla="*/ 108 w 298"/>
                  <a:gd name="T29" fmla="*/ 141 h 374"/>
                  <a:gd name="T30" fmla="*/ 121 w 298"/>
                  <a:gd name="T31" fmla="*/ 128 h 374"/>
                  <a:gd name="T32" fmla="*/ 135 w 298"/>
                  <a:gd name="T33" fmla="*/ 109 h 374"/>
                  <a:gd name="T34" fmla="*/ 146 w 298"/>
                  <a:gd name="T35" fmla="*/ 85 h 374"/>
                  <a:gd name="T36" fmla="*/ 155 w 298"/>
                  <a:gd name="T37" fmla="*/ 65 h 374"/>
                  <a:gd name="T38" fmla="*/ 162 w 298"/>
                  <a:gd name="T39" fmla="*/ 46 h 374"/>
                  <a:gd name="T40" fmla="*/ 165 w 298"/>
                  <a:gd name="T41" fmla="*/ 30 h 374"/>
                  <a:gd name="T42" fmla="*/ 167 w 298"/>
                  <a:gd name="T43" fmla="*/ 18 h 374"/>
                  <a:gd name="T44" fmla="*/ 168 w 298"/>
                  <a:gd name="T45" fmla="*/ 7 h 374"/>
                  <a:gd name="T46" fmla="*/ 168 w 298"/>
                  <a:gd name="T47" fmla="*/ 2 h 374"/>
                  <a:gd name="T48" fmla="*/ 168 w 298"/>
                  <a:gd name="T49" fmla="*/ 0 h 374"/>
                  <a:gd name="T50" fmla="*/ 297 w 298"/>
                  <a:gd name="T51" fmla="*/ 20 h 374"/>
                  <a:gd name="T52" fmla="*/ 296 w 298"/>
                  <a:gd name="T53" fmla="*/ 25 h 374"/>
                  <a:gd name="T54" fmla="*/ 293 w 298"/>
                  <a:gd name="T55" fmla="*/ 39 h 374"/>
                  <a:gd name="T56" fmla="*/ 288 w 298"/>
                  <a:gd name="T57" fmla="*/ 61 h 374"/>
                  <a:gd name="T58" fmla="*/ 282 w 298"/>
                  <a:gd name="T59" fmla="*/ 86 h 374"/>
                  <a:gd name="T60" fmla="*/ 274 w 298"/>
                  <a:gd name="T61" fmla="*/ 112 h 374"/>
                  <a:gd name="T62" fmla="*/ 265 w 298"/>
                  <a:gd name="T63" fmla="*/ 138 h 374"/>
                  <a:gd name="T64" fmla="*/ 254 w 298"/>
                  <a:gd name="T65" fmla="*/ 158 h 374"/>
                  <a:gd name="T66" fmla="*/ 243 w 298"/>
                  <a:gd name="T67" fmla="*/ 173 h 374"/>
                  <a:gd name="T68" fmla="*/ 229 w 298"/>
                  <a:gd name="T69" fmla="*/ 181 h 374"/>
                  <a:gd name="T70" fmla="*/ 213 w 298"/>
                  <a:gd name="T71" fmla="*/ 187 h 374"/>
                  <a:gd name="T72" fmla="*/ 194 w 298"/>
                  <a:gd name="T73" fmla="*/ 191 h 374"/>
                  <a:gd name="T74" fmla="*/ 177 w 298"/>
                  <a:gd name="T75" fmla="*/ 197 h 374"/>
                  <a:gd name="T76" fmla="*/ 160 w 298"/>
                  <a:gd name="T77" fmla="*/ 203 h 374"/>
                  <a:gd name="T78" fmla="*/ 145 w 298"/>
                  <a:gd name="T79" fmla="*/ 212 h 374"/>
                  <a:gd name="T80" fmla="*/ 133 w 298"/>
                  <a:gd name="T81" fmla="*/ 224 h 374"/>
                  <a:gd name="T82" fmla="*/ 125 w 298"/>
                  <a:gd name="T83" fmla="*/ 242 h 374"/>
                  <a:gd name="T84" fmla="*/ 121 w 298"/>
                  <a:gd name="T85" fmla="*/ 265 h 374"/>
                  <a:gd name="T86" fmla="*/ 118 w 298"/>
                  <a:gd name="T87" fmla="*/ 287 h 374"/>
                  <a:gd name="T88" fmla="*/ 117 w 298"/>
                  <a:gd name="T89" fmla="*/ 309 h 374"/>
                  <a:gd name="T90" fmla="*/ 117 w 298"/>
                  <a:gd name="T91" fmla="*/ 329 h 374"/>
                  <a:gd name="T92" fmla="*/ 118 w 298"/>
                  <a:gd name="T93" fmla="*/ 346 h 374"/>
                  <a:gd name="T94" fmla="*/ 119 w 298"/>
                  <a:gd name="T95" fmla="*/ 360 h 374"/>
                  <a:gd name="T96" fmla="*/ 120 w 298"/>
                  <a:gd name="T97" fmla="*/ 369 h 374"/>
                  <a:gd name="T98" fmla="*/ 121 w 298"/>
                  <a:gd name="T99" fmla="*/ 373 h 374"/>
                  <a:gd name="T100" fmla="*/ 2 w 298"/>
                  <a:gd name="T101" fmla="*/ 35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8" h="374">
                    <a:moveTo>
                      <a:pt x="2" y="354"/>
                    </a:moveTo>
                    <a:lnTo>
                      <a:pt x="1" y="350"/>
                    </a:lnTo>
                    <a:lnTo>
                      <a:pt x="0" y="336"/>
                    </a:lnTo>
                    <a:lnTo>
                      <a:pt x="0" y="315"/>
                    </a:lnTo>
                    <a:lnTo>
                      <a:pt x="0" y="290"/>
                    </a:lnTo>
                    <a:lnTo>
                      <a:pt x="2" y="263"/>
                    </a:lnTo>
                    <a:lnTo>
                      <a:pt x="7" y="236"/>
                    </a:lnTo>
                    <a:lnTo>
                      <a:pt x="15" y="209"/>
                    </a:lnTo>
                    <a:lnTo>
                      <a:pt x="27" y="187"/>
                    </a:lnTo>
                    <a:lnTo>
                      <a:pt x="41" y="172"/>
                    </a:lnTo>
                    <a:lnTo>
                      <a:pt x="54" y="161"/>
                    </a:lnTo>
                    <a:lnTo>
                      <a:pt x="68" y="156"/>
                    </a:lnTo>
                    <a:lnTo>
                      <a:pt x="81" y="152"/>
                    </a:lnTo>
                    <a:lnTo>
                      <a:pt x="94" y="148"/>
                    </a:lnTo>
                    <a:lnTo>
                      <a:pt x="108" y="141"/>
                    </a:lnTo>
                    <a:lnTo>
                      <a:pt x="121" y="128"/>
                    </a:lnTo>
                    <a:lnTo>
                      <a:pt x="135" y="109"/>
                    </a:lnTo>
                    <a:lnTo>
                      <a:pt x="146" y="85"/>
                    </a:lnTo>
                    <a:lnTo>
                      <a:pt x="155" y="65"/>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8"/>
                    </a:lnTo>
                    <a:lnTo>
                      <a:pt x="254" y="158"/>
                    </a:lnTo>
                    <a:lnTo>
                      <a:pt x="243" y="173"/>
                    </a:lnTo>
                    <a:lnTo>
                      <a:pt x="229" y="181"/>
                    </a:lnTo>
                    <a:lnTo>
                      <a:pt x="213" y="187"/>
                    </a:lnTo>
                    <a:lnTo>
                      <a:pt x="194" y="191"/>
                    </a:lnTo>
                    <a:lnTo>
                      <a:pt x="177" y="197"/>
                    </a:lnTo>
                    <a:lnTo>
                      <a:pt x="160" y="203"/>
                    </a:lnTo>
                    <a:lnTo>
                      <a:pt x="145" y="212"/>
                    </a:lnTo>
                    <a:lnTo>
                      <a:pt x="133" y="224"/>
                    </a:lnTo>
                    <a:lnTo>
                      <a:pt x="125"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4" name="Freeform 28"/>
              <p:cNvSpPr>
                <a:spLocks/>
              </p:cNvSpPr>
              <p:nvPr/>
            </p:nvSpPr>
            <p:spPr bwMode="auto">
              <a:xfrm>
                <a:off x="1798" y="3048"/>
                <a:ext cx="259" cy="319"/>
              </a:xfrm>
              <a:custGeom>
                <a:avLst/>
                <a:gdLst>
                  <a:gd name="T0" fmla="*/ 1 w 259"/>
                  <a:gd name="T1" fmla="*/ 303 h 319"/>
                  <a:gd name="T2" fmla="*/ 1 w 259"/>
                  <a:gd name="T3" fmla="*/ 299 h 319"/>
                  <a:gd name="T4" fmla="*/ 0 w 259"/>
                  <a:gd name="T5" fmla="*/ 287 h 319"/>
                  <a:gd name="T6" fmla="*/ 0 w 259"/>
                  <a:gd name="T7" fmla="*/ 270 h 319"/>
                  <a:gd name="T8" fmla="*/ 0 w 259"/>
                  <a:gd name="T9" fmla="*/ 248 h 319"/>
                  <a:gd name="T10" fmla="*/ 0 w 259"/>
                  <a:gd name="T11" fmla="*/ 226 h 319"/>
                  <a:gd name="T12" fmla="*/ 4 w 259"/>
                  <a:gd name="T13" fmla="*/ 203 h 319"/>
                  <a:gd name="T14" fmla="*/ 11 w 259"/>
                  <a:gd name="T15" fmla="*/ 181 h 319"/>
                  <a:gd name="T16" fmla="*/ 22 w 259"/>
                  <a:gd name="T17" fmla="*/ 164 h 319"/>
                  <a:gd name="T18" fmla="*/ 35 w 259"/>
                  <a:gd name="T19" fmla="*/ 152 h 319"/>
                  <a:gd name="T20" fmla="*/ 50 w 259"/>
                  <a:gd name="T21" fmla="*/ 143 h 319"/>
                  <a:gd name="T22" fmla="*/ 66 w 259"/>
                  <a:gd name="T23" fmla="*/ 135 h 319"/>
                  <a:gd name="T24" fmla="*/ 83 w 259"/>
                  <a:gd name="T25" fmla="*/ 128 h 319"/>
                  <a:gd name="T26" fmla="*/ 99 w 259"/>
                  <a:gd name="T27" fmla="*/ 120 h 319"/>
                  <a:gd name="T28" fmla="*/ 114 w 259"/>
                  <a:gd name="T29" fmla="*/ 107 h 319"/>
                  <a:gd name="T30" fmla="*/ 127 w 259"/>
                  <a:gd name="T31" fmla="*/ 91 h 319"/>
                  <a:gd name="T32" fmla="*/ 139 w 259"/>
                  <a:gd name="T33" fmla="*/ 68 h 319"/>
                  <a:gd name="T34" fmla="*/ 145 w 259"/>
                  <a:gd name="T35" fmla="*/ 48 h 319"/>
                  <a:gd name="T36" fmla="*/ 151 w 259"/>
                  <a:gd name="T37" fmla="*/ 34 h 319"/>
                  <a:gd name="T38" fmla="*/ 155 w 259"/>
                  <a:gd name="T39" fmla="*/ 21 h 319"/>
                  <a:gd name="T40" fmla="*/ 159 w 259"/>
                  <a:gd name="T41" fmla="*/ 12 h 319"/>
                  <a:gd name="T42" fmla="*/ 161 w 259"/>
                  <a:gd name="T43" fmla="*/ 6 h 319"/>
                  <a:gd name="T44" fmla="*/ 162 w 259"/>
                  <a:gd name="T45" fmla="*/ 2 h 319"/>
                  <a:gd name="T46" fmla="*/ 163 w 259"/>
                  <a:gd name="T47" fmla="*/ 0 h 319"/>
                  <a:gd name="T48" fmla="*/ 163 w 259"/>
                  <a:gd name="T49" fmla="*/ 0 h 319"/>
                  <a:gd name="T50" fmla="*/ 258 w 259"/>
                  <a:gd name="T51" fmla="*/ 17 h 319"/>
                  <a:gd name="T52" fmla="*/ 257 w 259"/>
                  <a:gd name="T53" fmla="*/ 21 h 319"/>
                  <a:gd name="T54" fmla="*/ 254 w 259"/>
                  <a:gd name="T55" fmla="*/ 32 h 319"/>
                  <a:gd name="T56" fmla="*/ 250 w 259"/>
                  <a:gd name="T57" fmla="*/ 48 h 319"/>
                  <a:gd name="T58" fmla="*/ 245 w 259"/>
                  <a:gd name="T59" fmla="*/ 68 h 319"/>
                  <a:gd name="T60" fmla="*/ 238 w 259"/>
                  <a:gd name="T61" fmla="*/ 88 h 319"/>
                  <a:gd name="T62" fmla="*/ 230 w 259"/>
                  <a:gd name="T63" fmla="*/ 107 h 319"/>
                  <a:gd name="T64" fmla="*/ 222 w 259"/>
                  <a:gd name="T65" fmla="*/ 123 h 319"/>
                  <a:gd name="T66" fmla="*/ 212 w 259"/>
                  <a:gd name="T67" fmla="*/ 134 h 319"/>
                  <a:gd name="T68" fmla="*/ 200 w 259"/>
                  <a:gd name="T69" fmla="*/ 140 h 319"/>
                  <a:gd name="T70" fmla="*/ 184 w 259"/>
                  <a:gd name="T71" fmla="*/ 146 h 319"/>
                  <a:gd name="T72" fmla="*/ 167 w 259"/>
                  <a:gd name="T73" fmla="*/ 152 h 319"/>
                  <a:gd name="T74" fmla="*/ 148 w 259"/>
                  <a:gd name="T75" fmla="*/ 157 h 319"/>
                  <a:gd name="T76" fmla="*/ 130 w 259"/>
                  <a:gd name="T77" fmla="*/ 165 h 319"/>
                  <a:gd name="T78" fmla="*/ 114 w 259"/>
                  <a:gd name="T79" fmla="*/ 176 h 319"/>
                  <a:gd name="T80" fmla="*/ 100 w 259"/>
                  <a:gd name="T81" fmla="*/ 189 h 319"/>
                  <a:gd name="T82" fmla="*/ 90 w 259"/>
                  <a:gd name="T83" fmla="*/ 206 h 319"/>
                  <a:gd name="T84" fmla="*/ 86 w 259"/>
                  <a:gd name="T85" fmla="*/ 223 h 319"/>
                  <a:gd name="T86" fmla="*/ 83 w 259"/>
                  <a:gd name="T87" fmla="*/ 241 h 319"/>
                  <a:gd name="T88" fmla="*/ 83 w 259"/>
                  <a:gd name="T89" fmla="*/ 260 h 319"/>
                  <a:gd name="T90" fmla="*/ 83 w 259"/>
                  <a:gd name="T91" fmla="*/ 278 h 319"/>
                  <a:gd name="T92" fmla="*/ 85 w 259"/>
                  <a:gd name="T93" fmla="*/ 293 h 319"/>
                  <a:gd name="T94" fmla="*/ 86 w 259"/>
                  <a:gd name="T95" fmla="*/ 305 h 319"/>
                  <a:gd name="T96" fmla="*/ 88 w 259"/>
                  <a:gd name="T97" fmla="*/ 314 h 319"/>
                  <a:gd name="T98" fmla="*/ 88 w 259"/>
                  <a:gd name="T99" fmla="*/ 318 h 319"/>
                  <a:gd name="T100" fmla="*/ 1 w 259"/>
                  <a:gd name="T101" fmla="*/ 30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9"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3" y="128"/>
                    </a:lnTo>
                    <a:lnTo>
                      <a:pt x="99" y="120"/>
                    </a:lnTo>
                    <a:lnTo>
                      <a:pt x="114" y="107"/>
                    </a:lnTo>
                    <a:lnTo>
                      <a:pt x="127" y="91"/>
                    </a:lnTo>
                    <a:lnTo>
                      <a:pt x="139" y="68"/>
                    </a:lnTo>
                    <a:lnTo>
                      <a:pt x="145" y="48"/>
                    </a:lnTo>
                    <a:lnTo>
                      <a:pt x="151" y="34"/>
                    </a:lnTo>
                    <a:lnTo>
                      <a:pt x="155" y="21"/>
                    </a:lnTo>
                    <a:lnTo>
                      <a:pt x="159" y="12"/>
                    </a:lnTo>
                    <a:lnTo>
                      <a:pt x="161" y="6"/>
                    </a:lnTo>
                    <a:lnTo>
                      <a:pt x="162" y="2"/>
                    </a:lnTo>
                    <a:lnTo>
                      <a:pt x="163" y="0"/>
                    </a:lnTo>
                    <a:lnTo>
                      <a:pt x="163" y="0"/>
                    </a:lnTo>
                    <a:lnTo>
                      <a:pt x="258" y="17"/>
                    </a:lnTo>
                    <a:lnTo>
                      <a:pt x="257" y="21"/>
                    </a:lnTo>
                    <a:lnTo>
                      <a:pt x="254" y="32"/>
                    </a:lnTo>
                    <a:lnTo>
                      <a:pt x="250" y="48"/>
                    </a:lnTo>
                    <a:lnTo>
                      <a:pt x="245" y="68"/>
                    </a:lnTo>
                    <a:lnTo>
                      <a:pt x="238" y="88"/>
                    </a:lnTo>
                    <a:lnTo>
                      <a:pt x="230" y="107"/>
                    </a:lnTo>
                    <a:lnTo>
                      <a:pt x="222" y="123"/>
                    </a:lnTo>
                    <a:lnTo>
                      <a:pt x="212" y="134"/>
                    </a:lnTo>
                    <a:lnTo>
                      <a:pt x="200" y="140"/>
                    </a:lnTo>
                    <a:lnTo>
                      <a:pt x="184" y="146"/>
                    </a:lnTo>
                    <a:lnTo>
                      <a:pt x="167" y="152"/>
                    </a:lnTo>
                    <a:lnTo>
                      <a:pt x="148" y="157"/>
                    </a:lnTo>
                    <a:lnTo>
                      <a:pt x="130" y="165"/>
                    </a:lnTo>
                    <a:lnTo>
                      <a:pt x="114" y="176"/>
                    </a:lnTo>
                    <a:lnTo>
                      <a:pt x="100" y="189"/>
                    </a:lnTo>
                    <a:lnTo>
                      <a:pt x="90" y="206"/>
                    </a:lnTo>
                    <a:lnTo>
                      <a:pt x="86" y="223"/>
                    </a:lnTo>
                    <a:lnTo>
                      <a:pt x="83" y="241"/>
                    </a:lnTo>
                    <a:lnTo>
                      <a:pt x="83" y="260"/>
                    </a:lnTo>
                    <a:lnTo>
                      <a:pt x="83" y="278"/>
                    </a:lnTo>
                    <a:lnTo>
                      <a:pt x="85" y="293"/>
                    </a:lnTo>
                    <a:lnTo>
                      <a:pt x="86" y="305"/>
                    </a:lnTo>
                    <a:lnTo>
                      <a:pt x="88" y="314"/>
                    </a:lnTo>
                    <a:lnTo>
                      <a:pt x="88" y="318"/>
                    </a:lnTo>
                    <a:lnTo>
                      <a:pt x="1" y="303"/>
                    </a:lnTo>
                  </a:path>
                </a:pathLst>
              </a:custGeom>
              <a:solidFill>
                <a:srgbClr val="CC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5" name="Freeform 29"/>
              <p:cNvSpPr>
                <a:spLocks/>
              </p:cNvSpPr>
              <p:nvPr/>
            </p:nvSpPr>
            <p:spPr bwMode="auto">
              <a:xfrm>
                <a:off x="1850" y="3166"/>
                <a:ext cx="123" cy="56"/>
              </a:xfrm>
              <a:custGeom>
                <a:avLst/>
                <a:gdLst>
                  <a:gd name="T0" fmla="*/ 64 w 123"/>
                  <a:gd name="T1" fmla="*/ 52 h 56"/>
                  <a:gd name="T2" fmla="*/ 76 w 123"/>
                  <a:gd name="T3" fmla="*/ 49 h 56"/>
                  <a:gd name="T4" fmla="*/ 88 w 123"/>
                  <a:gd name="T5" fmla="*/ 45 h 56"/>
                  <a:gd name="T6" fmla="*/ 97 w 123"/>
                  <a:gd name="T7" fmla="*/ 41 h 56"/>
                  <a:gd name="T8" fmla="*/ 106 w 123"/>
                  <a:gd name="T9" fmla="*/ 36 h 56"/>
                  <a:gd name="T10" fmla="*/ 113 w 123"/>
                  <a:gd name="T11" fmla="*/ 30 h 56"/>
                  <a:gd name="T12" fmla="*/ 118 w 123"/>
                  <a:gd name="T13" fmla="*/ 26 h 56"/>
                  <a:gd name="T14" fmla="*/ 121 w 123"/>
                  <a:gd name="T15" fmla="*/ 20 h 56"/>
                  <a:gd name="T16" fmla="*/ 122 w 123"/>
                  <a:gd name="T17" fmla="*/ 14 h 56"/>
                  <a:gd name="T18" fmla="*/ 120 w 123"/>
                  <a:gd name="T19" fmla="*/ 10 h 56"/>
                  <a:gd name="T20" fmla="*/ 116 w 123"/>
                  <a:gd name="T21" fmla="*/ 6 h 56"/>
                  <a:gd name="T22" fmla="*/ 109 w 123"/>
                  <a:gd name="T23" fmla="*/ 3 h 56"/>
                  <a:gd name="T24" fmla="*/ 101 w 123"/>
                  <a:gd name="T25" fmla="*/ 1 h 56"/>
                  <a:gd name="T26" fmla="*/ 91 w 123"/>
                  <a:gd name="T27" fmla="*/ 0 h 56"/>
                  <a:gd name="T28" fmla="*/ 81 w 123"/>
                  <a:gd name="T29" fmla="*/ 0 h 56"/>
                  <a:gd name="T30" fmla="*/ 69 w 123"/>
                  <a:gd name="T31" fmla="*/ 0 h 56"/>
                  <a:gd name="T32" fmla="*/ 57 w 123"/>
                  <a:gd name="T33" fmla="*/ 2 h 56"/>
                  <a:gd name="T34" fmla="*/ 45 w 123"/>
                  <a:gd name="T35" fmla="*/ 5 h 56"/>
                  <a:gd name="T36" fmla="*/ 33 w 123"/>
                  <a:gd name="T37" fmla="*/ 9 h 56"/>
                  <a:gd name="T38" fmla="*/ 24 w 123"/>
                  <a:gd name="T39" fmla="*/ 13 h 56"/>
                  <a:gd name="T40" fmla="*/ 15 w 123"/>
                  <a:gd name="T41" fmla="*/ 18 h 56"/>
                  <a:gd name="T42" fmla="*/ 8 w 123"/>
                  <a:gd name="T43" fmla="*/ 22 h 56"/>
                  <a:gd name="T44" fmla="*/ 3 w 123"/>
                  <a:gd name="T45" fmla="*/ 28 h 56"/>
                  <a:gd name="T46" fmla="*/ 0 w 123"/>
                  <a:gd name="T47" fmla="*/ 34 h 56"/>
                  <a:gd name="T48" fmla="*/ 0 w 123"/>
                  <a:gd name="T49" fmla="*/ 38 h 56"/>
                  <a:gd name="T50" fmla="*/ 1 w 123"/>
                  <a:gd name="T51" fmla="*/ 44 h 56"/>
                  <a:gd name="T52" fmla="*/ 5 w 123"/>
                  <a:gd name="T53" fmla="*/ 48 h 56"/>
                  <a:gd name="T54" fmla="*/ 12 w 123"/>
                  <a:gd name="T55" fmla="*/ 51 h 56"/>
                  <a:gd name="T56" fmla="*/ 20 w 123"/>
                  <a:gd name="T57" fmla="*/ 53 h 56"/>
                  <a:gd name="T58" fmla="*/ 30 w 123"/>
                  <a:gd name="T59" fmla="*/ 55 h 56"/>
                  <a:gd name="T60" fmla="*/ 40 w 123"/>
                  <a:gd name="T61" fmla="*/ 55 h 56"/>
                  <a:gd name="T62" fmla="*/ 52 w 123"/>
                  <a:gd name="T63" fmla="*/ 53 h 56"/>
                  <a:gd name="T64" fmla="*/ 64 w 123"/>
                  <a:gd name="T65"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3" h="56">
                    <a:moveTo>
                      <a:pt x="64" y="52"/>
                    </a:moveTo>
                    <a:lnTo>
                      <a:pt x="76" y="49"/>
                    </a:lnTo>
                    <a:lnTo>
                      <a:pt x="88" y="45"/>
                    </a:lnTo>
                    <a:lnTo>
                      <a:pt x="97" y="41"/>
                    </a:lnTo>
                    <a:lnTo>
                      <a:pt x="106" y="36"/>
                    </a:lnTo>
                    <a:lnTo>
                      <a:pt x="113" y="30"/>
                    </a:lnTo>
                    <a:lnTo>
                      <a:pt x="118" y="26"/>
                    </a:lnTo>
                    <a:lnTo>
                      <a:pt x="121" y="20"/>
                    </a:lnTo>
                    <a:lnTo>
                      <a:pt x="122" y="14"/>
                    </a:lnTo>
                    <a:lnTo>
                      <a:pt x="120" y="10"/>
                    </a:lnTo>
                    <a:lnTo>
                      <a:pt x="116" y="6"/>
                    </a:lnTo>
                    <a:lnTo>
                      <a:pt x="109" y="3"/>
                    </a:lnTo>
                    <a:lnTo>
                      <a:pt x="101" y="1"/>
                    </a:lnTo>
                    <a:lnTo>
                      <a:pt x="91" y="0"/>
                    </a:lnTo>
                    <a:lnTo>
                      <a:pt x="81" y="0"/>
                    </a:lnTo>
                    <a:lnTo>
                      <a:pt x="69" y="0"/>
                    </a:lnTo>
                    <a:lnTo>
                      <a:pt x="57" y="2"/>
                    </a:lnTo>
                    <a:lnTo>
                      <a:pt x="45" y="5"/>
                    </a:lnTo>
                    <a:lnTo>
                      <a:pt x="33" y="9"/>
                    </a:lnTo>
                    <a:lnTo>
                      <a:pt x="24" y="13"/>
                    </a:lnTo>
                    <a:lnTo>
                      <a:pt x="15" y="18"/>
                    </a:lnTo>
                    <a:lnTo>
                      <a:pt x="8" y="22"/>
                    </a:lnTo>
                    <a:lnTo>
                      <a:pt x="3" y="28"/>
                    </a:lnTo>
                    <a:lnTo>
                      <a:pt x="0" y="34"/>
                    </a:lnTo>
                    <a:lnTo>
                      <a:pt x="0" y="38"/>
                    </a:lnTo>
                    <a:lnTo>
                      <a:pt x="1" y="44"/>
                    </a:lnTo>
                    <a:lnTo>
                      <a:pt x="5" y="48"/>
                    </a:lnTo>
                    <a:lnTo>
                      <a:pt x="12" y="51"/>
                    </a:lnTo>
                    <a:lnTo>
                      <a:pt x="20" y="53"/>
                    </a:lnTo>
                    <a:lnTo>
                      <a:pt x="30" y="55"/>
                    </a:lnTo>
                    <a:lnTo>
                      <a:pt x="40" y="55"/>
                    </a:lnTo>
                    <a:lnTo>
                      <a:pt x="52" y="53"/>
                    </a:lnTo>
                    <a:lnTo>
                      <a:pt x="64" y="5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6" name="Freeform 30"/>
              <p:cNvSpPr>
                <a:spLocks/>
              </p:cNvSpPr>
              <p:nvPr/>
            </p:nvSpPr>
            <p:spPr bwMode="auto">
              <a:xfrm>
                <a:off x="1860" y="3170"/>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7" name="Freeform 31"/>
              <p:cNvSpPr>
                <a:spLocks/>
              </p:cNvSpPr>
              <p:nvPr/>
            </p:nvSpPr>
            <p:spPr bwMode="auto">
              <a:xfrm>
                <a:off x="1953" y="3034"/>
                <a:ext cx="26" cy="40"/>
              </a:xfrm>
              <a:custGeom>
                <a:avLst/>
                <a:gdLst>
                  <a:gd name="T0" fmla="*/ 2 w 26"/>
                  <a:gd name="T1" fmla="*/ 14 h 40"/>
                  <a:gd name="T2" fmla="*/ 0 w 26"/>
                  <a:gd name="T3" fmla="*/ 17 h 40"/>
                  <a:gd name="T4" fmla="*/ 0 w 26"/>
                  <a:gd name="T5" fmla="*/ 21 h 40"/>
                  <a:gd name="T6" fmla="*/ 0 w 26"/>
                  <a:gd name="T7" fmla="*/ 25 h 40"/>
                  <a:gd name="T8" fmla="*/ 0 w 26"/>
                  <a:gd name="T9" fmla="*/ 28 h 40"/>
                  <a:gd name="T10" fmla="*/ 0 w 26"/>
                  <a:gd name="T11" fmla="*/ 31 h 40"/>
                  <a:gd name="T12" fmla="*/ 1 w 26"/>
                  <a:gd name="T13" fmla="*/ 34 h 40"/>
                  <a:gd name="T14" fmla="*/ 2 w 26"/>
                  <a:gd name="T15" fmla="*/ 36 h 40"/>
                  <a:gd name="T16" fmla="*/ 4 w 26"/>
                  <a:gd name="T17" fmla="*/ 37 h 40"/>
                  <a:gd name="T18" fmla="*/ 6 w 26"/>
                  <a:gd name="T19" fmla="*/ 39 h 40"/>
                  <a:gd name="T20" fmla="*/ 8 w 26"/>
                  <a:gd name="T21" fmla="*/ 39 h 40"/>
                  <a:gd name="T22" fmla="*/ 11 w 26"/>
                  <a:gd name="T23" fmla="*/ 37 h 40"/>
                  <a:gd name="T24" fmla="*/ 13 w 26"/>
                  <a:gd name="T25" fmla="*/ 36 h 40"/>
                  <a:gd name="T26" fmla="*/ 16 w 26"/>
                  <a:gd name="T27" fmla="*/ 34 h 40"/>
                  <a:gd name="T28" fmla="*/ 18 w 26"/>
                  <a:gd name="T29" fmla="*/ 31 h 40"/>
                  <a:gd name="T30" fmla="*/ 20 w 26"/>
                  <a:gd name="T31" fmla="*/ 27 h 40"/>
                  <a:gd name="T32" fmla="*/ 22 w 26"/>
                  <a:gd name="T33" fmla="*/ 24 h 40"/>
                  <a:gd name="T34" fmla="*/ 23 w 26"/>
                  <a:gd name="T35" fmla="*/ 21 h 40"/>
                  <a:gd name="T36" fmla="*/ 24 w 26"/>
                  <a:gd name="T37" fmla="*/ 16 h 40"/>
                  <a:gd name="T38" fmla="*/ 25 w 26"/>
                  <a:gd name="T39" fmla="*/ 13 h 40"/>
                  <a:gd name="T40" fmla="*/ 24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0 w 26"/>
                  <a:gd name="T57" fmla="*/ 2 h 40"/>
                  <a:gd name="T58" fmla="*/ 8 w 26"/>
                  <a:gd name="T59" fmla="*/ 4 h 40"/>
                  <a:gd name="T60" fmla="*/ 6 w 26"/>
                  <a:gd name="T61" fmla="*/ 7 h 40"/>
                  <a:gd name="T62" fmla="*/ 4 w 26"/>
                  <a:gd name="T63" fmla="*/ 10 h 40"/>
                  <a:gd name="T64" fmla="*/ 2 w 26"/>
                  <a:gd name="T65"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8" name="Freeform 32"/>
              <p:cNvSpPr>
                <a:spLocks/>
              </p:cNvSpPr>
              <p:nvPr/>
            </p:nvSpPr>
            <p:spPr bwMode="auto">
              <a:xfrm>
                <a:off x="2033" y="3046"/>
                <a:ext cx="26" cy="40"/>
              </a:xfrm>
              <a:custGeom>
                <a:avLst/>
                <a:gdLst>
                  <a:gd name="T0" fmla="*/ 2 w 26"/>
                  <a:gd name="T1" fmla="*/ 13 h 40"/>
                  <a:gd name="T2" fmla="*/ 1 w 26"/>
                  <a:gd name="T3" fmla="*/ 18 h 40"/>
                  <a:gd name="T4" fmla="*/ 0 w 26"/>
                  <a:gd name="T5" fmla="*/ 21 h 40"/>
                  <a:gd name="T6" fmla="*/ 0 w 26"/>
                  <a:gd name="T7" fmla="*/ 26 h 40"/>
                  <a:gd name="T8" fmla="*/ 0 w 26"/>
                  <a:gd name="T9" fmla="*/ 29 h 40"/>
                  <a:gd name="T10" fmla="*/ 0 w 26"/>
                  <a:gd name="T11" fmla="*/ 32 h 40"/>
                  <a:gd name="T12" fmla="*/ 1 w 26"/>
                  <a:gd name="T13" fmla="*/ 35 h 40"/>
                  <a:gd name="T14" fmla="*/ 2 w 26"/>
                  <a:gd name="T15" fmla="*/ 36 h 40"/>
                  <a:gd name="T16" fmla="*/ 4 w 26"/>
                  <a:gd name="T17" fmla="*/ 39 h 40"/>
                  <a:gd name="T18" fmla="*/ 6 w 26"/>
                  <a:gd name="T19" fmla="*/ 39 h 40"/>
                  <a:gd name="T20" fmla="*/ 8 w 26"/>
                  <a:gd name="T21" fmla="*/ 39 h 40"/>
                  <a:gd name="T22" fmla="*/ 11 w 26"/>
                  <a:gd name="T23" fmla="*/ 39 h 40"/>
                  <a:gd name="T24" fmla="*/ 13 w 26"/>
                  <a:gd name="T25" fmla="*/ 36 h 40"/>
                  <a:gd name="T26" fmla="*/ 16 w 26"/>
                  <a:gd name="T27" fmla="*/ 34 h 40"/>
                  <a:gd name="T28" fmla="*/ 18 w 26"/>
                  <a:gd name="T29" fmla="*/ 32 h 40"/>
                  <a:gd name="T30" fmla="*/ 20 w 26"/>
                  <a:gd name="T31" fmla="*/ 28 h 40"/>
                  <a:gd name="T32" fmla="*/ 22 w 26"/>
                  <a:gd name="T33" fmla="*/ 25 h 40"/>
                  <a:gd name="T34" fmla="*/ 23 w 26"/>
                  <a:gd name="T35" fmla="*/ 21 h 40"/>
                  <a:gd name="T36" fmla="*/ 24 w 26"/>
                  <a:gd name="T37" fmla="*/ 17 h 40"/>
                  <a:gd name="T38" fmla="*/ 25 w 26"/>
                  <a:gd name="T39" fmla="*/ 13 h 40"/>
                  <a:gd name="T40" fmla="*/ 25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1 w 26"/>
                  <a:gd name="T57" fmla="*/ 2 h 40"/>
                  <a:gd name="T58" fmla="*/ 8 w 26"/>
                  <a:gd name="T59" fmla="*/ 4 h 40"/>
                  <a:gd name="T60" fmla="*/ 6 w 26"/>
                  <a:gd name="T61" fmla="*/ 6 h 40"/>
                  <a:gd name="T62" fmla="*/ 4 w 26"/>
                  <a:gd name="T63" fmla="*/ 10 h 40"/>
                  <a:gd name="T64" fmla="*/ 2 w 26"/>
                  <a:gd name="T65" fmla="*/ 1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9" name="Freeform 33"/>
              <p:cNvSpPr>
                <a:spLocks/>
              </p:cNvSpPr>
              <p:nvPr/>
            </p:nvSpPr>
            <p:spPr bwMode="auto">
              <a:xfrm>
                <a:off x="1871" y="3338"/>
                <a:ext cx="23" cy="43"/>
              </a:xfrm>
              <a:custGeom>
                <a:avLst/>
                <a:gdLst>
                  <a:gd name="T0" fmla="*/ 0 w 23"/>
                  <a:gd name="T1" fmla="*/ 20 h 43"/>
                  <a:gd name="T2" fmla="*/ 0 w 23"/>
                  <a:gd name="T3" fmla="*/ 23 h 43"/>
                  <a:gd name="T4" fmla="*/ 0 w 23"/>
                  <a:gd name="T5" fmla="*/ 28 h 43"/>
                  <a:gd name="T6" fmla="*/ 1 w 23"/>
                  <a:gd name="T7" fmla="*/ 31 h 43"/>
                  <a:gd name="T8" fmla="*/ 2 w 23"/>
                  <a:gd name="T9" fmla="*/ 35 h 43"/>
                  <a:gd name="T10" fmla="*/ 3 w 23"/>
                  <a:gd name="T11" fmla="*/ 37 h 43"/>
                  <a:gd name="T12" fmla="*/ 5 w 23"/>
                  <a:gd name="T13" fmla="*/ 39 h 43"/>
                  <a:gd name="T14" fmla="*/ 7 w 23"/>
                  <a:gd name="T15" fmla="*/ 40 h 43"/>
                  <a:gd name="T16" fmla="*/ 9 w 23"/>
                  <a:gd name="T17" fmla="*/ 42 h 43"/>
                  <a:gd name="T18" fmla="*/ 12 w 23"/>
                  <a:gd name="T19" fmla="*/ 42 h 43"/>
                  <a:gd name="T20" fmla="*/ 14 w 23"/>
                  <a:gd name="T21" fmla="*/ 40 h 43"/>
                  <a:gd name="T22" fmla="*/ 16 w 23"/>
                  <a:gd name="T23" fmla="*/ 38 h 43"/>
                  <a:gd name="T24" fmla="*/ 18 w 23"/>
                  <a:gd name="T25" fmla="*/ 36 h 43"/>
                  <a:gd name="T26" fmla="*/ 19 w 23"/>
                  <a:gd name="T27" fmla="*/ 32 h 43"/>
                  <a:gd name="T28" fmla="*/ 20 w 23"/>
                  <a:gd name="T29" fmla="*/ 29 h 43"/>
                  <a:gd name="T30" fmla="*/ 21 w 23"/>
                  <a:gd name="T31" fmla="*/ 26 h 43"/>
                  <a:gd name="T32" fmla="*/ 22 w 23"/>
                  <a:gd name="T33" fmla="*/ 21 h 43"/>
                  <a:gd name="T34" fmla="*/ 21 w 23"/>
                  <a:gd name="T35" fmla="*/ 17 h 43"/>
                  <a:gd name="T36" fmla="*/ 21 w 23"/>
                  <a:gd name="T37" fmla="*/ 13 h 43"/>
                  <a:gd name="T38" fmla="*/ 20 w 23"/>
                  <a:gd name="T39" fmla="*/ 10 h 43"/>
                  <a:gd name="T40" fmla="*/ 19 w 23"/>
                  <a:gd name="T41" fmla="*/ 6 h 43"/>
                  <a:gd name="T42" fmla="*/ 18 w 23"/>
                  <a:gd name="T43" fmla="*/ 4 h 43"/>
                  <a:gd name="T44" fmla="*/ 16 w 23"/>
                  <a:gd name="T45" fmla="*/ 2 h 43"/>
                  <a:gd name="T46" fmla="*/ 14 w 23"/>
                  <a:gd name="T47" fmla="*/ 1 h 43"/>
                  <a:gd name="T48" fmla="*/ 12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0" name="Freeform 34"/>
              <p:cNvSpPr>
                <a:spLocks/>
              </p:cNvSpPr>
              <p:nvPr/>
            </p:nvSpPr>
            <p:spPr bwMode="auto">
              <a:xfrm>
                <a:off x="1791" y="3324"/>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 name="Group 45"/>
            <p:cNvGrpSpPr>
              <a:grpSpLocks/>
            </p:cNvGrpSpPr>
            <p:nvPr/>
          </p:nvGrpSpPr>
          <p:grpSpPr bwMode="auto">
            <a:xfrm>
              <a:off x="1740" y="2985"/>
              <a:ext cx="303" cy="399"/>
              <a:chOff x="1740" y="2985"/>
              <a:chExt cx="303" cy="399"/>
            </a:xfrm>
          </p:grpSpPr>
          <p:sp>
            <p:nvSpPr>
              <p:cNvPr id="9252" name="Freeform 36"/>
              <p:cNvSpPr>
                <a:spLocks/>
              </p:cNvSpPr>
              <p:nvPr/>
            </p:nvSpPr>
            <p:spPr bwMode="auto">
              <a:xfrm>
                <a:off x="1746" y="3012"/>
                <a:ext cx="297" cy="372"/>
              </a:xfrm>
              <a:custGeom>
                <a:avLst/>
                <a:gdLst>
                  <a:gd name="T0" fmla="*/ 2 w 297"/>
                  <a:gd name="T1" fmla="*/ 352 h 372"/>
                  <a:gd name="T2" fmla="*/ 1 w 297"/>
                  <a:gd name="T3" fmla="*/ 347 h 372"/>
                  <a:gd name="T4" fmla="*/ 0 w 297"/>
                  <a:gd name="T5" fmla="*/ 333 h 372"/>
                  <a:gd name="T6" fmla="*/ 0 w 297"/>
                  <a:gd name="T7" fmla="*/ 314 h 372"/>
                  <a:gd name="T8" fmla="*/ 0 w 297"/>
                  <a:gd name="T9" fmla="*/ 289 h 372"/>
                  <a:gd name="T10" fmla="*/ 2 w 297"/>
                  <a:gd name="T11" fmla="*/ 262 h 372"/>
                  <a:gd name="T12" fmla="*/ 6 w 297"/>
                  <a:gd name="T13" fmla="*/ 233 h 372"/>
                  <a:gd name="T14" fmla="*/ 15 w 297"/>
                  <a:gd name="T15" fmla="*/ 208 h 372"/>
                  <a:gd name="T16" fmla="*/ 26 w 297"/>
                  <a:gd name="T17" fmla="*/ 186 h 372"/>
                  <a:gd name="T18" fmla="*/ 40 w 297"/>
                  <a:gd name="T19" fmla="*/ 170 h 372"/>
                  <a:gd name="T20" fmla="*/ 54 w 297"/>
                  <a:gd name="T21" fmla="*/ 161 h 372"/>
                  <a:gd name="T22" fmla="*/ 68 w 297"/>
                  <a:gd name="T23" fmla="*/ 155 h 372"/>
                  <a:gd name="T24" fmla="*/ 80 w 297"/>
                  <a:gd name="T25" fmla="*/ 150 h 372"/>
                  <a:gd name="T26" fmla="*/ 94 w 297"/>
                  <a:gd name="T27" fmla="*/ 146 h 372"/>
                  <a:gd name="T28" fmla="*/ 107 w 297"/>
                  <a:gd name="T29" fmla="*/ 139 h 372"/>
                  <a:gd name="T30" fmla="*/ 121 w 297"/>
                  <a:gd name="T31" fmla="*/ 127 h 372"/>
                  <a:gd name="T32" fmla="*/ 134 w 297"/>
                  <a:gd name="T33" fmla="*/ 107 h 372"/>
                  <a:gd name="T34" fmla="*/ 146 w 297"/>
                  <a:gd name="T35" fmla="*/ 85 h 372"/>
                  <a:gd name="T36" fmla="*/ 155 w 297"/>
                  <a:gd name="T37" fmla="*/ 63 h 372"/>
                  <a:gd name="T38" fmla="*/ 161 w 297"/>
                  <a:gd name="T39" fmla="*/ 45 h 372"/>
                  <a:gd name="T40" fmla="*/ 164 w 297"/>
                  <a:gd name="T41" fmla="*/ 29 h 372"/>
                  <a:gd name="T42" fmla="*/ 167 w 297"/>
                  <a:gd name="T43" fmla="*/ 17 h 372"/>
                  <a:gd name="T44" fmla="*/ 168 w 297"/>
                  <a:gd name="T45" fmla="*/ 7 h 372"/>
                  <a:gd name="T46" fmla="*/ 168 w 297"/>
                  <a:gd name="T47" fmla="*/ 1 h 372"/>
                  <a:gd name="T48" fmla="*/ 168 w 297"/>
                  <a:gd name="T49" fmla="*/ 0 h 372"/>
                  <a:gd name="T50" fmla="*/ 296 w 297"/>
                  <a:gd name="T51" fmla="*/ 19 h 372"/>
                  <a:gd name="T52" fmla="*/ 295 w 297"/>
                  <a:gd name="T53" fmla="*/ 24 h 372"/>
                  <a:gd name="T54" fmla="*/ 293 w 297"/>
                  <a:gd name="T55" fmla="*/ 39 h 372"/>
                  <a:gd name="T56" fmla="*/ 288 w 297"/>
                  <a:gd name="T57" fmla="*/ 60 h 372"/>
                  <a:gd name="T58" fmla="*/ 282 w 297"/>
                  <a:gd name="T59" fmla="*/ 85 h 372"/>
                  <a:gd name="T60" fmla="*/ 274 w 297"/>
                  <a:gd name="T61" fmla="*/ 112 h 372"/>
                  <a:gd name="T62" fmla="*/ 265 w 297"/>
                  <a:gd name="T63" fmla="*/ 136 h 372"/>
                  <a:gd name="T64" fmla="*/ 254 w 297"/>
                  <a:gd name="T65" fmla="*/ 157 h 372"/>
                  <a:gd name="T66" fmla="*/ 242 w 297"/>
                  <a:gd name="T67" fmla="*/ 171 h 372"/>
                  <a:gd name="T68" fmla="*/ 229 w 297"/>
                  <a:gd name="T69" fmla="*/ 180 h 372"/>
                  <a:gd name="T70" fmla="*/ 213 w 297"/>
                  <a:gd name="T71" fmla="*/ 186 h 372"/>
                  <a:gd name="T72" fmla="*/ 194 w 297"/>
                  <a:gd name="T73" fmla="*/ 190 h 372"/>
                  <a:gd name="T74" fmla="*/ 177 w 297"/>
                  <a:gd name="T75" fmla="*/ 195 h 372"/>
                  <a:gd name="T76" fmla="*/ 160 w 297"/>
                  <a:gd name="T77" fmla="*/ 201 h 372"/>
                  <a:gd name="T78" fmla="*/ 145 w 297"/>
                  <a:gd name="T79" fmla="*/ 211 h 372"/>
                  <a:gd name="T80" fmla="*/ 133 w 297"/>
                  <a:gd name="T81" fmla="*/ 223 h 372"/>
                  <a:gd name="T82" fmla="*/ 125 w 297"/>
                  <a:gd name="T83" fmla="*/ 241 h 372"/>
                  <a:gd name="T84" fmla="*/ 121 w 297"/>
                  <a:gd name="T85" fmla="*/ 263 h 372"/>
                  <a:gd name="T86" fmla="*/ 118 w 297"/>
                  <a:gd name="T87" fmla="*/ 285 h 372"/>
                  <a:gd name="T88" fmla="*/ 117 w 297"/>
                  <a:gd name="T89" fmla="*/ 307 h 372"/>
                  <a:gd name="T90" fmla="*/ 117 w 297"/>
                  <a:gd name="T91" fmla="*/ 326 h 372"/>
                  <a:gd name="T92" fmla="*/ 118 w 297"/>
                  <a:gd name="T93" fmla="*/ 344 h 372"/>
                  <a:gd name="T94" fmla="*/ 119 w 297"/>
                  <a:gd name="T95" fmla="*/ 358 h 372"/>
                  <a:gd name="T96" fmla="*/ 120 w 297"/>
                  <a:gd name="T97" fmla="*/ 367 h 372"/>
                  <a:gd name="T98" fmla="*/ 121 w 297"/>
                  <a:gd name="T99" fmla="*/ 371 h 372"/>
                  <a:gd name="T100" fmla="*/ 2 w 297"/>
                  <a:gd name="T101" fmla="*/ 35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7" h="372">
                    <a:moveTo>
                      <a:pt x="2" y="352"/>
                    </a:moveTo>
                    <a:lnTo>
                      <a:pt x="1" y="347"/>
                    </a:lnTo>
                    <a:lnTo>
                      <a:pt x="0" y="333"/>
                    </a:lnTo>
                    <a:lnTo>
                      <a:pt x="0" y="314"/>
                    </a:lnTo>
                    <a:lnTo>
                      <a:pt x="0" y="289"/>
                    </a:lnTo>
                    <a:lnTo>
                      <a:pt x="2" y="262"/>
                    </a:lnTo>
                    <a:lnTo>
                      <a:pt x="6" y="233"/>
                    </a:lnTo>
                    <a:lnTo>
                      <a:pt x="15" y="208"/>
                    </a:lnTo>
                    <a:lnTo>
                      <a:pt x="26" y="186"/>
                    </a:lnTo>
                    <a:lnTo>
                      <a:pt x="40" y="170"/>
                    </a:lnTo>
                    <a:lnTo>
                      <a:pt x="54" y="161"/>
                    </a:lnTo>
                    <a:lnTo>
                      <a:pt x="68" y="155"/>
                    </a:lnTo>
                    <a:lnTo>
                      <a:pt x="80" y="150"/>
                    </a:lnTo>
                    <a:lnTo>
                      <a:pt x="94" y="146"/>
                    </a:lnTo>
                    <a:lnTo>
                      <a:pt x="107" y="139"/>
                    </a:lnTo>
                    <a:lnTo>
                      <a:pt x="121" y="127"/>
                    </a:lnTo>
                    <a:lnTo>
                      <a:pt x="134" y="107"/>
                    </a:lnTo>
                    <a:lnTo>
                      <a:pt x="146" y="85"/>
                    </a:lnTo>
                    <a:lnTo>
                      <a:pt x="155" y="63"/>
                    </a:lnTo>
                    <a:lnTo>
                      <a:pt x="161" y="45"/>
                    </a:lnTo>
                    <a:lnTo>
                      <a:pt x="164" y="29"/>
                    </a:lnTo>
                    <a:lnTo>
                      <a:pt x="167" y="17"/>
                    </a:lnTo>
                    <a:lnTo>
                      <a:pt x="168" y="7"/>
                    </a:lnTo>
                    <a:lnTo>
                      <a:pt x="168" y="1"/>
                    </a:lnTo>
                    <a:lnTo>
                      <a:pt x="168" y="0"/>
                    </a:lnTo>
                    <a:lnTo>
                      <a:pt x="296" y="19"/>
                    </a:lnTo>
                    <a:lnTo>
                      <a:pt x="295" y="24"/>
                    </a:lnTo>
                    <a:lnTo>
                      <a:pt x="293" y="39"/>
                    </a:lnTo>
                    <a:lnTo>
                      <a:pt x="288" y="60"/>
                    </a:lnTo>
                    <a:lnTo>
                      <a:pt x="282" y="85"/>
                    </a:lnTo>
                    <a:lnTo>
                      <a:pt x="274" y="112"/>
                    </a:lnTo>
                    <a:lnTo>
                      <a:pt x="265" y="136"/>
                    </a:lnTo>
                    <a:lnTo>
                      <a:pt x="254" y="157"/>
                    </a:lnTo>
                    <a:lnTo>
                      <a:pt x="242" y="171"/>
                    </a:lnTo>
                    <a:lnTo>
                      <a:pt x="229" y="180"/>
                    </a:lnTo>
                    <a:lnTo>
                      <a:pt x="213" y="186"/>
                    </a:lnTo>
                    <a:lnTo>
                      <a:pt x="194" y="190"/>
                    </a:lnTo>
                    <a:lnTo>
                      <a:pt x="177" y="195"/>
                    </a:lnTo>
                    <a:lnTo>
                      <a:pt x="160" y="201"/>
                    </a:lnTo>
                    <a:lnTo>
                      <a:pt x="145" y="211"/>
                    </a:lnTo>
                    <a:lnTo>
                      <a:pt x="133" y="223"/>
                    </a:lnTo>
                    <a:lnTo>
                      <a:pt x="125" y="241"/>
                    </a:lnTo>
                    <a:lnTo>
                      <a:pt x="121" y="263"/>
                    </a:lnTo>
                    <a:lnTo>
                      <a:pt x="118" y="285"/>
                    </a:lnTo>
                    <a:lnTo>
                      <a:pt x="117" y="307"/>
                    </a:lnTo>
                    <a:lnTo>
                      <a:pt x="117" y="326"/>
                    </a:lnTo>
                    <a:lnTo>
                      <a:pt x="118" y="344"/>
                    </a:lnTo>
                    <a:lnTo>
                      <a:pt x="119" y="358"/>
                    </a:lnTo>
                    <a:lnTo>
                      <a:pt x="120" y="367"/>
                    </a:lnTo>
                    <a:lnTo>
                      <a:pt x="121" y="371"/>
                    </a:lnTo>
                    <a:lnTo>
                      <a:pt x="2" y="35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3" name="Freeform 37"/>
              <p:cNvSpPr>
                <a:spLocks/>
              </p:cNvSpPr>
              <p:nvPr/>
            </p:nvSpPr>
            <p:spPr bwMode="auto">
              <a:xfrm>
                <a:off x="1740" y="2985"/>
                <a:ext cx="297" cy="374"/>
              </a:xfrm>
              <a:custGeom>
                <a:avLst/>
                <a:gdLst>
                  <a:gd name="T0" fmla="*/ 2 w 297"/>
                  <a:gd name="T1" fmla="*/ 354 h 374"/>
                  <a:gd name="T2" fmla="*/ 1 w 297"/>
                  <a:gd name="T3" fmla="*/ 350 h 374"/>
                  <a:gd name="T4" fmla="*/ 0 w 297"/>
                  <a:gd name="T5" fmla="*/ 336 h 374"/>
                  <a:gd name="T6" fmla="*/ 0 w 297"/>
                  <a:gd name="T7" fmla="*/ 315 h 374"/>
                  <a:gd name="T8" fmla="*/ 0 w 297"/>
                  <a:gd name="T9" fmla="*/ 290 h 374"/>
                  <a:gd name="T10" fmla="*/ 2 w 297"/>
                  <a:gd name="T11" fmla="*/ 263 h 374"/>
                  <a:gd name="T12" fmla="*/ 7 w 297"/>
                  <a:gd name="T13" fmla="*/ 236 h 374"/>
                  <a:gd name="T14" fmla="*/ 15 w 297"/>
                  <a:gd name="T15" fmla="*/ 209 h 374"/>
                  <a:gd name="T16" fmla="*/ 26 w 297"/>
                  <a:gd name="T17" fmla="*/ 187 h 374"/>
                  <a:gd name="T18" fmla="*/ 41 w 297"/>
                  <a:gd name="T19" fmla="*/ 172 h 374"/>
                  <a:gd name="T20" fmla="*/ 54 w 297"/>
                  <a:gd name="T21" fmla="*/ 161 h 374"/>
                  <a:gd name="T22" fmla="*/ 68 w 297"/>
                  <a:gd name="T23" fmla="*/ 156 h 374"/>
                  <a:gd name="T24" fmla="*/ 81 w 297"/>
                  <a:gd name="T25" fmla="*/ 152 h 374"/>
                  <a:gd name="T26" fmla="*/ 94 w 297"/>
                  <a:gd name="T27" fmla="*/ 148 h 374"/>
                  <a:gd name="T28" fmla="*/ 107 w 297"/>
                  <a:gd name="T29" fmla="*/ 141 h 374"/>
                  <a:gd name="T30" fmla="*/ 121 w 297"/>
                  <a:gd name="T31" fmla="*/ 128 h 374"/>
                  <a:gd name="T32" fmla="*/ 134 w 297"/>
                  <a:gd name="T33" fmla="*/ 109 h 374"/>
                  <a:gd name="T34" fmla="*/ 146 w 297"/>
                  <a:gd name="T35" fmla="*/ 85 h 374"/>
                  <a:gd name="T36" fmla="*/ 154 w 297"/>
                  <a:gd name="T37" fmla="*/ 65 h 374"/>
                  <a:gd name="T38" fmla="*/ 161 w 297"/>
                  <a:gd name="T39" fmla="*/ 46 h 374"/>
                  <a:gd name="T40" fmla="*/ 165 w 297"/>
                  <a:gd name="T41" fmla="*/ 30 h 374"/>
                  <a:gd name="T42" fmla="*/ 167 w 297"/>
                  <a:gd name="T43" fmla="*/ 18 h 374"/>
                  <a:gd name="T44" fmla="*/ 168 w 297"/>
                  <a:gd name="T45" fmla="*/ 7 h 374"/>
                  <a:gd name="T46" fmla="*/ 168 w 297"/>
                  <a:gd name="T47" fmla="*/ 2 h 374"/>
                  <a:gd name="T48" fmla="*/ 168 w 297"/>
                  <a:gd name="T49" fmla="*/ 0 h 374"/>
                  <a:gd name="T50" fmla="*/ 296 w 297"/>
                  <a:gd name="T51" fmla="*/ 20 h 374"/>
                  <a:gd name="T52" fmla="*/ 295 w 297"/>
                  <a:gd name="T53" fmla="*/ 25 h 374"/>
                  <a:gd name="T54" fmla="*/ 292 w 297"/>
                  <a:gd name="T55" fmla="*/ 39 h 374"/>
                  <a:gd name="T56" fmla="*/ 287 w 297"/>
                  <a:gd name="T57" fmla="*/ 61 h 374"/>
                  <a:gd name="T58" fmla="*/ 281 w 297"/>
                  <a:gd name="T59" fmla="*/ 86 h 374"/>
                  <a:gd name="T60" fmla="*/ 273 w 297"/>
                  <a:gd name="T61" fmla="*/ 112 h 374"/>
                  <a:gd name="T62" fmla="*/ 264 w 297"/>
                  <a:gd name="T63" fmla="*/ 138 h 374"/>
                  <a:gd name="T64" fmla="*/ 253 w 297"/>
                  <a:gd name="T65" fmla="*/ 158 h 374"/>
                  <a:gd name="T66" fmla="*/ 242 w 297"/>
                  <a:gd name="T67" fmla="*/ 173 h 374"/>
                  <a:gd name="T68" fmla="*/ 228 w 297"/>
                  <a:gd name="T69" fmla="*/ 181 h 374"/>
                  <a:gd name="T70" fmla="*/ 212 w 297"/>
                  <a:gd name="T71" fmla="*/ 187 h 374"/>
                  <a:gd name="T72" fmla="*/ 194 w 297"/>
                  <a:gd name="T73" fmla="*/ 191 h 374"/>
                  <a:gd name="T74" fmla="*/ 176 w 297"/>
                  <a:gd name="T75" fmla="*/ 197 h 374"/>
                  <a:gd name="T76" fmla="*/ 159 w 297"/>
                  <a:gd name="T77" fmla="*/ 203 h 374"/>
                  <a:gd name="T78" fmla="*/ 145 w 297"/>
                  <a:gd name="T79" fmla="*/ 212 h 374"/>
                  <a:gd name="T80" fmla="*/ 132 w 297"/>
                  <a:gd name="T81" fmla="*/ 224 h 374"/>
                  <a:gd name="T82" fmla="*/ 124 w 297"/>
                  <a:gd name="T83" fmla="*/ 242 h 374"/>
                  <a:gd name="T84" fmla="*/ 121 w 297"/>
                  <a:gd name="T85" fmla="*/ 265 h 374"/>
                  <a:gd name="T86" fmla="*/ 118 w 297"/>
                  <a:gd name="T87" fmla="*/ 287 h 374"/>
                  <a:gd name="T88" fmla="*/ 117 w 297"/>
                  <a:gd name="T89" fmla="*/ 309 h 374"/>
                  <a:gd name="T90" fmla="*/ 117 w 297"/>
                  <a:gd name="T91" fmla="*/ 329 h 374"/>
                  <a:gd name="T92" fmla="*/ 118 w 297"/>
                  <a:gd name="T93" fmla="*/ 346 h 374"/>
                  <a:gd name="T94" fmla="*/ 119 w 297"/>
                  <a:gd name="T95" fmla="*/ 360 h 374"/>
                  <a:gd name="T96" fmla="*/ 120 w 297"/>
                  <a:gd name="T97" fmla="*/ 369 h 374"/>
                  <a:gd name="T98" fmla="*/ 121 w 297"/>
                  <a:gd name="T99" fmla="*/ 373 h 374"/>
                  <a:gd name="T100" fmla="*/ 2 w 297"/>
                  <a:gd name="T101" fmla="*/ 35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7" h="374">
                    <a:moveTo>
                      <a:pt x="2" y="354"/>
                    </a:moveTo>
                    <a:lnTo>
                      <a:pt x="1" y="350"/>
                    </a:lnTo>
                    <a:lnTo>
                      <a:pt x="0" y="336"/>
                    </a:lnTo>
                    <a:lnTo>
                      <a:pt x="0" y="315"/>
                    </a:lnTo>
                    <a:lnTo>
                      <a:pt x="0" y="290"/>
                    </a:lnTo>
                    <a:lnTo>
                      <a:pt x="2" y="263"/>
                    </a:lnTo>
                    <a:lnTo>
                      <a:pt x="7" y="236"/>
                    </a:lnTo>
                    <a:lnTo>
                      <a:pt x="15" y="209"/>
                    </a:lnTo>
                    <a:lnTo>
                      <a:pt x="26" y="187"/>
                    </a:lnTo>
                    <a:lnTo>
                      <a:pt x="41" y="172"/>
                    </a:lnTo>
                    <a:lnTo>
                      <a:pt x="54" y="161"/>
                    </a:lnTo>
                    <a:lnTo>
                      <a:pt x="68" y="156"/>
                    </a:lnTo>
                    <a:lnTo>
                      <a:pt x="81" y="152"/>
                    </a:lnTo>
                    <a:lnTo>
                      <a:pt x="94" y="148"/>
                    </a:lnTo>
                    <a:lnTo>
                      <a:pt x="107" y="141"/>
                    </a:lnTo>
                    <a:lnTo>
                      <a:pt x="121" y="128"/>
                    </a:lnTo>
                    <a:lnTo>
                      <a:pt x="134" y="109"/>
                    </a:lnTo>
                    <a:lnTo>
                      <a:pt x="146" y="85"/>
                    </a:lnTo>
                    <a:lnTo>
                      <a:pt x="154" y="65"/>
                    </a:lnTo>
                    <a:lnTo>
                      <a:pt x="161" y="46"/>
                    </a:lnTo>
                    <a:lnTo>
                      <a:pt x="165" y="30"/>
                    </a:lnTo>
                    <a:lnTo>
                      <a:pt x="167" y="18"/>
                    </a:lnTo>
                    <a:lnTo>
                      <a:pt x="168" y="7"/>
                    </a:lnTo>
                    <a:lnTo>
                      <a:pt x="168" y="2"/>
                    </a:lnTo>
                    <a:lnTo>
                      <a:pt x="168" y="0"/>
                    </a:lnTo>
                    <a:lnTo>
                      <a:pt x="296" y="20"/>
                    </a:lnTo>
                    <a:lnTo>
                      <a:pt x="295" y="25"/>
                    </a:lnTo>
                    <a:lnTo>
                      <a:pt x="292" y="39"/>
                    </a:lnTo>
                    <a:lnTo>
                      <a:pt x="287" y="61"/>
                    </a:lnTo>
                    <a:lnTo>
                      <a:pt x="281" y="86"/>
                    </a:lnTo>
                    <a:lnTo>
                      <a:pt x="273" y="112"/>
                    </a:lnTo>
                    <a:lnTo>
                      <a:pt x="264" y="138"/>
                    </a:lnTo>
                    <a:lnTo>
                      <a:pt x="253" y="158"/>
                    </a:lnTo>
                    <a:lnTo>
                      <a:pt x="242" y="173"/>
                    </a:lnTo>
                    <a:lnTo>
                      <a:pt x="228" y="181"/>
                    </a:lnTo>
                    <a:lnTo>
                      <a:pt x="212" y="187"/>
                    </a:lnTo>
                    <a:lnTo>
                      <a:pt x="194" y="191"/>
                    </a:lnTo>
                    <a:lnTo>
                      <a:pt x="176" y="197"/>
                    </a:lnTo>
                    <a:lnTo>
                      <a:pt x="159" y="203"/>
                    </a:lnTo>
                    <a:lnTo>
                      <a:pt x="145" y="212"/>
                    </a:lnTo>
                    <a:lnTo>
                      <a:pt x="132" y="224"/>
                    </a:lnTo>
                    <a:lnTo>
                      <a:pt x="124"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4" name="Freeform 38"/>
              <p:cNvSpPr>
                <a:spLocks/>
              </p:cNvSpPr>
              <p:nvPr/>
            </p:nvSpPr>
            <p:spPr bwMode="auto">
              <a:xfrm>
                <a:off x="1757" y="3015"/>
                <a:ext cx="258" cy="319"/>
              </a:xfrm>
              <a:custGeom>
                <a:avLst/>
                <a:gdLst>
                  <a:gd name="T0" fmla="*/ 1 w 258"/>
                  <a:gd name="T1" fmla="*/ 303 h 319"/>
                  <a:gd name="T2" fmla="*/ 1 w 258"/>
                  <a:gd name="T3" fmla="*/ 299 h 319"/>
                  <a:gd name="T4" fmla="*/ 0 w 258"/>
                  <a:gd name="T5" fmla="*/ 287 h 319"/>
                  <a:gd name="T6" fmla="*/ 0 w 258"/>
                  <a:gd name="T7" fmla="*/ 270 h 319"/>
                  <a:gd name="T8" fmla="*/ 0 w 258"/>
                  <a:gd name="T9" fmla="*/ 248 h 319"/>
                  <a:gd name="T10" fmla="*/ 0 w 258"/>
                  <a:gd name="T11" fmla="*/ 226 h 319"/>
                  <a:gd name="T12" fmla="*/ 4 w 258"/>
                  <a:gd name="T13" fmla="*/ 203 h 319"/>
                  <a:gd name="T14" fmla="*/ 11 w 258"/>
                  <a:gd name="T15" fmla="*/ 181 h 319"/>
                  <a:gd name="T16" fmla="*/ 22 w 258"/>
                  <a:gd name="T17" fmla="*/ 164 h 319"/>
                  <a:gd name="T18" fmla="*/ 35 w 258"/>
                  <a:gd name="T19" fmla="*/ 152 h 319"/>
                  <a:gd name="T20" fmla="*/ 50 w 258"/>
                  <a:gd name="T21" fmla="*/ 143 h 319"/>
                  <a:gd name="T22" fmla="*/ 66 w 258"/>
                  <a:gd name="T23" fmla="*/ 135 h 319"/>
                  <a:gd name="T24" fmla="*/ 82 w 258"/>
                  <a:gd name="T25" fmla="*/ 128 h 319"/>
                  <a:gd name="T26" fmla="*/ 99 w 258"/>
                  <a:gd name="T27" fmla="*/ 120 h 319"/>
                  <a:gd name="T28" fmla="*/ 113 w 258"/>
                  <a:gd name="T29" fmla="*/ 107 h 319"/>
                  <a:gd name="T30" fmla="*/ 127 w 258"/>
                  <a:gd name="T31" fmla="*/ 91 h 319"/>
                  <a:gd name="T32" fmla="*/ 138 w 258"/>
                  <a:gd name="T33" fmla="*/ 68 h 319"/>
                  <a:gd name="T34" fmla="*/ 145 w 258"/>
                  <a:gd name="T35" fmla="*/ 48 h 319"/>
                  <a:gd name="T36" fmla="*/ 151 w 258"/>
                  <a:gd name="T37" fmla="*/ 34 h 319"/>
                  <a:gd name="T38" fmla="*/ 154 w 258"/>
                  <a:gd name="T39" fmla="*/ 21 h 319"/>
                  <a:gd name="T40" fmla="*/ 158 w 258"/>
                  <a:gd name="T41" fmla="*/ 12 h 319"/>
                  <a:gd name="T42" fmla="*/ 160 w 258"/>
                  <a:gd name="T43" fmla="*/ 6 h 319"/>
                  <a:gd name="T44" fmla="*/ 161 w 258"/>
                  <a:gd name="T45" fmla="*/ 2 h 319"/>
                  <a:gd name="T46" fmla="*/ 162 w 258"/>
                  <a:gd name="T47" fmla="*/ 0 h 319"/>
                  <a:gd name="T48" fmla="*/ 162 w 258"/>
                  <a:gd name="T49" fmla="*/ 0 h 319"/>
                  <a:gd name="T50" fmla="*/ 257 w 258"/>
                  <a:gd name="T51" fmla="*/ 17 h 319"/>
                  <a:gd name="T52" fmla="*/ 256 w 258"/>
                  <a:gd name="T53" fmla="*/ 21 h 319"/>
                  <a:gd name="T54" fmla="*/ 253 w 258"/>
                  <a:gd name="T55" fmla="*/ 32 h 319"/>
                  <a:gd name="T56" fmla="*/ 249 w 258"/>
                  <a:gd name="T57" fmla="*/ 48 h 319"/>
                  <a:gd name="T58" fmla="*/ 244 w 258"/>
                  <a:gd name="T59" fmla="*/ 68 h 319"/>
                  <a:gd name="T60" fmla="*/ 237 w 258"/>
                  <a:gd name="T61" fmla="*/ 88 h 319"/>
                  <a:gd name="T62" fmla="*/ 230 w 258"/>
                  <a:gd name="T63" fmla="*/ 107 h 319"/>
                  <a:gd name="T64" fmla="*/ 221 w 258"/>
                  <a:gd name="T65" fmla="*/ 123 h 319"/>
                  <a:gd name="T66" fmla="*/ 211 w 258"/>
                  <a:gd name="T67" fmla="*/ 134 h 319"/>
                  <a:gd name="T68" fmla="*/ 199 w 258"/>
                  <a:gd name="T69" fmla="*/ 140 h 319"/>
                  <a:gd name="T70" fmla="*/ 183 w 258"/>
                  <a:gd name="T71" fmla="*/ 146 h 319"/>
                  <a:gd name="T72" fmla="*/ 166 w 258"/>
                  <a:gd name="T73" fmla="*/ 152 h 319"/>
                  <a:gd name="T74" fmla="*/ 148 w 258"/>
                  <a:gd name="T75" fmla="*/ 157 h 319"/>
                  <a:gd name="T76" fmla="*/ 129 w 258"/>
                  <a:gd name="T77" fmla="*/ 165 h 319"/>
                  <a:gd name="T78" fmla="*/ 113 w 258"/>
                  <a:gd name="T79" fmla="*/ 176 h 319"/>
                  <a:gd name="T80" fmla="*/ 100 w 258"/>
                  <a:gd name="T81" fmla="*/ 189 h 319"/>
                  <a:gd name="T82" fmla="*/ 90 w 258"/>
                  <a:gd name="T83" fmla="*/ 206 h 319"/>
                  <a:gd name="T84" fmla="*/ 85 w 258"/>
                  <a:gd name="T85" fmla="*/ 223 h 319"/>
                  <a:gd name="T86" fmla="*/ 82 w 258"/>
                  <a:gd name="T87" fmla="*/ 241 h 319"/>
                  <a:gd name="T88" fmla="*/ 82 w 258"/>
                  <a:gd name="T89" fmla="*/ 260 h 319"/>
                  <a:gd name="T90" fmla="*/ 82 w 258"/>
                  <a:gd name="T91" fmla="*/ 278 h 319"/>
                  <a:gd name="T92" fmla="*/ 84 w 258"/>
                  <a:gd name="T93" fmla="*/ 293 h 319"/>
                  <a:gd name="T94" fmla="*/ 86 w 258"/>
                  <a:gd name="T95" fmla="*/ 305 h 319"/>
                  <a:gd name="T96" fmla="*/ 88 w 258"/>
                  <a:gd name="T97" fmla="*/ 314 h 319"/>
                  <a:gd name="T98" fmla="*/ 88 w 258"/>
                  <a:gd name="T99" fmla="*/ 318 h 319"/>
                  <a:gd name="T100" fmla="*/ 1 w 258"/>
                  <a:gd name="T101" fmla="*/ 30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8"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2" y="128"/>
                    </a:lnTo>
                    <a:lnTo>
                      <a:pt x="99" y="120"/>
                    </a:lnTo>
                    <a:lnTo>
                      <a:pt x="113" y="107"/>
                    </a:lnTo>
                    <a:lnTo>
                      <a:pt x="127" y="91"/>
                    </a:lnTo>
                    <a:lnTo>
                      <a:pt x="138" y="68"/>
                    </a:lnTo>
                    <a:lnTo>
                      <a:pt x="145" y="48"/>
                    </a:lnTo>
                    <a:lnTo>
                      <a:pt x="151" y="34"/>
                    </a:lnTo>
                    <a:lnTo>
                      <a:pt x="154" y="21"/>
                    </a:lnTo>
                    <a:lnTo>
                      <a:pt x="158" y="12"/>
                    </a:lnTo>
                    <a:lnTo>
                      <a:pt x="160" y="6"/>
                    </a:lnTo>
                    <a:lnTo>
                      <a:pt x="161" y="2"/>
                    </a:lnTo>
                    <a:lnTo>
                      <a:pt x="162" y="0"/>
                    </a:lnTo>
                    <a:lnTo>
                      <a:pt x="162" y="0"/>
                    </a:lnTo>
                    <a:lnTo>
                      <a:pt x="257" y="17"/>
                    </a:lnTo>
                    <a:lnTo>
                      <a:pt x="256" y="21"/>
                    </a:lnTo>
                    <a:lnTo>
                      <a:pt x="253" y="32"/>
                    </a:lnTo>
                    <a:lnTo>
                      <a:pt x="249" y="48"/>
                    </a:lnTo>
                    <a:lnTo>
                      <a:pt x="244" y="68"/>
                    </a:lnTo>
                    <a:lnTo>
                      <a:pt x="237" y="88"/>
                    </a:lnTo>
                    <a:lnTo>
                      <a:pt x="230" y="107"/>
                    </a:lnTo>
                    <a:lnTo>
                      <a:pt x="221" y="123"/>
                    </a:lnTo>
                    <a:lnTo>
                      <a:pt x="211" y="134"/>
                    </a:lnTo>
                    <a:lnTo>
                      <a:pt x="199" y="140"/>
                    </a:lnTo>
                    <a:lnTo>
                      <a:pt x="183" y="146"/>
                    </a:lnTo>
                    <a:lnTo>
                      <a:pt x="166" y="152"/>
                    </a:lnTo>
                    <a:lnTo>
                      <a:pt x="148" y="157"/>
                    </a:lnTo>
                    <a:lnTo>
                      <a:pt x="129" y="165"/>
                    </a:lnTo>
                    <a:lnTo>
                      <a:pt x="113" y="176"/>
                    </a:lnTo>
                    <a:lnTo>
                      <a:pt x="100" y="189"/>
                    </a:lnTo>
                    <a:lnTo>
                      <a:pt x="90" y="206"/>
                    </a:lnTo>
                    <a:lnTo>
                      <a:pt x="85" y="223"/>
                    </a:lnTo>
                    <a:lnTo>
                      <a:pt x="82" y="241"/>
                    </a:lnTo>
                    <a:lnTo>
                      <a:pt x="82" y="260"/>
                    </a:lnTo>
                    <a:lnTo>
                      <a:pt x="82" y="278"/>
                    </a:lnTo>
                    <a:lnTo>
                      <a:pt x="84" y="293"/>
                    </a:lnTo>
                    <a:lnTo>
                      <a:pt x="86" y="305"/>
                    </a:lnTo>
                    <a:lnTo>
                      <a:pt x="88" y="314"/>
                    </a:lnTo>
                    <a:lnTo>
                      <a:pt x="88" y="318"/>
                    </a:lnTo>
                    <a:lnTo>
                      <a:pt x="1" y="303"/>
                    </a:lnTo>
                  </a:path>
                </a:pathLst>
              </a:custGeom>
              <a:solidFill>
                <a:srgbClr val="CC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5" name="Freeform 39"/>
              <p:cNvSpPr>
                <a:spLocks/>
              </p:cNvSpPr>
              <p:nvPr/>
            </p:nvSpPr>
            <p:spPr bwMode="auto">
              <a:xfrm>
                <a:off x="1809" y="3134"/>
                <a:ext cx="122" cy="55"/>
              </a:xfrm>
              <a:custGeom>
                <a:avLst/>
                <a:gdLst>
                  <a:gd name="T0" fmla="*/ 64 w 122"/>
                  <a:gd name="T1" fmla="*/ 51 h 55"/>
                  <a:gd name="T2" fmla="*/ 75 w 122"/>
                  <a:gd name="T3" fmla="*/ 48 h 55"/>
                  <a:gd name="T4" fmla="*/ 87 w 122"/>
                  <a:gd name="T5" fmla="*/ 45 h 55"/>
                  <a:gd name="T6" fmla="*/ 96 w 122"/>
                  <a:gd name="T7" fmla="*/ 40 h 55"/>
                  <a:gd name="T8" fmla="*/ 105 w 122"/>
                  <a:gd name="T9" fmla="*/ 36 h 55"/>
                  <a:gd name="T10" fmla="*/ 112 w 122"/>
                  <a:gd name="T11" fmla="*/ 30 h 55"/>
                  <a:gd name="T12" fmla="*/ 117 w 122"/>
                  <a:gd name="T13" fmla="*/ 25 h 55"/>
                  <a:gd name="T14" fmla="*/ 120 w 122"/>
                  <a:gd name="T15" fmla="*/ 20 h 55"/>
                  <a:gd name="T16" fmla="*/ 121 w 122"/>
                  <a:gd name="T17" fmla="*/ 14 h 55"/>
                  <a:gd name="T18" fmla="*/ 119 w 122"/>
                  <a:gd name="T19" fmla="*/ 10 h 55"/>
                  <a:gd name="T20" fmla="*/ 115 w 122"/>
                  <a:gd name="T21" fmla="*/ 6 h 55"/>
                  <a:gd name="T22" fmla="*/ 108 w 122"/>
                  <a:gd name="T23" fmla="*/ 3 h 55"/>
                  <a:gd name="T24" fmla="*/ 100 w 122"/>
                  <a:gd name="T25" fmla="*/ 1 h 55"/>
                  <a:gd name="T26" fmla="*/ 91 w 122"/>
                  <a:gd name="T27" fmla="*/ 0 h 55"/>
                  <a:gd name="T28" fmla="*/ 80 w 122"/>
                  <a:gd name="T29" fmla="*/ 0 h 55"/>
                  <a:gd name="T30" fmla="*/ 69 w 122"/>
                  <a:gd name="T31" fmla="*/ 0 h 55"/>
                  <a:gd name="T32" fmla="*/ 56 w 122"/>
                  <a:gd name="T33" fmla="*/ 2 h 55"/>
                  <a:gd name="T34" fmla="*/ 45 w 122"/>
                  <a:gd name="T35" fmla="*/ 5 h 55"/>
                  <a:gd name="T36" fmla="*/ 33 w 122"/>
                  <a:gd name="T37" fmla="*/ 9 h 55"/>
                  <a:gd name="T38" fmla="*/ 24 w 122"/>
                  <a:gd name="T39" fmla="*/ 13 h 55"/>
                  <a:gd name="T40" fmla="*/ 15 w 122"/>
                  <a:gd name="T41" fmla="*/ 18 h 55"/>
                  <a:gd name="T42" fmla="*/ 8 w 122"/>
                  <a:gd name="T43" fmla="*/ 22 h 55"/>
                  <a:gd name="T44" fmla="*/ 3 w 122"/>
                  <a:gd name="T45" fmla="*/ 28 h 55"/>
                  <a:gd name="T46" fmla="*/ 0 w 122"/>
                  <a:gd name="T47" fmla="*/ 33 h 55"/>
                  <a:gd name="T48" fmla="*/ 0 w 122"/>
                  <a:gd name="T49" fmla="*/ 38 h 55"/>
                  <a:gd name="T50" fmla="*/ 1 w 122"/>
                  <a:gd name="T51" fmla="*/ 43 h 55"/>
                  <a:gd name="T52" fmla="*/ 5 w 122"/>
                  <a:gd name="T53" fmla="*/ 47 h 55"/>
                  <a:gd name="T54" fmla="*/ 12 w 122"/>
                  <a:gd name="T55" fmla="*/ 50 h 55"/>
                  <a:gd name="T56" fmla="*/ 20 w 122"/>
                  <a:gd name="T57" fmla="*/ 52 h 55"/>
                  <a:gd name="T58" fmla="*/ 29 w 122"/>
                  <a:gd name="T59" fmla="*/ 54 h 55"/>
                  <a:gd name="T60" fmla="*/ 40 w 122"/>
                  <a:gd name="T61" fmla="*/ 54 h 55"/>
                  <a:gd name="T62" fmla="*/ 51 w 122"/>
                  <a:gd name="T63" fmla="*/ 52 h 55"/>
                  <a:gd name="T64" fmla="*/ 64 w 122"/>
                  <a:gd name="T65" fmla="*/ 5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6" name="Freeform 40"/>
              <p:cNvSpPr>
                <a:spLocks/>
              </p:cNvSpPr>
              <p:nvPr/>
            </p:nvSpPr>
            <p:spPr bwMode="auto">
              <a:xfrm>
                <a:off x="1818" y="3138"/>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7" name="Freeform 41"/>
              <p:cNvSpPr>
                <a:spLocks/>
              </p:cNvSpPr>
              <p:nvPr/>
            </p:nvSpPr>
            <p:spPr bwMode="auto">
              <a:xfrm>
                <a:off x="1911" y="3001"/>
                <a:ext cx="26" cy="40"/>
              </a:xfrm>
              <a:custGeom>
                <a:avLst/>
                <a:gdLst>
                  <a:gd name="T0" fmla="*/ 2 w 26"/>
                  <a:gd name="T1" fmla="*/ 14 h 40"/>
                  <a:gd name="T2" fmla="*/ 0 w 26"/>
                  <a:gd name="T3" fmla="*/ 17 h 40"/>
                  <a:gd name="T4" fmla="*/ 0 w 26"/>
                  <a:gd name="T5" fmla="*/ 21 h 40"/>
                  <a:gd name="T6" fmla="*/ 0 w 26"/>
                  <a:gd name="T7" fmla="*/ 25 h 40"/>
                  <a:gd name="T8" fmla="*/ 0 w 26"/>
                  <a:gd name="T9" fmla="*/ 28 h 40"/>
                  <a:gd name="T10" fmla="*/ 0 w 26"/>
                  <a:gd name="T11" fmla="*/ 31 h 40"/>
                  <a:gd name="T12" fmla="*/ 1 w 26"/>
                  <a:gd name="T13" fmla="*/ 34 h 40"/>
                  <a:gd name="T14" fmla="*/ 2 w 26"/>
                  <a:gd name="T15" fmla="*/ 36 h 40"/>
                  <a:gd name="T16" fmla="*/ 4 w 26"/>
                  <a:gd name="T17" fmla="*/ 37 h 40"/>
                  <a:gd name="T18" fmla="*/ 6 w 26"/>
                  <a:gd name="T19" fmla="*/ 39 h 40"/>
                  <a:gd name="T20" fmla="*/ 8 w 26"/>
                  <a:gd name="T21" fmla="*/ 39 h 40"/>
                  <a:gd name="T22" fmla="*/ 11 w 26"/>
                  <a:gd name="T23" fmla="*/ 37 h 40"/>
                  <a:gd name="T24" fmla="*/ 13 w 26"/>
                  <a:gd name="T25" fmla="*/ 36 h 40"/>
                  <a:gd name="T26" fmla="*/ 16 w 26"/>
                  <a:gd name="T27" fmla="*/ 34 h 40"/>
                  <a:gd name="T28" fmla="*/ 18 w 26"/>
                  <a:gd name="T29" fmla="*/ 31 h 40"/>
                  <a:gd name="T30" fmla="*/ 20 w 26"/>
                  <a:gd name="T31" fmla="*/ 27 h 40"/>
                  <a:gd name="T32" fmla="*/ 22 w 26"/>
                  <a:gd name="T33" fmla="*/ 24 h 40"/>
                  <a:gd name="T34" fmla="*/ 23 w 26"/>
                  <a:gd name="T35" fmla="*/ 21 h 40"/>
                  <a:gd name="T36" fmla="*/ 24 w 26"/>
                  <a:gd name="T37" fmla="*/ 16 h 40"/>
                  <a:gd name="T38" fmla="*/ 25 w 26"/>
                  <a:gd name="T39" fmla="*/ 13 h 40"/>
                  <a:gd name="T40" fmla="*/ 24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0 w 26"/>
                  <a:gd name="T57" fmla="*/ 2 h 40"/>
                  <a:gd name="T58" fmla="*/ 8 w 26"/>
                  <a:gd name="T59" fmla="*/ 4 h 40"/>
                  <a:gd name="T60" fmla="*/ 6 w 26"/>
                  <a:gd name="T61" fmla="*/ 7 h 40"/>
                  <a:gd name="T62" fmla="*/ 4 w 26"/>
                  <a:gd name="T63" fmla="*/ 10 h 40"/>
                  <a:gd name="T64" fmla="*/ 2 w 26"/>
                  <a:gd name="T65"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8" name="Freeform 42"/>
              <p:cNvSpPr>
                <a:spLocks/>
              </p:cNvSpPr>
              <p:nvPr/>
            </p:nvSpPr>
            <p:spPr bwMode="auto">
              <a:xfrm>
                <a:off x="1991" y="3014"/>
                <a:ext cx="27" cy="40"/>
              </a:xfrm>
              <a:custGeom>
                <a:avLst/>
                <a:gdLst>
                  <a:gd name="T0" fmla="*/ 3 w 27"/>
                  <a:gd name="T1" fmla="*/ 13 h 40"/>
                  <a:gd name="T2" fmla="*/ 2 w 27"/>
                  <a:gd name="T3" fmla="*/ 18 h 40"/>
                  <a:gd name="T4" fmla="*/ 1 w 27"/>
                  <a:gd name="T5" fmla="*/ 21 h 40"/>
                  <a:gd name="T6" fmla="*/ 0 w 27"/>
                  <a:gd name="T7" fmla="*/ 26 h 40"/>
                  <a:gd name="T8" fmla="*/ 0 w 27"/>
                  <a:gd name="T9" fmla="*/ 29 h 40"/>
                  <a:gd name="T10" fmla="*/ 1 w 27"/>
                  <a:gd name="T11" fmla="*/ 32 h 40"/>
                  <a:gd name="T12" fmla="*/ 2 w 27"/>
                  <a:gd name="T13" fmla="*/ 35 h 40"/>
                  <a:gd name="T14" fmla="*/ 3 w 27"/>
                  <a:gd name="T15" fmla="*/ 36 h 40"/>
                  <a:gd name="T16" fmla="*/ 5 w 27"/>
                  <a:gd name="T17" fmla="*/ 39 h 40"/>
                  <a:gd name="T18" fmla="*/ 7 w 27"/>
                  <a:gd name="T19" fmla="*/ 39 h 40"/>
                  <a:gd name="T20" fmla="*/ 9 w 27"/>
                  <a:gd name="T21" fmla="*/ 39 h 40"/>
                  <a:gd name="T22" fmla="*/ 12 w 27"/>
                  <a:gd name="T23" fmla="*/ 39 h 40"/>
                  <a:gd name="T24" fmla="*/ 14 w 27"/>
                  <a:gd name="T25" fmla="*/ 36 h 40"/>
                  <a:gd name="T26" fmla="*/ 17 w 27"/>
                  <a:gd name="T27" fmla="*/ 34 h 40"/>
                  <a:gd name="T28" fmla="*/ 19 w 27"/>
                  <a:gd name="T29" fmla="*/ 32 h 40"/>
                  <a:gd name="T30" fmla="*/ 21 w 27"/>
                  <a:gd name="T31" fmla="*/ 28 h 40"/>
                  <a:gd name="T32" fmla="*/ 23 w 27"/>
                  <a:gd name="T33" fmla="*/ 25 h 40"/>
                  <a:gd name="T34" fmla="*/ 24 w 27"/>
                  <a:gd name="T35" fmla="*/ 21 h 40"/>
                  <a:gd name="T36" fmla="*/ 25 w 27"/>
                  <a:gd name="T37" fmla="*/ 17 h 40"/>
                  <a:gd name="T38" fmla="*/ 26 w 27"/>
                  <a:gd name="T39" fmla="*/ 13 h 40"/>
                  <a:gd name="T40" fmla="*/ 26 w 27"/>
                  <a:gd name="T41" fmla="*/ 10 h 40"/>
                  <a:gd name="T42" fmla="*/ 25 w 27"/>
                  <a:gd name="T43" fmla="*/ 6 h 40"/>
                  <a:gd name="T44" fmla="*/ 24 w 27"/>
                  <a:gd name="T45" fmla="*/ 4 h 40"/>
                  <a:gd name="T46" fmla="*/ 23 w 27"/>
                  <a:gd name="T47" fmla="*/ 2 h 40"/>
                  <a:gd name="T48" fmla="*/ 21 w 27"/>
                  <a:gd name="T49" fmla="*/ 1 h 40"/>
                  <a:gd name="T50" fmla="*/ 19 w 27"/>
                  <a:gd name="T51" fmla="*/ 0 h 40"/>
                  <a:gd name="T52" fmla="*/ 16 w 27"/>
                  <a:gd name="T53" fmla="*/ 0 h 40"/>
                  <a:gd name="T54" fmla="*/ 14 w 27"/>
                  <a:gd name="T55" fmla="*/ 1 h 40"/>
                  <a:gd name="T56" fmla="*/ 12 w 27"/>
                  <a:gd name="T57" fmla="*/ 2 h 40"/>
                  <a:gd name="T58" fmla="*/ 9 w 27"/>
                  <a:gd name="T59" fmla="*/ 4 h 40"/>
                  <a:gd name="T60" fmla="*/ 7 w 27"/>
                  <a:gd name="T61" fmla="*/ 6 h 40"/>
                  <a:gd name="T62" fmla="*/ 5 w 27"/>
                  <a:gd name="T63" fmla="*/ 10 h 40"/>
                  <a:gd name="T64" fmla="*/ 3 w 27"/>
                  <a:gd name="T65" fmla="*/ 1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40">
                    <a:moveTo>
                      <a:pt x="3" y="13"/>
                    </a:moveTo>
                    <a:lnTo>
                      <a:pt x="2" y="18"/>
                    </a:lnTo>
                    <a:lnTo>
                      <a:pt x="1" y="21"/>
                    </a:lnTo>
                    <a:lnTo>
                      <a:pt x="0" y="26"/>
                    </a:lnTo>
                    <a:lnTo>
                      <a:pt x="0" y="29"/>
                    </a:lnTo>
                    <a:lnTo>
                      <a:pt x="1" y="32"/>
                    </a:lnTo>
                    <a:lnTo>
                      <a:pt x="2" y="35"/>
                    </a:lnTo>
                    <a:lnTo>
                      <a:pt x="3" y="36"/>
                    </a:lnTo>
                    <a:lnTo>
                      <a:pt x="5" y="39"/>
                    </a:lnTo>
                    <a:lnTo>
                      <a:pt x="7" y="39"/>
                    </a:lnTo>
                    <a:lnTo>
                      <a:pt x="9" y="39"/>
                    </a:lnTo>
                    <a:lnTo>
                      <a:pt x="12" y="39"/>
                    </a:lnTo>
                    <a:lnTo>
                      <a:pt x="14" y="36"/>
                    </a:lnTo>
                    <a:lnTo>
                      <a:pt x="17" y="34"/>
                    </a:lnTo>
                    <a:lnTo>
                      <a:pt x="19" y="32"/>
                    </a:lnTo>
                    <a:lnTo>
                      <a:pt x="21" y="28"/>
                    </a:lnTo>
                    <a:lnTo>
                      <a:pt x="23" y="25"/>
                    </a:lnTo>
                    <a:lnTo>
                      <a:pt x="24" y="21"/>
                    </a:lnTo>
                    <a:lnTo>
                      <a:pt x="25" y="17"/>
                    </a:lnTo>
                    <a:lnTo>
                      <a:pt x="26" y="13"/>
                    </a:lnTo>
                    <a:lnTo>
                      <a:pt x="26" y="10"/>
                    </a:lnTo>
                    <a:lnTo>
                      <a:pt x="25" y="6"/>
                    </a:lnTo>
                    <a:lnTo>
                      <a:pt x="24" y="4"/>
                    </a:lnTo>
                    <a:lnTo>
                      <a:pt x="23" y="2"/>
                    </a:lnTo>
                    <a:lnTo>
                      <a:pt x="21" y="1"/>
                    </a:lnTo>
                    <a:lnTo>
                      <a:pt x="19" y="0"/>
                    </a:lnTo>
                    <a:lnTo>
                      <a:pt x="16" y="0"/>
                    </a:lnTo>
                    <a:lnTo>
                      <a:pt x="14" y="1"/>
                    </a:lnTo>
                    <a:lnTo>
                      <a:pt x="12" y="2"/>
                    </a:lnTo>
                    <a:lnTo>
                      <a:pt x="9" y="4"/>
                    </a:lnTo>
                    <a:lnTo>
                      <a:pt x="7" y="6"/>
                    </a:lnTo>
                    <a:lnTo>
                      <a:pt x="5" y="10"/>
                    </a:lnTo>
                    <a:lnTo>
                      <a:pt x="3" y="1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9" name="Freeform 43"/>
              <p:cNvSpPr>
                <a:spLocks/>
              </p:cNvSpPr>
              <p:nvPr/>
            </p:nvSpPr>
            <p:spPr bwMode="auto">
              <a:xfrm>
                <a:off x="1830" y="3306"/>
                <a:ext cx="22" cy="43"/>
              </a:xfrm>
              <a:custGeom>
                <a:avLst/>
                <a:gdLst>
                  <a:gd name="T0" fmla="*/ 0 w 22"/>
                  <a:gd name="T1" fmla="*/ 20 h 43"/>
                  <a:gd name="T2" fmla="*/ 0 w 22"/>
                  <a:gd name="T3" fmla="*/ 23 h 43"/>
                  <a:gd name="T4" fmla="*/ 0 w 22"/>
                  <a:gd name="T5" fmla="*/ 28 h 43"/>
                  <a:gd name="T6" fmla="*/ 0 w 22"/>
                  <a:gd name="T7" fmla="*/ 31 h 43"/>
                  <a:gd name="T8" fmla="*/ 1 w 22"/>
                  <a:gd name="T9" fmla="*/ 35 h 43"/>
                  <a:gd name="T10" fmla="*/ 2 w 22"/>
                  <a:gd name="T11" fmla="*/ 37 h 43"/>
                  <a:gd name="T12" fmla="*/ 4 w 22"/>
                  <a:gd name="T13" fmla="*/ 39 h 43"/>
                  <a:gd name="T14" fmla="*/ 6 w 22"/>
                  <a:gd name="T15" fmla="*/ 40 h 43"/>
                  <a:gd name="T16" fmla="*/ 8 w 22"/>
                  <a:gd name="T17" fmla="*/ 42 h 43"/>
                  <a:gd name="T18" fmla="*/ 11 w 22"/>
                  <a:gd name="T19" fmla="*/ 42 h 43"/>
                  <a:gd name="T20" fmla="*/ 13 w 22"/>
                  <a:gd name="T21" fmla="*/ 40 h 43"/>
                  <a:gd name="T22" fmla="*/ 15 w 22"/>
                  <a:gd name="T23" fmla="*/ 38 h 43"/>
                  <a:gd name="T24" fmla="*/ 17 w 22"/>
                  <a:gd name="T25" fmla="*/ 36 h 43"/>
                  <a:gd name="T26" fmla="*/ 18 w 22"/>
                  <a:gd name="T27" fmla="*/ 32 h 43"/>
                  <a:gd name="T28" fmla="*/ 19 w 22"/>
                  <a:gd name="T29" fmla="*/ 29 h 43"/>
                  <a:gd name="T30" fmla="*/ 20 w 22"/>
                  <a:gd name="T31" fmla="*/ 26 h 43"/>
                  <a:gd name="T32" fmla="*/ 21 w 22"/>
                  <a:gd name="T33" fmla="*/ 21 h 43"/>
                  <a:gd name="T34" fmla="*/ 20 w 22"/>
                  <a:gd name="T35" fmla="*/ 17 h 43"/>
                  <a:gd name="T36" fmla="*/ 20 w 22"/>
                  <a:gd name="T37" fmla="*/ 13 h 43"/>
                  <a:gd name="T38" fmla="*/ 19 w 22"/>
                  <a:gd name="T39" fmla="*/ 10 h 43"/>
                  <a:gd name="T40" fmla="*/ 18 w 22"/>
                  <a:gd name="T41" fmla="*/ 6 h 43"/>
                  <a:gd name="T42" fmla="*/ 17 w 22"/>
                  <a:gd name="T43" fmla="*/ 4 h 43"/>
                  <a:gd name="T44" fmla="*/ 15 w 22"/>
                  <a:gd name="T45" fmla="*/ 2 h 43"/>
                  <a:gd name="T46" fmla="*/ 13 w 22"/>
                  <a:gd name="T47" fmla="*/ 1 h 43"/>
                  <a:gd name="T48" fmla="*/ 11 w 22"/>
                  <a:gd name="T49" fmla="*/ 0 h 43"/>
                  <a:gd name="T50" fmla="*/ 8 w 22"/>
                  <a:gd name="T51" fmla="*/ 0 h 43"/>
                  <a:gd name="T52" fmla="*/ 6 w 22"/>
                  <a:gd name="T53" fmla="*/ 1 h 43"/>
                  <a:gd name="T54" fmla="*/ 4 w 22"/>
                  <a:gd name="T55" fmla="*/ 3 h 43"/>
                  <a:gd name="T56" fmla="*/ 2 w 22"/>
                  <a:gd name="T57" fmla="*/ 5 h 43"/>
                  <a:gd name="T58" fmla="*/ 1 w 22"/>
                  <a:gd name="T59" fmla="*/ 9 h 43"/>
                  <a:gd name="T60" fmla="*/ 0 w 22"/>
                  <a:gd name="T61" fmla="*/ 12 h 43"/>
                  <a:gd name="T62" fmla="*/ 0 w 22"/>
                  <a:gd name="T63" fmla="*/ 15 h 43"/>
                  <a:gd name="T64" fmla="*/ 0 w 22"/>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43">
                    <a:moveTo>
                      <a:pt x="0" y="20"/>
                    </a:moveTo>
                    <a:lnTo>
                      <a:pt x="0" y="23"/>
                    </a:lnTo>
                    <a:lnTo>
                      <a:pt x="0" y="28"/>
                    </a:lnTo>
                    <a:lnTo>
                      <a:pt x="0" y="31"/>
                    </a:lnTo>
                    <a:lnTo>
                      <a:pt x="1" y="35"/>
                    </a:lnTo>
                    <a:lnTo>
                      <a:pt x="2" y="37"/>
                    </a:lnTo>
                    <a:lnTo>
                      <a:pt x="4" y="39"/>
                    </a:lnTo>
                    <a:lnTo>
                      <a:pt x="6" y="40"/>
                    </a:lnTo>
                    <a:lnTo>
                      <a:pt x="8" y="42"/>
                    </a:lnTo>
                    <a:lnTo>
                      <a:pt x="11" y="42"/>
                    </a:lnTo>
                    <a:lnTo>
                      <a:pt x="13" y="40"/>
                    </a:lnTo>
                    <a:lnTo>
                      <a:pt x="15" y="38"/>
                    </a:lnTo>
                    <a:lnTo>
                      <a:pt x="17" y="36"/>
                    </a:lnTo>
                    <a:lnTo>
                      <a:pt x="18" y="32"/>
                    </a:lnTo>
                    <a:lnTo>
                      <a:pt x="19" y="29"/>
                    </a:lnTo>
                    <a:lnTo>
                      <a:pt x="20" y="26"/>
                    </a:lnTo>
                    <a:lnTo>
                      <a:pt x="21" y="21"/>
                    </a:lnTo>
                    <a:lnTo>
                      <a:pt x="20" y="17"/>
                    </a:lnTo>
                    <a:lnTo>
                      <a:pt x="20" y="13"/>
                    </a:lnTo>
                    <a:lnTo>
                      <a:pt x="19" y="10"/>
                    </a:lnTo>
                    <a:lnTo>
                      <a:pt x="18" y="6"/>
                    </a:lnTo>
                    <a:lnTo>
                      <a:pt x="17" y="4"/>
                    </a:lnTo>
                    <a:lnTo>
                      <a:pt x="15" y="2"/>
                    </a:lnTo>
                    <a:lnTo>
                      <a:pt x="13" y="1"/>
                    </a:lnTo>
                    <a:lnTo>
                      <a:pt x="11" y="0"/>
                    </a:lnTo>
                    <a:lnTo>
                      <a:pt x="8" y="0"/>
                    </a:lnTo>
                    <a:lnTo>
                      <a:pt x="6" y="1"/>
                    </a:lnTo>
                    <a:lnTo>
                      <a:pt x="4" y="3"/>
                    </a:lnTo>
                    <a:lnTo>
                      <a:pt x="2" y="5"/>
                    </a:lnTo>
                    <a:lnTo>
                      <a:pt x="1" y="9"/>
                    </a:lnTo>
                    <a:lnTo>
                      <a:pt x="0"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0" name="Freeform 44"/>
              <p:cNvSpPr>
                <a:spLocks/>
              </p:cNvSpPr>
              <p:nvPr/>
            </p:nvSpPr>
            <p:spPr bwMode="auto">
              <a:xfrm>
                <a:off x="1750" y="3291"/>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 name="Group 55"/>
            <p:cNvGrpSpPr>
              <a:grpSpLocks/>
            </p:cNvGrpSpPr>
            <p:nvPr/>
          </p:nvGrpSpPr>
          <p:grpSpPr bwMode="auto">
            <a:xfrm>
              <a:off x="1698" y="2928"/>
              <a:ext cx="303" cy="399"/>
              <a:chOff x="1698" y="2928"/>
              <a:chExt cx="303" cy="399"/>
            </a:xfrm>
          </p:grpSpPr>
          <p:sp>
            <p:nvSpPr>
              <p:cNvPr id="9262" name="Freeform 46"/>
              <p:cNvSpPr>
                <a:spLocks/>
              </p:cNvSpPr>
              <p:nvPr/>
            </p:nvSpPr>
            <p:spPr bwMode="auto">
              <a:xfrm>
                <a:off x="1705" y="2954"/>
                <a:ext cx="296" cy="373"/>
              </a:xfrm>
              <a:custGeom>
                <a:avLst/>
                <a:gdLst>
                  <a:gd name="T0" fmla="*/ 2 w 296"/>
                  <a:gd name="T1" fmla="*/ 353 h 373"/>
                  <a:gd name="T2" fmla="*/ 1 w 296"/>
                  <a:gd name="T3" fmla="*/ 348 h 373"/>
                  <a:gd name="T4" fmla="*/ 0 w 296"/>
                  <a:gd name="T5" fmla="*/ 334 h 373"/>
                  <a:gd name="T6" fmla="*/ 0 w 296"/>
                  <a:gd name="T7" fmla="*/ 315 h 373"/>
                  <a:gd name="T8" fmla="*/ 0 w 296"/>
                  <a:gd name="T9" fmla="*/ 290 h 373"/>
                  <a:gd name="T10" fmla="*/ 2 w 296"/>
                  <a:gd name="T11" fmla="*/ 262 h 373"/>
                  <a:gd name="T12" fmla="*/ 6 w 296"/>
                  <a:gd name="T13" fmla="*/ 234 h 373"/>
                  <a:gd name="T14" fmla="*/ 15 w 296"/>
                  <a:gd name="T15" fmla="*/ 209 h 373"/>
                  <a:gd name="T16" fmla="*/ 26 w 296"/>
                  <a:gd name="T17" fmla="*/ 186 h 373"/>
                  <a:gd name="T18" fmla="*/ 40 w 296"/>
                  <a:gd name="T19" fmla="*/ 170 h 373"/>
                  <a:gd name="T20" fmla="*/ 54 w 296"/>
                  <a:gd name="T21" fmla="*/ 161 h 373"/>
                  <a:gd name="T22" fmla="*/ 68 w 296"/>
                  <a:gd name="T23" fmla="*/ 155 h 373"/>
                  <a:gd name="T24" fmla="*/ 80 w 296"/>
                  <a:gd name="T25" fmla="*/ 151 h 373"/>
                  <a:gd name="T26" fmla="*/ 94 w 296"/>
                  <a:gd name="T27" fmla="*/ 146 h 373"/>
                  <a:gd name="T28" fmla="*/ 107 w 296"/>
                  <a:gd name="T29" fmla="*/ 139 h 373"/>
                  <a:gd name="T30" fmla="*/ 121 w 296"/>
                  <a:gd name="T31" fmla="*/ 127 h 373"/>
                  <a:gd name="T32" fmla="*/ 134 w 296"/>
                  <a:gd name="T33" fmla="*/ 108 h 373"/>
                  <a:gd name="T34" fmla="*/ 146 w 296"/>
                  <a:gd name="T35" fmla="*/ 85 h 373"/>
                  <a:gd name="T36" fmla="*/ 154 w 296"/>
                  <a:gd name="T37" fmla="*/ 63 h 373"/>
                  <a:gd name="T38" fmla="*/ 160 w 296"/>
                  <a:gd name="T39" fmla="*/ 45 h 373"/>
                  <a:gd name="T40" fmla="*/ 164 w 296"/>
                  <a:gd name="T41" fmla="*/ 29 h 373"/>
                  <a:gd name="T42" fmla="*/ 167 w 296"/>
                  <a:gd name="T43" fmla="*/ 17 h 373"/>
                  <a:gd name="T44" fmla="*/ 168 w 296"/>
                  <a:gd name="T45" fmla="*/ 7 h 373"/>
                  <a:gd name="T46" fmla="*/ 168 w 296"/>
                  <a:gd name="T47" fmla="*/ 1 h 373"/>
                  <a:gd name="T48" fmla="*/ 168 w 296"/>
                  <a:gd name="T49" fmla="*/ 0 h 373"/>
                  <a:gd name="T50" fmla="*/ 295 w 296"/>
                  <a:gd name="T51" fmla="*/ 19 h 373"/>
                  <a:gd name="T52" fmla="*/ 294 w 296"/>
                  <a:gd name="T53" fmla="*/ 25 h 373"/>
                  <a:gd name="T54" fmla="*/ 292 w 296"/>
                  <a:gd name="T55" fmla="*/ 39 h 373"/>
                  <a:gd name="T56" fmla="*/ 287 w 296"/>
                  <a:gd name="T57" fmla="*/ 60 h 373"/>
                  <a:gd name="T58" fmla="*/ 281 w 296"/>
                  <a:gd name="T59" fmla="*/ 85 h 373"/>
                  <a:gd name="T60" fmla="*/ 273 w 296"/>
                  <a:gd name="T61" fmla="*/ 112 h 373"/>
                  <a:gd name="T62" fmla="*/ 264 w 296"/>
                  <a:gd name="T63" fmla="*/ 136 h 373"/>
                  <a:gd name="T64" fmla="*/ 253 w 296"/>
                  <a:gd name="T65" fmla="*/ 158 h 373"/>
                  <a:gd name="T66" fmla="*/ 242 w 296"/>
                  <a:gd name="T67" fmla="*/ 171 h 373"/>
                  <a:gd name="T68" fmla="*/ 228 w 296"/>
                  <a:gd name="T69" fmla="*/ 180 h 373"/>
                  <a:gd name="T70" fmla="*/ 212 w 296"/>
                  <a:gd name="T71" fmla="*/ 186 h 373"/>
                  <a:gd name="T72" fmla="*/ 194 w 296"/>
                  <a:gd name="T73" fmla="*/ 191 h 373"/>
                  <a:gd name="T74" fmla="*/ 176 w 296"/>
                  <a:gd name="T75" fmla="*/ 195 h 373"/>
                  <a:gd name="T76" fmla="*/ 159 w 296"/>
                  <a:gd name="T77" fmla="*/ 202 h 373"/>
                  <a:gd name="T78" fmla="*/ 145 w 296"/>
                  <a:gd name="T79" fmla="*/ 211 h 373"/>
                  <a:gd name="T80" fmla="*/ 132 w 296"/>
                  <a:gd name="T81" fmla="*/ 224 h 373"/>
                  <a:gd name="T82" fmla="*/ 124 w 296"/>
                  <a:gd name="T83" fmla="*/ 242 h 373"/>
                  <a:gd name="T84" fmla="*/ 121 w 296"/>
                  <a:gd name="T85" fmla="*/ 263 h 373"/>
                  <a:gd name="T86" fmla="*/ 118 w 296"/>
                  <a:gd name="T87" fmla="*/ 286 h 373"/>
                  <a:gd name="T88" fmla="*/ 117 w 296"/>
                  <a:gd name="T89" fmla="*/ 308 h 373"/>
                  <a:gd name="T90" fmla="*/ 117 w 296"/>
                  <a:gd name="T91" fmla="*/ 327 h 373"/>
                  <a:gd name="T92" fmla="*/ 118 w 296"/>
                  <a:gd name="T93" fmla="*/ 345 h 373"/>
                  <a:gd name="T94" fmla="*/ 119 w 296"/>
                  <a:gd name="T95" fmla="*/ 359 h 373"/>
                  <a:gd name="T96" fmla="*/ 120 w 296"/>
                  <a:gd name="T97" fmla="*/ 368 h 373"/>
                  <a:gd name="T98" fmla="*/ 121 w 296"/>
                  <a:gd name="T99" fmla="*/ 372 h 373"/>
                  <a:gd name="T100" fmla="*/ 2 w 296"/>
                  <a:gd name="T101" fmla="*/ 35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3" name="Freeform 47"/>
              <p:cNvSpPr>
                <a:spLocks/>
              </p:cNvSpPr>
              <p:nvPr/>
            </p:nvSpPr>
            <p:spPr bwMode="auto">
              <a:xfrm>
                <a:off x="1698" y="2928"/>
                <a:ext cx="298" cy="373"/>
              </a:xfrm>
              <a:custGeom>
                <a:avLst/>
                <a:gdLst>
                  <a:gd name="T0" fmla="*/ 2 w 298"/>
                  <a:gd name="T1" fmla="*/ 353 h 373"/>
                  <a:gd name="T2" fmla="*/ 1 w 298"/>
                  <a:gd name="T3" fmla="*/ 349 h 373"/>
                  <a:gd name="T4" fmla="*/ 0 w 298"/>
                  <a:gd name="T5" fmla="*/ 335 h 373"/>
                  <a:gd name="T6" fmla="*/ 0 w 298"/>
                  <a:gd name="T7" fmla="*/ 315 h 373"/>
                  <a:gd name="T8" fmla="*/ 0 w 298"/>
                  <a:gd name="T9" fmla="*/ 290 h 373"/>
                  <a:gd name="T10" fmla="*/ 2 w 298"/>
                  <a:gd name="T11" fmla="*/ 262 h 373"/>
                  <a:gd name="T12" fmla="*/ 7 w 298"/>
                  <a:gd name="T13" fmla="*/ 235 h 373"/>
                  <a:gd name="T14" fmla="*/ 15 w 298"/>
                  <a:gd name="T15" fmla="*/ 209 h 373"/>
                  <a:gd name="T16" fmla="*/ 27 w 298"/>
                  <a:gd name="T17" fmla="*/ 186 h 373"/>
                  <a:gd name="T18" fmla="*/ 41 w 298"/>
                  <a:gd name="T19" fmla="*/ 171 h 373"/>
                  <a:gd name="T20" fmla="*/ 54 w 298"/>
                  <a:gd name="T21" fmla="*/ 161 h 373"/>
                  <a:gd name="T22" fmla="*/ 68 w 298"/>
                  <a:gd name="T23" fmla="*/ 155 h 373"/>
                  <a:gd name="T24" fmla="*/ 81 w 298"/>
                  <a:gd name="T25" fmla="*/ 152 h 373"/>
                  <a:gd name="T26" fmla="*/ 94 w 298"/>
                  <a:gd name="T27" fmla="*/ 147 h 373"/>
                  <a:gd name="T28" fmla="*/ 108 w 298"/>
                  <a:gd name="T29" fmla="*/ 141 h 373"/>
                  <a:gd name="T30" fmla="*/ 121 w 298"/>
                  <a:gd name="T31" fmla="*/ 128 h 373"/>
                  <a:gd name="T32" fmla="*/ 135 w 298"/>
                  <a:gd name="T33" fmla="*/ 109 h 373"/>
                  <a:gd name="T34" fmla="*/ 146 w 298"/>
                  <a:gd name="T35" fmla="*/ 85 h 373"/>
                  <a:gd name="T36" fmla="*/ 155 w 298"/>
                  <a:gd name="T37" fmla="*/ 64 h 373"/>
                  <a:gd name="T38" fmla="*/ 162 w 298"/>
                  <a:gd name="T39" fmla="*/ 46 h 373"/>
                  <a:gd name="T40" fmla="*/ 165 w 298"/>
                  <a:gd name="T41" fmla="*/ 30 h 373"/>
                  <a:gd name="T42" fmla="*/ 167 w 298"/>
                  <a:gd name="T43" fmla="*/ 18 h 373"/>
                  <a:gd name="T44" fmla="*/ 168 w 298"/>
                  <a:gd name="T45" fmla="*/ 7 h 373"/>
                  <a:gd name="T46" fmla="*/ 168 w 298"/>
                  <a:gd name="T47" fmla="*/ 2 h 373"/>
                  <a:gd name="T48" fmla="*/ 168 w 298"/>
                  <a:gd name="T49" fmla="*/ 0 h 373"/>
                  <a:gd name="T50" fmla="*/ 297 w 298"/>
                  <a:gd name="T51" fmla="*/ 20 h 373"/>
                  <a:gd name="T52" fmla="*/ 296 w 298"/>
                  <a:gd name="T53" fmla="*/ 25 h 373"/>
                  <a:gd name="T54" fmla="*/ 293 w 298"/>
                  <a:gd name="T55" fmla="*/ 39 h 373"/>
                  <a:gd name="T56" fmla="*/ 288 w 298"/>
                  <a:gd name="T57" fmla="*/ 61 h 373"/>
                  <a:gd name="T58" fmla="*/ 282 w 298"/>
                  <a:gd name="T59" fmla="*/ 86 h 373"/>
                  <a:gd name="T60" fmla="*/ 274 w 298"/>
                  <a:gd name="T61" fmla="*/ 112 h 373"/>
                  <a:gd name="T62" fmla="*/ 265 w 298"/>
                  <a:gd name="T63" fmla="*/ 137 h 373"/>
                  <a:gd name="T64" fmla="*/ 254 w 298"/>
                  <a:gd name="T65" fmla="*/ 158 h 373"/>
                  <a:gd name="T66" fmla="*/ 243 w 298"/>
                  <a:gd name="T67" fmla="*/ 172 h 373"/>
                  <a:gd name="T68" fmla="*/ 229 w 298"/>
                  <a:gd name="T69" fmla="*/ 180 h 373"/>
                  <a:gd name="T70" fmla="*/ 213 w 298"/>
                  <a:gd name="T71" fmla="*/ 186 h 373"/>
                  <a:gd name="T72" fmla="*/ 194 w 298"/>
                  <a:gd name="T73" fmla="*/ 191 h 373"/>
                  <a:gd name="T74" fmla="*/ 177 w 298"/>
                  <a:gd name="T75" fmla="*/ 196 h 373"/>
                  <a:gd name="T76" fmla="*/ 160 w 298"/>
                  <a:gd name="T77" fmla="*/ 202 h 373"/>
                  <a:gd name="T78" fmla="*/ 145 w 298"/>
                  <a:gd name="T79" fmla="*/ 211 h 373"/>
                  <a:gd name="T80" fmla="*/ 133 w 298"/>
                  <a:gd name="T81" fmla="*/ 224 h 373"/>
                  <a:gd name="T82" fmla="*/ 125 w 298"/>
                  <a:gd name="T83" fmla="*/ 242 h 373"/>
                  <a:gd name="T84" fmla="*/ 121 w 298"/>
                  <a:gd name="T85" fmla="*/ 265 h 373"/>
                  <a:gd name="T86" fmla="*/ 118 w 298"/>
                  <a:gd name="T87" fmla="*/ 286 h 373"/>
                  <a:gd name="T88" fmla="*/ 117 w 298"/>
                  <a:gd name="T89" fmla="*/ 308 h 373"/>
                  <a:gd name="T90" fmla="*/ 117 w 298"/>
                  <a:gd name="T91" fmla="*/ 328 h 373"/>
                  <a:gd name="T92" fmla="*/ 118 w 298"/>
                  <a:gd name="T93" fmla="*/ 345 h 373"/>
                  <a:gd name="T94" fmla="*/ 119 w 298"/>
                  <a:gd name="T95" fmla="*/ 359 h 373"/>
                  <a:gd name="T96" fmla="*/ 120 w 298"/>
                  <a:gd name="T97" fmla="*/ 368 h 373"/>
                  <a:gd name="T98" fmla="*/ 121 w 298"/>
                  <a:gd name="T99" fmla="*/ 372 h 373"/>
                  <a:gd name="T100" fmla="*/ 2 w 298"/>
                  <a:gd name="T101" fmla="*/ 35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8" h="373">
                    <a:moveTo>
                      <a:pt x="2" y="353"/>
                    </a:moveTo>
                    <a:lnTo>
                      <a:pt x="1" y="349"/>
                    </a:lnTo>
                    <a:lnTo>
                      <a:pt x="0" y="335"/>
                    </a:lnTo>
                    <a:lnTo>
                      <a:pt x="0" y="315"/>
                    </a:lnTo>
                    <a:lnTo>
                      <a:pt x="0" y="290"/>
                    </a:lnTo>
                    <a:lnTo>
                      <a:pt x="2" y="262"/>
                    </a:lnTo>
                    <a:lnTo>
                      <a:pt x="7" y="235"/>
                    </a:lnTo>
                    <a:lnTo>
                      <a:pt x="15" y="209"/>
                    </a:lnTo>
                    <a:lnTo>
                      <a:pt x="27" y="186"/>
                    </a:lnTo>
                    <a:lnTo>
                      <a:pt x="41" y="171"/>
                    </a:lnTo>
                    <a:lnTo>
                      <a:pt x="54" y="161"/>
                    </a:lnTo>
                    <a:lnTo>
                      <a:pt x="68" y="155"/>
                    </a:lnTo>
                    <a:lnTo>
                      <a:pt x="81" y="152"/>
                    </a:lnTo>
                    <a:lnTo>
                      <a:pt x="94" y="147"/>
                    </a:lnTo>
                    <a:lnTo>
                      <a:pt x="108" y="141"/>
                    </a:lnTo>
                    <a:lnTo>
                      <a:pt x="121" y="128"/>
                    </a:lnTo>
                    <a:lnTo>
                      <a:pt x="135" y="109"/>
                    </a:lnTo>
                    <a:lnTo>
                      <a:pt x="146" y="85"/>
                    </a:lnTo>
                    <a:lnTo>
                      <a:pt x="155" y="64"/>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7"/>
                    </a:lnTo>
                    <a:lnTo>
                      <a:pt x="254" y="158"/>
                    </a:lnTo>
                    <a:lnTo>
                      <a:pt x="243" y="172"/>
                    </a:lnTo>
                    <a:lnTo>
                      <a:pt x="229" y="180"/>
                    </a:lnTo>
                    <a:lnTo>
                      <a:pt x="213" y="186"/>
                    </a:lnTo>
                    <a:lnTo>
                      <a:pt x="194" y="191"/>
                    </a:lnTo>
                    <a:lnTo>
                      <a:pt x="177" y="196"/>
                    </a:lnTo>
                    <a:lnTo>
                      <a:pt x="160" y="202"/>
                    </a:lnTo>
                    <a:lnTo>
                      <a:pt x="145" y="211"/>
                    </a:lnTo>
                    <a:lnTo>
                      <a:pt x="133" y="224"/>
                    </a:lnTo>
                    <a:lnTo>
                      <a:pt x="125" y="242"/>
                    </a:lnTo>
                    <a:lnTo>
                      <a:pt x="121" y="265"/>
                    </a:lnTo>
                    <a:lnTo>
                      <a:pt x="118" y="286"/>
                    </a:lnTo>
                    <a:lnTo>
                      <a:pt x="117" y="308"/>
                    </a:lnTo>
                    <a:lnTo>
                      <a:pt x="117" y="328"/>
                    </a:lnTo>
                    <a:lnTo>
                      <a:pt x="118" y="345"/>
                    </a:lnTo>
                    <a:lnTo>
                      <a:pt x="119" y="359"/>
                    </a:lnTo>
                    <a:lnTo>
                      <a:pt x="120" y="368"/>
                    </a:lnTo>
                    <a:lnTo>
                      <a:pt x="121" y="372"/>
                    </a:lnTo>
                    <a:lnTo>
                      <a:pt x="2" y="353"/>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4" name="Freeform 48"/>
              <p:cNvSpPr>
                <a:spLocks/>
              </p:cNvSpPr>
              <p:nvPr/>
            </p:nvSpPr>
            <p:spPr bwMode="auto">
              <a:xfrm>
                <a:off x="1715" y="2957"/>
                <a:ext cx="258" cy="320"/>
              </a:xfrm>
              <a:custGeom>
                <a:avLst/>
                <a:gdLst>
                  <a:gd name="T0" fmla="*/ 1 w 258"/>
                  <a:gd name="T1" fmla="*/ 304 h 320"/>
                  <a:gd name="T2" fmla="*/ 1 w 258"/>
                  <a:gd name="T3" fmla="*/ 300 h 320"/>
                  <a:gd name="T4" fmla="*/ 0 w 258"/>
                  <a:gd name="T5" fmla="*/ 288 h 320"/>
                  <a:gd name="T6" fmla="*/ 0 w 258"/>
                  <a:gd name="T7" fmla="*/ 271 h 320"/>
                  <a:gd name="T8" fmla="*/ 0 w 258"/>
                  <a:gd name="T9" fmla="*/ 249 h 320"/>
                  <a:gd name="T10" fmla="*/ 0 w 258"/>
                  <a:gd name="T11" fmla="*/ 226 h 320"/>
                  <a:gd name="T12" fmla="*/ 4 w 258"/>
                  <a:gd name="T13" fmla="*/ 203 h 320"/>
                  <a:gd name="T14" fmla="*/ 11 w 258"/>
                  <a:gd name="T15" fmla="*/ 182 h 320"/>
                  <a:gd name="T16" fmla="*/ 22 w 258"/>
                  <a:gd name="T17" fmla="*/ 165 h 320"/>
                  <a:gd name="T18" fmla="*/ 35 w 258"/>
                  <a:gd name="T19" fmla="*/ 152 h 320"/>
                  <a:gd name="T20" fmla="*/ 50 w 258"/>
                  <a:gd name="T21" fmla="*/ 143 h 320"/>
                  <a:gd name="T22" fmla="*/ 66 w 258"/>
                  <a:gd name="T23" fmla="*/ 135 h 320"/>
                  <a:gd name="T24" fmla="*/ 82 w 258"/>
                  <a:gd name="T25" fmla="*/ 128 h 320"/>
                  <a:gd name="T26" fmla="*/ 99 w 258"/>
                  <a:gd name="T27" fmla="*/ 120 h 320"/>
                  <a:gd name="T28" fmla="*/ 113 w 258"/>
                  <a:gd name="T29" fmla="*/ 108 h 320"/>
                  <a:gd name="T30" fmla="*/ 127 w 258"/>
                  <a:gd name="T31" fmla="*/ 92 h 320"/>
                  <a:gd name="T32" fmla="*/ 138 w 258"/>
                  <a:gd name="T33" fmla="*/ 68 h 320"/>
                  <a:gd name="T34" fmla="*/ 145 w 258"/>
                  <a:gd name="T35" fmla="*/ 48 h 320"/>
                  <a:gd name="T36" fmla="*/ 151 w 258"/>
                  <a:gd name="T37" fmla="*/ 34 h 320"/>
                  <a:gd name="T38" fmla="*/ 154 w 258"/>
                  <a:gd name="T39" fmla="*/ 21 h 320"/>
                  <a:gd name="T40" fmla="*/ 158 w 258"/>
                  <a:gd name="T41" fmla="*/ 12 h 320"/>
                  <a:gd name="T42" fmla="*/ 160 w 258"/>
                  <a:gd name="T43" fmla="*/ 6 h 320"/>
                  <a:gd name="T44" fmla="*/ 161 w 258"/>
                  <a:gd name="T45" fmla="*/ 2 h 320"/>
                  <a:gd name="T46" fmla="*/ 162 w 258"/>
                  <a:gd name="T47" fmla="*/ 0 h 320"/>
                  <a:gd name="T48" fmla="*/ 162 w 258"/>
                  <a:gd name="T49" fmla="*/ 0 h 320"/>
                  <a:gd name="T50" fmla="*/ 257 w 258"/>
                  <a:gd name="T51" fmla="*/ 17 h 320"/>
                  <a:gd name="T52" fmla="*/ 256 w 258"/>
                  <a:gd name="T53" fmla="*/ 21 h 320"/>
                  <a:gd name="T54" fmla="*/ 253 w 258"/>
                  <a:gd name="T55" fmla="*/ 33 h 320"/>
                  <a:gd name="T56" fmla="*/ 249 w 258"/>
                  <a:gd name="T57" fmla="*/ 48 h 320"/>
                  <a:gd name="T58" fmla="*/ 244 w 258"/>
                  <a:gd name="T59" fmla="*/ 68 h 320"/>
                  <a:gd name="T60" fmla="*/ 237 w 258"/>
                  <a:gd name="T61" fmla="*/ 88 h 320"/>
                  <a:gd name="T62" fmla="*/ 230 w 258"/>
                  <a:gd name="T63" fmla="*/ 108 h 320"/>
                  <a:gd name="T64" fmla="*/ 221 w 258"/>
                  <a:gd name="T65" fmla="*/ 124 h 320"/>
                  <a:gd name="T66" fmla="*/ 211 w 258"/>
                  <a:gd name="T67" fmla="*/ 134 h 320"/>
                  <a:gd name="T68" fmla="*/ 199 w 258"/>
                  <a:gd name="T69" fmla="*/ 141 h 320"/>
                  <a:gd name="T70" fmla="*/ 183 w 258"/>
                  <a:gd name="T71" fmla="*/ 146 h 320"/>
                  <a:gd name="T72" fmla="*/ 166 w 258"/>
                  <a:gd name="T73" fmla="*/ 152 h 320"/>
                  <a:gd name="T74" fmla="*/ 148 w 258"/>
                  <a:gd name="T75" fmla="*/ 158 h 320"/>
                  <a:gd name="T76" fmla="*/ 129 w 258"/>
                  <a:gd name="T77" fmla="*/ 166 h 320"/>
                  <a:gd name="T78" fmla="*/ 113 w 258"/>
                  <a:gd name="T79" fmla="*/ 176 h 320"/>
                  <a:gd name="T80" fmla="*/ 100 w 258"/>
                  <a:gd name="T81" fmla="*/ 190 h 320"/>
                  <a:gd name="T82" fmla="*/ 90 w 258"/>
                  <a:gd name="T83" fmla="*/ 207 h 320"/>
                  <a:gd name="T84" fmla="*/ 85 w 258"/>
                  <a:gd name="T85" fmla="*/ 224 h 320"/>
                  <a:gd name="T86" fmla="*/ 82 w 258"/>
                  <a:gd name="T87" fmla="*/ 242 h 320"/>
                  <a:gd name="T88" fmla="*/ 82 w 258"/>
                  <a:gd name="T89" fmla="*/ 260 h 320"/>
                  <a:gd name="T90" fmla="*/ 82 w 258"/>
                  <a:gd name="T91" fmla="*/ 279 h 320"/>
                  <a:gd name="T92" fmla="*/ 84 w 258"/>
                  <a:gd name="T93" fmla="*/ 293 h 320"/>
                  <a:gd name="T94" fmla="*/ 86 w 258"/>
                  <a:gd name="T95" fmla="*/ 306 h 320"/>
                  <a:gd name="T96" fmla="*/ 88 w 258"/>
                  <a:gd name="T97" fmla="*/ 315 h 320"/>
                  <a:gd name="T98" fmla="*/ 88 w 258"/>
                  <a:gd name="T99" fmla="*/ 319 h 320"/>
                  <a:gd name="T100" fmla="*/ 1 w 258"/>
                  <a:gd name="T101" fmla="*/ 30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8" h="320">
                    <a:moveTo>
                      <a:pt x="1" y="304"/>
                    </a:moveTo>
                    <a:lnTo>
                      <a:pt x="1" y="300"/>
                    </a:lnTo>
                    <a:lnTo>
                      <a:pt x="0" y="288"/>
                    </a:lnTo>
                    <a:lnTo>
                      <a:pt x="0" y="271"/>
                    </a:lnTo>
                    <a:lnTo>
                      <a:pt x="0" y="249"/>
                    </a:lnTo>
                    <a:lnTo>
                      <a:pt x="0" y="226"/>
                    </a:lnTo>
                    <a:lnTo>
                      <a:pt x="4" y="203"/>
                    </a:lnTo>
                    <a:lnTo>
                      <a:pt x="11" y="182"/>
                    </a:lnTo>
                    <a:lnTo>
                      <a:pt x="22" y="165"/>
                    </a:lnTo>
                    <a:lnTo>
                      <a:pt x="35" y="152"/>
                    </a:lnTo>
                    <a:lnTo>
                      <a:pt x="50" y="143"/>
                    </a:lnTo>
                    <a:lnTo>
                      <a:pt x="66" y="135"/>
                    </a:lnTo>
                    <a:lnTo>
                      <a:pt x="82" y="128"/>
                    </a:lnTo>
                    <a:lnTo>
                      <a:pt x="99" y="120"/>
                    </a:lnTo>
                    <a:lnTo>
                      <a:pt x="113" y="108"/>
                    </a:lnTo>
                    <a:lnTo>
                      <a:pt x="127" y="92"/>
                    </a:lnTo>
                    <a:lnTo>
                      <a:pt x="138" y="68"/>
                    </a:lnTo>
                    <a:lnTo>
                      <a:pt x="145" y="48"/>
                    </a:lnTo>
                    <a:lnTo>
                      <a:pt x="151" y="34"/>
                    </a:lnTo>
                    <a:lnTo>
                      <a:pt x="154" y="21"/>
                    </a:lnTo>
                    <a:lnTo>
                      <a:pt x="158" y="12"/>
                    </a:lnTo>
                    <a:lnTo>
                      <a:pt x="160" y="6"/>
                    </a:lnTo>
                    <a:lnTo>
                      <a:pt x="161" y="2"/>
                    </a:lnTo>
                    <a:lnTo>
                      <a:pt x="162" y="0"/>
                    </a:lnTo>
                    <a:lnTo>
                      <a:pt x="162" y="0"/>
                    </a:lnTo>
                    <a:lnTo>
                      <a:pt x="257" y="17"/>
                    </a:lnTo>
                    <a:lnTo>
                      <a:pt x="256" y="21"/>
                    </a:lnTo>
                    <a:lnTo>
                      <a:pt x="253" y="33"/>
                    </a:lnTo>
                    <a:lnTo>
                      <a:pt x="249" y="48"/>
                    </a:lnTo>
                    <a:lnTo>
                      <a:pt x="244" y="68"/>
                    </a:lnTo>
                    <a:lnTo>
                      <a:pt x="237" y="88"/>
                    </a:lnTo>
                    <a:lnTo>
                      <a:pt x="230" y="108"/>
                    </a:lnTo>
                    <a:lnTo>
                      <a:pt x="221" y="124"/>
                    </a:lnTo>
                    <a:lnTo>
                      <a:pt x="211" y="134"/>
                    </a:lnTo>
                    <a:lnTo>
                      <a:pt x="199" y="141"/>
                    </a:lnTo>
                    <a:lnTo>
                      <a:pt x="183" y="146"/>
                    </a:lnTo>
                    <a:lnTo>
                      <a:pt x="166" y="152"/>
                    </a:lnTo>
                    <a:lnTo>
                      <a:pt x="148" y="158"/>
                    </a:lnTo>
                    <a:lnTo>
                      <a:pt x="129" y="166"/>
                    </a:lnTo>
                    <a:lnTo>
                      <a:pt x="113" y="176"/>
                    </a:lnTo>
                    <a:lnTo>
                      <a:pt x="100" y="190"/>
                    </a:lnTo>
                    <a:lnTo>
                      <a:pt x="90" y="207"/>
                    </a:lnTo>
                    <a:lnTo>
                      <a:pt x="85" y="224"/>
                    </a:lnTo>
                    <a:lnTo>
                      <a:pt x="82" y="242"/>
                    </a:lnTo>
                    <a:lnTo>
                      <a:pt x="82" y="260"/>
                    </a:lnTo>
                    <a:lnTo>
                      <a:pt x="82" y="279"/>
                    </a:lnTo>
                    <a:lnTo>
                      <a:pt x="84" y="293"/>
                    </a:lnTo>
                    <a:lnTo>
                      <a:pt x="86" y="306"/>
                    </a:lnTo>
                    <a:lnTo>
                      <a:pt x="88" y="315"/>
                    </a:lnTo>
                    <a:lnTo>
                      <a:pt x="88" y="319"/>
                    </a:lnTo>
                    <a:lnTo>
                      <a:pt x="1" y="304"/>
                    </a:lnTo>
                  </a:path>
                </a:pathLst>
              </a:custGeom>
              <a:solidFill>
                <a:srgbClr val="CC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5" name="Freeform 49"/>
              <p:cNvSpPr>
                <a:spLocks/>
              </p:cNvSpPr>
              <p:nvPr/>
            </p:nvSpPr>
            <p:spPr bwMode="auto">
              <a:xfrm>
                <a:off x="1767" y="3076"/>
                <a:ext cx="122" cy="55"/>
              </a:xfrm>
              <a:custGeom>
                <a:avLst/>
                <a:gdLst>
                  <a:gd name="T0" fmla="*/ 64 w 122"/>
                  <a:gd name="T1" fmla="*/ 51 h 55"/>
                  <a:gd name="T2" fmla="*/ 75 w 122"/>
                  <a:gd name="T3" fmla="*/ 48 h 55"/>
                  <a:gd name="T4" fmla="*/ 87 w 122"/>
                  <a:gd name="T5" fmla="*/ 45 h 55"/>
                  <a:gd name="T6" fmla="*/ 96 w 122"/>
                  <a:gd name="T7" fmla="*/ 40 h 55"/>
                  <a:gd name="T8" fmla="*/ 105 w 122"/>
                  <a:gd name="T9" fmla="*/ 36 h 55"/>
                  <a:gd name="T10" fmla="*/ 112 w 122"/>
                  <a:gd name="T11" fmla="*/ 30 h 55"/>
                  <a:gd name="T12" fmla="*/ 117 w 122"/>
                  <a:gd name="T13" fmla="*/ 25 h 55"/>
                  <a:gd name="T14" fmla="*/ 120 w 122"/>
                  <a:gd name="T15" fmla="*/ 20 h 55"/>
                  <a:gd name="T16" fmla="*/ 121 w 122"/>
                  <a:gd name="T17" fmla="*/ 14 h 55"/>
                  <a:gd name="T18" fmla="*/ 119 w 122"/>
                  <a:gd name="T19" fmla="*/ 10 h 55"/>
                  <a:gd name="T20" fmla="*/ 115 w 122"/>
                  <a:gd name="T21" fmla="*/ 6 h 55"/>
                  <a:gd name="T22" fmla="*/ 108 w 122"/>
                  <a:gd name="T23" fmla="*/ 3 h 55"/>
                  <a:gd name="T24" fmla="*/ 100 w 122"/>
                  <a:gd name="T25" fmla="*/ 1 h 55"/>
                  <a:gd name="T26" fmla="*/ 91 w 122"/>
                  <a:gd name="T27" fmla="*/ 0 h 55"/>
                  <a:gd name="T28" fmla="*/ 80 w 122"/>
                  <a:gd name="T29" fmla="*/ 0 h 55"/>
                  <a:gd name="T30" fmla="*/ 69 w 122"/>
                  <a:gd name="T31" fmla="*/ 0 h 55"/>
                  <a:gd name="T32" fmla="*/ 56 w 122"/>
                  <a:gd name="T33" fmla="*/ 2 h 55"/>
                  <a:gd name="T34" fmla="*/ 45 w 122"/>
                  <a:gd name="T35" fmla="*/ 5 h 55"/>
                  <a:gd name="T36" fmla="*/ 33 w 122"/>
                  <a:gd name="T37" fmla="*/ 9 h 55"/>
                  <a:gd name="T38" fmla="*/ 24 w 122"/>
                  <a:gd name="T39" fmla="*/ 13 h 55"/>
                  <a:gd name="T40" fmla="*/ 15 w 122"/>
                  <a:gd name="T41" fmla="*/ 18 h 55"/>
                  <a:gd name="T42" fmla="*/ 8 w 122"/>
                  <a:gd name="T43" fmla="*/ 22 h 55"/>
                  <a:gd name="T44" fmla="*/ 3 w 122"/>
                  <a:gd name="T45" fmla="*/ 28 h 55"/>
                  <a:gd name="T46" fmla="*/ 0 w 122"/>
                  <a:gd name="T47" fmla="*/ 33 h 55"/>
                  <a:gd name="T48" fmla="*/ 0 w 122"/>
                  <a:gd name="T49" fmla="*/ 38 h 55"/>
                  <a:gd name="T50" fmla="*/ 1 w 122"/>
                  <a:gd name="T51" fmla="*/ 43 h 55"/>
                  <a:gd name="T52" fmla="*/ 5 w 122"/>
                  <a:gd name="T53" fmla="*/ 47 h 55"/>
                  <a:gd name="T54" fmla="*/ 12 w 122"/>
                  <a:gd name="T55" fmla="*/ 50 h 55"/>
                  <a:gd name="T56" fmla="*/ 20 w 122"/>
                  <a:gd name="T57" fmla="*/ 52 h 55"/>
                  <a:gd name="T58" fmla="*/ 29 w 122"/>
                  <a:gd name="T59" fmla="*/ 54 h 55"/>
                  <a:gd name="T60" fmla="*/ 40 w 122"/>
                  <a:gd name="T61" fmla="*/ 54 h 55"/>
                  <a:gd name="T62" fmla="*/ 51 w 122"/>
                  <a:gd name="T63" fmla="*/ 52 h 55"/>
                  <a:gd name="T64" fmla="*/ 64 w 122"/>
                  <a:gd name="T65" fmla="*/ 5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6" name="Freeform 50"/>
              <p:cNvSpPr>
                <a:spLocks/>
              </p:cNvSpPr>
              <p:nvPr/>
            </p:nvSpPr>
            <p:spPr bwMode="auto">
              <a:xfrm>
                <a:off x="1777" y="3080"/>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7" name="Freeform 51"/>
              <p:cNvSpPr>
                <a:spLocks/>
              </p:cNvSpPr>
              <p:nvPr/>
            </p:nvSpPr>
            <p:spPr bwMode="auto">
              <a:xfrm>
                <a:off x="1869" y="2944"/>
                <a:ext cx="27" cy="40"/>
              </a:xfrm>
              <a:custGeom>
                <a:avLst/>
                <a:gdLst>
                  <a:gd name="T0" fmla="*/ 3 w 27"/>
                  <a:gd name="T1" fmla="*/ 14 h 40"/>
                  <a:gd name="T2" fmla="*/ 1 w 27"/>
                  <a:gd name="T3" fmla="*/ 17 h 40"/>
                  <a:gd name="T4" fmla="*/ 1 w 27"/>
                  <a:gd name="T5" fmla="*/ 21 h 40"/>
                  <a:gd name="T6" fmla="*/ 0 w 27"/>
                  <a:gd name="T7" fmla="*/ 25 h 40"/>
                  <a:gd name="T8" fmla="*/ 0 w 27"/>
                  <a:gd name="T9" fmla="*/ 28 h 40"/>
                  <a:gd name="T10" fmla="*/ 1 w 27"/>
                  <a:gd name="T11" fmla="*/ 31 h 40"/>
                  <a:gd name="T12" fmla="*/ 2 w 27"/>
                  <a:gd name="T13" fmla="*/ 34 h 40"/>
                  <a:gd name="T14" fmla="*/ 3 w 27"/>
                  <a:gd name="T15" fmla="*/ 36 h 40"/>
                  <a:gd name="T16" fmla="*/ 5 w 27"/>
                  <a:gd name="T17" fmla="*/ 37 h 40"/>
                  <a:gd name="T18" fmla="*/ 7 w 27"/>
                  <a:gd name="T19" fmla="*/ 39 h 40"/>
                  <a:gd name="T20" fmla="*/ 9 w 27"/>
                  <a:gd name="T21" fmla="*/ 39 h 40"/>
                  <a:gd name="T22" fmla="*/ 12 w 27"/>
                  <a:gd name="T23" fmla="*/ 37 h 40"/>
                  <a:gd name="T24" fmla="*/ 14 w 27"/>
                  <a:gd name="T25" fmla="*/ 36 h 40"/>
                  <a:gd name="T26" fmla="*/ 17 w 27"/>
                  <a:gd name="T27" fmla="*/ 34 h 40"/>
                  <a:gd name="T28" fmla="*/ 19 w 27"/>
                  <a:gd name="T29" fmla="*/ 31 h 40"/>
                  <a:gd name="T30" fmla="*/ 21 w 27"/>
                  <a:gd name="T31" fmla="*/ 27 h 40"/>
                  <a:gd name="T32" fmla="*/ 23 w 27"/>
                  <a:gd name="T33" fmla="*/ 24 h 40"/>
                  <a:gd name="T34" fmla="*/ 24 w 27"/>
                  <a:gd name="T35" fmla="*/ 21 h 40"/>
                  <a:gd name="T36" fmla="*/ 25 w 27"/>
                  <a:gd name="T37" fmla="*/ 16 h 40"/>
                  <a:gd name="T38" fmla="*/ 26 w 27"/>
                  <a:gd name="T39" fmla="*/ 13 h 40"/>
                  <a:gd name="T40" fmla="*/ 25 w 27"/>
                  <a:gd name="T41" fmla="*/ 10 h 40"/>
                  <a:gd name="T42" fmla="*/ 25 w 27"/>
                  <a:gd name="T43" fmla="*/ 6 h 40"/>
                  <a:gd name="T44" fmla="*/ 24 w 27"/>
                  <a:gd name="T45" fmla="*/ 4 h 40"/>
                  <a:gd name="T46" fmla="*/ 23 w 27"/>
                  <a:gd name="T47" fmla="*/ 2 h 40"/>
                  <a:gd name="T48" fmla="*/ 21 w 27"/>
                  <a:gd name="T49" fmla="*/ 1 h 40"/>
                  <a:gd name="T50" fmla="*/ 19 w 27"/>
                  <a:gd name="T51" fmla="*/ 0 h 40"/>
                  <a:gd name="T52" fmla="*/ 16 w 27"/>
                  <a:gd name="T53" fmla="*/ 0 h 40"/>
                  <a:gd name="T54" fmla="*/ 14 w 27"/>
                  <a:gd name="T55" fmla="*/ 1 h 40"/>
                  <a:gd name="T56" fmla="*/ 11 w 27"/>
                  <a:gd name="T57" fmla="*/ 2 h 40"/>
                  <a:gd name="T58" fmla="*/ 9 w 27"/>
                  <a:gd name="T59" fmla="*/ 4 h 40"/>
                  <a:gd name="T60" fmla="*/ 7 w 27"/>
                  <a:gd name="T61" fmla="*/ 7 h 40"/>
                  <a:gd name="T62" fmla="*/ 5 w 27"/>
                  <a:gd name="T63" fmla="*/ 10 h 40"/>
                  <a:gd name="T64" fmla="*/ 3 w 27"/>
                  <a:gd name="T65"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40">
                    <a:moveTo>
                      <a:pt x="3" y="14"/>
                    </a:moveTo>
                    <a:lnTo>
                      <a:pt x="1" y="17"/>
                    </a:lnTo>
                    <a:lnTo>
                      <a:pt x="1" y="21"/>
                    </a:lnTo>
                    <a:lnTo>
                      <a:pt x="0" y="25"/>
                    </a:lnTo>
                    <a:lnTo>
                      <a:pt x="0" y="28"/>
                    </a:lnTo>
                    <a:lnTo>
                      <a:pt x="1" y="31"/>
                    </a:lnTo>
                    <a:lnTo>
                      <a:pt x="2" y="34"/>
                    </a:lnTo>
                    <a:lnTo>
                      <a:pt x="3" y="36"/>
                    </a:lnTo>
                    <a:lnTo>
                      <a:pt x="5" y="37"/>
                    </a:lnTo>
                    <a:lnTo>
                      <a:pt x="7" y="39"/>
                    </a:lnTo>
                    <a:lnTo>
                      <a:pt x="9" y="39"/>
                    </a:lnTo>
                    <a:lnTo>
                      <a:pt x="12" y="37"/>
                    </a:lnTo>
                    <a:lnTo>
                      <a:pt x="14" y="36"/>
                    </a:lnTo>
                    <a:lnTo>
                      <a:pt x="17" y="34"/>
                    </a:lnTo>
                    <a:lnTo>
                      <a:pt x="19" y="31"/>
                    </a:lnTo>
                    <a:lnTo>
                      <a:pt x="21" y="27"/>
                    </a:lnTo>
                    <a:lnTo>
                      <a:pt x="23" y="24"/>
                    </a:lnTo>
                    <a:lnTo>
                      <a:pt x="24" y="21"/>
                    </a:lnTo>
                    <a:lnTo>
                      <a:pt x="25" y="16"/>
                    </a:lnTo>
                    <a:lnTo>
                      <a:pt x="26" y="13"/>
                    </a:lnTo>
                    <a:lnTo>
                      <a:pt x="25" y="10"/>
                    </a:lnTo>
                    <a:lnTo>
                      <a:pt x="25" y="6"/>
                    </a:lnTo>
                    <a:lnTo>
                      <a:pt x="24" y="4"/>
                    </a:lnTo>
                    <a:lnTo>
                      <a:pt x="23" y="2"/>
                    </a:lnTo>
                    <a:lnTo>
                      <a:pt x="21" y="1"/>
                    </a:lnTo>
                    <a:lnTo>
                      <a:pt x="19" y="0"/>
                    </a:lnTo>
                    <a:lnTo>
                      <a:pt x="16" y="0"/>
                    </a:lnTo>
                    <a:lnTo>
                      <a:pt x="14" y="1"/>
                    </a:lnTo>
                    <a:lnTo>
                      <a:pt x="11" y="2"/>
                    </a:lnTo>
                    <a:lnTo>
                      <a:pt x="9" y="4"/>
                    </a:lnTo>
                    <a:lnTo>
                      <a:pt x="7" y="7"/>
                    </a:lnTo>
                    <a:lnTo>
                      <a:pt x="5" y="10"/>
                    </a:lnTo>
                    <a:lnTo>
                      <a:pt x="3" y="14"/>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8" name="Freeform 52"/>
              <p:cNvSpPr>
                <a:spLocks/>
              </p:cNvSpPr>
              <p:nvPr/>
            </p:nvSpPr>
            <p:spPr bwMode="auto">
              <a:xfrm>
                <a:off x="1950" y="2956"/>
                <a:ext cx="26" cy="40"/>
              </a:xfrm>
              <a:custGeom>
                <a:avLst/>
                <a:gdLst>
                  <a:gd name="T0" fmla="*/ 2 w 26"/>
                  <a:gd name="T1" fmla="*/ 13 h 40"/>
                  <a:gd name="T2" fmla="*/ 1 w 26"/>
                  <a:gd name="T3" fmla="*/ 18 h 40"/>
                  <a:gd name="T4" fmla="*/ 0 w 26"/>
                  <a:gd name="T5" fmla="*/ 21 h 40"/>
                  <a:gd name="T6" fmla="*/ 0 w 26"/>
                  <a:gd name="T7" fmla="*/ 26 h 40"/>
                  <a:gd name="T8" fmla="*/ 0 w 26"/>
                  <a:gd name="T9" fmla="*/ 29 h 40"/>
                  <a:gd name="T10" fmla="*/ 0 w 26"/>
                  <a:gd name="T11" fmla="*/ 32 h 40"/>
                  <a:gd name="T12" fmla="*/ 1 w 26"/>
                  <a:gd name="T13" fmla="*/ 35 h 40"/>
                  <a:gd name="T14" fmla="*/ 2 w 26"/>
                  <a:gd name="T15" fmla="*/ 36 h 40"/>
                  <a:gd name="T16" fmla="*/ 4 w 26"/>
                  <a:gd name="T17" fmla="*/ 39 h 40"/>
                  <a:gd name="T18" fmla="*/ 6 w 26"/>
                  <a:gd name="T19" fmla="*/ 39 h 40"/>
                  <a:gd name="T20" fmla="*/ 8 w 26"/>
                  <a:gd name="T21" fmla="*/ 39 h 40"/>
                  <a:gd name="T22" fmla="*/ 11 w 26"/>
                  <a:gd name="T23" fmla="*/ 39 h 40"/>
                  <a:gd name="T24" fmla="*/ 13 w 26"/>
                  <a:gd name="T25" fmla="*/ 36 h 40"/>
                  <a:gd name="T26" fmla="*/ 16 w 26"/>
                  <a:gd name="T27" fmla="*/ 34 h 40"/>
                  <a:gd name="T28" fmla="*/ 18 w 26"/>
                  <a:gd name="T29" fmla="*/ 32 h 40"/>
                  <a:gd name="T30" fmla="*/ 20 w 26"/>
                  <a:gd name="T31" fmla="*/ 28 h 40"/>
                  <a:gd name="T32" fmla="*/ 22 w 26"/>
                  <a:gd name="T33" fmla="*/ 25 h 40"/>
                  <a:gd name="T34" fmla="*/ 23 w 26"/>
                  <a:gd name="T35" fmla="*/ 21 h 40"/>
                  <a:gd name="T36" fmla="*/ 24 w 26"/>
                  <a:gd name="T37" fmla="*/ 17 h 40"/>
                  <a:gd name="T38" fmla="*/ 25 w 26"/>
                  <a:gd name="T39" fmla="*/ 13 h 40"/>
                  <a:gd name="T40" fmla="*/ 25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1 w 26"/>
                  <a:gd name="T57" fmla="*/ 2 h 40"/>
                  <a:gd name="T58" fmla="*/ 8 w 26"/>
                  <a:gd name="T59" fmla="*/ 4 h 40"/>
                  <a:gd name="T60" fmla="*/ 6 w 26"/>
                  <a:gd name="T61" fmla="*/ 6 h 40"/>
                  <a:gd name="T62" fmla="*/ 4 w 26"/>
                  <a:gd name="T63" fmla="*/ 10 h 40"/>
                  <a:gd name="T64" fmla="*/ 2 w 26"/>
                  <a:gd name="T65" fmla="*/ 1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9" name="Freeform 53"/>
              <p:cNvSpPr>
                <a:spLocks/>
              </p:cNvSpPr>
              <p:nvPr/>
            </p:nvSpPr>
            <p:spPr bwMode="auto">
              <a:xfrm>
                <a:off x="1788" y="3248"/>
                <a:ext cx="23" cy="43"/>
              </a:xfrm>
              <a:custGeom>
                <a:avLst/>
                <a:gdLst>
                  <a:gd name="T0" fmla="*/ 0 w 23"/>
                  <a:gd name="T1" fmla="*/ 20 h 43"/>
                  <a:gd name="T2" fmla="*/ 0 w 23"/>
                  <a:gd name="T3" fmla="*/ 23 h 43"/>
                  <a:gd name="T4" fmla="*/ 0 w 23"/>
                  <a:gd name="T5" fmla="*/ 28 h 43"/>
                  <a:gd name="T6" fmla="*/ 1 w 23"/>
                  <a:gd name="T7" fmla="*/ 31 h 43"/>
                  <a:gd name="T8" fmla="*/ 2 w 23"/>
                  <a:gd name="T9" fmla="*/ 35 h 43"/>
                  <a:gd name="T10" fmla="*/ 3 w 23"/>
                  <a:gd name="T11" fmla="*/ 37 h 43"/>
                  <a:gd name="T12" fmla="*/ 5 w 23"/>
                  <a:gd name="T13" fmla="*/ 39 h 43"/>
                  <a:gd name="T14" fmla="*/ 7 w 23"/>
                  <a:gd name="T15" fmla="*/ 40 h 43"/>
                  <a:gd name="T16" fmla="*/ 9 w 23"/>
                  <a:gd name="T17" fmla="*/ 42 h 43"/>
                  <a:gd name="T18" fmla="*/ 12 w 23"/>
                  <a:gd name="T19" fmla="*/ 42 h 43"/>
                  <a:gd name="T20" fmla="*/ 14 w 23"/>
                  <a:gd name="T21" fmla="*/ 40 h 43"/>
                  <a:gd name="T22" fmla="*/ 16 w 23"/>
                  <a:gd name="T23" fmla="*/ 38 h 43"/>
                  <a:gd name="T24" fmla="*/ 18 w 23"/>
                  <a:gd name="T25" fmla="*/ 36 h 43"/>
                  <a:gd name="T26" fmla="*/ 19 w 23"/>
                  <a:gd name="T27" fmla="*/ 32 h 43"/>
                  <a:gd name="T28" fmla="*/ 20 w 23"/>
                  <a:gd name="T29" fmla="*/ 29 h 43"/>
                  <a:gd name="T30" fmla="*/ 21 w 23"/>
                  <a:gd name="T31" fmla="*/ 26 h 43"/>
                  <a:gd name="T32" fmla="*/ 22 w 23"/>
                  <a:gd name="T33" fmla="*/ 21 h 43"/>
                  <a:gd name="T34" fmla="*/ 21 w 23"/>
                  <a:gd name="T35" fmla="*/ 17 h 43"/>
                  <a:gd name="T36" fmla="*/ 21 w 23"/>
                  <a:gd name="T37" fmla="*/ 13 h 43"/>
                  <a:gd name="T38" fmla="*/ 20 w 23"/>
                  <a:gd name="T39" fmla="*/ 10 h 43"/>
                  <a:gd name="T40" fmla="*/ 19 w 23"/>
                  <a:gd name="T41" fmla="*/ 6 h 43"/>
                  <a:gd name="T42" fmla="*/ 18 w 23"/>
                  <a:gd name="T43" fmla="*/ 4 h 43"/>
                  <a:gd name="T44" fmla="*/ 16 w 23"/>
                  <a:gd name="T45" fmla="*/ 2 h 43"/>
                  <a:gd name="T46" fmla="*/ 14 w 23"/>
                  <a:gd name="T47" fmla="*/ 1 h 43"/>
                  <a:gd name="T48" fmla="*/ 12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0" name="Freeform 54"/>
              <p:cNvSpPr>
                <a:spLocks/>
              </p:cNvSpPr>
              <p:nvPr/>
            </p:nvSpPr>
            <p:spPr bwMode="auto">
              <a:xfrm>
                <a:off x="1708" y="3234"/>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9273" name="Rectangle 57"/>
          <p:cNvSpPr>
            <a:spLocks noChangeArrowheads="1"/>
          </p:cNvSpPr>
          <p:nvPr/>
        </p:nvSpPr>
        <p:spPr bwMode="auto">
          <a:xfrm>
            <a:off x="2546350" y="4538663"/>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000000"/>
                </a:solidFill>
                <a:effectLst>
                  <a:outerShdw blurRad="38100" dist="38100" dir="2700000" algn="tl">
                    <a:srgbClr val="FFFFFF"/>
                  </a:outerShdw>
                </a:effectLst>
                <a:latin typeface="Arial" pitchFamily="34" charset="0"/>
              </a:rPr>
              <a:t>?</a:t>
            </a:r>
          </a:p>
        </p:txBody>
      </p:sp>
      <p:sp>
        <p:nvSpPr>
          <p:cNvPr id="9274" name="Rectangle 58"/>
          <p:cNvSpPr>
            <a:spLocks noChangeArrowheads="1"/>
          </p:cNvSpPr>
          <p:nvPr/>
        </p:nvSpPr>
        <p:spPr bwMode="auto">
          <a:xfrm>
            <a:off x="2343150" y="4098925"/>
            <a:ext cx="1238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Subquery</a:t>
            </a:r>
          </a:p>
        </p:txBody>
      </p:sp>
      <p:sp>
        <p:nvSpPr>
          <p:cNvPr id="9275" name="Arc 59"/>
          <p:cNvSpPr>
            <a:spLocks/>
          </p:cNvSpPr>
          <p:nvPr/>
        </p:nvSpPr>
        <p:spPr bwMode="auto">
          <a:xfrm rot="19620000">
            <a:off x="6019800" y="3638550"/>
            <a:ext cx="381000" cy="8001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rgbClr val="FF505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275"/>
                                        </p:tgtEl>
                                        <p:attrNameLst>
                                          <p:attrName>style.visibility</p:attrName>
                                        </p:attrNameLst>
                                      </p:cBhvr>
                                      <p:to>
                                        <p:strVal val="visible"/>
                                      </p:to>
                                    </p:set>
                                    <p:animEffect transition="in" filter="wipe(down)">
                                      <p:cBhvr>
                                        <p:cTn id="7" dur="500"/>
                                        <p:tgtEl>
                                          <p:spTgt spid="9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939800" y="1573213"/>
            <a:ext cx="7480300" cy="146526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11267" name="Rectangle 3"/>
          <p:cNvSpPr>
            <a:spLocks noGrp="1" noChangeArrowheads="1"/>
          </p:cNvSpPr>
          <p:nvPr>
            <p:ph type="title"/>
          </p:nvPr>
        </p:nvSpPr>
        <p:spPr>
          <a:noFill/>
          <a:ln/>
        </p:spPr>
        <p:txBody>
          <a:bodyPr/>
          <a:lstStyle/>
          <a:p>
            <a:pPr algn="l"/>
            <a:r>
              <a:rPr lang="en-US" b="1" dirty="0">
                <a:solidFill>
                  <a:schemeClr val="tx1"/>
                </a:solidFill>
              </a:rPr>
              <a:t>Subqueries</a:t>
            </a:r>
          </a:p>
        </p:txBody>
      </p:sp>
      <p:sp>
        <p:nvSpPr>
          <p:cNvPr id="7" name="Slide Number Placeholder 6"/>
          <p:cNvSpPr>
            <a:spLocks noGrp="1"/>
          </p:cNvSpPr>
          <p:nvPr>
            <p:ph type="sldNum" sz="quarter" idx="12"/>
          </p:nvPr>
        </p:nvSpPr>
        <p:spPr/>
        <p:txBody>
          <a:bodyPr/>
          <a:lstStyle/>
          <a:p>
            <a:fld id="{C7D3A3A2-DD09-4C12-9A4D-77F31FE6E1FD}" type="slidenum">
              <a:rPr lang="en-US" smtClean="0"/>
              <a:pPr/>
              <a:t>34</a:t>
            </a:fld>
            <a:endParaRPr lang="en-US"/>
          </a:p>
        </p:txBody>
      </p:sp>
      <p:sp>
        <p:nvSpPr>
          <p:cNvPr id="11268" name="Rectangle 4"/>
          <p:cNvSpPr>
            <a:spLocks noGrp="1" noChangeArrowheads="1"/>
          </p:cNvSpPr>
          <p:nvPr>
            <p:ph sz="quarter" idx="1"/>
          </p:nvPr>
        </p:nvSpPr>
        <p:spPr>
          <a:xfrm>
            <a:off x="860425" y="3559175"/>
            <a:ext cx="7385050" cy="1066800"/>
          </a:xfrm>
          <a:noFill/>
          <a:ln/>
        </p:spPr>
        <p:txBody>
          <a:bodyPr>
            <a:normAutofit fontScale="77500" lnSpcReduction="20000"/>
          </a:bodyPr>
          <a:lstStyle/>
          <a:p>
            <a:pPr lvl="1">
              <a:buClr>
                <a:srgbClr val="FF3300"/>
              </a:buClr>
              <a:buSzPct val="105000"/>
              <a:buFont typeface="Arial" pitchFamily="34" charset="0"/>
              <a:buChar char="•"/>
            </a:pPr>
            <a:r>
              <a:rPr lang="en-US" dirty="0">
                <a:solidFill>
                  <a:schemeClr val="tx1"/>
                </a:solidFill>
              </a:rPr>
              <a:t>The </a:t>
            </a:r>
            <a:r>
              <a:rPr lang="en-US" dirty="0" err="1">
                <a:solidFill>
                  <a:schemeClr val="tx1"/>
                </a:solidFill>
              </a:rPr>
              <a:t>subquery</a:t>
            </a:r>
            <a:r>
              <a:rPr lang="en-US" dirty="0">
                <a:solidFill>
                  <a:schemeClr val="tx1"/>
                </a:solidFill>
              </a:rPr>
              <a:t> (inner query) executes once before the main query.</a:t>
            </a:r>
          </a:p>
          <a:p>
            <a:pPr lvl="1">
              <a:buClr>
                <a:srgbClr val="FF3300"/>
              </a:buClr>
              <a:buSzPct val="105000"/>
              <a:buFont typeface="Arial" pitchFamily="34" charset="0"/>
              <a:buChar char="•"/>
            </a:pPr>
            <a:r>
              <a:rPr lang="en-US" dirty="0">
                <a:solidFill>
                  <a:schemeClr val="tx1"/>
                </a:solidFill>
              </a:rPr>
              <a:t>The result of the </a:t>
            </a:r>
            <a:r>
              <a:rPr lang="en-US" dirty="0" err="1">
                <a:solidFill>
                  <a:schemeClr val="tx1"/>
                </a:solidFill>
              </a:rPr>
              <a:t>subquery</a:t>
            </a:r>
            <a:r>
              <a:rPr lang="en-US" dirty="0">
                <a:solidFill>
                  <a:schemeClr val="tx1"/>
                </a:solidFill>
              </a:rPr>
              <a:t> is used by the main query (outer query).</a:t>
            </a:r>
          </a:p>
          <a:p>
            <a:pPr lvl="1">
              <a:buClr>
                <a:srgbClr val="FF3300"/>
              </a:buClr>
              <a:buSzPct val="105000"/>
              <a:buFont typeface="Arial" pitchFamily="34" charset="0"/>
              <a:buChar char="•"/>
            </a:pPr>
            <a:r>
              <a:rPr lang="en-US" dirty="0" err="1">
                <a:solidFill>
                  <a:schemeClr val="tx1"/>
                </a:solidFill>
              </a:rPr>
              <a:t>Subqueries</a:t>
            </a:r>
            <a:r>
              <a:rPr lang="en-US" dirty="0">
                <a:solidFill>
                  <a:schemeClr val="tx1"/>
                </a:solidFill>
              </a:rPr>
              <a:t> are useful when a query is based on unknown values.</a:t>
            </a:r>
          </a:p>
          <a:p>
            <a:pPr lvl="1">
              <a:buClr>
                <a:srgbClr val="FF3300"/>
              </a:buClr>
              <a:buSzPct val="105000"/>
              <a:buNone/>
            </a:pPr>
            <a:endParaRPr lang="en-US" dirty="0">
              <a:solidFill>
                <a:schemeClr val="tx1"/>
              </a:solidFill>
            </a:endParaRPr>
          </a:p>
        </p:txBody>
      </p:sp>
      <p:sp>
        <p:nvSpPr>
          <p:cNvPr id="11269" name="Rectangle 5"/>
          <p:cNvSpPr>
            <a:spLocks noChangeArrowheads="1"/>
          </p:cNvSpPr>
          <p:nvPr/>
        </p:nvSpPr>
        <p:spPr bwMode="ltGray">
          <a:xfrm>
            <a:off x="3678238" y="2419350"/>
            <a:ext cx="4189412" cy="552450"/>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0" name="Rectangle 6"/>
          <p:cNvSpPr>
            <a:spLocks noChangeArrowheads="1"/>
          </p:cNvSpPr>
          <p:nvPr/>
        </p:nvSpPr>
        <p:spPr bwMode="blackWhite">
          <a:xfrm>
            <a:off x="1062038" y="1560513"/>
            <a:ext cx="7694612" cy="149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SELECT	</a:t>
            </a:r>
            <a:r>
              <a:rPr lang="en-US" sz="1800" i="1">
                <a:solidFill>
                  <a:srgbClr val="000000"/>
                </a:solidFill>
                <a:latin typeface="Courier New" pitchFamily="49" charset="0"/>
              </a:rPr>
              <a:t>select_list</a:t>
            </a: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FROM	</a:t>
            </a:r>
            <a:r>
              <a:rPr lang="en-US" sz="1800" i="1">
                <a:solidFill>
                  <a:srgbClr val="000000"/>
                </a:solidFill>
                <a:latin typeface="Courier New" pitchFamily="49" charset="0"/>
              </a:rPr>
              <a:t>table</a:t>
            </a: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WHERE	</a:t>
            </a:r>
            <a:r>
              <a:rPr lang="en-US" sz="1800" i="1">
                <a:solidFill>
                  <a:srgbClr val="000000"/>
                </a:solidFill>
                <a:latin typeface="Courier New" pitchFamily="49" charset="0"/>
              </a:rPr>
              <a:t>expr operator</a:t>
            </a:r>
          </a:p>
          <a:p>
            <a:pPr algn="l">
              <a:lnSpc>
                <a:spcPct val="100000"/>
              </a:lnSpc>
              <a:spcBef>
                <a:spcPct val="0"/>
              </a:spcBef>
              <a:tabLst>
                <a:tab pos="1200150" algn="l"/>
              </a:tabLst>
            </a:pPr>
            <a:r>
              <a:rPr lang="en-US" sz="1800">
                <a:solidFill>
                  <a:srgbClr val="000000"/>
                </a:solidFill>
                <a:latin typeface="Courier New" pitchFamily="49" charset="0"/>
              </a:rPr>
              <a:t>		 	(SELECT	</a:t>
            </a:r>
            <a:r>
              <a:rPr lang="en-US" sz="1800" i="1">
                <a:solidFill>
                  <a:srgbClr val="000000"/>
                </a:solidFill>
                <a:latin typeface="Courier New" pitchFamily="49" charset="0"/>
              </a:rPr>
              <a:t>select_list</a:t>
            </a:r>
          </a:p>
          <a:p>
            <a:pPr algn="l">
              <a:lnSpc>
                <a:spcPct val="100000"/>
              </a:lnSpc>
              <a:spcBef>
                <a:spcPct val="0"/>
              </a:spcBef>
              <a:tabLst>
                <a:tab pos="1200150" algn="l"/>
              </a:tabLst>
            </a:pPr>
            <a:r>
              <a:rPr lang="en-US" sz="1800">
                <a:solidFill>
                  <a:srgbClr val="000000"/>
                </a:solidFill>
                <a:latin typeface="Courier New" pitchFamily="49" charset="0"/>
              </a:rPr>
              <a:t>		       FROM		</a:t>
            </a:r>
            <a:r>
              <a:rPr lang="en-US" sz="1800" i="1">
                <a:solidFill>
                  <a:srgbClr val="000000"/>
                </a:solidFill>
                <a:latin typeface="Courier New" pitchFamily="49" charset="0"/>
              </a:rPr>
              <a:t>table</a:t>
            </a:r>
            <a:r>
              <a:rPr lang="en-US" sz="1800">
                <a:solidFill>
                  <a:srgbClr val="000000"/>
                </a:solidFill>
                <a:latin typeface="Courier New" pitchFamily="49" charset="0"/>
              </a:rPr>
              <a:t>);</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White">
          <a:xfrm>
            <a:off x="949325" y="1384300"/>
            <a:ext cx="7470775" cy="17621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grpSp>
        <p:nvGrpSpPr>
          <p:cNvPr id="2" name="Group 6"/>
          <p:cNvGrpSpPr>
            <a:grpSpLocks/>
          </p:cNvGrpSpPr>
          <p:nvPr/>
        </p:nvGrpSpPr>
        <p:grpSpPr bwMode="auto">
          <a:xfrm>
            <a:off x="3335338" y="1708150"/>
            <a:ext cx="4811712" cy="1379538"/>
            <a:chOff x="2101" y="1076"/>
            <a:chExt cx="3031" cy="869"/>
          </a:xfrm>
        </p:grpSpPr>
        <p:sp>
          <p:nvSpPr>
            <p:cNvPr id="13315" name="Rectangle 3"/>
            <p:cNvSpPr>
              <a:spLocks noChangeArrowheads="1"/>
            </p:cNvSpPr>
            <p:nvPr/>
          </p:nvSpPr>
          <p:spPr bwMode="ltGray">
            <a:xfrm>
              <a:off x="2101" y="1413"/>
              <a:ext cx="303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6" name="Arc 4"/>
            <p:cNvSpPr>
              <a:spLocks/>
            </p:cNvSpPr>
            <p:nvPr/>
          </p:nvSpPr>
          <p:spPr bwMode="auto">
            <a:xfrm rot="10800000">
              <a:off x="2317" y="1290"/>
              <a:ext cx="1084" cy="248"/>
            </a:xfrm>
            <a:custGeom>
              <a:avLst/>
              <a:gdLst>
                <a:gd name="G0" fmla="+- 21600 0 0"/>
                <a:gd name="G1" fmla="+- 0 0 0"/>
                <a:gd name="G2" fmla="+- 21600 0 0"/>
                <a:gd name="T0" fmla="*/ 27008 w 27008"/>
                <a:gd name="T1" fmla="*/ 20912 h 21600"/>
                <a:gd name="T2" fmla="*/ 0 w 27008"/>
                <a:gd name="T3" fmla="*/ 0 h 21600"/>
                <a:gd name="T4" fmla="*/ 21600 w 27008"/>
                <a:gd name="T5" fmla="*/ 0 h 21600"/>
              </a:gdLst>
              <a:ahLst/>
              <a:cxnLst>
                <a:cxn ang="0">
                  <a:pos x="T0" y="T1"/>
                </a:cxn>
                <a:cxn ang="0">
                  <a:pos x="T2" y="T3"/>
                </a:cxn>
                <a:cxn ang="0">
                  <a:pos x="T4" y="T5"/>
                </a:cxn>
              </a:cxnLst>
              <a:rect l="0" t="0" r="r" b="b"/>
              <a:pathLst>
                <a:path w="27008" h="21600" fill="none" extrusionOk="0">
                  <a:moveTo>
                    <a:pt x="27008" y="20912"/>
                  </a:moveTo>
                  <a:cubicBezTo>
                    <a:pt x="25241" y="21368"/>
                    <a:pt x="23424" y="21599"/>
                    <a:pt x="21600" y="21600"/>
                  </a:cubicBezTo>
                  <a:cubicBezTo>
                    <a:pt x="9670" y="21600"/>
                    <a:pt x="0" y="11929"/>
                    <a:pt x="0" y="0"/>
                  </a:cubicBezTo>
                </a:path>
                <a:path w="27008" h="21600" stroke="0" extrusionOk="0">
                  <a:moveTo>
                    <a:pt x="27008" y="20912"/>
                  </a:moveTo>
                  <a:cubicBezTo>
                    <a:pt x="25241" y="21368"/>
                    <a:pt x="23424"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13317" name="Rectangle 5"/>
            <p:cNvSpPr>
              <a:spLocks noChangeArrowheads="1"/>
            </p:cNvSpPr>
            <p:nvPr/>
          </p:nvSpPr>
          <p:spPr bwMode="auto">
            <a:xfrm>
              <a:off x="2379" y="1076"/>
              <a:ext cx="40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2975</a:t>
              </a:r>
            </a:p>
          </p:txBody>
        </p:sp>
      </p:grpSp>
      <p:sp>
        <p:nvSpPr>
          <p:cNvPr id="13319" name="Rectangle 7"/>
          <p:cNvSpPr>
            <a:spLocks noChangeArrowheads="1"/>
          </p:cNvSpPr>
          <p:nvPr/>
        </p:nvSpPr>
        <p:spPr bwMode="auto">
          <a:xfrm>
            <a:off x="1079500" y="1379538"/>
            <a:ext cx="5672138"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ename</a:t>
            </a:r>
            <a:endParaRPr lang="en-US" sz="1800" dirty="0">
              <a:solidFill>
                <a:srgbClr val="000000"/>
              </a:solidFill>
              <a:latin typeface="Courier New" pitchFamily="49" charset="0"/>
            </a:endParaRPr>
          </a:p>
          <a:p>
            <a:pPr algn="l">
              <a:lnSpc>
                <a:spcPct val="100000"/>
              </a:lnSpc>
              <a:spcBef>
                <a:spcPct val="0"/>
              </a:spcBef>
            </a:pPr>
            <a:r>
              <a:rPr lang="en-US" sz="1800" dirty="0">
                <a:solidFill>
                  <a:srgbClr val="000000"/>
                </a:solidFill>
                <a:latin typeface="Courier New" pitchFamily="49" charset="0"/>
              </a:rPr>
              <a:t>  2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pPr>
            <a:r>
              <a:rPr lang="en-US" sz="1800" dirty="0">
                <a:solidFill>
                  <a:srgbClr val="000000"/>
                </a:solidFill>
                <a:latin typeface="Courier New" pitchFamily="49" charset="0"/>
              </a:rPr>
              <a:t>  3  WHERE  </a:t>
            </a:r>
            <a:r>
              <a:rPr lang="en-US" sz="1800" dirty="0" err="1">
                <a:solidFill>
                  <a:srgbClr val="000000"/>
                </a:solidFill>
                <a:latin typeface="Courier New" pitchFamily="49" charset="0"/>
              </a:rPr>
              <a:t>sal</a:t>
            </a:r>
            <a:r>
              <a:rPr lang="en-US" sz="1800" dirty="0">
                <a:solidFill>
                  <a:srgbClr val="000000"/>
                </a:solidFill>
                <a:latin typeface="Courier New" pitchFamily="49" charset="0"/>
              </a:rPr>
              <a:t> &gt; </a:t>
            </a:r>
          </a:p>
          <a:p>
            <a:pPr algn="l">
              <a:lnSpc>
                <a:spcPct val="100000"/>
              </a:lnSpc>
              <a:spcBef>
                <a:spcPct val="0"/>
              </a:spcBef>
            </a:pPr>
            <a:r>
              <a:rPr lang="en-US" sz="1800" dirty="0">
                <a:solidFill>
                  <a:srgbClr val="000000"/>
                </a:solidFill>
                <a:latin typeface="Courier New" pitchFamily="49" charset="0"/>
              </a:rPr>
              <a:t>  4		    (SELECT </a:t>
            </a:r>
            <a:r>
              <a:rPr lang="en-US" sz="1800" dirty="0" err="1">
                <a:solidFill>
                  <a:srgbClr val="000000"/>
                </a:solidFill>
                <a:latin typeface="Courier New" pitchFamily="49" charset="0"/>
              </a:rPr>
              <a:t>sal</a:t>
            </a:r>
            <a:endParaRPr lang="en-US" sz="1800" dirty="0">
              <a:solidFill>
                <a:srgbClr val="000000"/>
              </a:solidFill>
              <a:latin typeface="Courier New" pitchFamily="49" charset="0"/>
            </a:endParaRPr>
          </a:p>
          <a:p>
            <a:pPr algn="l">
              <a:lnSpc>
                <a:spcPct val="100000"/>
              </a:lnSpc>
              <a:spcBef>
                <a:spcPct val="0"/>
              </a:spcBef>
            </a:pPr>
            <a:r>
              <a:rPr lang="en-US" sz="1800" dirty="0">
                <a:solidFill>
                  <a:srgbClr val="000000"/>
                </a:solidFill>
                <a:latin typeface="Courier New" pitchFamily="49" charset="0"/>
              </a:rPr>
              <a:t>  5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pPr>
            <a:r>
              <a:rPr lang="en-US" sz="1800" dirty="0">
                <a:solidFill>
                  <a:srgbClr val="000000"/>
                </a:solidFill>
                <a:latin typeface="Courier New" pitchFamily="49" charset="0"/>
              </a:rPr>
              <a:t>  6               WHERE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=7566);</a:t>
            </a:r>
          </a:p>
        </p:txBody>
      </p:sp>
      <p:sp>
        <p:nvSpPr>
          <p:cNvPr id="13320" name="Rectangle 8"/>
          <p:cNvSpPr>
            <a:spLocks noChangeArrowheads="1"/>
          </p:cNvSpPr>
          <p:nvPr/>
        </p:nvSpPr>
        <p:spPr bwMode="auto">
          <a:xfrm>
            <a:off x="950913" y="1431925"/>
            <a:ext cx="7315200"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p:txBody>
      </p:sp>
      <p:sp>
        <p:nvSpPr>
          <p:cNvPr id="13321" name="Rectangle 9"/>
          <p:cNvSpPr>
            <a:spLocks noGrp="1" noChangeArrowheads="1"/>
          </p:cNvSpPr>
          <p:nvPr>
            <p:ph type="title"/>
          </p:nvPr>
        </p:nvSpPr>
        <p:spPr>
          <a:noFill/>
          <a:ln/>
        </p:spPr>
        <p:txBody>
          <a:bodyPr/>
          <a:lstStyle/>
          <a:p>
            <a:pPr algn="l"/>
            <a:r>
              <a:rPr lang="en-US" b="1" dirty="0">
                <a:solidFill>
                  <a:schemeClr val="tx1"/>
                </a:solidFill>
              </a:rPr>
              <a:t>Using a </a:t>
            </a:r>
            <a:r>
              <a:rPr lang="en-US" b="1" dirty="0" err="1">
                <a:solidFill>
                  <a:schemeClr val="tx1"/>
                </a:solidFill>
              </a:rPr>
              <a:t>Subquery</a:t>
            </a:r>
            <a:endParaRPr lang="en-US" b="1" dirty="0">
              <a:solidFill>
                <a:schemeClr val="tx1"/>
              </a:solidFill>
            </a:endParaRPr>
          </a:p>
        </p:txBody>
      </p:sp>
      <p:sp>
        <p:nvSpPr>
          <p:cNvPr id="11" name="Slide Number Placeholder 10"/>
          <p:cNvSpPr>
            <a:spLocks noGrp="1"/>
          </p:cNvSpPr>
          <p:nvPr>
            <p:ph type="sldNum" sz="quarter" idx="12"/>
          </p:nvPr>
        </p:nvSpPr>
        <p:spPr/>
        <p:txBody>
          <a:bodyPr/>
          <a:lstStyle/>
          <a:p>
            <a:fld id="{C7D3A3A2-DD09-4C12-9A4D-77F31FE6E1FD}" type="slidenum">
              <a:rPr lang="en-US" smtClean="0"/>
              <a:pPr/>
              <a:t>35</a:t>
            </a:fld>
            <a:endParaRPr lang="en-US"/>
          </a:p>
        </p:txBody>
      </p:sp>
      <p:sp>
        <p:nvSpPr>
          <p:cNvPr id="13322" name="Rectangle 10"/>
          <p:cNvSpPr>
            <a:spLocks noChangeArrowheads="1"/>
          </p:cNvSpPr>
          <p:nvPr/>
        </p:nvSpPr>
        <p:spPr bwMode="blackWhite">
          <a:xfrm>
            <a:off x="920750" y="3543300"/>
            <a:ext cx="7499350" cy="1465263"/>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a:t>
            </a:r>
          </a:p>
          <a:p>
            <a:pPr algn="l">
              <a:lnSpc>
                <a:spcPct val="100000"/>
              </a:lnSpc>
              <a:spcBef>
                <a:spcPct val="0"/>
              </a:spcBef>
              <a:tabLst>
                <a:tab pos="1200150" algn="l"/>
              </a:tabLst>
            </a:pP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KING</a:t>
            </a:r>
          </a:p>
          <a:p>
            <a:pPr algn="l">
              <a:lnSpc>
                <a:spcPct val="100000"/>
              </a:lnSpc>
              <a:spcBef>
                <a:spcPct val="0"/>
              </a:spcBef>
              <a:tabLst>
                <a:tab pos="1200150" algn="l"/>
              </a:tabLst>
            </a:pPr>
            <a:r>
              <a:rPr lang="en-US" sz="1800">
                <a:solidFill>
                  <a:srgbClr val="000000"/>
                </a:solidFill>
                <a:latin typeface="Courier New" pitchFamily="49" charset="0"/>
              </a:rPr>
              <a:t>FORD</a:t>
            </a:r>
          </a:p>
          <a:p>
            <a:pPr algn="l">
              <a:lnSpc>
                <a:spcPct val="100000"/>
              </a:lnSpc>
              <a:spcBef>
                <a:spcPct val="0"/>
              </a:spcBef>
              <a:tabLst>
                <a:tab pos="1200150" algn="l"/>
              </a:tabLst>
            </a:pPr>
            <a:r>
              <a:rPr lang="en-US" sz="1800">
                <a:solidFill>
                  <a:srgbClr val="000000"/>
                </a:solidFill>
                <a:latin typeface="Courier New" pitchFamily="49" charset="0"/>
              </a:rPr>
              <a:t>SCOTT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322"/>
                                        </p:tgtEl>
                                        <p:attrNameLst>
                                          <p:attrName>style.visibility</p:attrName>
                                        </p:attrNameLst>
                                      </p:cBhvr>
                                      <p:to>
                                        <p:strVal val="visible"/>
                                      </p:to>
                                    </p:set>
                                    <p:animEffect transition="in" filter="wipe(up)">
                                      <p:cBhvr>
                                        <p:cTn id="12" dur="500"/>
                                        <p:tgtEl>
                                          <p:spTgt spid="13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2"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pPr algn="l"/>
            <a:r>
              <a:rPr lang="en-US" b="1" dirty="0">
                <a:solidFill>
                  <a:schemeClr val="tx1"/>
                </a:solidFill>
              </a:rPr>
              <a:t>Guidelines for Using Subqueries</a:t>
            </a:r>
          </a:p>
        </p:txBody>
      </p:sp>
      <p:sp>
        <p:nvSpPr>
          <p:cNvPr id="4" name="Slide Number Placeholder 3"/>
          <p:cNvSpPr>
            <a:spLocks noGrp="1"/>
          </p:cNvSpPr>
          <p:nvPr>
            <p:ph type="sldNum" sz="quarter" idx="12"/>
          </p:nvPr>
        </p:nvSpPr>
        <p:spPr/>
        <p:txBody>
          <a:bodyPr/>
          <a:lstStyle/>
          <a:p>
            <a:fld id="{C7D3A3A2-DD09-4C12-9A4D-77F31FE6E1FD}" type="slidenum">
              <a:rPr lang="en-US" smtClean="0"/>
              <a:pPr/>
              <a:t>36</a:t>
            </a:fld>
            <a:endParaRPr lang="en-US"/>
          </a:p>
        </p:txBody>
      </p:sp>
      <p:sp>
        <p:nvSpPr>
          <p:cNvPr id="15363" name="Rectangle 3"/>
          <p:cNvSpPr>
            <a:spLocks noGrp="1" noChangeArrowheads="1"/>
          </p:cNvSpPr>
          <p:nvPr>
            <p:ph sz="quarter" idx="1"/>
          </p:nvPr>
        </p:nvSpPr>
        <p:spPr>
          <a:xfrm>
            <a:off x="860425" y="1516063"/>
            <a:ext cx="7385050" cy="3384550"/>
          </a:xfrm>
          <a:noFill/>
          <a:ln/>
        </p:spPr>
        <p:txBody>
          <a:bodyPr/>
          <a:lstStyle/>
          <a:p>
            <a:pPr lvl="1">
              <a:buClr>
                <a:srgbClr val="FF3300"/>
              </a:buClr>
              <a:buSzPct val="105000"/>
              <a:buFont typeface="Arial" pitchFamily="34" charset="0"/>
              <a:buChar char="•"/>
            </a:pPr>
            <a:r>
              <a:rPr lang="en-US" dirty="0">
                <a:solidFill>
                  <a:schemeClr val="tx1"/>
                </a:solidFill>
              </a:rPr>
              <a:t>Enclose </a:t>
            </a:r>
            <a:r>
              <a:rPr lang="en-US" dirty="0" err="1">
                <a:solidFill>
                  <a:schemeClr val="tx1"/>
                </a:solidFill>
              </a:rPr>
              <a:t>subqueries</a:t>
            </a:r>
            <a:r>
              <a:rPr lang="en-US" dirty="0">
                <a:solidFill>
                  <a:schemeClr val="tx1"/>
                </a:solidFill>
              </a:rPr>
              <a:t> in parentheses. </a:t>
            </a:r>
          </a:p>
          <a:p>
            <a:pPr lvl="1">
              <a:buClr>
                <a:srgbClr val="FF3300"/>
              </a:buClr>
              <a:buSzPct val="105000"/>
              <a:buFont typeface="Arial" pitchFamily="34" charset="0"/>
              <a:buChar char="•"/>
            </a:pPr>
            <a:r>
              <a:rPr lang="en-US" dirty="0">
                <a:solidFill>
                  <a:schemeClr val="tx1"/>
                </a:solidFill>
              </a:rPr>
              <a:t>Place </a:t>
            </a:r>
            <a:r>
              <a:rPr lang="en-US" dirty="0" err="1">
                <a:solidFill>
                  <a:schemeClr val="tx1"/>
                </a:solidFill>
              </a:rPr>
              <a:t>subqueries</a:t>
            </a:r>
            <a:r>
              <a:rPr lang="en-US" dirty="0">
                <a:solidFill>
                  <a:schemeClr val="tx1"/>
                </a:solidFill>
              </a:rPr>
              <a:t> on the right side of the comparison operator.</a:t>
            </a:r>
          </a:p>
          <a:p>
            <a:pPr lvl="1">
              <a:buClr>
                <a:srgbClr val="FF3300"/>
              </a:buClr>
              <a:buSzPct val="105000"/>
              <a:buFont typeface="Arial" pitchFamily="34" charset="0"/>
              <a:buChar char="•"/>
            </a:pPr>
            <a:r>
              <a:rPr lang="en-US" dirty="0">
                <a:solidFill>
                  <a:schemeClr val="tx1"/>
                </a:solidFill>
              </a:rPr>
              <a:t>Use single-row operators with single-row </a:t>
            </a:r>
            <a:r>
              <a:rPr lang="en-US" dirty="0" err="1">
                <a:solidFill>
                  <a:schemeClr val="tx1"/>
                </a:solidFill>
              </a:rPr>
              <a:t>subqueries</a:t>
            </a:r>
            <a:r>
              <a:rPr lang="en-US" dirty="0">
                <a:solidFill>
                  <a:schemeClr val="tx1"/>
                </a:solidFill>
              </a:rPr>
              <a:t>.</a:t>
            </a:r>
          </a:p>
          <a:p>
            <a:pPr lvl="1">
              <a:buClr>
                <a:srgbClr val="FF3300"/>
              </a:buClr>
              <a:buSzPct val="105000"/>
              <a:buFont typeface="Arial" pitchFamily="34" charset="0"/>
              <a:buChar char="•"/>
            </a:pPr>
            <a:r>
              <a:rPr lang="en-US" dirty="0">
                <a:solidFill>
                  <a:schemeClr val="tx1"/>
                </a:solidFill>
              </a:rPr>
              <a:t>Use multiple-row operators with multiple-row </a:t>
            </a:r>
            <a:r>
              <a:rPr lang="en-US" dirty="0" err="1">
                <a:solidFill>
                  <a:schemeClr val="tx1"/>
                </a:solidFill>
              </a:rPr>
              <a:t>subqueries</a:t>
            </a:r>
            <a:r>
              <a:rPr lang="en-US" dirty="0">
                <a:solidFill>
                  <a:schemeClr val="tx1"/>
                </a:solidFill>
              </a:rPr>
              <a:t>.</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09551" y="228600"/>
            <a:ext cx="7299325" cy="881063"/>
          </a:xfrm>
          <a:noFill/>
          <a:ln/>
        </p:spPr>
        <p:txBody>
          <a:bodyPr/>
          <a:lstStyle/>
          <a:p>
            <a:pPr algn="l"/>
            <a:r>
              <a:rPr lang="en-US" b="1" dirty="0">
                <a:solidFill>
                  <a:schemeClr val="tx1"/>
                </a:solidFill>
              </a:rPr>
              <a:t>Types of Subqueries</a:t>
            </a:r>
          </a:p>
        </p:txBody>
      </p:sp>
      <p:sp>
        <p:nvSpPr>
          <p:cNvPr id="36" name="Slide Number Placeholder 35"/>
          <p:cNvSpPr>
            <a:spLocks noGrp="1"/>
          </p:cNvSpPr>
          <p:nvPr>
            <p:ph type="sldNum" sz="quarter" idx="12"/>
          </p:nvPr>
        </p:nvSpPr>
        <p:spPr/>
        <p:txBody>
          <a:bodyPr/>
          <a:lstStyle/>
          <a:p>
            <a:fld id="{C7D3A3A2-DD09-4C12-9A4D-77F31FE6E1FD}" type="slidenum">
              <a:rPr lang="en-US" smtClean="0"/>
              <a:pPr/>
              <a:t>37</a:t>
            </a:fld>
            <a:endParaRPr lang="en-US"/>
          </a:p>
        </p:txBody>
      </p:sp>
      <p:sp>
        <p:nvSpPr>
          <p:cNvPr id="17411" name="Rectangle 3"/>
          <p:cNvSpPr>
            <a:spLocks noGrp="1" noChangeArrowheads="1"/>
          </p:cNvSpPr>
          <p:nvPr>
            <p:ph sz="quarter" idx="1"/>
          </p:nvPr>
        </p:nvSpPr>
        <p:spPr>
          <a:xfrm>
            <a:off x="609600" y="1371600"/>
            <a:ext cx="7385050" cy="439737"/>
          </a:xfrm>
          <a:noFill/>
          <a:ln>
            <a:solidFill>
              <a:schemeClr val="bg1"/>
            </a:solidFill>
          </a:ln>
        </p:spPr>
        <p:txBody>
          <a:bodyPr>
            <a:normAutofit lnSpcReduction="10000"/>
          </a:bodyPr>
          <a:lstStyle/>
          <a:p>
            <a:pPr lvl="1">
              <a:buFont typeface="Arial" pitchFamily="34" charset="0"/>
              <a:buChar char="•"/>
            </a:pPr>
            <a:r>
              <a:rPr lang="en-US" sz="2400" b="1" dirty="0">
                <a:solidFill>
                  <a:schemeClr val="bg1"/>
                </a:solidFill>
                <a:effectLst>
                  <a:outerShdw blurRad="38100" dist="38100" dir="2700000" algn="tl">
                    <a:srgbClr val="000000">
                      <a:alpha val="43137"/>
                    </a:srgbClr>
                  </a:outerShdw>
                </a:effectLst>
              </a:rPr>
              <a:t>Single-row </a:t>
            </a:r>
            <a:r>
              <a:rPr lang="en-US" sz="2400" b="1" dirty="0" err="1">
                <a:solidFill>
                  <a:schemeClr val="bg1"/>
                </a:solidFill>
                <a:effectLst>
                  <a:outerShdw blurRad="38100" dist="38100" dir="2700000" algn="tl">
                    <a:srgbClr val="000000">
                      <a:alpha val="43137"/>
                    </a:srgbClr>
                  </a:outerShdw>
                </a:effectLst>
              </a:rPr>
              <a:t>subquery</a:t>
            </a:r>
            <a:endParaRPr lang="en-US" sz="2400" b="1" dirty="0">
              <a:solidFill>
                <a:schemeClr val="bg1"/>
              </a:solidFill>
              <a:effectLst>
                <a:outerShdw blurRad="38100" dist="38100" dir="2700000" algn="tl">
                  <a:srgbClr val="000000">
                    <a:alpha val="43137"/>
                  </a:srgbClr>
                </a:outerShdw>
              </a:effectLst>
            </a:endParaRPr>
          </a:p>
        </p:txBody>
      </p:sp>
      <p:grpSp>
        <p:nvGrpSpPr>
          <p:cNvPr id="2" name="Group 11"/>
          <p:cNvGrpSpPr>
            <a:grpSpLocks/>
          </p:cNvGrpSpPr>
          <p:nvPr/>
        </p:nvGrpSpPr>
        <p:grpSpPr bwMode="auto">
          <a:xfrm>
            <a:off x="1752600" y="1752600"/>
            <a:ext cx="3967162" cy="1038225"/>
            <a:chOff x="1185" y="938"/>
            <a:chExt cx="2499" cy="654"/>
          </a:xfrm>
        </p:grpSpPr>
        <p:sp>
          <p:nvSpPr>
            <p:cNvPr id="17412" name="Rectangle 4"/>
            <p:cNvSpPr>
              <a:spLocks noChangeArrowheads="1"/>
            </p:cNvSpPr>
            <p:nvPr/>
          </p:nvSpPr>
          <p:spPr bwMode="blackWhite">
            <a:xfrm>
              <a:off x="1200" y="939"/>
              <a:ext cx="1231" cy="65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17413" name="Rectangle 5"/>
            <p:cNvSpPr>
              <a:spLocks noChangeArrowheads="1"/>
            </p:cNvSpPr>
            <p:nvPr/>
          </p:nvSpPr>
          <p:spPr bwMode="auto">
            <a:xfrm>
              <a:off x="1185" y="938"/>
              <a:ext cx="8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dirty="0">
                  <a:solidFill>
                    <a:srgbClr val="000000"/>
                  </a:solidFill>
                  <a:latin typeface="Arial" pitchFamily="34" charset="0"/>
                </a:rPr>
                <a:t>Main query</a:t>
              </a:r>
            </a:p>
          </p:txBody>
        </p:sp>
        <p:sp>
          <p:nvSpPr>
            <p:cNvPr id="17414" name="Rectangle 6"/>
            <p:cNvSpPr>
              <a:spLocks noChangeArrowheads="1"/>
            </p:cNvSpPr>
            <p:nvPr/>
          </p:nvSpPr>
          <p:spPr bwMode="ltGray">
            <a:xfrm>
              <a:off x="1458" y="1236"/>
              <a:ext cx="967" cy="34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5" name="Rectangle 7"/>
            <p:cNvSpPr>
              <a:spLocks noChangeArrowheads="1"/>
            </p:cNvSpPr>
            <p:nvPr/>
          </p:nvSpPr>
          <p:spPr bwMode="auto">
            <a:xfrm>
              <a:off x="1551" y="1305"/>
              <a:ext cx="7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Subquery</a:t>
              </a:r>
            </a:p>
          </p:txBody>
        </p:sp>
        <p:sp>
          <p:nvSpPr>
            <p:cNvPr id="17416" name="Rectangle 8"/>
            <p:cNvSpPr>
              <a:spLocks noChangeArrowheads="1"/>
            </p:cNvSpPr>
            <p:nvPr/>
          </p:nvSpPr>
          <p:spPr bwMode="auto">
            <a:xfrm>
              <a:off x="3388" y="1254"/>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a:solidFill>
                    <a:srgbClr val="D3EAF8"/>
                  </a:solidFill>
                  <a:effectLst>
                    <a:outerShdw blurRad="38100" dist="38100" dir="2700000" algn="tl">
                      <a:srgbClr val="000000"/>
                    </a:outerShdw>
                  </a:effectLst>
                  <a:latin typeface="Arial" pitchFamily="34" charset="0"/>
                </a:rPr>
                <a:t> </a:t>
              </a:r>
            </a:p>
          </p:txBody>
        </p:sp>
        <p:sp>
          <p:nvSpPr>
            <p:cNvPr id="17417" name="Line 9"/>
            <p:cNvSpPr>
              <a:spLocks noChangeShapeType="1"/>
            </p:cNvSpPr>
            <p:nvPr/>
          </p:nvSpPr>
          <p:spPr bwMode="auto">
            <a:xfrm>
              <a:off x="2336" y="1415"/>
              <a:ext cx="1348"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17418" name="Rectangle 10"/>
            <p:cNvSpPr>
              <a:spLocks noChangeArrowheads="1"/>
            </p:cNvSpPr>
            <p:nvPr/>
          </p:nvSpPr>
          <p:spPr bwMode="auto">
            <a:xfrm>
              <a:off x="2664" y="1169"/>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1800">
                  <a:solidFill>
                    <a:srgbClr val="FFFFCC"/>
                  </a:solidFill>
                  <a:effectLst>
                    <a:outerShdw blurRad="38100" dist="38100" dir="2700000" algn="tl">
                      <a:srgbClr val="000000"/>
                    </a:outerShdw>
                  </a:effectLst>
                  <a:latin typeface="Arial" pitchFamily="34" charset="0"/>
                </a:rPr>
                <a:t>returns</a:t>
              </a:r>
            </a:p>
          </p:txBody>
        </p:sp>
      </p:grpSp>
      <p:sp>
        <p:nvSpPr>
          <p:cNvPr id="17420" name="Rectangle 12"/>
          <p:cNvSpPr>
            <a:spLocks noChangeArrowheads="1"/>
          </p:cNvSpPr>
          <p:nvPr/>
        </p:nvSpPr>
        <p:spPr bwMode="auto">
          <a:xfrm>
            <a:off x="5972175" y="2014538"/>
            <a:ext cx="1233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2400">
                <a:solidFill>
                  <a:srgbClr val="FFFFCC"/>
                </a:solidFill>
                <a:effectLst>
                  <a:outerShdw blurRad="38100" dist="38100" dir="2700000" algn="tl">
                    <a:srgbClr val="000000"/>
                  </a:outerShdw>
                </a:effectLst>
                <a:latin typeface="Arial" pitchFamily="34" charset="0"/>
              </a:rPr>
              <a:t>CLERK</a:t>
            </a:r>
          </a:p>
        </p:txBody>
      </p:sp>
      <p:grpSp>
        <p:nvGrpSpPr>
          <p:cNvPr id="3" name="Group 23"/>
          <p:cNvGrpSpPr>
            <a:grpSpLocks/>
          </p:cNvGrpSpPr>
          <p:nvPr/>
        </p:nvGrpSpPr>
        <p:grpSpPr bwMode="auto">
          <a:xfrm>
            <a:off x="762000" y="3200400"/>
            <a:ext cx="7324725" cy="1676400"/>
            <a:chOff x="542" y="1730"/>
            <a:chExt cx="4614" cy="1056"/>
          </a:xfrm>
        </p:grpSpPr>
        <p:sp>
          <p:nvSpPr>
            <p:cNvPr id="17421" name="Rectangle 13"/>
            <p:cNvSpPr>
              <a:spLocks noChangeArrowheads="1"/>
            </p:cNvSpPr>
            <p:nvPr/>
          </p:nvSpPr>
          <p:spPr bwMode="auto">
            <a:xfrm>
              <a:off x="542" y="1730"/>
              <a:ext cx="4614" cy="284"/>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p>
              <a:pPr marL="341313" lvl="1" indent="-227013" algn="l" defTabSz="346075">
                <a:lnSpc>
                  <a:spcPct val="95000"/>
                </a:lnSpc>
                <a:spcBef>
                  <a:spcPct val="35000"/>
                </a:spcBef>
                <a:buClr>
                  <a:srgbClr val="FFCC66"/>
                </a:buClr>
                <a:buSzPct val="100000"/>
                <a:buFontTx/>
                <a:buChar char="•"/>
                <a:tabLst>
                  <a:tab pos="571500" algn="l"/>
                </a:tabLst>
              </a:pPr>
              <a:r>
                <a:rPr lang="en-US" sz="2400" dirty="0">
                  <a:solidFill>
                    <a:srgbClr val="F8F8D3"/>
                  </a:solidFill>
                  <a:latin typeface="Arial" pitchFamily="34" charset="0"/>
                </a:rPr>
                <a:t>Multiple-row </a:t>
              </a:r>
              <a:r>
                <a:rPr lang="en-US" sz="2400" dirty="0" err="1">
                  <a:solidFill>
                    <a:srgbClr val="F8F8D3"/>
                  </a:solidFill>
                  <a:latin typeface="Arial" pitchFamily="34" charset="0"/>
                </a:rPr>
                <a:t>subquery</a:t>
              </a:r>
              <a:endParaRPr lang="en-US" sz="2400" dirty="0">
                <a:solidFill>
                  <a:srgbClr val="F8F8D3"/>
                </a:solidFill>
                <a:latin typeface="Arial" pitchFamily="34" charset="0"/>
              </a:endParaRPr>
            </a:p>
          </p:txBody>
        </p:sp>
        <p:sp>
          <p:nvSpPr>
            <p:cNvPr id="17422" name="Rectangle 14"/>
            <p:cNvSpPr>
              <a:spLocks noChangeArrowheads="1"/>
            </p:cNvSpPr>
            <p:nvPr/>
          </p:nvSpPr>
          <p:spPr bwMode="auto">
            <a:xfrm>
              <a:off x="3762" y="2268"/>
              <a:ext cx="110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0"/>
                </a:spcBef>
              </a:pPr>
              <a:r>
                <a:rPr lang="en-US" sz="2400">
                  <a:solidFill>
                    <a:srgbClr val="FFFFCC"/>
                  </a:solidFill>
                  <a:effectLst>
                    <a:outerShdw blurRad="38100" dist="38100" dir="2700000" algn="tl">
                      <a:srgbClr val="000000"/>
                    </a:outerShdw>
                  </a:effectLst>
                  <a:latin typeface="Arial" pitchFamily="34" charset="0"/>
                </a:rPr>
                <a:t>CLERK</a:t>
              </a:r>
            </a:p>
            <a:p>
              <a:pPr algn="l" defTabSz="822325">
                <a:lnSpc>
                  <a:spcPct val="100000"/>
                </a:lnSpc>
                <a:spcBef>
                  <a:spcPct val="0"/>
                </a:spcBef>
              </a:pPr>
              <a:r>
                <a:rPr lang="en-US" sz="2400">
                  <a:solidFill>
                    <a:srgbClr val="FFFFCC"/>
                  </a:solidFill>
                  <a:effectLst>
                    <a:outerShdw blurRad="38100" dist="38100" dir="2700000" algn="tl">
                      <a:srgbClr val="000000"/>
                    </a:outerShdw>
                  </a:effectLst>
                  <a:latin typeface="Arial" pitchFamily="34" charset="0"/>
                </a:rPr>
                <a:t>MANAGER</a:t>
              </a:r>
            </a:p>
          </p:txBody>
        </p:sp>
        <p:grpSp>
          <p:nvGrpSpPr>
            <p:cNvPr id="4" name="Group 22"/>
            <p:cNvGrpSpPr>
              <a:grpSpLocks/>
            </p:cNvGrpSpPr>
            <p:nvPr/>
          </p:nvGrpSpPr>
          <p:grpSpPr bwMode="auto">
            <a:xfrm>
              <a:off x="1185" y="2042"/>
              <a:ext cx="2499" cy="654"/>
              <a:chOff x="1185" y="2042"/>
              <a:chExt cx="2499" cy="654"/>
            </a:xfrm>
          </p:grpSpPr>
          <p:sp>
            <p:nvSpPr>
              <p:cNvPr id="17423" name="Rectangle 15"/>
              <p:cNvSpPr>
                <a:spLocks noChangeArrowheads="1"/>
              </p:cNvSpPr>
              <p:nvPr/>
            </p:nvSpPr>
            <p:spPr bwMode="blackWhite">
              <a:xfrm>
                <a:off x="1200" y="2043"/>
                <a:ext cx="1231" cy="65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17424" name="Rectangle 16"/>
              <p:cNvSpPr>
                <a:spLocks noChangeArrowheads="1"/>
              </p:cNvSpPr>
              <p:nvPr/>
            </p:nvSpPr>
            <p:spPr bwMode="auto">
              <a:xfrm>
                <a:off x="1185" y="2042"/>
                <a:ext cx="8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Main query</a:t>
                </a:r>
              </a:p>
            </p:txBody>
          </p:sp>
          <p:sp>
            <p:nvSpPr>
              <p:cNvPr id="17425" name="Rectangle 17"/>
              <p:cNvSpPr>
                <a:spLocks noChangeArrowheads="1"/>
              </p:cNvSpPr>
              <p:nvPr/>
            </p:nvSpPr>
            <p:spPr bwMode="ltGray">
              <a:xfrm>
                <a:off x="1458" y="2340"/>
                <a:ext cx="967" cy="34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6" name="Rectangle 18"/>
              <p:cNvSpPr>
                <a:spLocks noChangeArrowheads="1"/>
              </p:cNvSpPr>
              <p:nvPr/>
            </p:nvSpPr>
            <p:spPr bwMode="auto">
              <a:xfrm>
                <a:off x="1551" y="2409"/>
                <a:ext cx="7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Subquery</a:t>
                </a:r>
              </a:p>
            </p:txBody>
          </p:sp>
          <p:sp>
            <p:nvSpPr>
              <p:cNvPr id="17427" name="Rectangle 19"/>
              <p:cNvSpPr>
                <a:spLocks noChangeArrowheads="1"/>
              </p:cNvSpPr>
              <p:nvPr/>
            </p:nvSpPr>
            <p:spPr bwMode="auto">
              <a:xfrm>
                <a:off x="3388" y="2358"/>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a:solidFill>
                      <a:srgbClr val="D3EAF8"/>
                    </a:solidFill>
                    <a:effectLst>
                      <a:outerShdw blurRad="38100" dist="38100" dir="2700000" algn="tl">
                        <a:srgbClr val="000000"/>
                      </a:outerShdw>
                    </a:effectLst>
                    <a:latin typeface="Arial" pitchFamily="34" charset="0"/>
                  </a:rPr>
                  <a:t> </a:t>
                </a:r>
              </a:p>
            </p:txBody>
          </p:sp>
          <p:sp>
            <p:nvSpPr>
              <p:cNvPr id="17428" name="Line 20"/>
              <p:cNvSpPr>
                <a:spLocks noChangeShapeType="1"/>
              </p:cNvSpPr>
              <p:nvPr/>
            </p:nvSpPr>
            <p:spPr bwMode="auto">
              <a:xfrm>
                <a:off x="2336" y="2519"/>
                <a:ext cx="1348"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17429" name="Rectangle 21"/>
              <p:cNvSpPr>
                <a:spLocks noChangeArrowheads="1"/>
              </p:cNvSpPr>
              <p:nvPr/>
            </p:nvSpPr>
            <p:spPr bwMode="auto">
              <a:xfrm>
                <a:off x="2664" y="2273"/>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1800">
                    <a:solidFill>
                      <a:srgbClr val="FFFFCC"/>
                    </a:solidFill>
                    <a:effectLst>
                      <a:outerShdw blurRad="38100" dist="38100" dir="2700000" algn="tl">
                        <a:srgbClr val="000000"/>
                      </a:outerShdw>
                    </a:effectLst>
                    <a:latin typeface="Arial" pitchFamily="34" charset="0"/>
                  </a:rPr>
                  <a:t>returns</a:t>
                </a:r>
              </a:p>
            </p:txBody>
          </p:sp>
        </p:grpSp>
      </p:grpSp>
      <p:grpSp>
        <p:nvGrpSpPr>
          <p:cNvPr id="5" name="Group 35"/>
          <p:cNvGrpSpPr>
            <a:grpSpLocks/>
          </p:cNvGrpSpPr>
          <p:nvPr/>
        </p:nvGrpSpPr>
        <p:grpSpPr bwMode="auto">
          <a:xfrm>
            <a:off x="914400" y="4968875"/>
            <a:ext cx="7718425" cy="1889125"/>
            <a:chOff x="530" y="2808"/>
            <a:chExt cx="4862" cy="1190"/>
          </a:xfrm>
        </p:grpSpPr>
        <p:sp>
          <p:nvSpPr>
            <p:cNvPr id="17432" name="Rectangle 24"/>
            <p:cNvSpPr>
              <a:spLocks noChangeArrowheads="1"/>
            </p:cNvSpPr>
            <p:nvPr/>
          </p:nvSpPr>
          <p:spPr bwMode="auto">
            <a:xfrm>
              <a:off x="2267" y="2808"/>
              <a:ext cx="25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3" name="Rectangle 25"/>
            <p:cNvSpPr>
              <a:spLocks noChangeArrowheads="1"/>
            </p:cNvSpPr>
            <p:nvPr/>
          </p:nvSpPr>
          <p:spPr bwMode="auto">
            <a:xfrm>
              <a:off x="530" y="2844"/>
              <a:ext cx="4614" cy="284"/>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p>
              <a:pPr marL="341313" lvl="1" indent="-227013" algn="l" defTabSz="346075">
                <a:lnSpc>
                  <a:spcPct val="95000"/>
                </a:lnSpc>
                <a:spcBef>
                  <a:spcPct val="35000"/>
                </a:spcBef>
                <a:buClr>
                  <a:srgbClr val="FFCC66"/>
                </a:buClr>
                <a:buSzPct val="100000"/>
                <a:buFontTx/>
                <a:buChar char="•"/>
                <a:tabLst>
                  <a:tab pos="571500" algn="l"/>
                </a:tabLst>
              </a:pPr>
              <a:r>
                <a:rPr lang="en-US" sz="2400">
                  <a:solidFill>
                    <a:srgbClr val="F8F8D3"/>
                  </a:solidFill>
                  <a:latin typeface="Arial" pitchFamily="34" charset="0"/>
                </a:rPr>
                <a:t>Multiple-column subquery</a:t>
              </a:r>
            </a:p>
          </p:txBody>
        </p:sp>
        <p:sp>
          <p:nvSpPr>
            <p:cNvPr id="17434" name="Rectangle 26"/>
            <p:cNvSpPr>
              <a:spLocks noChangeArrowheads="1"/>
            </p:cNvSpPr>
            <p:nvPr/>
          </p:nvSpPr>
          <p:spPr bwMode="auto">
            <a:xfrm>
              <a:off x="3750" y="3480"/>
              <a:ext cx="164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2400">
                  <a:solidFill>
                    <a:srgbClr val="FFFFCC"/>
                  </a:solidFill>
                  <a:effectLst>
                    <a:outerShdw blurRad="38100" dist="38100" dir="2700000" algn="tl">
                      <a:srgbClr val="000000"/>
                    </a:outerShdw>
                  </a:effectLst>
                  <a:latin typeface="Arial" pitchFamily="34" charset="0"/>
                </a:rPr>
                <a:t>CLERK        7900</a:t>
              </a:r>
              <a:br>
                <a:rPr lang="en-US" sz="2400">
                  <a:solidFill>
                    <a:srgbClr val="FFFFCC"/>
                  </a:solidFill>
                  <a:effectLst>
                    <a:outerShdw blurRad="38100" dist="38100" dir="2700000" algn="tl">
                      <a:srgbClr val="000000"/>
                    </a:outerShdw>
                  </a:effectLst>
                  <a:latin typeface="Arial" pitchFamily="34" charset="0"/>
                </a:rPr>
              </a:br>
              <a:r>
                <a:rPr lang="en-US" sz="2400">
                  <a:solidFill>
                    <a:srgbClr val="FFFFCC"/>
                  </a:solidFill>
                  <a:effectLst>
                    <a:outerShdw blurRad="38100" dist="38100" dir="2700000" algn="tl">
                      <a:srgbClr val="000000"/>
                    </a:outerShdw>
                  </a:effectLst>
                  <a:latin typeface="Arial" pitchFamily="34" charset="0"/>
                </a:rPr>
                <a:t>MANAGER  7698</a:t>
              </a:r>
            </a:p>
          </p:txBody>
        </p:sp>
        <p:grpSp>
          <p:nvGrpSpPr>
            <p:cNvPr id="6" name="Group 34"/>
            <p:cNvGrpSpPr>
              <a:grpSpLocks/>
            </p:cNvGrpSpPr>
            <p:nvPr/>
          </p:nvGrpSpPr>
          <p:grpSpPr bwMode="auto">
            <a:xfrm>
              <a:off x="1173" y="3146"/>
              <a:ext cx="2499" cy="654"/>
              <a:chOff x="1173" y="3146"/>
              <a:chExt cx="2499" cy="654"/>
            </a:xfrm>
          </p:grpSpPr>
          <p:sp>
            <p:nvSpPr>
              <p:cNvPr id="17435" name="Rectangle 27"/>
              <p:cNvSpPr>
                <a:spLocks noChangeArrowheads="1"/>
              </p:cNvSpPr>
              <p:nvPr/>
            </p:nvSpPr>
            <p:spPr bwMode="blackWhite">
              <a:xfrm>
                <a:off x="1188" y="3147"/>
                <a:ext cx="1231" cy="65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17436" name="Rectangle 28"/>
              <p:cNvSpPr>
                <a:spLocks noChangeArrowheads="1"/>
              </p:cNvSpPr>
              <p:nvPr/>
            </p:nvSpPr>
            <p:spPr bwMode="auto">
              <a:xfrm>
                <a:off x="1173" y="3146"/>
                <a:ext cx="8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Main query</a:t>
                </a:r>
              </a:p>
            </p:txBody>
          </p:sp>
          <p:sp>
            <p:nvSpPr>
              <p:cNvPr id="17437" name="Rectangle 29"/>
              <p:cNvSpPr>
                <a:spLocks noChangeArrowheads="1"/>
              </p:cNvSpPr>
              <p:nvPr/>
            </p:nvSpPr>
            <p:spPr bwMode="ltGray">
              <a:xfrm>
                <a:off x="1446" y="3444"/>
                <a:ext cx="967" cy="34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8" name="Rectangle 30"/>
              <p:cNvSpPr>
                <a:spLocks noChangeArrowheads="1"/>
              </p:cNvSpPr>
              <p:nvPr/>
            </p:nvSpPr>
            <p:spPr bwMode="auto">
              <a:xfrm>
                <a:off x="1539" y="3513"/>
                <a:ext cx="7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Subquery</a:t>
                </a:r>
              </a:p>
            </p:txBody>
          </p:sp>
          <p:sp>
            <p:nvSpPr>
              <p:cNvPr id="17439" name="Rectangle 31"/>
              <p:cNvSpPr>
                <a:spLocks noChangeArrowheads="1"/>
              </p:cNvSpPr>
              <p:nvPr/>
            </p:nvSpPr>
            <p:spPr bwMode="auto">
              <a:xfrm>
                <a:off x="3376" y="3462"/>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a:solidFill>
                      <a:srgbClr val="D3EAF8"/>
                    </a:solidFill>
                    <a:effectLst>
                      <a:outerShdw blurRad="38100" dist="38100" dir="2700000" algn="tl">
                        <a:srgbClr val="000000"/>
                      </a:outerShdw>
                    </a:effectLst>
                    <a:latin typeface="Arial" pitchFamily="34" charset="0"/>
                  </a:rPr>
                  <a:t> </a:t>
                </a:r>
              </a:p>
            </p:txBody>
          </p:sp>
          <p:sp>
            <p:nvSpPr>
              <p:cNvPr id="17440" name="Line 32"/>
              <p:cNvSpPr>
                <a:spLocks noChangeShapeType="1"/>
              </p:cNvSpPr>
              <p:nvPr/>
            </p:nvSpPr>
            <p:spPr bwMode="auto">
              <a:xfrm>
                <a:off x="2324" y="3623"/>
                <a:ext cx="1348"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17441" name="Rectangle 33"/>
              <p:cNvSpPr>
                <a:spLocks noChangeArrowheads="1"/>
              </p:cNvSpPr>
              <p:nvPr/>
            </p:nvSpPr>
            <p:spPr bwMode="auto">
              <a:xfrm>
                <a:off x="2652" y="3377"/>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1800">
                    <a:solidFill>
                      <a:srgbClr val="FFFFCC"/>
                    </a:solidFill>
                    <a:effectLst>
                      <a:outerShdw blurRad="38100" dist="38100" dir="2700000" algn="tl">
                        <a:srgbClr val="000000"/>
                      </a:outerShdw>
                    </a:effectLst>
                    <a:latin typeface="Arial" pitchFamily="34" charset="0"/>
                  </a:rPr>
                  <a:t>returns</a:t>
                </a:r>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pPr algn="l"/>
            <a:r>
              <a:rPr lang="en-US" b="1" dirty="0">
                <a:solidFill>
                  <a:schemeClr val="tx1"/>
                </a:solidFill>
              </a:rPr>
              <a:t>Single-Row Subqueries</a:t>
            </a:r>
          </a:p>
        </p:txBody>
      </p:sp>
      <p:sp>
        <p:nvSpPr>
          <p:cNvPr id="12" name="Slide Number Placeholder 11"/>
          <p:cNvSpPr>
            <a:spLocks noGrp="1"/>
          </p:cNvSpPr>
          <p:nvPr>
            <p:ph type="sldNum" sz="quarter" idx="12"/>
          </p:nvPr>
        </p:nvSpPr>
        <p:spPr/>
        <p:txBody>
          <a:bodyPr/>
          <a:lstStyle/>
          <a:p>
            <a:fld id="{C7D3A3A2-DD09-4C12-9A4D-77F31FE6E1FD}" type="slidenum">
              <a:rPr lang="en-US" smtClean="0"/>
              <a:pPr/>
              <a:t>38</a:t>
            </a:fld>
            <a:endParaRPr lang="en-US"/>
          </a:p>
        </p:txBody>
      </p:sp>
      <p:sp>
        <p:nvSpPr>
          <p:cNvPr id="19459" name="Rectangle 3"/>
          <p:cNvSpPr>
            <a:spLocks noGrp="1" noChangeArrowheads="1"/>
          </p:cNvSpPr>
          <p:nvPr>
            <p:ph sz="quarter" idx="1"/>
          </p:nvPr>
        </p:nvSpPr>
        <p:spPr>
          <a:xfrm>
            <a:off x="825500" y="1293813"/>
            <a:ext cx="7385050" cy="1054100"/>
          </a:xfrm>
          <a:noFill/>
          <a:ln/>
        </p:spPr>
        <p:txBody>
          <a:bodyPr/>
          <a:lstStyle/>
          <a:p>
            <a:pPr marL="731520" lvl="1" indent="-457200">
              <a:buClr>
                <a:srgbClr val="FF0000"/>
              </a:buClr>
              <a:buSzPct val="105000"/>
              <a:buFont typeface="Arial" pitchFamily="34" charset="0"/>
              <a:buChar char="•"/>
            </a:pPr>
            <a:r>
              <a:rPr lang="en-US" dirty="0"/>
              <a:t>Return only one row</a:t>
            </a:r>
          </a:p>
          <a:p>
            <a:pPr marL="731520" lvl="1" indent="-457200">
              <a:buClr>
                <a:srgbClr val="FF0000"/>
              </a:buClr>
              <a:buSzPct val="105000"/>
              <a:buFont typeface="Arial" pitchFamily="34" charset="0"/>
              <a:buChar char="•"/>
            </a:pPr>
            <a:r>
              <a:rPr lang="en-US" dirty="0"/>
              <a:t>Use single-row comparison operators</a:t>
            </a:r>
          </a:p>
        </p:txBody>
      </p:sp>
      <p:sp>
        <p:nvSpPr>
          <p:cNvPr id="19460" name="Rectangle 4"/>
          <p:cNvSpPr>
            <a:spLocks noChangeArrowheads="1"/>
          </p:cNvSpPr>
          <p:nvPr/>
        </p:nvSpPr>
        <p:spPr bwMode="auto">
          <a:xfrm>
            <a:off x="2441575" y="2554288"/>
            <a:ext cx="1293813" cy="34194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sz="1800">
                <a:solidFill>
                  <a:srgbClr val="000000"/>
                </a:solidFill>
                <a:latin typeface="Arial" pitchFamily="34" charset="0"/>
              </a:rPr>
              <a:t>Operator</a:t>
            </a:r>
          </a:p>
          <a:p>
            <a:r>
              <a:rPr lang="en-US" sz="1800">
                <a:solidFill>
                  <a:srgbClr val="000000"/>
                </a:solidFill>
                <a:latin typeface="Arial" pitchFamily="34" charset="0"/>
              </a:rPr>
              <a:t>=</a:t>
            </a:r>
          </a:p>
          <a:p>
            <a:r>
              <a:rPr lang="en-US" sz="1800">
                <a:solidFill>
                  <a:srgbClr val="000000"/>
                </a:solidFill>
                <a:latin typeface="Arial" pitchFamily="34" charset="0"/>
              </a:rPr>
              <a:t>&gt;</a:t>
            </a:r>
          </a:p>
          <a:p>
            <a:r>
              <a:rPr lang="en-US" sz="1800">
                <a:solidFill>
                  <a:srgbClr val="000000"/>
                </a:solidFill>
                <a:latin typeface="Arial" pitchFamily="34" charset="0"/>
              </a:rPr>
              <a:t>      &gt;=	</a:t>
            </a:r>
          </a:p>
          <a:p>
            <a:r>
              <a:rPr lang="en-US" sz="1800">
                <a:solidFill>
                  <a:srgbClr val="000000"/>
                </a:solidFill>
                <a:latin typeface="Arial" pitchFamily="34" charset="0"/>
              </a:rPr>
              <a:t>&lt;</a:t>
            </a:r>
          </a:p>
          <a:p>
            <a:r>
              <a:rPr lang="en-US" sz="1800">
                <a:solidFill>
                  <a:srgbClr val="000000"/>
                </a:solidFill>
                <a:latin typeface="Arial" pitchFamily="34" charset="0"/>
              </a:rPr>
              <a:t>      &lt;=	</a:t>
            </a:r>
          </a:p>
          <a:p>
            <a:r>
              <a:rPr lang="en-US" sz="1800">
                <a:solidFill>
                  <a:srgbClr val="000000"/>
                </a:solidFill>
                <a:latin typeface="Arial" pitchFamily="34" charset="0"/>
              </a:rPr>
              <a:t>&lt;&gt;</a:t>
            </a:r>
          </a:p>
        </p:txBody>
      </p:sp>
      <p:sp>
        <p:nvSpPr>
          <p:cNvPr id="19461" name="Rectangle 5"/>
          <p:cNvSpPr>
            <a:spLocks noChangeArrowheads="1"/>
          </p:cNvSpPr>
          <p:nvPr/>
        </p:nvSpPr>
        <p:spPr bwMode="auto">
          <a:xfrm>
            <a:off x="3727450" y="2554288"/>
            <a:ext cx="3178175" cy="34194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sz="1800">
                <a:solidFill>
                  <a:srgbClr val="000000"/>
                </a:solidFill>
                <a:latin typeface="Arial" pitchFamily="34" charset="0"/>
              </a:rPr>
              <a:t>Meaning</a:t>
            </a:r>
          </a:p>
          <a:p>
            <a:pPr algn="l"/>
            <a:r>
              <a:rPr lang="en-US" sz="1800">
                <a:solidFill>
                  <a:srgbClr val="000000"/>
                </a:solidFill>
                <a:latin typeface="Arial" pitchFamily="34" charset="0"/>
              </a:rPr>
              <a:t>Equal to</a:t>
            </a:r>
          </a:p>
          <a:p>
            <a:pPr algn="l"/>
            <a:r>
              <a:rPr lang="en-US" sz="1800">
                <a:solidFill>
                  <a:srgbClr val="000000"/>
                </a:solidFill>
                <a:latin typeface="Arial" pitchFamily="34" charset="0"/>
              </a:rPr>
              <a:t>Greater than </a:t>
            </a:r>
          </a:p>
          <a:p>
            <a:pPr algn="l"/>
            <a:r>
              <a:rPr lang="en-US" sz="1800">
                <a:solidFill>
                  <a:srgbClr val="000000"/>
                </a:solidFill>
                <a:latin typeface="Arial" pitchFamily="34" charset="0"/>
              </a:rPr>
              <a:t>Greater than or equal to </a:t>
            </a:r>
          </a:p>
          <a:p>
            <a:pPr algn="l"/>
            <a:r>
              <a:rPr lang="en-US" sz="1800">
                <a:solidFill>
                  <a:srgbClr val="000000"/>
                </a:solidFill>
                <a:latin typeface="Arial" pitchFamily="34" charset="0"/>
              </a:rPr>
              <a:t>Less than </a:t>
            </a:r>
          </a:p>
          <a:p>
            <a:pPr algn="l"/>
            <a:r>
              <a:rPr lang="en-US" sz="1800">
                <a:solidFill>
                  <a:srgbClr val="000000"/>
                </a:solidFill>
                <a:latin typeface="Arial" pitchFamily="34" charset="0"/>
              </a:rPr>
              <a:t>Less than or equal to</a:t>
            </a:r>
          </a:p>
          <a:p>
            <a:pPr algn="l"/>
            <a:r>
              <a:rPr lang="en-US" sz="1800">
                <a:solidFill>
                  <a:srgbClr val="000000"/>
                </a:solidFill>
                <a:latin typeface="Arial" pitchFamily="34" charset="0"/>
              </a:rPr>
              <a:t>Not equal to</a:t>
            </a:r>
          </a:p>
        </p:txBody>
      </p:sp>
      <p:sp>
        <p:nvSpPr>
          <p:cNvPr id="19462" name="Line 6"/>
          <p:cNvSpPr>
            <a:spLocks noChangeShapeType="1"/>
          </p:cNvSpPr>
          <p:nvPr/>
        </p:nvSpPr>
        <p:spPr bwMode="auto">
          <a:xfrm flipV="1">
            <a:off x="2439988" y="2971800"/>
            <a:ext cx="4475162" cy="1588"/>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3" name="Line 7"/>
          <p:cNvSpPr>
            <a:spLocks noChangeShapeType="1"/>
          </p:cNvSpPr>
          <p:nvPr/>
        </p:nvSpPr>
        <p:spPr bwMode="auto">
          <a:xfrm>
            <a:off x="2454275" y="3968750"/>
            <a:ext cx="44481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4" name="Line 8"/>
          <p:cNvSpPr>
            <a:spLocks noChangeShapeType="1"/>
          </p:cNvSpPr>
          <p:nvPr/>
        </p:nvSpPr>
        <p:spPr bwMode="auto">
          <a:xfrm>
            <a:off x="2439988" y="3463925"/>
            <a:ext cx="44624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5" name="Line 9"/>
          <p:cNvSpPr>
            <a:spLocks noChangeShapeType="1"/>
          </p:cNvSpPr>
          <p:nvPr/>
        </p:nvSpPr>
        <p:spPr bwMode="auto">
          <a:xfrm>
            <a:off x="2454275" y="4506913"/>
            <a:ext cx="44481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6" name="Line 10"/>
          <p:cNvSpPr>
            <a:spLocks noChangeShapeType="1"/>
          </p:cNvSpPr>
          <p:nvPr/>
        </p:nvSpPr>
        <p:spPr bwMode="auto">
          <a:xfrm>
            <a:off x="2425700" y="5019675"/>
            <a:ext cx="44831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7" name="Line 11"/>
          <p:cNvSpPr>
            <a:spLocks noChangeShapeType="1"/>
          </p:cNvSpPr>
          <p:nvPr/>
        </p:nvSpPr>
        <p:spPr bwMode="auto">
          <a:xfrm>
            <a:off x="2444750" y="5534025"/>
            <a:ext cx="44704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blackWhite">
          <a:xfrm>
            <a:off x="939800" y="1473200"/>
            <a:ext cx="7480300" cy="28384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857500" algn="l"/>
                <a:tab pos="4572000" algn="l"/>
              </a:tabLst>
            </a:pPr>
            <a:endParaRPr lang="en-US" sz="1800">
              <a:solidFill>
                <a:srgbClr val="000000"/>
              </a:solidFill>
              <a:latin typeface="Courier New" pitchFamily="49" charset="0"/>
            </a:endParaRP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a:t>
            </a:r>
          </a:p>
        </p:txBody>
      </p:sp>
      <p:sp>
        <p:nvSpPr>
          <p:cNvPr id="21507" name="Rectangle 3"/>
          <p:cNvSpPr>
            <a:spLocks noGrp="1" noChangeArrowheads="1"/>
          </p:cNvSpPr>
          <p:nvPr>
            <p:ph type="title"/>
          </p:nvPr>
        </p:nvSpPr>
        <p:spPr>
          <a:xfrm>
            <a:off x="152400" y="304800"/>
            <a:ext cx="7677150" cy="881063"/>
          </a:xfrm>
          <a:noFill/>
          <a:ln/>
        </p:spPr>
        <p:txBody>
          <a:bodyPr/>
          <a:lstStyle/>
          <a:p>
            <a:pPr algn="l"/>
            <a:r>
              <a:rPr lang="en-US" b="1" dirty="0">
                <a:solidFill>
                  <a:schemeClr val="tx1"/>
                </a:solidFill>
              </a:rPr>
              <a:t>Executing Single-Row Subqueries</a:t>
            </a:r>
          </a:p>
        </p:txBody>
      </p:sp>
      <p:sp>
        <p:nvSpPr>
          <p:cNvPr id="14" name="Slide Number Placeholder 13"/>
          <p:cNvSpPr>
            <a:spLocks noGrp="1"/>
          </p:cNvSpPr>
          <p:nvPr>
            <p:ph type="sldNum" sz="quarter" idx="12"/>
          </p:nvPr>
        </p:nvSpPr>
        <p:spPr/>
        <p:txBody>
          <a:bodyPr/>
          <a:lstStyle/>
          <a:p>
            <a:fld id="{C7D3A3A2-DD09-4C12-9A4D-77F31FE6E1FD}" type="slidenum">
              <a:rPr lang="en-US" smtClean="0"/>
              <a:pPr/>
              <a:t>39</a:t>
            </a:fld>
            <a:endParaRPr lang="en-US"/>
          </a:p>
        </p:txBody>
      </p:sp>
      <p:grpSp>
        <p:nvGrpSpPr>
          <p:cNvPr id="2" name="Group 7"/>
          <p:cNvGrpSpPr>
            <a:grpSpLocks/>
          </p:cNvGrpSpPr>
          <p:nvPr/>
        </p:nvGrpSpPr>
        <p:grpSpPr bwMode="auto">
          <a:xfrm>
            <a:off x="3754438" y="1993900"/>
            <a:ext cx="4335462" cy="1189038"/>
            <a:chOff x="2365" y="1256"/>
            <a:chExt cx="2731" cy="749"/>
          </a:xfrm>
        </p:grpSpPr>
        <p:sp>
          <p:nvSpPr>
            <p:cNvPr id="21508" name="Rectangle 4"/>
            <p:cNvSpPr>
              <a:spLocks noChangeArrowheads="1"/>
            </p:cNvSpPr>
            <p:nvPr/>
          </p:nvSpPr>
          <p:spPr bwMode="ltGray">
            <a:xfrm>
              <a:off x="2365" y="1473"/>
              <a:ext cx="273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 name="Arc 5"/>
            <p:cNvSpPr>
              <a:spLocks/>
            </p:cNvSpPr>
            <p:nvPr/>
          </p:nvSpPr>
          <p:spPr bwMode="auto">
            <a:xfrm rot="10800000">
              <a:off x="2629" y="1338"/>
              <a:ext cx="1777" cy="383"/>
            </a:xfrm>
            <a:custGeom>
              <a:avLst/>
              <a:gdLst>
                <a:gd name="G0" fmla="+- 21600 0 0"/>
                <a:gd name="G1" fmla="+- 2587 0 0"/>
                <a:gd name="G2" fmla="+- 21600 0 0"/>
                <a:gd name="T0" fmla="*/ 27031 w 27031"/>
                <a:gd name="T1" fmla="*/ 23493 h 24187"/>
                <a:gd name="T2" fmla="*/ 156 w 27031"/>
                <a:gd name="T3" fmla="*/ 0 h 24187"/>
                <a:gd name="T4" fmla="*/ 21600 w 27031"/>
                <a:gd name="T5" fmla="*/ 2587 h 24187"/>
              </a:gdLst>
              <a:ahLst/>
              <a:cxnLst>
                <a:cxn ang="0">
                  <a:pos x="T0" y="T1"/>
                </a:cxn>
                <a:cxn ang="0">
                  <a:pos x="T2" y="T3"/>
                </a:cxn>
                <a:cxn ang="0">
                  <a:pos x="T4" y="T5"/>
                </a:cxn>
              </a:cxnLst>
              <a:rect l="0" t="0" r="r" b="b"/>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1510" name="Rectangle 6"/>
            <p:cNvSpPr>
              <a:spLocks noChangeArrowheads="1"/>
            </p:cNvSpPr>
            <p:nvPr/>
          </p:nvSpPr>
          <p:spPr bwMode="auto">
            <a:xfrm>
              <a:off x="3898" y="1256"/>
              <a:ext cx="557"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CLERK</a:t>
              </a:r>
            </a:p>
          </p:txBody>
        </p:sp>
      </p:grpSp>
      <p:grpSp>
        <p:nvGrpSpPr>
          <p:cNvPr id="3" name="Group 11"/>
          <p:cNvGrpSpPr>
            <a:grpSpLocks/>
          </p:cNvGrpSpPr>
          <p:nvPr/>
        </p:nvGrpSpPr>
        <p:grpSpPr bwMode="auto">
          <a:xfrm>
            <a:off x="3754438" y="3098800"/>
            <a:ext cx="4335462" cy="1150938"/>
            <a:chOff x="2365" y="1952"/>
            <a:chExt cx="2731" cy="725"/>
          </a:xfrm>
        </p:grpSpPr>
        <p:sp>
          <p:nvSpPr>
            <p:cNvPr id="21512" name="Rectangle 8"/>
            <p:cNvSpPr>
              <a:spLocks noChangeArrowheads="1"/>
            </p:cNvSpPr>
            <p:nvPr/>
          </p:nvSpPr>
          <p:spPr bwMode="ltGray">
            <a:xfrm>
              <a:off x="2365" y="2145"/>
              <a:ext cx="273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3" name="Arc 9"/>
            <p:cNvSpPr>
              <a:spLocks/>
            </p:cNvSpPr>
            <p:nvPr/>
          </p:nvSpPr>
          <p:spPr bwMode="auto">
            <a:xfrm rot="10800000">
              <a:off x="2629" y="2046"/>
              <a:ext cx="1777" cy="383"/>
            </a:xfrm>
            <a:custGeom>
              <a:avLst/>
              <a:gdLst>
                <a:gd name="G0" fmla="+- 21600 0 0"/>
                <a:gd name="G1" fmla="+- 2587 0 0"/>
                <a:gd name="G2" fmla="+- 21600 0 0"/>
                <a:gd name="T0" fmla="*/ 27031 w 27031"/>
                <a:gd name="T1" fmla="*/ 23493 h 24187"/>
                <a:gd name="T2" fmla="*/ 156 w 27031"/>
                <a:gd name="T3" fmla="*/ 0 h 24187"/>
                <a:gd name="T4" fmla="*/ 21600 w 27031"/>
                <a:gd name="T5" fmla="*/ 2587 h 24187"/>
              </a:gdLst>
              <a:ahLst/>
              <a:cxnLst>
                <a:cxn ang="0">
                  <a:pos x="T0" y="T1"/>
                </a:cxn>
                <a:cxn ang="0">
                  <a:pos x="T2" y="T3"/>
                </a:cxn>
                <a:cxn ang="0">
                  <a:pos x="T4" y="T5"/>
                </a:cxn>
              </a:cxnLst>
              <a:rect l="0" t="0" r="r" b="b"/>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1514" name="Rectangle 10"/>
            <p:cNvSpPr>
              <a:spLocks noChangeArrowheads="1"/>
            </p:cNvSpPr>
            <p:nvPr/>
          </p:nvSpPr>
          <p:spPr bwMode="auto">
            <a:xfrm>
              <a:off x="3920" y="1952"/>
              <a:ext cx="40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1100</a:t>
              </a:r>
            </a:p>
          </p:txBody>
        </p:sp>
      </p:grpSp>
      <p:sp>
        <p:nvSpPr>
          <p:cNvPr id="21516" name="Rectangle 12"/>
          <p:cNvSpPr>
            <a:spLocks noChangeArrowheads="1"/>
          </p:cNvSpPr>
          <p:nvPr/>
        </p:nvSpPr>
        <p:spPr bwMode="blackWhite">
          <a:xfrm>
            <a:off x="941388" y="4733925"/>
            <a:ext cx="7478712" cy="915988"/>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      JOB</a:t>
            </a:r>
          </a:p>
          <a:p>
            <a:pPr algn="l">
              <a:lnSpc>
                <a:spcPct val="100000"/>
              </a:lnSpc>
              <a:spcBef>
                <a:spcPct val="0"/>
              </a:spcBef>
              <a:tabLst>
                <a:tab pos="1200150" algn="l"/>
              </a:tabLst>
            </a:pPr>
            <a:r>
              <a:rPr lang="en-US" sz="1800">
                <a:solidFill>
                  <a:srgbClr val="000000"/>
                </a:solidFill>
                <a:latin typeface="Courier New" pitchFamily="49" charset="0"/>
              </a:rPr>
              <a:t>---------- ---------</a:t>
            </a:r>
          </a:p>
          <a:p>
            <a:pPr algn="l">
              <a:lnSpc>
                <a:spcPct val="100000"/>
              </a:lnSpc>
              <a:spcBef>
                <a:spcPct val="0"/>
              </a:spcBef>
              <a:tabLst>
                <a:tab pos="1200150" algn="l"/>
              </a:tabLst>
            </a:pPr>
            <a:r>
              <a:rPr lang="en-US" sz="1800">
                <a:solidFill>
                  <a:srgbClr val="000000"/>
                </a:solidFill>
                <a:latin typeface="Courier New" pitchFamily="49" charset="0"/>
              </a:rPr>
              <a:t>MILLER     CLERK</a:t>
            </a:r>
          </a:p>
        </p:txBody>
      </p:sp>
      <p:sp>
        <p:nvSpPr>
          <p:cNvPr id="21517" name="Rectangle 13"/>
          <p:cNvSpPr>
            <a:spLocks noChangeArrowheads="1"/>
          </p:cNvSpPr>
          <p:nvPr/>
        </p:nvSpPr>
        <p:spPr bwMode="blackWhite">
          <a:xfrm>
            <a:off x="928688" y="1460500"/>
            <a:ext cx="7229475" cy="286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SQL&gt; SELECT   ename, job</a:t>
            </a:r>
            <a:br>
              <a:rPr lang="en-US" sz="1800">
                <a:solidFill>
                  <a:srgbClr val="000000"/>
                </a:solidFill>
                <a:latin typeface="Courier New" pitchFamily="49" charset="0"/>
              </a:rPr>
            </a:br>
            <a:r>
              <a:rPr lang="en-US" sz="1800">
                <a:solidFill>
                  <a:srgbClr val="000000"/>
                </a:solidFill>
                <a:latin typeface="Courier New" pitchFamily="49" charset="0"/>
              </a:rPr>
              <a:t>  2  FROM     emp</a:t>
            </a: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3  WHERE    job = </a:t>
            </a: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4		(SELECT  	job</a:t>
            </a:r>
            <a:br>
              <a:rPr lang="en-US" sz="1800">
                <a:solidFill>
                  <a:srgbClr val="000000"/>
                </a:solidFill>
                <a:latin typeface="Courier New" pitchFamily="49" charset="0"/>
              </a:rPr>
            </a:br>
            <a:r>
              <a:rPr lang="en-US" sz="1800">
                <a:solidFill>
                  <a:srgbClr val="000000"/>
                </a:solidFill>
                <a:latin typeface="Courier New" pitchFamily="49" charset="0"/>
              </a:rPr>
              <a:t>  5	     	FROM     	emp</a:t>
            </a:r>
            <a:br>
              <a:rPr lang="en-US" sz="1800">
                <a:solidFill>
                  <a:srgbClr val="000000"/>
                </a:solidFill>
                <a:latin typeface="Courier New" pitchFamily="49" charset="0"/>
              </a:rPr>
            </a:br>
            <a:r>
              <a:rPr lang="en-US" sz="1800">
                <a:solidFill>
                  <a:srgbClr val="000000"/>
                </a:solidFill>
                <a:latin typeface="Courier New" pitchFamily="49" charset="0"/>
              </a:rPr>
              <a:t>  6	    	WHERE    	empno = 7369)</a:t>
            </a: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7  AND      sal &gt; </a:t>
            </a: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8		(SELECT  	sal</a:t>
            </a: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9		FROM	emp</a:t>
            </a: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10		WHERE	empno = 7876);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1516"/>
                                        </p:tgtEl>
                                        <p:attrNameLst>
                                          <p:attrName>style.visibility</p:attrName>
                                        </p:attrNameLst>
                                      </p:cBhvr>
                                      <p:to>
                                        <p:strVal val="visible"/>
                                      </p:to>
                                    </p:set>
                                    <p:animEffect transition="in" filter="wipe(up)">
                                      <p:cBhvr>
                                        <p:cTn id="16" dur="500"/>
                                        <p:tgtEl>
                                          <p:spTgt spid="21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6"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Learning Objectives</a:t>
            </a:r>
          </a:p>
        </p:txBody>
      </p:sp>
      <p:sp>
        <p:nvSpPr>
          <p:cNvPr id="4" name="Slide Number Placeholder 3"/>
          <p:cNvSpPr>
            <a:spLocks noGrp="1"/>
          </p:cNvSpPr>
          <p:nvPr>
            <p:ph type="sldNum" sz="quarter" idx="12"/>
          </p:nvPr>
        </p:nvSpPr>
        <p:spPr/>
        <p:txBody>
          <a:bodyPr/>
          <a:lstStyle/>
          <a:p>
            <a:pPr>
              <a:defRPr/>
            </a:pPr>
            <a:fld id="{32EEDA98-B703-4904-B487-1821282B532B}" type="slidenum">
              <a:rPr lang="en-US"/>
              <a:pPr>
                <a:defRPr/>
              </a:pPr>
              <a:t>4</a:t>
            </a:fld>
            <a:endParaRPr lang="en-US" dirty="0"/>
          </a:p>
        </p:txBody>
      </p:sp>
      <p:sp>
        <p:nvSpPr>
          <p:cNvPr id="3" name="Content Placeholder 2"/>
          <p:cNvSpPr>
            <a:spLocks noGrp="1"/>
          </p:cNvSpPr>
          <p:nvPr>
            <p:ph sz="quarter" idx="1"/>
          </p:nvPr>
        </p:nvSpPr>
        <p:spPr>
          <a:xfrm>
            <a:off x="457200" y="1600200"/>
            <a:ext cx="8229600" cy="4724400"/>
          </a:xfrm>
        </p:spPr>
        <p:txBody>
          <a:bodyPr>
            <a:normAutofit/>
          </a:bodyPr>
          <a:lstStyle/>
          <a:p>
            <a:pPr marL="274320" indent="-274320" eaLnBrk="1" fontAlgn="auto" hangingPunct="1">
              <a:spcAft>
                <a:spcPts val="0"/>
              </a:spcAft>
              <a:buFont typeface="Wingdings 2"/>
              <a:buNone/>
              <a:defRPr/>
            </a:pPr>
            <a:r>
              <a:rPr lang="en-US" dirty="0">
                <a:solidFill>
                  <a:schemeClr val="tx1">
                    <a:lumMod val="75000"/>
                    <a:lumOff val="25000"/>
                  </a:schemeClr>
                </a:solidFill>
              </a:rPr>
              <a:t>To know about:</a:t>
            </a:r>
          </a:p>
          <a:p>
            <a:pPr marL="274320" indent="-274320" eaLnBrk="1" fontAlgn="auto" hangingPunct="1">
              <a:spcAft>
                <a:spcPts val="0"/>
              </a:spcAft>
              <a:buFont typeface="Wingdings 2"/>
              <a:buChar char=""/>
              <a:defRPr/>
            </a:pPr>
            <a:r>
              <a:rPr lang="en-US" dirty="0"/>
              <a:t>Join</a:t>
            </a:r>
          </a:p>
          <a:p>
            <a:pPr marL="274320" indent="-274320" eaLnBrk="1" fontAlgn="auto" hangingPunct="1">
              <a:spcAft>
                <a:spcPts val="0"/>
              </a:spcAft>
              <a:buFont typeface="Wingdings 2"/>
              <a:buChar char=""/>
              <a:defRPr/>
            </a:pPr>
            <a:r>
              <a:rPr lang="en-US" dirty="0"/>
              <a:t>Types of Join</a:t>
            </a:r>
          </a:p>
          <a:p>
            <a:pPr marL="274320" indent="-274320" eaLnBrk="1" fontAlgn="auto" hangingPunct="1">
              <a:spcAft>
                <a:spcPts val="0"/>
              </a:spcAft>
              <a:buNone/>
              <a:defRPr/>
            </a:pPr>
            <a:endParaRPr lang="en-US" dirty="0"/>
          </a:p>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Char char=""/>
              <a:defRPr/>
            </a:pPr>
            <a:endParaRPr lang="en-US" dirty="0">
              <a:solidFill>
                <a:schemeClr val="tx1">
                  <a:lumMod val="75000"/>
                  <a:lumOff val="25000"/>
                </a:schemeClr>
              </a:solidFill>
            </a:endParaRPr>
          </a:p>
          <a:p>
            <a:pPr marL="0" indent="0" eaLnBrk="1" fontAlgn="auto" hangingPunct="1">
              <a:spcAft>
                <a:spcPts val="0"/>
              </a:spcAft>
              <a:buFont typeface="Wingdings 2"/>
              <a:buNone/>
              <a:defRPr/>
            </a:pPr>
            <a:r>
              <a:rPr lang="en-US" dirty="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1909540493"/>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949325" y="1978025"/>
            <a:ext cx="7470775" cy="1590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23555" name="Rectangle 3"/>
          <p:cNvSpPr>
            <a:spLocks noGrp="1" noChangeArrowheads="1"/>
          </p:cNvSpPr>
          <p:nvPr>
            <p:ph type="title"/>
          </p:nvPr>
        </p:nvSpPr>
        <p:spPr>
          <a:noFill/>
          <a:ln/>
        </p:spPr>
        <p:txBody>
          <a:bodyPr>
            <a:normAutofit/>
          </a:bodyPr>
          <a:lstStyle/>
          <a:p>
            <a:pPr algn="l"/>
            <a:r>
              <a:rPr lang="en-US" b="1" dirty="0">
                <a:solidFill>
                  <a:schemeClr val="tx1"/>
                </a:solidFill>
              </a:rPr>
              <a:t>Using Group Functions in a </a:t>
            </a:r>
            <a:r>
              <a:rPr lang="en-US" b="1" dirty="0" err="1">
                <a:solidFill>
                  <a:schemeClr val="tx1"/>
                </a:solidFill>
              </a:rPr>
              <a:t>Subquery</a:t>
            </a:r>
            <a:endParaRPr lang="en-US" b="1" dirty="0">
              <a:solidFill>
                <a:schemeClr val="tx1"/>
              </a:solidFill>
            </a:endParaRPr>
          </a:p>
        </p:txBody>
      </p:sp>
      <p:sp>
        <p:nvSpPr>
          <p:cNvPr id="11" name="Slide Number Placeholder 10"/>
          <p:cNvSpPr>
            <a:spLocks noGrp="1"/>
          </p:cNvSpPr>
          <p:nvPr>
            <p:ph type="sldNum" sz="quarter" idx="12"/>
          </p:nvPr>
        </p:nvSpPr>
        <p:spPr/>
        <p:txBody>
          <a:bodyPr/>
          <a:lstStyle/>
          <a:p>
            <a:fld id="{C7D3A3A2-DD09-4C12-9A4D-77F31FE6E1FD}" type="slidenum">
              <a:rPr lang="en-US" smtClean="0"/>
              <a:pPr/>
              <a:t>40</a:t>
            </a:fld>
            <a:endParaRPr lang="en-US"/>
          </a:p>
        </p:txBody>
      </p:sp>
      <p:grpSp>
        <p:nvGrpSpPr>
          <p:cNvPr id="2" name="Group 8"/>
          <p:cNvGrpSpPr>
            <a:grpSpLocks/>
          </p:cNvGrpSpPr>
          <p:nvPr/>
        </p:nvGrpSpPr>
        <p:grpSpPr bwMode="auto">
          <a:xfrm>
            <a:off x="3678238" y="2184400"/>
            <a:ext cx="4508500" cy="1339850"/>
            <a:chOff x="2317" y="1376"/>
            <a:chExt cx="2840" cy="844"/>
          </a:xfrm>
        </p:grpSpPr>
        <p:sp>
          <p:nvSpPr>
            <p:cNvPr id="23556" name="Rectangle 4"/>
            <p:cNvSpPr>
              <a:spLocks noChangeArrowheads="1"/>
            </p:cNvSpPr>
            <p:nvPr/>
          </p:nvSpPr>
          <p:spPr bwMode="ltGray">
            <a:xfrm>
              <a:off x="2317" y="1812"/>
              <a:ext cx="2840" cy="408"/>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7" name="Rectangle 5"/>
            <p:cNvSpPr>
              <a:spLocks noChangeArrowheads="1"/>
            </p:cNvSpPr>
            <p:nvPr/>
          </p:nvSpPr>
          <p:spPr bwMode="ltGray">
            <a:xfrm>
              <a:off x="3457" y="1824"/>
              <a:ext cx="792" cy="192"/>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8" name="Arc 6"/>
            <p:cNvSpPr>
              <a:spLocks/>
            </p:cNvSpPr>
            <p:nvPr/>
          </p:nvSpPr>
          <p:spPr bwMode="auto">
            <a:xfrm rot="10380000">
              <a:off x="2534" y="1578"/>
              <a:ext cx="1969" cy="342"/>
            </a:xfrm>
            <a:custGeom>
              <a:avLst/>
              <a:gdLst>
                <a:gd name="G0" fmla="+- 21600 0 0"/>
                <a:gd name="G1" fmla="+- 0 0 0"/>
                <a:gd name="G2" fmla="+- 21600 0 0"/>
                <a:gd name="T0" fmla="*/ 27023 w 27023"/>
                <a:gd name="T1" fmla="*/ 20908 h 21600"/>
                <a:gd name="T2" fmla="*/ 0 w 27023"/>
                <a:gd name="T3" fmla="*/ 0 h 21600"/>
                <a:gd name="T4" fmla="*/ 21600 w 27023"/>
                <a:gd name="T5" fmla="*/ 0 h 21600"/>
              </a:gdLst>
              <a:ahLst/>
              <a:cxnLst>
                <a:cxn ang="0">
                  <a:pos x="T0" y="T1"/>
                </a:cxn>
                <a:cxn ang="0">
                  <a:pos x="T2" y="T3"/>
                </a:cxn>
                <a:cxn ang="0">
                  <a:pos x="T4" y="T5"/>
                </a:cxn>
              </a:cxnLst>
              <a:rect l="0" t="0" r="r" b="b"/>
              <a:pathLst>
                <a:path w="27023" h="21600" fill="none" extrusionOk="0">
                  <a:moveTo>
                    <a:pt x="27023" y="20908"/>
                  </a:moveTo>
                  <a:cubicBezTo>
                    <a:pt x="25251" y="21367"/>
                    <a:pt x="23429" y="21599"/>
                    <a:pt x="21600" y="21600"/>
                  </a:cubicBezTo>
                  <a:cubicBezTo>
                    <a:pt x="9670" y="21600"/>
                    <a:pt x="0" y="11929"/>
                    <a:pt x="0" y="0"/>
                  </a:cubicBezTo>
                </a:path>
                <a:path w="27023" h="21600" stroke="0" extrusionOk="0">
                  <a:moveTo>
                    <a:pt x="27023" y="20908"/>
                  </a:moveTo>
                  <a:cubicBezTo>
                    <a:pt x="25251" y="21367"/>
                    <a:pt x="23429"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3559" name="Rectangle 7"/>
            <p:cNvSpPr>
              <a:spLocks noChangeArrowheads="1"/>
            </p:cNvSpPr>
            <p:nvPr/>
          </p:nvSpPr>
          <p:spPr bwMode="auto">
            <a:xfrm>
              <a:off x="3629" y="1376"/>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800</a:t>
              </a:r>
            </a:p>
          </p:txBody>
        </p:sp>
      </p:grpSp>
      <p:sp>
        <p:nvSpPr>
          <p:cNvPr id="23561" name="Rectangle 9"/>
          <p:cNvSpPr>
            <a:spLocks noChangeArrowheads="1"/>
          </p:cNvSpPr>
          <p:nvPr/>
        </p:nvSpPr>
        <p:spPr bwMode="blackWhite">
          <a:xfrm>
            <a:off x="939800" y="4016375"/>
            <a:ext cx="7480300" cy="915988"/>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      JOB             SAL</a:t>
            </a:r>
          </a:p>
          <a:p>
            <a:pPr algn="l">
              <a:lnSpc>
                <a:spcPct val="100000"/>
              </a:lnSpc>
              <a:spcBef>
                <a:spcPct val="0"/>
              </a:spcBef>
              <a:tabLst>
                <a:tab pos="1200150" algn="l"/>
              </a:tabLst>
            </a:pPr>
            <a:r>
              <a:rPr lang="en-US" sz="1800">
                <a:solidFill>
                  <a:srgbClr val="000000"/>
                </a:solidFill>
                <a:latin typeface="Courier New" pitchFamily="49" charset="0"/>
              </a:rPr>
              <a:t>---------- --------- ---------</a:t>
            </a:r>
          </a:p>
          <a:p>
            <a:pPr algn="l">
              <a:lnSpc>
                <a:spcPct val="100000"/>
              </a:lnSpc>
              <a:spcBef>
                <a:spcPct val="0"/>
              </a:spcBef>
              <a:tabLst>
                <a:tab pos="1200150" algn="l"/>
              </a:tabLst>
            </a:pPr>
            <a:r>
              <a:rPr lang="en-US" sz="1800">
                <a:solidFill>
                  <a:srgbClr val="000000"/>
                </a:solidFill>
                <a:latin typeface="Courier New" pitchFamily="49" charset="0"/>
              </a:rPr>
              <a:t>SMITH      CLERK           800</a:t>
            </a:r>
          </a:p>
        </p:txBody>
      </p:sp>
      <p:sp>
        <p:nvSpPr>
          <p:cNvPr id="23562" name="Rectangle 10"/>
          <p:cNvSpPr>
            <a:spLocks noChangeArrowheads="1"/>
          </p:cNvSpPr>
          <p:nvPr/>
        </p:nvSpPr>
        <p:spPr bwMode="blackWhite">
          <a:xfrm>
            <a:off x="936625" y="1965325"/>
            <a:ext cx="73088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ename, job, sal</a:t>
            </a:r>
          </a:p>
          <a:p>
            <a:pPr algn="l">
              <a:lnSpc>
                <a:spcPct val="100000"/>
              </a:lnSpc>
              <a:spcBef>
                <a:spcPct val="0"/>
              </a:spcBef>
              <a:tabLst>
                <a:tab pos="1200150" algn="l"/>
              </a:tabLst>
            </a:pPr>
            <a:r>
              <a:rPr lang="en-US" sz="1800">
                <a:solidFill>
                  <a:srgbClr val="000000"/>
                </a:solidFill>
                <a:latin typeface="Courier New" pitchFamily="49" charset="0"/>
              </a:rPr>
              <a:t>  2  FROM	emp</a:t>
            </a:r>
          </a:p>
          <a:p>
            <a:pPr algn="l">
              <a:lnSpc>
                <a:spcPct val="100000"/>
              </a:lnSpc>
              <a:spcBef>
                <a:spcPct val="0"/>
              </a:spcBef>
              <a:tabLst>
                <a:tab pos="1200150" algn="l"/>
              </a:tabLst>
            </a:pPr>
            <a:r>
              <a:rPr lang="en-US" sz="1800">
                <a:solidFill>
                  <a:srgbClr val="000000"/>
                </a:solidFill>
                <a:latin typeface="Courier New" pitchFamily="49" charset="0"/>
              </a:rPr>
              <a:t>  3  WHERE	sal = </a:t>
            </a:r>
          </a:p>
          <a:p>
            <a:pPr algn="l">
              <a:lnSpc>
                <a:spcPct val="100000"/>
              </a:lnSpc>
              <a:spcBef>
                <a:spcPct val="0"/>
              </a:spcBef>
              <a:tabLst>
                <a:tab pos="1200150" algn="l"/>
              </a:tabLst>
            </a:pPr>
            <a:r>
              <a:rPr lang="en-US" sz="1800">
                <a:solidFill>
                  <a:srgbClr val="000000"/>
                </a:solidFill>
                <a:latin typeface="Courier New" pitchFamily="49" charset="0"/>
              </a:rPr>
              <a:t>  4			(SELECT	MIN(sal)</a:t>
            </a:r>
          </a:p>
          <a:p>
            <a:pPr algn="l">
              <a:lnSpc>
                <a:spcPct val="100000"/>
              </a:lnSpc>
              <a:spcBef>
                <a:spcPct val="0"/>
              </a:spcBef>
              <a:tabLst>
                <a:tab pos="1200150" algn="l"/>
              </a:tabLst>
            </a:pPr>
            <a:r>
              <a:rPr lang="en-US" sz="1800">
                <a:solidFill>
                  <a:srgbClr val="000000"/>
                </a:solidFill>
                <a:latin typeface="Courier New" pitchFamily="49" charset="0"/>
              </a:rPr>
              <a:t>  5			FROM		emp);</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561"/>
                                        </p:tgtEl>
                                        <p:attrNameLst>
                                          <p:attrName>style.visibility</p:attrName>
                                        </p:attrNameLst>
                                      </p:cBhvr>
                                      <p:to>
                                        <p:strVal val="visible"/>
                                      </p:to>
                                    </p:set>
                                    <p:animEffect transition="in" filter="wipe(up)">
                                      <p:cBhvr>
                                        <p:cTn id="12" dur="500"/>
                                        <p:tgtEl>
                                          <p:spTgt spid="23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blackWhite">
          <a:xfrm>
            <a:off x="939800" y="3571875"/>
            <a:ext cx="7480300" cy="21304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2400300" algn="l"/>
                <a:tab pos="3600450" algn="l"/>
                <a:tab pos="5029200" algn="l"/>
              </a:tabLst>
            </a:pPr>
            <a:endParaRPr lang="en-US" sz="1800">
              <a:solidFill>
                <a:srgbClr val="000000"/>
              </a:solidFill>
              <a:latin typeface="Courier New" pitchFamily="49" charset="0"/>
            </a:endParaRPr>
          </a:p>
          <a:p>
            <a:pPr algn="l">
              <a:lnSpc>
                <a:spcPct val="100000"/>
              </a:lnSpc>
              <a:spcBef>
                <a:spcPct val="0"/>
              </a:spcBef>
              <a:tabLst>
                <a:tab pos="2400300" algn="l"/>
                <a:tab pos="3600450" algn="l"/>
                <a:tab pos="5029200" algn="l"/>
              </a:tabLst>
            </a:pPr>
            <a:endParaRPr lang="en-US" sz="1800">
              <a:solidFill>
                <a:srgbClr val="000000"/>
              </a:solidFill>
              <a:latin typeface="Courier New" pitchFamily="49" charset="0"/>
            </a:endParaRPr>
          </a:p>
        </p:txBody>
      </p:sp>
      <p:sp>
        <p:nvSpPr>
          <p:cNvPr id="25603" name="Rectangle 3"/>
          <p:cNvSpPr>
            <a:spLocks noGrp="1" noChangeArrowheads="1"/>
          </p:cNvSpPr>
          <p:nvPr>
            <p:ph type="title"/>
          </p:nvPr>
        </p:nvSpPr>
        <p:spPr>
          <a:noFill/>
          <a:ln/>
        </p:spPr>
        <p:txBody>
          <a:bodyPr/>
          <a:lstStyle/>
          <a:p>
            <a:pPr algn="l"/>
            <a:r>
              <a:rPr lang="en-US" b="1" dirty="0">
                <a:solidFill>
                  <a:schemeClr val="tx1"/>
                </a:solidFill>
              </a:rPr>
              <a:t>HAVING Clause with Subqueries</a:t>
            </a:r>
          </a:p>
        </p:txBody>
      </p:sp>
      <p:sp>
        <p:nvSpPr>
          <p:cNvPr id="11" name="Slide Number Placeholder 10"/>
          <p:cNvSpPr>
            <a:spLocks noGrp="1"/>
          </p:cNvSpPr>
          <p:nvPr>
            <p:ph type="sldNum" sz="quarter" idx="12"/>
          </p:nvPr>
        </p:nvSpPr>
        <p:spPr/>
        <p:txBody>
          <a:bodyPr/>
          <a:lstStyle/>
          <a:p>
            <a:fld id="{C7D3A3A2-DD09-4C12-9A4D-77F31FE6E1FD}" type="slidenum">
              <a:rPr lang="en-US" smtClean="0"/>
              <a:pPr/>
              <a:t>41</a:t>
            </a:fld>
            <a:endParaRPr lang="en-US"/>
          </a:p>
        </p:txBody>
      </p:sp>
      <p:sp>
        <p:nvSpPr>
          <p:cNvPr id="25604" name="Rectangle 4"/>
          <p:cNvSpPr>
            <a:spLocks noGrp="1" noChangeArrowheads="1"/>
          </p:cNvSpPr>
          <p:nvPr>
            <p:ph sz="quarter" idx="1"/>
          </p:nvPr>
        </p:nvSpPr>
        <p:spPr>
          <a:xfrm>
            <a:off x="879475" y="1509713"/>
            <a:ext cx="7385050" cy="1866900"/>
          </a:xfrm>
          <a:noFill/>
          <a:ln/>
        </p:spPr>
        <p:txBody>
          <a:bodyPr/>
          <a:lstStyle/>
          <a:p>
            <a:pPr lvl="1">
              <a:buClr>
                <a:srgbClr val="FF0000"/>
              </a:buClr>
              <a:buSzPct val="105000"/>
              <a:buFont typeface="Arial" pitchFamily="34" charset="0"/>
              <a:buChar char="•"/>
            </a:pPr>
            <a:r>
              <a:rPr lang="en-US" dirty="0">
                <a:solidFill>
                  <a:schemeClr val="tx1"/>
                </a:solidFill>
              </a:rPr>
              <a:t>The Oracle Server executes </a:t>
            </a:r>
            <a:r>
              <a:rPr lang="en-US" dirty="0" err="1">
                <a:solidFill>
                  <a:schemeClr val="tx1"/>
                </a:solidFill>
              </a:rPr>
              <a:t>subqueries</a:t>
            </a:r>
            <a:r>
              <a:rPr lang="en-US" dirty="0">
                <a:solidFill>
                  <a:schemeClr val="tx1"/>
                </a:solidFill>
              </a:rPr>
              <a:t> first.</a:t>
            </a:r>
          </a:p>
          <a:p>
            <a:pPr lvl="1">
              <a:buClr>
                <a:srgbClr val="FF0000"/>
              </a:buClr>
              <a:buSzPct val="105000"/>
              <a:buFont typeface="Arial" pitchFamily="34" charset="0"/>
              <a:buChar char="•"/>
            </a:pPr>
            <a:r>
              <a:rPr lang="en-US" dirty="0">
                <a:solidFill>
                  <a:schemeClr val="tx1"/>
                </a:solidFill>
              </a:rPr>
              <a:t>The Oracle Server returns results into the HAVING clause of the main query.</a:t>
            </a:r>
          </a:p>
        </p:txBody>
      </p:sp>
      <p:grpSp>
        <p:nvGrpSpPr>
          <p:cNvPr id="2" name="Group 9"/>
          <p:cNvGrpSpPr>
            <a:grpSpLocks/>
          </p:cNvGrpSpPr>
          <p:nvPr/>
        </p:nvGrpSpPr>
        <p:grpSpPr bwMode="auto">
          <a:xfrm>
            <a:off x="1673225" y="4322763"/>
            <a:ext cx="6356350" cy="1354137"/>
            <a:chOff x="1054" y="2723"/>
            <a:chExt cx="4004" cy="853"/>
          </a:xfrm>
        </p:grpSpPr>
        <p:sp>
          <p:nvSpPr>
            <p:cNvPr id="25605" name="Rectangle 5"/>
            <p:cNvSpPr>
              <a:spLocks noChangeArrowheads="1"/>
            </p:cNvSpPr>
            <p:nvPr/>
          </p:nvSpPr>
          <p:spPr bwMode="ltGray">
            <a:xfrm>
              <a:off x="1054" y="2841"/>
              <a:ext cx="1872" cy="20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6" name="Rectangle 6"/>
            <p:cNvSpPr>
              <a:spLocks noChangeArrowheads="1"/>
            </p:cNvSpPr>
            <p:nvPr/>
          </p:nvSpPr>
          <p:spPr bwMode="ltGray">
            <a:xfrm>
              <a:off x="2926" y="3020"/>
              <a:ext cx="2132" cy="556"/>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7" name="Arc 7"/>
            <p:cNvSpPr>
              <a:spLocks/>
            </p:cNvSpPr>
            <p:nvPr/>
          </p:nvSpPr>
          <p:spPr bwMode="auto">
            <a:xfrm rot="10860000">
              <a:off x="3263" y="2912"/>
              <a:ext cx="1788" cy="342"/>
            </a:xfrm>
            <a:custGeom>
              <a:avLst/>
              <a:gdLst>
                <a:gd name="G0" fmla="+- 21600 0 0"/>
                <a:gd name="G1" fmla="+- 0 0 0"/>
                <a:gd name="G2" fmla="+- 21600 0 0"/>
                <a:gd name="T0" fmla="*/ 27027 w 27027"/>
                <a:gd name="T1" fmla="*/ 20907 h 21600"/>
                <a:gd name="T2" fmla="*/ 0 w 27027"/>
                <a:gd name="T3" fmla="*/ 0 h 21600"/>
                <a:gd name="T4" fmla="*/ 21600 w 27027"/>
                <a:gd name="T5" fmla="*/ 0 h 21600"/>
              </a:gdLst>
              <a:ahLst/>
              <a:cxnLst>
                <a:cxn ang="0">
                  <a:pos x="T0" y="T1"/>
                </a:cxn>
                <a:cxn ang="0">
                  <a:pos x="T2" y="T3"/>
                </a:cxn>
                <a:cxn ang="0">
                  <a:pos x="T4" y="T5"/>
                </a:cxn>
              </a:cxnLst>
              <a:rect l="0" t="0" r="r" b="b"/>
              <a:pathLst>
                <a:path w="27027" h="21600" fill="none" extrusionOk="0">
                  <a:moveTo>
                    <a:pt x="27027" y="20907"/>
                  </a:moveTo>
                  <a:cubicBezTo>
                    <a:pt x="25254" y="21367"/>
                    <a:pt x="23431" y="21599"/>
                    <a:pt x="21600" y="21600"/>
                  </a:cubicBezTo>
                  <a:cubicBezTo>
                    <a:pt x="9670" y="21600"/>
                    <a:pt x="0" y="11929"/>
                    <a:pt x="0" y="0"/>
                  </a:cubicBezTo>
                </a:path>
                <a:path w="27027" h="21600" stroke="0" extrusionOk="0">
                  <a:moveTo>
                    <a:pt x="27027" y="20907"/>
                  </a:moveTo>
                  <a:cubicBezTo>
                    <a:pt x="25254" y="21367"/>
                    <a:pt x="23431"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5608" name="Rectangle 8"/>
            <p:cNvSpPr>
              <a:spLocks noChangeArrowheads="1"/>
            </p:cNvSpPr>
            <p:nvPr/>
          </p:nvSpPr>
          <p:spPr bwMode="auto">
            <a:xfrm>
              <a:off x="3904" y="2723"/>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800</a:t>
              </a:r>
            </a:p>
          </p:txBody>
        </p:sp>
      </p:grpSp>
      <p:sp>
        <p:nvSpPr>
          <p:cNvPr id="25610" name="Rectangle 10"/>
          <p:cNvSpPr>
            <a:spLocks noChangeArrowheads="1"/>
          </p:cNvSpPr>
          <p:nvPr/>
        </p:nvSpPr>
        <p:spPr bwMode="blackWhite">
          <a:xfrm>
            <a:off x="1038225" y="3597275"/>
            <a:ext cx="7169150" cy="215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SQL&gt; SELECT	deptno, MIN(sal)</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2  FROM	emp</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3  GROUP BY	deptno</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4  HAVING	MIN(sal) &gt;</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5		(SELECT	MIN(sal)</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6		FROM	emp</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7		WHERE	deptno = 20);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933450" y="1812925"/>
            <a:ext cx="7486650" cy="175418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3087688" algn="l"/>
              </a:tabLst>
            </a:pPr>
            <a:endParaRPr lang="en-US" sz="1800">
              <a:solidFill>
                <a:srgbClr val="000000"/>
              </a:solidFill>
              <a:latin typeface="Courier New" pitchFamily="49" charset="0"/>
            </a:endParaRPr>
          </a:p>
          <a:p>
            <a:pPr algn="l">
              <a:lnSpc>
                <a:spcPct val="100000"/>
              </a:lnSpc>
              <a:spcBef>
                <a:spcPct val="0"/>
              </a:spcBef>
              <a:tabLst>
                <a:tab pos="1200150" algn="l"/>
                <a:tab pos="3087688" algn="l"/>
              </a:tabLst>
            </a:pPr>
            <a:endParaRPr lang="en-US" sz="1800">
              <a:solidFill>
                <a:srgbClr val="000000"/>
              </a:solidFill>
              <a:latin typeface="Courier New" pitchFamily="49" charset="0"/>
            </a:endParaRPr>
          </a:p>
        </p:txBody>
      </p:sp>
      <p:sp>
        <p:nvSpPr>
          <p:cNvPr id="27651" name="Rectangle 3"/>
          <p:cNvSpPr>
            <a:spLocks noGrp="1" noChangeArrowheads="1"/>
          </p:cNvSpPr>
          <p:nvPr>
            <p:ph type="title"/>
          </p:nvPr>
        </p:nvSpPr>
        <p:spPr>
          <a:noFill/>
          <a:ln/>
        </p:spPr>
        <p:txBody>
          <a:bodyPr>
            <a:normAutofit/>
          </a:bodyPr>
          <a:lstStyle/>
          <a:p>
            <a:pPr algn="l"/>
            <a:r>
              <a:rPr lang="en-US" b="1" dirty="0">
                <a:solidFill>
                  <a:schemeClr val="tx1"/>
                </a:solidFill>
              </a:rPr>
              <a:t>What Is Wrong with This Statement?</a:t>
            </a:r>
          </a:p>
        </p:txBody>
      </p:sp>
      <p:sp>
        <p:nvSpPr>
          <p:cNvPr id="12" name="Slide Number Placeholder 11"/>
          <p:cNvSpPr>
            <a:spLocks noGrp="1"/>
          </p:cNvSpPr>
          <p:nvPr>
            <p:ph type="sldNum" sz="quarter" idx="12"/>
          </p:nvPr>
        </p:nvSpPr>
        <p:spPr/>
        <p:txBody>
          <a:bodyPr/>
          <a:lstStyle/>
          <a:p>
            <a:fld id="{C7D3A3A2-DD09-4C12-9A4D-77F31FE6E1FD}" type="slidenum">
              <a:rPr lang="en-US" smtClean="0"/>
              <a:pPr/>
              <a:t>42</a:t>
            </a:fld>
            <a:endParaRPr lang="en-US"/>
          </a:p>
        </p:txBody>
      </p:sp>
      <p:grpSp>
        <p:nvGrpSpPr>
          <p:cNvPr id="2" name="Group 8"/>
          <p:cNvGrpSpPr>
            <a:grpSpLocks/>
          </p:cNvGrpSpPr>
          <p:nvPr/>
        </p:nvGrpSpPr>
        <p:grpSpPr bwMode="auto">
          <a:xfrm>
            <a:off x="3105150" y="2374900"/>
            <a:ext cx="5041900" cy="1174750"/>
            <a:chOff x="1956" y="1496"/>
            <a:chExt cx="3176" cy="740"/>
          </a:xfrm>
        </p:grpSpPr>
        <p:sp>
          <p:nvSpPr>
            <p:cNvPr id="27652" name="Rectangle 4"/>
            <p:cNvSpPr>
              <a:spLocks noChangeArrowheads="1"/>
            </p:cNvSpPr>
            <p:nvPr/>
          </p:nvSpPr>
          <p:spPr bwMode="ltGray">
            <a:xfrm>
              <a:off x="2532" y="1668"/>
              <a:ext cx="2600" cy="56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 name="Group 7"/>
            <p:cNvGrpSpPr>
              <a:grpSpLocks/>
            </p:cNvGrpSpPr>
            <p:nvPr/>
          </p:nvGrpSpPr>
          <p:grpSpPr bwMode="auto">
            <a:xfrm>
              <a:off x="1956" y="1496"/>
              <a:ext cx="2228" cy="740"/>
              <a:chOff x="1956" y="1496"/>
              <a:chExt cx="2228" cy="740"/>
            </a:xfrm>
          </p:grpSpPr>
          <p:sp>
            <p:nvSpPr>
              <p:cNvPr id="27653" name="Rectangle 5"/>
              <p:cNvSpPr>
                <a:spLocks noChangeArrowheads="1"/>
              </p:cNvSpPr>
              <p:nvPr/>
            </p:nvSpPr>
            <p:spPr bwMode="ltGray">
              <a:xfrm>
                <a:off x="2568" y="2016"/>
                <a:ext cx="1616" cy="22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Rectangle 6"/>
              <p:cNvSpPr>
                <a:spLocks noChangeArrowheads="1"/>
              </p:cNvSpPr>
              <p:nvPr/>
            </p:nvSpPr>
            <p:spPr bwMode="ltGray">
              <a:xfrm>
                <a:off x="1956" y="1496"/>
                <a:ext cx="288" cy="22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7657" name="Rectangle 9"/>
          <p:cNvSpPr>
            <a:spLocks noChangeArrowheads="1"/>
          </p:cNvSpPr>
          <p:nvPr/>
        </p:nvSpPr>
        <p:spPr bwMode="blackWhite">
          <a:xfrm>
            <a:off x="946150" y="4127500"/>
            <a:ext cx="7473950" cy="1465263"/>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ERROR:</a:t>
            </a:r>
          </a:p>
          <a:p>
            <a:pPr algn="l">
              <a:lnSpc>
                <a:spcPct val="100000"/>
              </a:lnSpc>
              <a:spcBef>
                <a:spcPct val="0"/>
              </a:spcBef>
              <a:tabLst>
                <a:tab pos="1200150" algn="l"/>
              </a:tabLst>
            </a:pPr>
            <a:r>
              <a:rPr lang="en-US" sz="1800">
                <a:solidFill>
                  <a:srgbClr val="000000"/>
                </a:solidFill>
                <a:latin typeface="Courier New" pitchFamily="49" charset="0"/>
              </a:rPr>
              <a:t>ORA-01427: single-row subquery returns more than</a:t>
            </a:r>
            <a:br>
              <a:rPr lang="en-US" sz="1800">
                <a:solidFill>
                  <a:srgbClr val="000000"/>
                </a:solidFill>
                <a:latin typeface="Courier New" pitchFamily="49" charset="0"/>
              </a:rPr>
            </a:br>
            <a:r>
              <a:rPr lang="en-US" sz="1800">
                <a:solidFill>
                  <a:srgbClr val="000000"/>
                </a:solidFill>
                <a:latin typeface="Courier New" pitchFamily="49" charset="0"/>
              </a:rPr>
              <a:t>one row</a:t>
            </a:r>
          </a:p>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no rows selected</a:t>
            </a:r>
          </a:p>
        </p:txBody>
      </p:sp>
      <p:sp>
        <p:nvSpPr>
          <p:cNvPr id="27658" name="Rectangle 10"/>
          <p:cNvSpPr>
            <a:spLocks noChangeArrowheads="1"/>
          </p:cNvSpPr>
          <p:nvPr/>
        </p:nvSpPr>
        <p:spPr bwMode="blackWhite">
          <a:xfrm>
            <a:off x="933450" y="1800225"/>
            <a:ext cx="7315200" cy="177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3087688" algn="l"/>
              </a:tabLst>
            </a:pPr>
            <a:r>
              <a:rPr lang="en-US" sz="1800">
                <a:solidFill>
                  <a:srgbClr val="000000"/>
                </a:solidFill>
                <a:latin typeface="Courier New" pitchFamily="49" charset="0"/>
              </a:rPr>
              <a:t>SQL&gt; SELECT empno, ename</a:t>
            </a:r>
          </a:p>
          <a:p>
            <a:pPr algn="l">
              <a:lnSpc>
                <a:spcPct val="100000"/>
              </a:lnSpc>
              <a:spcBef>
                <a:spcPct val="0"/>
              </a:spcBef>
              <a:tabLst>
                <a:tab pos="1200150" algn="l"/>
                <a:tab pos="3087688" algn="l"/>
              </a:tabLst>
            </a:pPr>
            <a:r>
              <a:rPr lang="en-US" sz="1800">
                <a:solidFill>
                  <a:srgbClr val="000000"/>
                </a:solidFill>
                <a:latin typeface="Courier New" pitchFamily="49" charset="0"/>
              </a:rPr>
              <a:t>  2  FROM   emp</a:t>
            </a:r>
          </a:p>
          <a:p>
            <a:pPr algn="l">
              <a:lnSpc>
                <a:spcPct val="100000"/>
              </a:lnSpc>
              <a:spcBef>
                <a:spcPct val="0"/>
              </a:spcBef>
              <a:tabLst>
                <a:tab pos="1200150" algn="l"/>
                <a:tab pos="3087688" algn="l"/>
              </a:tabLst>
            </a:pPr>
            <a:r>
              <a:rPr lang="en-US" sz="1800">
                <a:solidFill>
                  <a:srgbClr val="000000"/>
                </a:solidFill>
                <a:latin typeface="Courier New" pitchFamily="49" charset="0"/>
              </a:rPr>
              <a:t>  3  WHERE  sal = </a:t>
            </a:r>
          </a:p>
          <a:p>
            <a:pPr algn="l">
              <a:lnSpc>
                <a:spcPct val="100000"/>
              </a:lnSpc>
              <a:spcBef>
                <a:spcPct val="0"/>
              </a:spcBef>
              <a:tabLst>
                <a:tab pos="1200150" algn="l"/>
                <a:tab pos="3087688" algn="l"/>
              </a:tabLst>
            </a:pPr>
            <a:r>
              <a:rPr lang="en-US" sz="1800">
                <a:solidFill>
                  <a:srgbClr val="000000"/>
                </a:solidFill>
                <a:latin typeface="Courier New" pitchFamily="49" charset="0"/>
              </a:rPr>
              <a:t>  4		(SELECT   MIN(sal)</a:t>
            </a:r>
          </a:p>
          <a:p>
            <a:pPr algn="l">
              <a:lnSpc>
                <a:spcPct val="100000"/>
              </a:lnSpc>
              <a:spcBef>
                <a:spcPct val="0"/>
              </a:spcBef>
              <a:tabLst>
                <a:tab pos="1200150" algn="l"/>
                <a:tab pos="3087688" algn="l"/>
              </a:tabLst>
            </a:pPr>
            <a:r>
              <a:rPr lang="en-US" sz="1800">
                <a:solidFill>
                  <a:srgbClr val="000000"/>
                </a:solidFill>
                <a:latin typeface="Courier New" pitchFamily="49" charset="0"/>
              </a:rPr>
              <a:t>  5		FROM      emp</a:t>
            </a:r>
          </a:p>
          <a:p>
            <a:pPr algn="l">
              <a:lnSpc>
                <a:spcPct val="100000"/>
              </a:lnSpc>
              <a:spcBef>
                <a:spcPct val="0"/>
              </a:spcBef>
              <a:tabLst>
                <a:tab pos="1200150" algn="l"/>
                <a:tab pos="3087688" algn="l"/>
              </a:tabLst>
            </a:pPr>
            <a:r>
              <a:rPr lang="en-US" sz="1800">
                <a:solidFill>
                  <a:srgbClr val="000000"/>
                </a:solidFill>
                <a:latin typeface="Courier New" pitchFamily="49" charset="0"/>
              </a:rPr>
              <a:t>  6		GROUP BY  deptno);</a:t>
            </a:r>
          </a:p>
        </p:txBody>
      </p:sp>
      <p:sp>
        <p:nvSpPr>
          <p:cNvPr id="27659" name="Rectangle 11"/>
          <p:cNvSpPr>
            <a:spLocks noChangeArrowheads="1"/>
          </p:cNvSpPr>
          <p:nvPr/>
        </p:nvSpPr>
        <p:spPr bwMode="auto">
          <a:xfrm rot="20640000">
            <a:off x="527050" y="3019425"/>
            <a:ext cx="3841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Single-row operator with </a:t>
            </a:r>
          </a:p>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multiple-row subquery</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657"/>
                                        </p:tgtEl>
                                        <p:attrNameLst>
                                          <p:attrName>style.visibility</p:attrName>
                                        </p:attrNameLst>
                                      </p:cBhvr>
                                      <p:to>
                                        <p:strVal val="visible"/>
                                      </p:to>
                                    </p:set>
                                    <p:animEffect transition="in" filter="wipe(up)">
                                      <p:cBhvr>
                                        <p:cTn id="12" dur="500"/>
                                        <p:tgtEl>
                                          <p:spTgt spid="27657"/>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7659"/>
                                        </p:tgtEl>
                                        <p:attrNameLst>
                                          <p:attrName>style.visibility</p:attrName>
                                        </p:attrNameLst>
                                      </p:cBhvr>
                                      <p:to>
                                        <p:strVal val="visible"/>
                                      </p:to>
                                    </p:set>
                                    <p:animEffect transition="in" filter="wipe(down)">
                                      <p:cBhvr>
                                        <p:cTn id="16" dur="500"/>
                                        <p:tgtEl>
                                          <p:spTgt spid="27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animBg="1" autoUpdateAnimBg="0"/>
      <p:bldP spid="2765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927100" y="1965325"/>
            <a:ext cx="7493000" cy="17938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sp>
        <p:nvSpPr>
          <p:cNvPr id="29699" name="Rectangle 3"/>
          <p:cNvSpPr>
            <a:spLocks noGrp="1" noChangeArrowheads="1"/>
          </p:cNvSpPr>
          <p:nvPr>
            <p:ph type="title"/>
          </p:nvPr>
        </p:nvSpPr>
        <p:spPr>
          <a:noFill/>
          <a:ln/>
        </p:spPr>
        <p:txBody>
          <a:bodyPr/>
          <a:lstStyle/>
          <a:p>
            <a:pPr algn="l"/>
            <a:r>
              <a:rPr lang="en-US" b="1" dirty="0">
                <a:solidFill>
                  <a:schemeClr val="tx1"/>
                </a:solidFill>
              </a:rPr>
              <a:t>Will This Statement Work?</a:t>
            </a:r>
          </a:p>
        </p:txBody>
      </p:sp>
      <p:sp>
        <p:nvSpPr>
          <p:cNvPr id="10" name="Slide Number Placeholder 9"/>
          <p:cNvSpPr>
            <a:spLocks noGrp="1"/>
          </p:cNvSpPr>
          <p:nvPr>
            <p:ph type="sldNum" sz="quarter" idx="12"/>
          </p:nvPr>
        </p:nvSpPr>
        <p:spPr/>
        <p:txBody>
          <a:bodyPr/>
          <a:lstStyle/>
          <a:p>
            <a:fld id="{C7D3A3A2-DD09-4C12-9A4D-77F31FE6E1FD}" type="slidenum">
              <a:rPr lang="en-US" smtClean="0"/>
              <a:pPr/>
              <a:t>43</a:t>
            </a:fld>
            <a:endParaRPr lang="en-US"/>
          </a:p>
        </p:txBody>
      </p:sp>
      <p:grpSp>
        <p:nvGrpSpPr>
          <p:cNvPr id="2" name="Group 6"/>
          <p:cNvGrpSpPr>
            <a:grpSpLocks/>
          </p:cNvGrpSpPr>
          <p:nvPr/>
        </p:nvGrpSpPr>
        <p:grpSpPr bwMode="auto">
          <a:xfrm>
            <a:off x="3506788" y="2800350"/>
            <a:ext cx="4640262" cy="935038"/>
            <a:chOff x="2209" y="1764"/>
            <a:chExt cx="2923" cy="589"/>
          </a:xfrm>
        </p:grpSpPr>
        <p:sp>
          <p:nvSpPr>
            <p:cNvPr id="29700" name="Rectangle 4"/>
            <p:cNvSpPr>
              <a:spLocks noChangeArrowheads="1"/>
            </p:cNvSpPr>
            <p:nvPr/>
          </p:nvSpPr>
          <p:spPr bwMode="ltGray">
            <a:xfrm>
              <a:off x="2209" y="1764"/>
              <a:ext cx="2923" cy="589"/>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Rectangle 5"/>
            <p:cNvSpPr>
              <a:spLocks noChangeArrowheads="1"/>
            </p:cNvSpPr>
            <p:nvPr/>
          </p:nvSpPr>
          <p:spPr bwMode="ltGray">
            <a:xfrm>
              <a:off x="2220" y="2124"/>
              <a:ext cx="2040" cy="216"/>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703" name="Rectangle 7"/>
          <p:cNvSpPr>
            <a:spLocks noChangeArrowheads="1"/>
          </p:cNvSpPr>
          <p:nvPr/>
        </p:nvSpPr>
        <p:spPr bwMode="blackWhite">
          <a:xfrm>
            <a:off x="927100" y="4171950"/>
            <a:ext cx="7493000" cy="4064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3087688" algn="l"/>
              </a:tabLst>
            </a:pPr>
            <a:r>
              <a:rPr lang="en-US" sz="1800">
                <a:solidFill>
                  <a:srgbClr val="000000"/>
                </a:solidFill>
                <a:latin typeface="Courier New" pitchFamily="49" charset="0"/>
              </a:rPr>
              <a:t>no rows selected</a:t>
            </a:r>
          </a:p>
        </p:txBody>
      </p:sp>
      <p:sp>
        <p:nvSpPr>
          <p:cNvPr id="29704" name="Rectangle 8"/>
          <p:cNvSpPr>
            <a:spLocks noChangeArrowheads="1"/>
          </p:cNvSpPr>
          <p:nvPr/>
        </p:nvSpPr>
        <p:spPr bwMode="auto">
          <a:xfrm rot="20340000">
            <a:off x="3003550" y="4171950"/>
            <a:ext cx="421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Subquery returns no values</a:t>
            </a:r>
          </a:p>
        </p:txBody>
      </p:sp>
      <p:sp>
        <p:nvSpPr>
          <p:cNvPr id="29705" name="Rectangle 9"/>
          <p:cNvSpPr>
            <a:spLocks noChangeArrowheads="1"/>
          </p:cNvSpPr>
          <p:nvPr/>
        </p:nvSpPr>
        <p:spPr bwMode="blackWhite">
          <a:xfrm>
            <a:off x="914400" y="1952625"/>
            <a:ext cx="73152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SQL&gt; SELECT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2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3  WHERE  job = </a:t>
            </a:r>
          </a:p>
          <a:p>
            <a:pPr algn="l">
              <a:lnSpc>
                <a:spcPct val="100000"/>
              </a:lnSpc>
              <a:spcBef>
                <a:spcPct val="0"/>
              </a:spcBef>
              <a:tabLst>
                <a:tab pos="1200150" algn="l"/>
                <a:tab pos="2571750" algn="l"/>
              </a:tabLst>
            </a:pPr>
            <a:r>
              <a:rPr lang="en-US" sz="1800">
                <a:solidFill>
                  <a:srgbClr val="000000"/>
                </a:solidFill>
                <a:latin typeface="Courier New" pitchFamily="49" charset="0"/>
              </a:rPr>
              <a:t>  4		(SELECT	job</a:t>
            </a:r>
          </a:p>
          <a:p>
            <a:pPr algn="l">
              <a:lnSpc>
                <a:spcPct val="100000"/>
              </a:lnSpc>
              <a:spcBef>
                <a:spcPct val="0"/>
              </a:spcBef>
              <a:tabLst>
                <a:tab pos="1200150" algn="l"/>
                <a:tab pos="2571750" algn="l"/>
              </a:tabLst>
            </a:pPr>
            <a:r>
              <a:rPr lang="en-US" sz="1800">
                <a:solidFill>
                  <a:srgbClr val="000000"/>
                </a:solidFill>
                <a:latin typeface="Courier New" pitchFamily="49" charset="0"/>
              </a:rPr>
              <a:t>  5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6		WHERE	ename='SMYTHE');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703"/>
                                        </p:tgtEl>
                                        <p:attrNameLst>
                                          <p:attrName>style.visibility</p:attrName>
                                        </p:attrNameLst>
                                      </p:cBhvr>
                                      <p:to>
                                        <p:strVal val="visible"/>
                                      </p:to>
                                    </p:set>
                                    <p:animEffect transition="in" filter="wipe(up)">
                                      <p:cBhvr>
                                        <p:cTn id="12" dur="500"/>
                                        <p:tgtEl>
                                          <p:spTgt spid="29703"/>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9704"/>
                                        </p:tgtEl>
                                        <p:attrNameLst>
                                          <p:attrName>style.visibility</p:attrName>
                                        </p:attrNameLst>
                                      </p:cBhvr>
                                      <p:to>
                                        <p:strVal val="visible"/>
                                      </p:to>
                                    </p:set>
                                    <p:animEffect transition="in" filter="wipe(down)">
                                      <p:cBhvr>
                                        <p:cTn id="16" dur="500"/>
                                        <p:tgtEl>
                                          <p:spTgt spid="29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nimBg="1" autoUpdateAnimBg="0"/>
      <p:bldP spid="29704"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pPr algn="l"/>
            <a:r>
              <a:rPr lang="en-US" b="1" dirty="0">
                <a:solidFill>
                  <a:schemeClr val="tx1"/>
                </a:solidFill>
              </a:rPr>
              <a:t>Multiple-Row Subqueries</a:t>
            </a:r>
          </a:p>
        </p:txBody>
      </p:sp>
      <p:sp>
        <p:nvSpPr>
          <p:cNvPr id="9" name="Slide Number Placeholder 8"/>
          <p:cNvSpPr>
            <a:spLocks noGrp="1"/>
          </p:cNvSpPr>
          <p:nvPr>
            <p:ph type="sldNum" sz="quarter" idx="12"/>
          </p:nvPr>
        </p:nvSpPr>
        <p:spPr/>
        <p:txBody>
          <a:bodyPr/>
          <a:lstStyle/>
          <a:p>
            <a:fld id="{C7D3A3A2-DD09-4C12-9A4D-77F31FE6E1FD}" type="slidenum">
              <a:rPr lang="en-US" smtClean="0"/>
              <a:pPr/>
              <a:t>44</a:t>
            </a:fld>
            <a:endParaRPr lang="en-US"/>
          </a:p>
        </p:txBody>
      </p:sp>
      <p:sp>
        <p:nvSpPr>
          <p:cNvPr id="31747" name="Rectangle 3"/>
          <p:cNvSpPr>
            <a:spLocks noGrp="1" noChangeArrowheads="1"/>
          </p:cNvSpPr>
          <p:nvPr>
            <p:ph sz="quarter" idx="1"/>
          </p:nvPr>
        </p:nvSpPr>
        <p:spPr>
          <a:xfrm>
            <a:off x="860425" y="1262063"/>
            <a:ext cx="7673975" cy="1054100"/>
          </a:xfrm>
          <a:noFill/>
          <a:ln/>
        </p:spPr>
        <p:txBody>
          <a:bodyPr>
            <a:normAutofit fontScale="92500" lnSpcReduction="10000"/>
          </a:bodyPr>
          <a:lstStyle/>
          <a:p>
            <a:pPr lvl="1">
              <a:buClr>
                <a:srgbClr val="FF0000"/>
              </a:buClr>
              <a:buSzPct val="105000"/>
              <a:buFont typeface="Arial" pitchFamily="34" charset="0"/>
              <a:buChar char="•"/>
            </a:pPr>
            <a:endParaRPr lang="en-US" dirty="0">
              <a:solidFill>
                <a:schemeClr val="tx1"/>
              </a:solidFill>
            </a:endParaRPr>
          </a:p>
          <a:p>
            <a:pPr lvl="1">
              <a:buClr>
                <a:srgbClr val="FF0000"/>
              </a:buClr>
              <a:buSzPct val="105000"/>
              <a:buFont typeface="Arial" pitchFamily="34" charset="0"/>
              <a:buChar char="•"/>
            </a:pPr>
            <a:r>
              <a:rPr lang="en-US" dirty="0">
                <a:solidFill>
                  <a:schemeClr val="tx1"/>
                </a:solidFill>
              </a:rPr>
              <a:t>Return more than one row</a:t>
            </a:r>
          </a:p>
          <a:p>
            <a:pPr lvl="1">
              <a:buClr>
                <a:srgbClr val="FF0000"/>
              </a:buClr>
              <a:buSzPct val="105000"/>
              <a:buFont typeface="Arial" pitchFamily="34" charset="0"/>
              <a:buChar char="•"/>
            </a:pPr>
            <a:r>
              <a:rPr lang="en-US" dirty="0">
                <a:solidFill>
                  <a:schemeClr val="tx1"/>
                </a:solidFill>
              </a:rPr>
              <a:t>Use multiple-row comparison operators</a:t>
            </a:r>
          </a:p>
        </p:txBody>
      </p:sp>
      <p:sp>
        <p:nvSpPr>
          <p:cNvPr id="31748" name="Rectangle 4"/>
          <p:cNvSpPr>
            <a:spLocks noChangeArrowheads="1"/>
          </p:cNvSpPr>
          <p:nvPr/>
        </p:nvSpPr>
        <p:spPr bwMode="auto">
          <a:xfrm>
            <a:off x="1331913" y="2560638"/>
            <a:ext cx="1939925" cy="2627312"/>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l"/>
            <a:r>
              <a:rPr lang="en-US" sz="1800">
                <a:solidFill>
                  <a:srgbClr val="000000"/>
                </a:solidFill>
                <a:latin typeface="Arial" pitchFamily="34" charset="0"/>
              </a:rPr>
              <a:t>Operator</a:t>
            </a:r>
          </a:p>
          <a:p>
            <a:pPr algn="l"/>
            <a:r>
              <a:rPr lang="en-US" sz="1800">
                <a:solidFill>
                  <a:srgbClr val="000000"/>
                </a:solidFill>
                <a:latin typeface="Arial" pitchFamily="34" charset="0"/>
              </a:rPr>
              <a:t>      IN</a:t>
            </a:r>
          </a:p>
          <a:p>
            <a:pPr algn="l"/>
            <a:r>
              <a:rPr lang="en-US" sz="1800">
                <a:solidFill>
                  <a:srgbClr val="000000"/>
                </a:solidFill>
                <a:latin typeface="Arial" pitchFamily="34" charset="0"/>
              </a:rPr>
              <a:t>     ANY</a:t>
            </a:r>
          </a:p>
          <a:p>
            <a:pPr algn="l"/>
            <a:r>
              <a:rPr lang="en-US" sz="1800">
                <a:solidFill>
                  <a:srgbClr val="000000"/>
                </a:solidFill>
                <a:latin typeface="Arial" pitchFamily="34" charset="0"/>
              </a:rPr>
              <a:t>  </a:t>
            </a:r>
          </a:p>
          <a:p>
            <a:pPr algn="l"/>
            <a:r>
              <a:rPr lang="en-US" sz="1800">
                <a:solidFill>
                  <a:srgbClr val="000000"/>
                </a:solidFill>
                <a:latin typeface="Arial" pitchFamily="34" charset="0"/>
              </a:rPr>
              <a:t>     ALL</a:t>
            </a:r>
          </a:p>
        </p:txBody>
      </p:sp>
      <p:sp>
        <p:nvSpPr>
          <p:cNvPr id="31749" name="Rectangle 5"/>
          <p:cNvSpPr>
            <a:spLocks noChangeArrowheads="1"/>
          </p:cNvSpPr>
          <p:nvPr/>
        </p:nvSpPr>
        <p:spPr bwMode="auto">
          <a:xfrm>
            <a:off x="3248025" y="2560638"/>
            <a:ext cx="4741863" cy="2627312"/>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l"/>
            <a:r>
              <a:rPr lang="en-US" sz="1800">
                <a:solidFill>
                  <a:srgbClr val="000000"/>
                </a:solidFill>
                <a:latin typeface="Arial" pitchFamily="34" charset="0"/>
              </a:rPr>
              <a:t>Meaning</a:t>
            </a:r>
          </a:p>
          <a:p>
            <a:pPr algn="l"/>
            <a:r>
              <a:rPr lang="en-US" sz="1800">
                <a:solidFill>
                  <a:srgbClr val="000000"/>
                </a:solidFill>
                <a:latin typeface="Arial" pitchFamily="34" charset="0"/>
              </a:rPr>
              <a:t>Equal to any member in the list</a:t>
            </a:r>
          </a:p>
          <a:p>
            <a:pPr algn="l"/>
            <a:r>
              <a:rPr lang="en-US" sz="1800">
                <a:solidFill>
                  <a:srgbClr val="000000"/>
                </a:solidFill>
                <a:latin typeface="Arial" pitchFamily="34" charset="0"/>
              </a:rPr>
              <a:t>Compare value to each value returned by the subquery </a:t>
            </a:r>
          </a:p>
          <a:p>
            <a:pPr algn="l"/>
            <a:r>
              <a:rPr lang="en-US" sz="1800">
                <a:solidFill>
                  <a:srgbClr val="000000"/>
                </a:solidFill>
                <a:latin typeface="Arial" pitchFamily="34" charset="0"/>
              </a:rPr>
              <a:t>Compare value to every value returned by the subquery </a:t>
            </a:r>
          </a:p>
        </p:txBody>
      </p:sp>
      <p:sp>
        <p:nvSpPr>
          <p:cNvPr id="31750" name="Line 6"/>
          <p:cNvSpPr>
            <a:spLocks noChangeShapeType="1"/>
          </p:cNvSpPr>
          <p:nvPr/>
        </p:nvSpPr>
        <p:spPr bwMode="auto">
          <a:xfrm flipV="1">
            <a:off x="1336675" y="2978150"/>
            <a:ext cx="6648450" cy="1588"/>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1" name="Line 7"/>
          <p:cNvSpPr>
            <a:spLocks noChangeShapeType="1"/>
          </p:cNvSpPr>
          <p:nvPr/>
        </p:nvSpPr>
        <p:spPr bwMode="auto">
          <a:xfrm>
            <a:off x="1336675" y="3470275"/>
            <a:ext cx="66421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2" name="Line 8"/>
          <p:cNvSpPr>
            <a:spLocks noChangeShapeType="1"/>
          </p:cNvSpPr>
          <p:nvPr/>
        </p:nvSpPr>
        <p:spPr bwMode="auto">
          <a:xfrm>
            <a:off x="1336675" y="4384675"/>
            <a:ext cx="66421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blackWhite">
          <a:xfrm>
            <a:off x="939800" y="1857375"/>
            <a:ext cx="7480300" cy="20923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 pos="320040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 pos="3200400" algn="l"/>
              </a:tabLst>
            </a:pPr>
            <a:endParaRPr lang="en-US" sz="1800">
              <a:solidFill>
                <a:srgbClr val="000000"/>
              </a:solidFill>
              <a:latin typeface="Courier New" pitchFamily="49" charset="0"/>
            </a:endParaRPr>
          </a:p>
        </p:txBody>
      </p:sp>
      <p:sp>
        <p:nvSpPr>
          <p:cNvPr id="33795" name="Rectangle 3"/>
          <p:cNvSpPr>
            <a:spLocks noGrp="1" noChangeArrowheads="1"/>
          </p:cNvSpPr>
          <p:nvPr>
            <p:ph type="title"/>
          </p:nvPr>
        </p:nvSpPr>
        <p:spPr>
          <a:xfrm>
            <a:off x="304800" y="381000"/>
            <a:ext cx="8534400" cy="758952"/>
          </a:xfrm>
          <a:noFill/>
          <a:ln/>
        </p:spPr>
        <p:txBody>
          <a:bodyPr>
            <a:normAutofit fontScale="90000"/>
          </a:bodyPr>
          <a:lstStyle/>
          <a:p>
            <a:pPr algn="l"/>
            <a:r>
              <a:rPr lang="en-US" b="1" dirty="0">
                <a:solidFill>
                  <a:schemeClr val="tx1"/>
                </a:solidFill>
              </a:rPr>
              <a:t>Using ANY Operator in Multiple-Row Subqueries</a:t>
            </a:r>
          </a:p>
        </p:txBody>
      </p:sp>
      <p:sp>
        <p:nvSpPr>
          <p:cNvPr id="21" name="Slide Number Placeholder 20"/>
          <p:cNvSpPr>
            <a:spLocks noGrp="1"/>
          </p:cNvSpPr>
          <p:nvPr>
            <p:ph type="sldNum" sz="quarter" idx="12"/>
          </p:nvPr>
        </p:nvSpPr>
        <p:spPr/>
        <p:txBody>
          <a:bodyPr/>
          <a:lstStyle/>
          <a:p>
            <a:fld id="{C7D3A3A2-DD09-4C12-9A4D-77F31FE6E1FD}" type="slidenum">
              <a:rPr lang="en-US" smtClean="0"/>
              <a:pPr/>
              <a:t>45</a:t>
            </a:fld>
            <a:endParaRPr lang="en-US"/>
          </a:p>
        </p:txBody>
      </p:sp>
      <p:grpSp>
        <p:nvGrpSpPr>
          <p:cNvPr id="2" name="Group 15"/>
          <p:cNvGrpSpPr>
            <a:grpSpLocks/>
          </p:cNvGrpSpPr>
          <p:nvPr/>
        </p:nvGrpSpPr>
        <p:grpSpPr bwMode="auto">
          <a:xfrm>
            <a:off x="3557588" y="1973263"/>
            <a:ext cx="4722812" cy="1651000"/>
            <a:chOff x="2241" y="1243"/>
            <a:chExt cx="2975" cy="1040"/>
          </a:xfrm>
        </p:grpSpPr>
        <p:sp>
          <p:nvSpPr>
            <p:cNvPr id="33796" name="Rectangle 4"/>
            <p:cNvSpPr>
              <a:spLocks noChangeArrowheads="1"/>
            </p:cNvSpPr>
            <p:nvPr/>
          </p:nvSpPr>
          <p:spPr bwMode="ltGray">
            <a:xfrm>
              <a:off x="2605" y="1751"/>
              <a:ext cx="261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 name="Group 14"/>
            <p:cNvGrpSpPr>
              <a:grpSpLocks/>
            </p:cNvGrpSpPr>
            <p:nvPr/>
          </p:nvGrpSpPr>
          <p:grpSpPr bwMode="auto">
            <a:xfrm>
              <a:off x="2241" y="1243"/>
              <a:ext cx="2040" cy="846"/>
              <a:chOff x="2241" y="1243"/>
              <a:chExt cx="2040" cy="846"/>
            </a:xfrm>
          </p:grpSpPr>
          <p:sp>
            <p:nvSpPr>
              <p:cNvPr id="33797" name="Rectangle 5"/>
              <p:cNvSpPr>
                <a:spLocks noChangeArrowheads="1"/>
              </p:cNvSpPr>
              <p:nvPr/>
            </p:nvSpPr>
            <p:spPr bwMode="ltGray">
              <a:xfrm>
                <a:off x="2241" y="1569"/>
                <a:ext cx="339" cy="20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8" name="Arc 6"/>
              <p:cNvSpPr>
                <a:spLocks/>
              </p:cNvSpPr>
              <p:nvPr/>
            </p:nvSpPr>
            <p:spPr bwMode="auto">
              <a:xfrm rot="10800000">
                <a:off x="2756" y="1706"/>
                <a:ext cx="1349" cy="383"/>
              </a:xfrm>
              <a:custGeom>
                <a:avLst/>
                <a:gdLst>
                  <a:gd name="G0" fmla="+- 21600 0 0"/>
                  <a:gd name="G1" fmla="+- 2588 0 0"/>
                  <a:gd name="G2" fmla="+- 21600 0 0"/>
                  <a:gd name="T0" fmla="*/ 27030 w 27030"/>
                  <a:gd name="T1" fmla="*/ 23494 h 24188"/>
                  <a:gd name="T2" fmla="*/ 156 w 27030"/>
                  <a:gd name="T3" fmla="*/ 0 h 24188"/>
                  <a:gd name="T4" fmla="*/ 21600 w 27030"/>
                  <a:gd name="T5" fmla="*/ 2588 h 24188"/>
                </a:gdLst>
                <a:ahLst/>
                <a:cxnLst>
                  <a:cxn ang="0">
                    <a:pos x="T0" y="T1"/>
                  </a:cxn>
                  <a:cxn ang="0">
                    <a:pos x="T2" y="T3"/>
                  </a:cxn>
                  <a:cxn ang="0">
                    <a:pos x="T4" y="T5"/>
                  </a:cxn>
                </a:cxnLst>
                <a:rect l="0" t="0" r="r" b="b"/>
                <a:pathLst>
                  <a:path w="27030" h="24188" fill="none" extrusionOk="0">
                    <a:moveTo>
                      <a:pt x="27030" y="23494"/>
                    </a:moveTo>
                    <a:cubicBezTo>
                      <a:pt x="25256" y="23954"/>
                      <a:pt x="23432" y="24187"/>
                      <a:pt x="21600" y="24188"/>
                    </a:cubicBezTo>
                    <a:cubicBezTo>
                      <a:pt x="9670" y="24188"/>
                      <a:pt x="0" y="14517"/>
                      <a:pt x="0" y="2588"/>
                    </a:cubicBezTo>
                    <a:cubicBezTo>
                      <a:pt x="-1" y="1722"/>
                      <a:pt x="51" y="858"/>
                      <a:pt x="155" y="-1"/>
                    </a:cubicBezTo>
                  </a:path>
                  <a:path w="27030" h="24188" stroke="0" extrusionOk="0">
                    <a:moveTo>
                      <a:pt x="27030" y="23494"/>
                    </a:moveTo>
                    <a:cubicBezTo>
                      <a:pt x="25256" y="23954"/>
                      <a:pt x="23432" y="24187"/>
                      <a:pt x="21600" y="24188"/>
                    </a:cubicBezTo>
                    <a:cubicBezTo>
                      <a:pt x="9670" y="24188"/>
                      <a:pt x="0" y="14517"/>
                      <a:pt x="0" y="2588"/>
                    </a:cubicBezTo>
                    <a:cubicBezTo>
                      <a:pt x="-1" y="1722"/>
                      <a:pt x="51" y="858"/>
                      <a:pt x="155" y="-1"/>
                    </a:cubicBezTo>
                    <a:lnTo>
                      <a:pt x="21600" y="2588"/>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799" name="Rectangle 7"/>
              <p:cNvSpPr>
                <a:spLocks noChangeArrowheads="1"/>
              </p:cNvSpPr>
              <p:nvPr/>
            </p:nvSpPr>
            <p:spPr bwMode="auto">
              <a:xfrm>
                <a:off x="2847" y="1571"/>
                <a:ext cx="276"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950</a:t>
                </a:r>
              </a:p>
            </p:txBody>
          </p:sp>
          <p:sp>
            <p:nvSpPr>
              <p:cNvPr id="33800" name="Arc 8"/>
              <p:cNvSpPr>
                <a:spLocks/>
              </p:cNvSpPr>
              <p:nvPr/>
            </p:nvSpPr>
            <p:spPr bwMode="auto">
              <a:xfrm rot="10800000">
                <a:off x="2757" y="1594"/>
                <a:ext cx="1389" cy="383"/>
              </a:xfrm>
              <a:custGeom>
                <a:avLst/>
                <a:gdLst>
                  <a:gd name="G0" fmla="+- 21600 0 0"/>
                  <a:gd name="G1" fmla="+- 2587 0 0"/>
                  <a:gd name="G2" fmla="+- 21600 0 0"/>
                  <a:gd name="T0" fmla="*/ 27030 w 27030"/>
                  <a:gd name="T1" fmla="*/ 23493 h 24187"/>
                  <a:gd name="T2" fmla="*/ 155 w 27030"/>
                  <a:gd name="T3" fmla="*/ 0 h 24187"/>
                  <a:gd name="T4" fmla="*/ 21600 w 27030"/>
                  <a:gd name="T5" fmla="*/ 2587 h 24187"/>
                </a:gdLst>
                <a:ahLst/>
                <a:cxnLst>
                  <a:cxn ang="0">
                    <a:pos x="T0" y="T1"/>
                  </a:cxn>
                  <a:cxn ang="0">
                    <a:pos x="T2" y="T3"/>
                  </a:cxn>
                  <a:cxn ang="0">
                    <a:pos x="T4" y="T5"/>
                  </a:cxn>
                </a:cxnLst>
                <a:rect l="0" t="0" r="r" b="b"/>
                <a:pathLst>
                  <a:path w="27030" h="24187" fill="none" extrusionOk="0">
                    <a:moveTo>
                      <a:pt x="27030" y="23493"/>
                    </a:moveTo>
                    <a:cubicBezTo>
                      <a:pt x="25256" y="23953"/>
                      <a:pt x="23432" y="24186"/>
                      <a:pt x="21600" y="24187"/>
                    </a:cubicBezTo>
                    <a:cubicBezTo>
                      <a:pt x="9670" y="24187"/>
                      <a:pt x="0" y="14516"/>
                      <a:pt x="0" y="2587"/>
                    </a:cubicBezTo>
                    <a:cubicBezTo>
                      <a:pt x="-1" y="1722"/>
                      <a:pt x="51" y="858"/>
                      <a:pt x="155" y="0"/>
                    </a:cubicBezTo>
                  </a:path>
                  <a:path w="27030" h="24187" stroke="0" extrusionOk="0">
                    <a:moveTo>
                      <a:pt x="27030" y="23493"/>
                    </a:moveTo>
                    <a:cubicBezTo>
                      <a:pt x="25256" y="23953"/>
                      <a:pt x="23432" y="24186"/>
                      <a:pt x="21600" y="24187"/>
                    </a:cubicBezTo>
                    <a:cubicBezTo>
                      <a:pt x="9670" y="24187"/>
                      <a:pt x="0" y="14516"/>
                      <a:pt x="0" y="2587"/>
                    </a:cubicBezTo>
                    <a:cubicBezTo>
                      <a:pt x="-1" y="1722"/>
                      <a:pt x="51" y="858"/>
                      <a:pt x="155" y="0"/>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801" name="Arc 9"/>
              <p:cNvSpPr>
                <a:spLocks/>
              </p:cNvSpPr>
              <p:nvPr/>
            </p:nvSpPr>
            <p:spPr bwMode="auto">
              <a:xfrm rot="10800000">
                <a:off x="2757" y="1482"/>
                <a:ext cx="1457" cy="383"/>
              </a:xfrm>
              <a:custGeom>
                <a:avLst/>
                <a:gdLst>
                  <a:gd name="G0" fmla="+- 21600 0 0"/>
                  <a:gd name="G1" fmla="+- 2587 0 0"/>
                  <a:gd name="G2" fmla="+- 21600 0 0"/>
                  <a:gd name="T0" fmla="*/ 27017 w 27017"/>
                  <a:gd name="T1" fmla="*/ 23497 h 24187"/>
                  <a:gd name="T2" fmla="*/ 156 w 27017"/>
                  <a:gd name="T3" fmla="*/ 0 h 24187"/>
                  <a:gd name="T4" fmla="*/ 21600 w 27017"/>
                  <a:gd name="T5" fmla="*/ 2587 h 24187"/>
                </a:gdLst>
                <a:ahLst/>
                <a:cxnLst>
                  <a:cxn ang="0">
                    <a:pos x="T0" y="T1"/>
                  </a:cxn>
                  <a:cxn ang="0">
                    <a:pos x="T2" y="T3"/>
                  </a:cxn>
                  <a:cxn ang="0">
                    <a:pos x="T4" y="T5"/>
                  </a:cxn>
                </a:cxnLst>
                <a:rect l="0" t="0" r="r" b="b"/>
                <a:pathLst>
                  <a:path w="27017" h="24187" fill="none" extrusionOk="0">
                    <a:moveTo>
                      <a:pt x="27016" y="23496"/>
                    </a:moveTo>
                    <a:cubicBezTo>
                      <a:pt x="25247" y="23955"/>
                      <a:pt x="23427" y="24186"/>
                      <a:pt x="21600" y="24187"/>
                    </a:cubicBezTo>
                    <a:cubicBezTo>
                      <a:pt x="9670" y="24187"/>
                      <a:pt x="0" y="14516"/>
                      <a:pt x="0" y="2587"/>
                    </a:cubicBezTo>
                    <a:cubicBezTo>
                      <a:pt x="-1" y="1722"/>
                      <a:pt x="51" y="858"/>
                      <a:pt x="155" y="-1"/>
                    </a:cubicBezTo>
                  </a:path>
                  <a:path w="27017" h="24187" stroke="0" extrusionOk="0">
                    <a:moveTo>
                      <a:pt x="27016" y="23496"/>
                    </a:moveTo>
                    <a:cubicBezTo>
                      <a:pt x="25247" y="23955"/>
                      <a:pt x="23427"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802" name="Arc 10"/>
              <p:cNvSpPr>
                <a:spLocks/>
              </p:cNvSpPr>
              <p:nvPr/>
            </p:nvSpPr>
            <p:spPr bwMode="auto">
              <a:xfrm rot="10800000">
                <a:off x="2757" y="1370"/>
                <a:ext cx="1524" cy="383"/>
              </a:xfrm>
              <a:custGeom>
                <a:avLst/>
                <a:gdLst>
                  <a:gd name="G0" fmla="+- 21600 0 0"/>
                  <a:gd name="G1" fmla="+- 2587 0 0"/>
                  <a:gd name="G2" fmla="+- 21600 0 0"/>
                  <a:gd name="T0" fmla="*/ 27008 w 27008"/>
                  <a:gd name="T1" fmla="*/ 23499 h 24187"/>
                  <a:gd name="T2" fmla="*/ 155 w 27008"/>
                  <a:gd name="T3" fmla="*/ 0 h 24187"/>
                  <a:gd name="T4" fmla="*/ 21600 w 27008"/>
                  <a:gd name="T5" fmla="*/ 2587 h 24187"/>
                </a:gdLst>
                <a:ahLst/>
                <a:cxnLst>
                  <a:cxn ang="0">
                    <a:pos x="T0" y="T1"/>
                  </a:cxn>
                  <a:cxn ang="0">
                    <a:pos x="T2" y="T3"/>
                  </a:cxn>
                  <a:cxn ang="0">
                    <a:pos x="T4" y="T5"/>
                  </a:cxn>
                </a:cxnLst>
                <a:rect l="0" t="0" r="r" b="b"/>
                <a:pathLst>
                  <a:path w="27008" h="24187" fill="none" extrusionOk="0">
                    <a:moveTo>
                      <a:pt x="27008" y="23499"/>
                    </a:moveTo>
                    <a:cubicBezTo>
                      <a:pt x="25241" y="23955"/>
                      <a:pt x="23424" y="24186"/>
                      <a:pt x="21600" y="24187"/>
                    </a:cubicBezTo>
                    <a:cubicBezTo>
                      <a:pt x="9670" y="24187"/>
                      <a:pt x="0" y="14516"/>
                      <a:pt x="0" y="2587"/>
                    </a:cubicBezTo>
                    <a:cubicBezTo>
                      <a:pt x="-1" y="1722"/>
                      <a:pt x="51" y="858"/>
                      <a:pt x="155" y="0"/>
                    </a:cubicBezTo>
                  </a:path>
                  <a:path w="27008" h="24187" stroke="0" extrusionOk="0">
                    <a:moveTo>
                      <a:pt x="27008" y="23499"/>
                    </a:moveTo>
                    <a:cubicBezTo>
                      <a:pt x="25241" y="23955"/>
                      <a:pt x="23424" y="24186"/>
                      <a:pt x="21600" y="24187"/>
                    </a:cubicBezTo>
                    <a:cubicBezTo>
                      <a:pt x="9670" y="24187"/>
                      <a:pt x="0" y="14516"/>
                      <a:pt x="0" y="2587"/>
                    </a:cubicBezTo>
                    <a:cubicBezTo>
                      <a:pt x="-1" y="1722"/>
                      <a:pt x="51" y="858"/>
                      <a:pt x="155" y="0"/>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803" name="Rectangle 11"/>
              <p:cNvSpPr>
                <a:spLocks noChangeArrowheads="1"/>
              </p:cNvSpPr>
              <p:nvPr/>
            </p:nvSpPr>
            <p:spPr bwMode="auto">
              <a:xfrm>
                <a:off x="2891" y="1459"/>
                <a:ext cx="276"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800</a:t>
                </a:r>
              </a:p>
            </p:txBody>
          </p:sp>
          <p:sp>
            <p:nvSpPr>
              <p:cNvPr id="33804" name="Rectangle 12"/>
              <p:cNvSpPr>
                <a:spLocks noChangeArrowheads="1"/>
              </p:cNvSpPr>
              <p:nvPr/>
            </p:nvSpPr>
            <p:spPr bwMode="auto">
              <a:xfrm>
                <a:off x="2908" y="1347"/>
                <a:ext cx="33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1100</a:t>
                </a:r>
              </a:p>
            </p:txBody>
          </p:sp>
          <p:sp>
            <p:nvSpPr>
              <p:cNvPr id="33805" name="Rectangle 13"/>
              <p:cNvSpPr>
                <a:spLocks noChangeArrowheads="1"/>
              </p:cNvSpPr>
              <p:nvPr/>
            </p:nvSpPr>
            <p:spPr bwMode="auto">
              <a:xfrm>
                <a:off x="3228" y="1243"/>
                <a:ext cx="33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1300</a:t>
                </a:r>
              </a:p>
            </p:txBody>
          </p:sp>
        </p:grpSp>
      </p:grpSp>
      <p:sp>
        <p:nvSpPr>
          <p:cNvPr id="33808" name="Rectangle 16"/>
          <p:cNvSpPr>
            <a:spLocks noChangeArrowheads="1"/>
          </p:cNvSpPr>
          <p:nvPr/>
        </p:nvSpPr>
        <p:spPr bwMode="blackWhite">
          <a:xfrm>
            <a:off x="933450" y="4238625"/>
            <a:ext cx="7486650" cy="119062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    EMPNO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 ---------</a:t>
            </a:r>
          </a:p>
          <a:p>
            <a:pPr algn="l">
              <a:lnSpc>
                <a:spcPct val="100000"/>
              </a:lnSpc>
              <a:spcBef>
                <a:spcPct val="0"/>
              </a:spcBef>
              <a:tabLst>
                <a:tab pos="1200150" algn="l"/>
                <a:tab pos="2571750" algn="l"/>
              </a:tabLst>
            </a:pPr>
            <a:r>
              <a:rPr lang="en-US" sz="1800">
                <a:solidFill>
                  <a:srgbClr val="000000"/>
                </a:solidFill>
                <a:latin typeface="Courier New" pitchFamily="49" charset="0"/>
              </a:rPr>
              <a:t>     7654 MARTIN     SALESMAN </a:t>
            </a:r>
          </a:p>
          <a:p>
            <a:pPr algn="l">
              <a:lnSpc>
                <a:spcPct val="100000"/>
              </a:lnSpc>
              <a:spcBef>
                <a:spcPct val="0"/>
              </a:spcBef>
              <a:tabLst>
                <a:tab pos="1200150" algn="l"/>
                <a:tab pos="2571750" algn="l"/>
              </a:tabLst>
            </a:pPr>
            <a:r>
              <a:rPr lang="en-US" sz="1800">
                <a:solidFill>
                  <a:srgbClr val="000000"/>
                </a:solidFill>
                <a:latin typeface="Courier New" pitchFamily="49" charset="0"/>
              </a:rPr>
              <a:t>     7521 WARD       SALESMAN </a:t>
            </a:r>
          </a:p>
        </p:txBody>
      </p:sp>
      <p:sp>
        <p:nvSpPr>
          <p:cNvPr id="33809" name="Rectangle 17"/>
          <p:cNvSpPr>
            <a:spLocks noChangeArrowheads="1"/>
          </p:cNvSpPr>
          <p:nvPr/>
        </p:nvSpPr>
        <p:spPr bwMode="blackWhite">
          <a:xfrm>
            <a:off x="920750" y="1844675"/>
            <a:ext cx="7432675" cy="21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SQL&gt; SELECT  empno, ename, job</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2  FROM    emp</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3  WHERE   sal &lt; ANY </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4			(SELECT	sal</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5 			FROM	emp</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6			WHERE	job = 'CLERK')</a:t>
            </a:r>
          </a:p>
          <a:p>
            <a:pPr algn="l">
              <a:lnSpc>
                <a:spcPct val="100000"/>
              </a:lnSpc>
              <a:spcBef>
                <a:spcPct val="0"/>
              </a:spcBef>
              <a:tabLst>
                <a:tab pos="1200150" algn="l"/>
                <a:tab pos="2571750" algn="l"/>
                <a:tab pos="3200400" algn="l"/>
              </a:tabLst>
            </a:pPr>
            <a:r>
              <a:rPr lang="en-US" sz="1800">
                <a:solidFill>
                  <a:srgbClr val="000000"/>
                </a:solidFill>
                <a:latin typeface="Courier New" pitchFamily="49" charset="0"/>
              </a:rPr>
              <a:t>  7  AND	    job &lt;&gt; 'CLERK';</a:t>
            </a:r>
          </a:p>
        </p:txBody>
      </p:sp>
      <p:sp>
        <p:nvSpPr>
          <p:cNvPr id="20" name="Rectangle 19"/>
          <p:cNvSpPr/>
          <p:nvPr/>
        </p:nvSpPr>
        <p:spPr>
          <a:xfrm>
            <a:off x="457200" y="5791200"/>
            <a:ext cx="8458200" cy="1126462"/>
          </a:xfrm>
          <a:prstGeom prst="rect">
            <a:avLst/>
          </a:prstGeom>
        </p:spPr>
        <p:txBody>
          <a:bodyPr wrap="square">
            <a:spAutoFit/>
          </a:bodyPr>
          <a:lstStyle/>
          <a:p>
            <a:pPr algn="l"/>
            <a:r>
              <a:rPr lang="en-US">
                <a:solidFill>
                  <a:schemeClr val="tx1"/>
                </a:solidFill>
              </a:rPr>
              <a:t>&lt;ANY </a:t>
            </a:r>
            <a:r>
              <a:rPr lang="en-US" dirty="0">
                <a:solidFill>
                  <a:schemeClr val="tx1"/>
                </a:solidFill>
              </a:rPr>
              <a:t>means less than the maximum. &gt;ANY means more than the minimum. =ANY is equivalent to IN.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808"/>
                                        </p:tgtEl>
                                        <p:attrNameLst>
                                          <p:attrName>style.visibility</p:attrName>
                                        </p:attrNameLst>
                                      </p:cBhvr>
                                      <p:to>
                                        <p:strVal val="visible"/>
                                      </p:to>
                                    </p:set>
                                    <p:animEffect transition="in" filter="wipe(up)">
                                      <p:cBhvr>
                                        <p:cTn id="12" dur="500"/>
                                        <p:tgtEl>
                                          <p:spTgt spid="33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8"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4800" y="381000"/>
            <a:ext cx="8534400" cy="758952"/>
          </a:xfrm>
        </p:spPr>
        <p:txBody>
          <a:bodyPr>
            <a:normAutofit fontScale="90000"/>
          </a:bodyPr>
          <a:lstStyle/>
          <a:p>
            <a:pPr algn="l"/>
            <a:r>
              <a:rPr lang="en-US" sz="3200" b="1" dirty="0">
                <a:solidFill>
                  <a:schemeClr val="tx1"/>
                </a:solidFill>
              </a:rPr>
              <a:t>Using IN Operator in Multiple-Row </a:t>
            </a:r>
            <a:r>
              <a:rPr lang="en-US" sz="3200" b="1" dirty="0" err="1">
                <a:solidFill>
                  <a:schemeClr val="tx1"/>
                </a:solidFill>
              </a:rPr>
              <a:t>Subqueries</a:t>
            </a:r>
            <a:endParaRPr lang="en-US" sz="3200" b="1" dirty="0">
              <a:solidFill>
                <a:schemeClr val="tx1"/>
              </a:solidFill>
            </a:endParaRPr>
          </a:p>
        </p:txBody>
      </p:sp>
      <p:sp>
        <p:nvSpPr>
          <p:cNvPr id="5" name="Slide Number Placeholder 4"/>
          <p:cNvSpPr>
            <a:spLocks noGrp="1"/>
          </p:cNvSpPr>
          <p:nvPr>
            <p:ph type="sldNum" sz="quarter" idx="12"/>
          </p:nvPr>
        </p:nvSpPr>
        <p:spPr/>
        <p:txBody>
          <a:bodyPr/>
          <a:lstStyle/>
          <a:p>
            <a:fld id="{C7D3A3A2-DD09-4C12-9A4D-77F31FE6E1FD}" type="slidenum">
              <a:rPr lang="en-US" smtClean="0"/>
              <a:pPr/>
              <a:t>46</a:t>
            </a:fld>
            <a:endParaRPr lang="en-US"/>
          </a:p>
        </p:txBody>
      </p:sp>
      <p:sp>
        <p:nvSpPr>
          <p:cNvPr id="46083" name="Rectangle 3"/>
          <p:cNvSpPr>
            <a:spLocks noGrp="1" noChangeArrowheads="1"/>
          </p:cNvSpPr>
          <p:nvPr>
            <p:ph sz="quarter" idx="1"/>
          </p:nvPr>
        </p:nvSpPr>
        <p:spPr>
          <a:xfrm>
            <a:off x="457200" y="2895600"/>
            <a:ext cx="7385050" cy="1609725"/>
          </a:xfrm>
        </p:spPr>
        <p:txBody>
          <a:bodyPr/>
          <a:lstStyle/>
          <a:p>
            <a:pPr algn="just">
              <a:buNone/>
            </a:pPr>
            <a:r>
              <a:rPr lang="en-US" dirty="0"/>
              <a:t>Select </a:t>
            </a:r>
            <a:r>
              <a:rPr lang="en-US" dirty="0" err="1"/>
              <a:t>ename</a:t>
            </a:r>
            <a:r>
              <a:rPr lang="en-US" dirty="0"/>
              <a:t> from </a:t>
            </a:r>
            <a:r>
              <a:rPr lang="en-US" dirty="0" err="1"/>
              <a:t>emp</a:t>
            </a:r>
            <a:r>
              <a:rPr lang="en-US" dirty="0"/>
              <a:t> where </a:t>
            </a:r>
            <a:r>
              <a:rPr lang="en-US" dirty="0" err="1"/>
              <a:t>sal</a:t>
            </a:r>
            <a:r>
              <a:rPr lang="en-US" dirty="0"/>
              <a:t> in (Select min(</a:t>
            </a:r>
            <a:r>
              <a:rPr lang="en-US" dirty="0" err="1"/>
              <a:t>sal</a:t>
            </a:r>
            <a:r>
              <a:rPr lang="en-US" dirty="0"/>
              <a:t>) from </a:t>
            </a:r>
            <a:r>
              <a:rPr lang="en-US" dirty="0" err="1"/>
              <a:t>emp</a:t>
            </a:r>
            <a:r>
              <a:rPr lang="en-US" dirty="0"/>
              <a:t> Group by </a:t>
            </a:r>
            <a:r>
              <a:rPr lang="en-US" dirty="0" err="1"/>
              <a:t>deptno</a:t>
            </a:r>
            <a:r>
              <a:rPr lang="en-US" dirty="0"/>
              <a:t>);</a:t>
            </a:r>
          </a:p>
        </p:txBody>
      </p:sp>
      <p:sp>
        <p:nvSpPr>
          <p:cNvPr id="4" name="Rectangle 3"/>
          <p:cNvSpPr/>
          <p:nvPr/>
        </p:nvSpPr>
        <p:spPr>
          <a:xfrm>
            <a:off x="304800" y="1676400"/>
            <a:ext cx="8001000" cy="1076577"/>
          </a:xfrm>
          <a:prstGeom prst="rect">
            <a:avLst/>
          </a:prstGeom>
        </p:spPr>
        <p:txBody>
          <a:bodyPr wrap="square">
            <a:spAutoFit/>
          </a:bodyPr>
          <a:lstStyle/>
          <a:p>
            <a:pPr algn="l"/>
            <a:r>
              <a:rPr lang="en-US" dirty="0">
                <a:solidFill>
                  <a:schemeClr val="tx1"/>
                </a:solidFill>
              </a:rPr>
              <a:t>Find the employee names who get the department wise lowest salary</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a:xfrm>
            <a:off x="304800" y="304800"/>
            <a:ext cx="8534400" cy="758952"/>
          </a:xfrm>
        </p:spPr>
        <p:txBody>
          <a:bodyPr>
            <a:normAutofit fontScale="90000"/>
          </a:bodyPr>
          <a:lstStyle/>
          <a:p>
            <a:pPr algn="l"/>
            <a:r>
              <a:rPr lang="en-US" b="1" dirty="0">
                <a:solidFill>
                  <a:schemeClr val="tx1"/>
                </a:solidFill>
              </a:rPr>
              <a:t>Using ALL Operator in Multiple-Row </a:t>
            </a:r>
            <a:r>
              <a:rPr lang="en-US" b="1" dirty="0" err="1">
                <a:solidFill>
                  <a:schemeClr val="tx1"/>
                </a:solidFill>
              </a:rPr>
              <a:t>Subqueries</a:t>
            </a:r>
            <a:endParaRPr lang="en-US" dirty="0"/>
          </a:p>
        </p:txBody>
      </p:sp>
      <p:sp>
        <p:nvSpPr>
          <p:cNvPr id="6" name="Slide Number Placeholder 5"/>
          <p:cNvSpPr>
            <a:spLocks noGrp="1"/>
          </p:cNvSpPr>
          <p:nvPr>
            <p:ph type="sldNum" sz="quarter" idx="12"/>
          </p:nvPr>
        </p:nvSpPr>
        <p:spPr/>
        <p:txBody>
          <a:bodyPr/>
          <a:lstStyle/>
          <a:p>
            <a:pPr>
              <a:defRPr/>
            </a:pPr>
            <a:fld id="{B9D3EB6C-98C0-4B8B-B724-E9E452D51664}" type="slidenum">
              <a:rPr lang="en-US"/>
              <a:pPr>
                <a:defRPr/>
              </a:pPr>
              <a:t>47</a:t>
            </a:fld>
            <a:endParaRPr lang="en-US" dirty="0"/>
          </a:p>
        </p:txBody>
      </p:sp>
      <p:sp>
        <p:nvSpPr>
          <p:cNvPr id="4" name="Content Placeholder 3"/>
          <p:cNvSpPr>
            <a:spLocks noGrp="1"/>
          </p:cNvSpPr>
          <p:nvPr>
            <p:ph sz="quarter" idx="1"/>
          </p:nvPr>
        </p:nvSpPr>
        <p:spPr/>
        <p:txBody>
          <a:bodyPr>
            <a:normAutofit/>
          </a:bodyPr>
          <a:lstStyle/>
          <a:p>
            <a:pPr marL="0" indent="0" eaLnBrk="1" fontAlgn="auto" hangingPunct="1">
              <a:spcAft>
                <a:spcPts val="0"/>
              </a:spcAft>
              <a:buFont typeface="Wingdings 2"/>
              <a:buNone/>
              <a:defRPr/>
            </a:pPr>
            <a:r>
              <a:rPr lang="en-US" sz="3600" dirty="0">
                <a:solidFill>
                  <a:prstClr val="black">
                    <a:lumMod val="75000"/>
                    <a:lumOff val="25000"/>
                  </a:prstClr>
                </a:solidFill>
                <a:ea typeface="+mj-ea"/>
                <a:cs typeface="+mj-cs"/>
              </a:rPr>
              <a:t>			</a:t>
            </a:r>
          </a:p>
          <a:p>
            <a:pPr marL="0" indent="0" eaLnBrk="1" fontAlgn="auto" hangingPunct="1">
              <a:spcAft>
                <a:spcPts val="0"/>
              </a:spcAft>
              <a:buFont typeface="Wingdings 2"/>
              <a:buNone/>
              <a:defRPr/>
            </a:pPr>
            <a:r>
              <a:rPr lang="en-US" sz="3600" dirty="0">
                <a:solidFill>
                  <a:prstClr val="black">
                    <a:lumMod val="75000"/>
                    <a:lumOff val="25000"/>
                  </a:prstClr>
                </a:solidFill>
                <a:ea typeface="+mj-ea"/>
                <a:cs typeface="+mj-cs"/>
              </a:rPr>
              <a:t>				</a:t>
            </a:r>
          </a:p>
          <a:p>
            <a:pPr marL="0" indent="0" eaLnBrk="1" fontAlgn="auto" hangingPunct="1">
              <a:spcAft>
                <a:spcPts val="0"/>
              </a:spcAft>
              <a:buFont typeface="Wingdings 2"/>
              <a:buNone/>
              <a:defRPr/>
            </a:pPr>
            <a:r>
              <a:rPr lang="en-US" sz="3600" dirty="0">
                <a:solidFill>
                  <a:prstClr val="black">
                    <a:lumMod val="75000"/>
                    <a:lumOff val="25000"/>
                  </a:prstClr>
                </a:solidFill>
                <a:ea typeface="+mj-ea"/>
                <a:cs typeface="+mj-cs"/>
              </a:rPr>
              <a:t>			</a:t>
            </a:r>
            <a:endParaRPr lang="en-US" dirty="0"/>
          </a:p>
        </p:txBody>
      </p:sp>
      <p:sp>
        <p:nvSpPr>
          <p:cNvPr id="5" name="Content Placeholder 3"/>
          <p:cNvSpPr txBox="1">
            <a:spLocks/>
          </p:cNvSpPr>
          <p:nvPr/>
        </p:nvSpPr>
        <p:spPr>
          <a:xfrm>
            <a:off x="4572000" y="1600200"/>
            <a:ext cx="3581400" cy="4525963"/>
          </a:xfrm>
          <a:prstGeom prst="rect">
            <a:avLst/>
          </a:prstGeom>
        </p:spPr>
        <p:txBody>
          <a:bodyPr/>
          <a:lstStyle/>
          <a:p>
            <a:pPr marL="342900" indent="-342900" algn="l" eaLnBrk="1" fontAlgn="auto" hangingPunct="1">
              <a:lnSpc>
                <a:spcPct val="100000"/>
              </a:lnSpc>
              <a:spcBef>
                <a:spcPct val="20000"/>
              </a:spcBef>
              <a:spcAft>
                <a:spcPts val="0"/>
              </a:spcAft>
              <a:defRPr/>
            </a:pPr>
            <a:r>
              <a:rPr lang="en-US" sz="2000" b="0" dirty="0">
                <a:solidFill>
                  <a:schemeClr val="tx1">
                    <a:lumMod val="75000"/>
                    <a:lumOff val="25000"/>
                  </a:schemeClr>
                </a:solidFill>
                <a:latin typeface="+mj-lt"/>
              </a:rPr>
              <a:t>  </a:t>
            </a:r>
          </a:p>
          <a:p>
            <a:pPr marL="342900" indent="-342900">
              <a:spcBef>
                <a:spcPct val="20000"/>
              </a:spcBef>
              <a:defRPr/>
            </a:pPr>
            <a:endParaRPr lang="en-US" sz="2000" b="0" dirty="0">
              <a:solidFill>
                <a:schemeClr val="tx1">
                  <a:lumMod val="75000"/>
                  <a:lumOff val="25000"/>
                </a:schemeClr>
              </a:solidFill>
              <a:latin typeface="+mj-lt"/>
            </a:endParaRPr>
          </a:p>
        </p:txBody>
      </p:sp>
      <p:sp>
        <p:nvSpPr>
          <p:cNvPr id="7" name="Rectangle 2"/>
          <p:cNvSpPr>
            <a:spLocks noChangeArrowheads="1"/>
          </p:cNvSpPr>
          <p:nvPr/>
        </p:nvSpPr>
        <p:spPr bwMode="blackWhite">
          <a:xfrm>
            <a:off x="946150" y="1890713"/>
            <a:ext cx="7473950" cy="184943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grpSp>
        <p:nvGrpSpPr>
          <p:cNvPr id="2" name="Group 13"/>
          <p:cNvGrpSpPr>
            <a:grpSpLocks/>
          </p:cNvGrpSpPr>
          <p:nvPr/>
        </p:nvGrpSpPr>
        <p:grpSpPr bwMode="auto">
          <a:xfrm>
            <a:off x="3536950" y="2090738"/>
            <a:ext cx="4697413" cy="1584325"/>
            <a:chOff x="2228" y="1317"/>
            <a:chExt cx="2959" cy="998"/>
          </a:xfrm>
        </p:grpSpPr>
        <p:sp>
          <p:nvSpPr>
            <p:cNvPr id="9" name="Rectangle 4"/>
            <p:cNvSpPr>
              <a:spLocks noChangeArrowheads="1"/>
            </p:cNvSpPr>
            <p:nvPr/>
          </p:nvSpPr>
          <p:spPr bwMode="ltGray">
            <a:xfrm>
              <a:off x="2336" y="1783"/>
              <a:ext cx="285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 name="Group 12"/>
            <p:cNvGrpSpPr>
              <a:grpSpLocks/>
            </p:cNvGrpSpPr>
            <p:nvPr/>
          </p:nvGrpSpPr>
          <p:grpSpPr bwMode="auto">
            <a:xfrm>
              <a:off x="2228" y="1317"/>
              <a:ext cx="2365" cy="736"/>
              <a:chOff x="2228" y="1317"/>
              <a:chExt cx="2365" cy="736"/>
            </a:xfrm>
          </p:grpSpPr>
          <p:sp>
            <p:nvSpPr>
              <p:cNvPr id="11" name="Rectangle 5"/>
              <p:cNvSpPr>
                <a:spLocks noChangeArrowheads="1"/>
              </p:cNvSpPr>
              <p:nvPr/>
            </p:nvSpPr>
            <p:spPr bwMode="ltGray">
              <a:xfrm>
                <a:off x="2228" y="1573"/>
                <a:ext cx="339" cy="20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Arc 6"/>
              <p:cNvSpPr>
                <a:spLocks/>
              </p:cNvSpPr>
              <p:nvPr/>
            </p:nvSpPr>
            <p:spPr bwMode="auto">
              <a:xfrm rot="10800000">
                <a:off x="2728" y="1670"/>
                <a:ext cx="1775" cy="383"/>
              </a:xfrm>
              <a:custGeom>
                <a:avLst/>
                <a:gdLst>
                  <a:gd name="G0" fmla="+- 21600 0 0"/>
                  <a:gd name="G1" fmla="+- 2586 0 0"/>
                  <a:gd name="G2" fmla="+- 21600 0 0"/>
                  <a:gd name="T0" fmla="*/ 27022 w 27022"/>
                  <a:gd name="T1" fmla="*/ 23494 h 24186"/>
                  <a:gd name="T2" fmla="*/ 155 w 27022"/>
                  <a:gd name="T3" fmla="*/ 0 h 24186"/>
                  <a:gd name="T4" fmla="*/ 21600 w 27022"/>
                  <a:gd name="T5" fmla="*/ 2586 h 24186"/>
                </a:gdLst>
                <a:ahLst/>
                <a:cxnLst>
                  <a:cxn ang="0">
                    <a:pos x="T0" y="T1"/>
                  </a:cxn>
                  <a:cxn ang="0">
                    <a:pos x="T2" y="T3"/>
                  </a:cxn>
                  <a:cxn ang="0">
                    <a:pos x="T4" y="T5"/>
                  </a:cxn>
                </a:cxnLst>
                <a:rect l="0" t="0" r="r" b="b"/>
                <a:pathLst>
                  <a:path w="27022" h="24186" fill="none" extrusionOk="0">
                    <a:moveTo>
                      <a:pt x="27022" y="23494"/>
                    </a:moveTo>
                    <a:cubicBezTo>
                      <a:pt x="25251" y="23953"/>
                      <a:pt x="23429" y="24185"/>
                      <a:pt x="21600" y="24186"/>
                    </a:cubicBezTo>
                    <a:cubicBezTo>
                      <a:pt x="9670" y="24186"/>
                      <a:pt x="0" y="14515"/>
                      <a:pt x="0" y="2586"/>
                    </a:cubicBezTo>
                    <a:cubicBezTo>
                      <a:pt x="-1" y="1721"/>
                      <a:pt x="51" y="858"/>
                      <a:pt x="155" y="0"/>
                    </a:cubicBezTo>
                  </a:path>
                  <a:path w="27022" h="24186" stroke="0" extrusionOk="0">
                    <a:moveTo>
                      <a:pt x="27022" y="23494"/>
                    </a:moveTo>
                    <a:cubicBezTo>
                      <a:pt x="25251" y="23953"/>
                      <a:pt x="23429" y="24185"/>
                      <a:pt x="21600" y="24186"/>
                    </a:cubicBezTo>
                    <a:cubicBezTo>
                      <a:pt x="9670" y="24186"/>
                      <a:pt x="0" y="14515"/>
                      <a:pt x="0" y="2586"/>
                    </a:cubicBezTo>
                    <a:cubicBezTo>
                      <a:pt x="-1" y="1721"/>
                      <a:pt x="51" y="858"/>
                      <a:pt x="155" y="0"/>
                    </a:cubicBezTo>
                    <a:lnTo>
                      <a:pt x="21600" y="2586"/>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13" name="Rectangle 7"/>
              <p:cNvSpPr>
                <a:spLocks noChangeArrowheads="1"/>
              </p:cNvSpPr>
              <p:nvPr/>
            </p:nvSpPr>
            <p:spPr bwMode="auto">
              <a:xfrm>
                <a:off x="2752" y="1547"/>
                <a:ext cx="49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000">
                    <a:solidFill>
                      <a:srgbClr val="FF5050"/>
                    </a:solidFill>
                    <a:latin typeface="Arial" pitchFamily="34" charset="0"/>
                  </a:rPr>
                  <a:t>2916.6667</a:t>
                </a:r>
              </a:p>
            </p:txBody>
          </p:sp>
          <p:sp>
            <p:nvSpPr>
              <p:cNvPr id="14" name="Arc 8"/>
              <p:cNvSpPr>
                <a:spLocks/>
              </p:cNvSpPr>
              <p:nvPr/>
            </p:nvSpPr>
            <p:spPr bwMode="auto">
              <a:xfrm rot="10800000">
                <a:off x="2728" y="1558"/>
                <a:ext cx="1810" cy="383"/>
              </a:xfrm>
              <a:custGeom>
                <a:avLst/>
                <a:gdLst>
                  <a:gd name="G0" fmla="+- 21600 0 0"/>
                  <a:gd name="G1" fmla="+- 2589 0 0"/>
                  <a:gd name="G2" fmla="+- 21600 0 0"/>
                  <a:gd name="T0" fmla="*/ 27020 w 27020"/>
                  <a:gd name="T1" fmla="*/ 23498 h 24189"/>
                  <a:gd name="T2" fmla="*/ 156 w 27020"/>
                  <a:gd name="T3" fmla="*/ 0 h 24189"/>
                  <a:gd name="T4" fmla="*/ 21600 w 27020"/>
                  <a:gd name="T5" fmla="*/ 2589 h 24189"/>
                </a:gdLst>
                <a:ahLst/>
                <a:cxnLst>
                  <a:cxn ang="0">
                    <a:pos x="T0" y="T1"/>
                  </a:cxn>
                  <a:cxn ang="0">
                    <a:pos x="T2" y="T3"/>
                  </a:cxn>
                  <a:cxn ang="0">
                    <a:pos x="T4" y="T5"/>
                  </a:cxn>
                </a:cxnLst>
                <a:rect l="0" t="0" r="r" b="b"/>
                <a:pathLst>
                  <a:path w="27020" h="24189" fill="none" extrusionOk="0">
                    <a:moveTo>
                      <a:pt x="27019" y="23497"/>
                    </a:moveTo>
                    <a:cubicBezTo>
                      <a:pt x="25249" y="23956"/>
                      <a:pt x="23428" y="24188"/>
                      <a:pt x="21600" y="24189"/>
                    </a:cubicBezTo>
                    <a:cubicBezTo>
                      <a:pt x="9670" y="24189"/>
                      <a:pt x="0" y="14518"/>
                      <a:pt x="0" y="2589"/>
                    </a:cubicBezTo>
                    <a:cubicBezTo>
                      <a:pt x="-1" y="1723"/>
                      <a:pt x="52" y="859"/>
                      <a:pt x="155" y="-1"/>
                    </a:cubicBezTo>
                  </a:path>
                  <a:path w="27020" h="24189" stroke="0" extrusionOk="0">
                    <a:moveTo>
                      <a:pt x="27019" y="23497"/>
                    </a:moveTo>
                    <a:cubicBezTo>
                      <a:pt x="25249" y="23956"/>
                      <a:pt x="23428" y="24188"/>
                      <a:pt x="21600" y="24189"/>
                    </a:cubicBezTo>
                    <a:cubicBezTo>
                      <a:pt x="9670" y="24189"/>
                      <a:pt x="0" y="14518"/>
                      <a:pt x="0" y="2589"/>
                    </a:cubicBezTo>
                    <a:cubicBezTo>
                      <a:pt x="-1" y="1723"/>
                      <a:pt x="52" y="859"/>
                      <a:pt x="155" y="-1"/>
                    </a:cubicBezTo>
                    <a:lnTo>
                      <a:pt x="21600" y="2589"/>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15" name="Arc 9"/>
              <p:cNvSpPr>
                <a:spLocks/>
              </p:cNvSpPr>
              <p:nvPr/>
            </p:nvSpPr>
            <p:spPr bwMode="auto">
              <a:xfrm rot="10800000">
                <a:off x="2728" y="1446"/>
                <a:ext cx="1865" cy="383"/>
              </a:xfrm>
              <a:custGeom>
                <a:avLst/>
                <a:gdLst>
                  <a:gd name="G0" fmla="+- 21600 0 0"/>
                  <a:gd name="G1" fmla="+- 2587 0 0"/>
                  <a:gd name="G2" fmla="+- 21600 0 0"/>
                  <a:gd name="T0" fmla="*/ 27021 w 27021"/>
                  <a:gd name="T1" fmla="*/ 23496 h 24187"/>
                  <a:gd name="T2" fmla="*/ 156 w 27021"/>
                  <a:gd name="T3" fmla="*/ 0 h 24187"/>
                  <a:gd name="T4" fmla="*/ 21600 w 27021"/>
                  <a:gd name="T5" fmla="*/ 2587 h 24187"/>
                </a:gdLst>
                <a:ahLst/>
                <a:cxnLst>
                  <a:cxn ang="0">
                    <a:pos x="T0" y="T1"/>
                  </a:cxn>
                  <a:cxn ang="0">
                    <a:pos x="T2" y="T3"/>
                  </a:cxn>
                  <a:cxn ang="0">
                    <a:pos x="T4" y="T5"/>
                  </a:cxn>
                </a:cxnLst>
                <a:rect l="0" t="0" r="r" b="b"/>
                <a:pathLst>
                  <a:path w="27021" h="24187" fill="none" extrusionOk="0">
                    <a:moveTo>
                      <a:pt x="27020" y="23495"/>
                    </a:moveTo>
                    <a:cubicBezTo>
                      <a:pt x="25250" y="23954"/>
                      <a:pt x="23428" y="24186"/>
                      <a:pt x="21600" y="24187"/>
                    </a:cubicBezTo>
                    <a:cubicBezTo>
                      <a:pt x="9670" y="24187"/>
                      <a:pt x="0" y="14516"/>
                      <a:pt x="0" y="2587"/>
                    </a:cubicBezTo>
                    <a:cubicBezTo>
                      <a:pt x="-1" y="1722"/>
                      <a:pt x="51" y="858"/>
                      <a:pt x="155" y="-1"/>
                    </a:cubicBezTo>
                  </a:path>
                  <a:path w="27021" h="24187" stroke="0" extrusionOk="0">
                    <a:moveTo>
                      <a:pt x="27020" y="23495"/>
                    </a:moveTo>
                    <a:cubicBezTo>
                      <a:pt x="25250" y="23954"/>
                      <a:pt x="23428"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16" name="Rectangle 10"/>
              <p:cNvSpPr>
                <a:spLocks noChangeArrowheads="1"/>
              </p:cNvSpPr>
              <p:nvPr/>
            </p:nvSpPr>
            <p:spPr bwMode="auto">
              <a:xfrm>
                <a:off x="2841" y="1429"/>
                <a:ext cx="29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000">
                    <a:solidFill>
                      <a:srgbClr val="FF5050"/>
                    </a:solidFill>
                    <a:latin typeface="Arial" pitchFamily="34" charset="0"/>
                  </a:rPr>
                  <a:t>2175</a:t>
                </a:r>
              </a:p>
            </p:txBody>
          </p:sp>
          <p:sp>
            <p:nvSpPr>
              <p:cNvPr id="17" name="Rectangle 11"/>
              <p:cNvSpPr>
                <a:spLocks noChangeArrowheads="1"/>
              </p:cNvSpPr>
              <p:nvPr/>
            </p:nvSpPr>
            <p:spPr bwMode="auto">
              <a:xfrm>
                <a:off x="3212" y="1317"/>
                <a:ext cx="49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000">
                    <a:solidFill>
                      <a:srgbClr val="FF5050"/>
                    </a:solidFill>
                    <a:latin typeface="Arial" pitchFamily="34" charset="0"/>
                  </a:rPr>
                  <a:t>1566.6667</a:t>
                </a:r>
              </a:p>
            </p:txBody>
          </p:sp>
        </p:grpSp>
      </p:grpSp>
      <p:sp>
        <p:nvSpPr>
          <p:cNvPr id="18" name="Rectangle 14"/>
          <p:cNvSpPr>
            <a:spLocks noChangeArrowheads="1"/>
          </p:cNvSpPr>
          <p:nvPr/>
        </p:nvSpPr>
        <p:spPr bwMode="blackWhite">
          <a:xfrm>
            <a:off x="939800" y="4017963"/>
            <a:ext cx="7480300" cy="17399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    EMPNO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 ---------</a:t>
            </a:r>
          </a:p>
          <a:p>
            <a:pPr algn="l">
              <a:lnSpc>
                <a:spcPct val="100000"/>
              </a:lnSpc>
              <a:spcBef>
                <a:spcPct val="0"/>
              </a:spcBef>
              <a:tabLst>
                <a:tab pos="1200150" algn="l"/>
                <a:tab pos="2571750" algn="l"/>
              </a:tabLst>
            </a:pPr>
            <a:r>
              <a:rPr lang="en-US" sz="1800">
                <a:solidFill>
                  <a:srgbClr val="000000"/>
                </a:solidFill>
                <a:latin typeface="Courier New" pitchFamily="49" charset="0"/>
              </a:rPr>
              <a:t>     7839 KING       PRESIDENT</a:t>
            </a:r>
          </a:p>
          <a:p>
            <a:pPr algn="l">
              <a:lnSpc>
                <a:spcPct val="100000"/>
              </a:lnSpc>
              <a:spcBef>
                <a:spcPct val="0"/>
              </a:spcBef>
              <a:tabLst>
                <a:tab pos="1200150" algn="l"/>
                <a:tab pos="2571750" algn="l"/>
              </a:tabLst>
            </a:pPr>
            <a:r>
              <a:rPr lang="en-US" sz="1800">
                <a:solidFill>
                  <a:srgbClr val="000000"/>
                </a:solidFill>
                <a:latin typeface="Courier New" pitchFamily="49" charset="0"/>
              </a:rPr>
              <a:t>     7566 JONES      MANAGER</a:t>
            </a:r>
          </a:p>
          <a:p>
            <a:pPr algn="l">
              <a:lnSpc>
                <a:spcPct val="100000"/>
              </a:lnSpc>
              <a:spcBef>
                <a:spcPct val="0"/>
              </a:spcBef>
              <a:tabLst>
                <a:tab pos="1200150" algn="l"/>
                <a:tab pos="2571750" algn="l"/>
              </a:tabLst>
            </a:pPr>
            <a:r>
              <a:rPr lang="en-US" sz="1800">
                <a:solidFill>
                  <a:srgbClr val="000000"/>
                </a:solidFill>
                <a:latin typeface="Courier New" pitchFamily="49" charset="0"/>
              </a:rPr>
              <a:t>     7902 FORD       ANALYST</a:t>
            </a:r>
          </a:p>
          <a:p>
            <a:pPr algn="l">
              <a:lnSpc>
                <a:spcPct val="100000"/>
              </a:lnSpc>
              <a:spcBef>
                <a:spcPct val="0"/>
              </a:spcBef>
              <a:tabLst>
                <a:tab pos="1200150" algn="l"/>
                <a:tab pos="2571750" algn="l"/>
              </a:tabLst>
            </a:pPr>
            <a:r>
              <a:rPr lang="en-US" sz="1800">
                <a:solidFill>
                  <a:srgbClr val="000000"/>
                </a:solidFill>
                <a:latin typeface="Courier New" pitchFamily="49" charset="0"/>
              </a:rPr>
              <a:t>     7788 SCOTT      ANALYST</a:t>
            </a:r>
          </a:p>
        </p:txBody>
      </p:sp>
      <p:sp>
        <p:nvSpPr>
          <p:cNvPr id="19" name="Rectangle 15"/>
          <p:cNvSpPr>
            <a:spLocks noChangeArrowheads="1"/>
          </p:cNvSpPr>
          <p:nvPr/>
        </p:nvSpPr>
        <p:spPr bwMode="blackWhite">
          <a:xfrm>
            <a:off x="927100" y="1878013"/>
            <a:ext cx="7432675" cy="187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Lst>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 </a:t>
            </a:r>
            <a:r>
              <a:rPr lang="en-US" sz="1800" dirty="0" err="1">
                <a:solidFill>
                  <a:srgbClr val="000000"/>
                </a:solidFill>
                <a:latin typeface="Courier New" pitchFamily="49" charset="0"/>
              </a:rPr>
              <a:t>ename</a:t>
            </a:r>
            <a:r>
              <a:rPr lang="en-US" sz="1800" dirty="0">
                <a:solidFill>
                  <a:srgbClr val="000000"/>
                </a:solidFill>
                <a:latin typeface="Courier New" pitchFamily="49" charset="0"/>
              </a:rPr>
              <a:t>, job</a:t>
            </a:r>
          </a:p>
          <a:p>
            <a:pPr algn="l">
              <a:lnSpc>
                <a:spcPct val="100000"/>
              </a:lnSpc>
              <a:spcBef>
                <a:spcPct val="0"/>
              </a:spcBef>
              <a:tabLst>
                <a:tab pos="1200150" algn="l"/>
                <a:tab pos="2571750" algn="l"/>
              </a:tabLst>
            </a:pPr>
            <a:r>
              <a:rPr lang="en-US" sz="1800" dirty="0">
                <a:solidFill>
                  <a:srgbClr val="000000"/>
                </a:solidFill>
                <a:latin typeface="Courier New" pitchFamily="49" charset="0"/>
              </a:rPr>
              <a:t>  2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2571750" algn="l"/>
              </a:tabLst>
            </a:pPr>
            <a:r>
              <a:rPr lang="en-US" sz="1800" dirty="0">
                <a:solidFill>
                  <a:srgbClr val="000000"/>
                </a:solidFill>
                <a:latin typeface="Courier New" pitchFamily="49" charset="0"/>
              </a:rPr>
              <a:t>  3  WHERE   </a:t>
            </a:r>
            <a:r>
              <a:rPr lang="en-US" sz="1800" dirty="0" err="1">
                <a:solidFill>
                  <a:srgbClr val="000000"/>
                </a:solidFill>
                <a:latin typeface="Courier New" pitchFamily="49" charset="0"/>
              </a:rPr>
              <a:t>sal</a:t>
            </a:r>
            <a:r>
              <a:rPr lang="en-US" sz="1800" dirty="0">
                <a:solidFill>
                  <a:srgbClr val="000000"/>
                </a:solidFill>
                <a:latin typeface="Courier New" pitchFamily="49" charset="0"/>
              </a:rPr>
              <a:t> &gt; ALL </a:t>
            </a:r>
          </a:p>
          <a:p>
            <a:pPr algn="l">
              <a:lnSpc>
                <a:spcPct val="100000"/>
              </a:lnSpc>
              <a:spcBef>
                <a:spcPct val="0"/>
              </a:spcBef>
              <a:tabLst>
                <a:tab pos="1200150" algn="l"/>
                <a:tab pos="2571750" algn="l"/>
              </a:tabLst>
            </a:pPr>
            <a:r>
              <a:rPr lang="en-US" sz="1800" dirty="0">
                <a:solidFill>
                  <a:srgbClr val="000000"/>
                </a:solidFill>
                <a:latin typeface="Courier New" pitchFamily="49" charset="0"/>
              </a:rPr>
              <a:t>  4		 (SELECT	</a:t>
            </a:r>
            <a:r>
              <a:rPr lang="en-US" sz="1800" dirty="0" err="1">
                <a:solidFill>
                  <a:srgbClr val="000000"/>
                </a:solidFill>
                <a:latin typeface="Courier New" pitchFamily="49" charset="0"/>
              </a:rPr>
              <a:t>avg</a:t>
            </a:r>
            <a:r>
              <a:rPr lang="en-US" sz="1800" dirty="0">
                <a:solidFill>
                  <a:srgbClr val="000000"/>
                </a:solidFill>
                <a:latin typeface="Courier New" pitchFamily="49" charset="0"/>
              </a:rPr>
              <a:t>(</a:t>
            </a:r>
            <a:r>
              <a:rPr lang="en-US" sz="1800" dirty="0" err="1">
                <a:solidFill>
                  <a:srgbClr val="000000"/>
                </a:solidFill>
                <a:latin typeface="Courier New" pitchFamily="49" charset="0"/>
              </a:rPr>
              <a:t>sal</a:t>
            </a:r>
            <a:r>
              <a:rPr lang="en-US" sz="1800" dirty="0">
                <a:solidFill>
                  <a:srgbClr val="000000"/>
                </a:solidFill>
                <a:latin typeface="Courier New" pitchFamily="49" charset="0"/>
              </a:rPr>
              <a:t>)</a:t>
            </a:r>
          </a:p>
          <a:p>
            <a:pPr algn="l">
              <a:lnSpc>
                <a:spcPct val="100000"/>
              </a:lnSpc>
              <a:spcBef>
                <a:spcPct val="0"/>
              </a:spcBef>
              <a:tabLst>
                <a:tab pos="1200150" algn="l"/>
                <a:tab pos="2571750" algn="l"/>
              </a:tabLst>
            </a:pPr>
            <a:r>
              <a:rPr lang="en-US" sz="1800" dirty="0">
                <a:solidFill>
                  <a:srgbClr val="000000"/>
                </a:solidFill>
                <a:latin typeface="Courier New" pitchFamily="49" charset="0"/>
              </a:rPr>
              <a:t>  5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2571750" algn="l"/>
              </a:tabLst>
            </a:pPr>
            <a:r>
              <a:rPr lang="en-US" sz="1800" dirty="0">
                <a:solidFill>
                  <a:srgbClr val="000000"/>
                </a:solidFill>
                <a:latin typeface="Courier New" pitchFamily="49" charset="0"/>
              </a:rPr>
              <a:t>  6			GROUP BY	</a:t>
            </a:r>
            <a:r>
              <a:rPr lang="en-US" sz="1800" dirty="0" err="1">
                <a:solidFill>
                  <a:srgbClr val="000000"/>
                </a:solidFill>
                <a:latin typeface="Courier New" pitchFamily="49" charset="0"/>
              </a:rPr>
              <a:t>deptno</a:t>
            </a:r>
            <a:r>
              <a:rPr lang="en-US" sz="1800" dirty="0">
                <a:solidFill>
                  <a:srgbClr val="000000"/>
                </a:solidFill>
                <a:latin typeface="Courier New" pitchFamily="49" charset="0"/>
              </a:rPr>
              <a:t>);</a:t>
            </a:r>
          </a:p>
        </p:txBody>
      </p:sp>
      <p:sp>
        <p:nvSpPr>
          <p:cNvPr id="23" name="Rectangle 22"/>
          <p:cNvSpPr/>
          <p:nvPr/>
        </p:nvSpPr>
        <p:spPr>
          <a:xfrm>
            <a:off x="228600" y="5867400"/>
            <a:ext cx="8915400" cy="1126462"/>
          </a:xfrm>
          <a:prstGeom prst="rect">
            <a:avLst/>
          </a:prstGeom>
        </p:spPr>
        <p:txBody>
          <a:bodyPr wrap="square">
            <a:spAutoFit/>
          </a:bodyPr>
          <a:lstStyle/>
          <a:p>
            <a:pPr algn="l"/>
            <a:r>
              <a:rPr lang="en-US" dirty="0">
                <a:solidFill>
                  <a:schemeClr val="tx1"/>
                </a:solidFill>
              </a:rPr>
              <a:t>&gt;ALL means more than the maximum and &lt;ALL means less than the minimum</a:t>
            </a:r>
          </a:p>
        </p:txBody>
      </p:sp>
    </p:spTree>
    <p:extLst>
      <p:ext uri="{BB962C8B-B14F-4D97-AF65-F5344CB8AC3E}">
        <p14:creationId xmlns:p14="http://schemas.microsoft.com/office/powerpoint/2010/main" val="275967206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noFill/>
          <a:ln/>
        </p:spPr>
        <p:txBody>
          <a:bodyPr/>
          <a:lstStyle/>
          <a:p>
            <a:pPr algn="l"/>
            <a:r>
              <a:rPr lang="en-US" b="1" dirty="0">
                <a:solidFill>
                  <a:schemeClr val="tx1"/>
                </a:solidFill>
              </a:rPr>
              <a:t>Multiple-Column </a:t>
            </a:r>
            <a:r>
              <a:rPr lang="en-US" b="1" dirty="0" err="1">
                <a:solidFill>
                  <a:schemeClr val="tx1"/>
                </a:solidFill>
              </a:rPr>
              <a:t>Subqueries</a:t>
            </a:r>
            <a:endParaRPr lang="en-US" b="1" dirty="0">
              <a:solidFill>
                <a:schemeClr val="tx1"/>
              </a:solidFill>
            </a:endParaRPr>
          </a:p>
        </p:txBody>
      </p:sp>
      <p:sp>
        <p:nvSpPr>
          <p:cNvPr id="4" name="Content Placeholder 3">
            <a:extLst>
              <a:ext uri="{FF2B5EF4-FFF2-40B4-BE49-F238E27FC236}">
                <a16:creationId xmlns:a16="http://schemas.microsoft.com/office/drawing/2014/main" id="{E5F8D58B-6A34-49C7-BB08-AB59089FD81B}"/>
              </a:ext>
            </a:extLst>
          </p:cNvPr>
          <p:cNvSpPr>
            <a:spLocks noGrp="1"/>
          </p:cNvSpPr>
          <p:nvPr>
            <p:ph sz="half" idx="1"/>
          </p:nvPr>
        </p:nvSpPr>
        <p:spPr/>
        <p:txBody>
          <a:bodyPr/>
          <a:lstStyle/>
          <a:p>
            <a:r>
              <a:rPr lang="en-US" sz="2000" dirty="0"/>
              <a:t>Pairwise and Non pairwise subqueries are two query types for a multiple column subquery(</a:t>
            </a:r>
            <a:r>
              <a:rPr lang="en-US" sz="2000" dirty="0" err="1"/>
              <a:t>i.e</a:t>
            </a:r>
            <a:r>
              <a:rPr lang="en-US" sz="2000" dirty="0"/>
              <a:t> a subquery returns more than one column). </a:t>
            </a:r>
          </a:p>
          <a:p>
            <a:r>
              <a:rPr lang="en-US" sz="2000" dirty="0"/>
              <a:t>So when doing a column comparison with the main query for a multiple column subquery it can be pairwise and </a:t>
            </a:r>
            <a:r>
              <a:rPr lang="en-US" sz="2000" dirty="0" err="1"/>
              <a:t>nonpairwise</a:t>
            </a:r>
            <a:r>
              <a:rPr lang="en-US" sz="2000" dirty="0"/>
              <a:t>. </a:t>
            </a:r>
          </a:p>
          <a:p>
            <a:r>
              <a:rPr lang="en-US" sz="2000" dirty="0"/>
              <a:t>We will take a small table and try to see the difference between them. </a:t>
            </a:r>
          </a:p>
        </p:txBody>
      </p:sp>
      <p:pic>
        <p:nvPicPr>
          <p:cNvPr id="7" name="Content Placeholder 6">
            <a:extLst>
              <a:ext uri="{FF2B5EF4-FFF2-40B4-BE49-F238E27FC236}">
                <a16:creationId xmlns:a16="http://schemas.microsoft.com/office/drawing/2014/main" id="{0A7F6596-AAF8-4E97-8769-D385BFFE8E31}"/>
              </a:ext>
            </a:extLst>
          </p:cNvPr>
          <p:cNvPicPr>
            <a:picLocks noGrp="1" noChangeAspect="1"/>
          </p:cNvPicPr>
          <p:nvPr>
            <p:ph sz="half" idx="2"/>
          </p:nvPr>
        </p:nvPicPr>
        <p:blipFill>
          <a:blip r:embed="rId3"/>
          <a:stretch>
            <a:fillRect/>
          </a:stretch>
        </p:blipFill>
        <p:spPr>
          <a:xfrm>
            <a:off x="4800600" y="1676400"/>
            <a:ext cx="4035552" cy="3886200"/>
          </a:xfrm>
        </p:spPr>
      </p:pic>
      <p:sp>
        <p:nvSpPr>
          <p:cNvPr id="26" name="Slide Number Placeholder 25"/>
          <p:cNvSpPr>
            <a:spLocks noGrp="1"/>
          </p:cNvSpPr>
          <p:nvPr>
            <p:ph type="sldNum" sz="quarter" idx="12"/>
          </p:nvPr>
        </p:nvSpPr>
        <p:spPr/>
        <p:txBody>
          <a:bodyPr/>
          <a:lstStyle/>
          <a:p>
            <a:pPr>
              <a:defRPr/>
            </a:pPr>
            <a:fld id="{6C7A8632-7304-4A16-9764-8BED3D3E8194}" type="slidenum">
              <a:rPr lang="en-US" smtClean="0"/>
              <a:pPr>
                <a:defRPr/>
              </a:pPr>
              <a:t>48</a:t>
            </a:fld>
            <a:endParaRPr lang="en-US" dirty="0"/>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noFill/>
          <a:ln/>
        </p:spPr>
        <p:txBody>
          <a:bodyPr/>
          <a:lstStyle/>
          <a:p>
            <a:pPr algn="l"/>
            <a:r>
              <a:rPr lang="en-US" sz="3200" b="1" dirty="0">
                <a:solidFill>
                  <a:schemeClr val="tx1"/>
                </a:solidFill>
              </a:rPr>
              <a:t>Multiple-Column Subqueries: Pairwise</a:t>
            </a:r>
          </a:p>
        </p:txBody>
      </p:sp>
      <p:sp>
        <p:nvSpPr>
          <p:cNvPr id="6" name="Content Placeholder 5">
            <a:extLst>
              <a:ext uri="{FF2B5EF4-FFF2-40B4-BE49-F238E27FC236}">
                <a16:creationId xmlns:a16="http://schemas.microsoft.com/office/drawing/2014/main" id="{C7E7FBAE-CC3B-40D8-B37B-2CB762D8EA5D}"/>
              </a:ext>
            </a:extLst>
          </p:cNvPr>
          <p:cNvSpPr>
            <a:spLocks noGrp="1"/>
          </p:cNvSpPr>
          <p:nvPr>
            <p:ph sz="half" idx="1"/>
          </p:nvPr>
        </p:nvSpPr>
        <p:spPr/>
        <p:txBody>
          <a:bodyPr/>
          <a:lstStyle/>
          <a:p>
            <a:r>
              <a:rPr lang="en-US" dirty="0"/>
              <a:t>Here is a  sample pairwise subquery. </a:t>
            </a:r>
          </a:p>
          <a:p>
            <a:pPr marL="0" indent="0">
              <a:buNone/>
            </a:pPr>
            <a:endParaRPr lang="en-US" sz="1800" i="1" dirty="0"/>
          </a:p>
          <a:p>
            <a:pPr marL="0" indent="0">
              <a:buNone/>
            </a:pPr>
            <a:r>
              <a:rPr lang="en-US" sz="1800" i="1" dirty="0"/>
              <a:t>select </a:t>
            </a:r>
            <a:r>
              <a:rPr lang="en-US" sz="1800" i="1" dirty="0" err="1"/>
              <a:t>empid,empsal,serviceperiod</a:t>
            </a:r>
            <a:r>
              <a:rPr lang="en-US" sz="1800" i="1" dirty="0"/>
              <a:t> from employee where (</a:t>
            </a:r>
            <a:r>
              <a:rPr lang="en-US" sz="1800" i="1" dirty="0" err="1"/>
              <a:t>empsal,serviceperiod</a:t>
            </a:r>
            <a:r>
              <a:rPr lang="en-US" sz="1800" i="1" dirty="0"/>
              <a:t>) IN (select </a:t>
            </a:r>
            <a:r>
              <a:rPr lang="en-US" sz="1800" i="1" dirty="0" err="1"/>
              <a:t>empsal,serviceperiod</a:t>
            </a:r>
            <a:r>
              <a:rPr lang="en-US" sz="1800" i="1" dirty="0"/>
              <a:t> from employee where </a:t>
            </a:r>
            <a:r>
              <a:rPr lang="en-US" sz="1800" i="1" dirty="0" err="1"/>
              <a:t>empid</a:t>
            </a:r>
            <a:r>
              <a:rPr lang="en-US" sz="1800" i="1" dirty="0"/>
              <a:t>=1003) AND </a:t>
            </a:r>
            <a:r>
              <a:rPr lang="en-US" sz="1800" i="1" dirty="0" err="1"/>
              <a:t>empid</a:t>
            </a:r>
            <a:r>
              <a:rPr lang="en-US" sz="1800" i="1" dirty="0"/>
              <a:t>&lt;&gt;1003;</a:t>
            </a:r>
          </a:p>
          <a:p>
            <a:pPr marL="0" indent="0">
              <a:buNone/>
            </a:pPr>
            <a:endParaRPr lang="en-US" sz="1800" i="1" dirty="0"/>
          </a:p>
          <a:p>
            <a:pPr marL="0" indent="0">
              <a:buNone/>
            </a:pPr>
            <a:endParaRPr lang="en-US" sz="1800" i="1" dirty="0"/>
          </a:p>
          <a:p>
            <a:pPr marL="0" indent="0">
              <a:buNone/>
            </a:pPr>
            <a:endParaRPr lang="en-US" sz="1800" i="1" dirty="0"/>
          </a:p>
        </p:txBody>
      </p:sp>
      <p:pic>
        <p:nvPicPr>
          <p:cNvPr id="9" name="Content Placeholder 8">
            <a:extLst>
              <a:ext uri="{FF2B5EF4-FFF2-40B4-BE49-F238E27FC236}">
                <a16:creationId xmlns:a16="http://schemas.microsoft.com/office/drawing/2014/main" id="{B47F7421-CA46-4216-BF7E-B97AEF0BC129}"/>
              </a:ext>
            </a:extLst>
          </p:cNvPr>
          <p:cNvPicPr>
            <a:picLocks noGrp="1" noChangeAspect="1"/>
          </p:cNvPicPr>
          <p:nvPr>
            <p:ph sz="half" idx="2"/>
          </p:nvPr>
        </p:nvPicPr>
        <p:blipFill>
          <a:blip r:embed="rId3"/>
          <a:stretch>
            <a:fillRect/>
          </a:stretch>
        </p:blipFill>
        <p:spPr>
          <a:xfrm>
            <a:off x="4800600" y="1481138"/>
            <a:ext cx="3733800" cy="2252662"/>
          </a:xfrm>
        </p:spPr>
      </p:pic>
      <p:sp>
        <p:nvSpPr>
          <p:cNvPr id="26" name="Slide Number Placeholder 25"/>
          <p:cNvSpPr>
            <a:spLocks noGrp="1"/>
          </p:cNvSpPr>
          <p:nvPr>
            <p:ph type="sldNum" sz="quarter" idx="12"/>
          </p:nvPr>
        </p:nvSpPr>
        <p:spPr/>
        <p:txBody>
          <a:bodyPr/>
          <a:lstStyle/>
          <a:p>
            <a:pPr>
              <a:defRPr/>
            </a:pPr>
            <a:fld id="{6C7A8632-7304-4A16-9764-8BED3D3E8194}" type="slidenum">
              <a:rPr lang="en-US" smtClean="0"/>
              <a:pPr>
                <a:defRPr/>
              </a:pPr>
              <a:t>49</a:t>
            </a:fld>
            <a:endParaRPr lang="en-US" dirty="0"/>
          </a:p>
        </p:txBody>
      </p:sp>
    </p:spTree>
    <p:extLst>
      <p:ext uri="{BB962C8B-B14F-4D97-AF65-F5344CB8AC3E}">
        <p14:creationId xmlns:p14="http://schemas.microsoft.com/office/powerpoint/2010/main" val="243568016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White">
          <a:xfrm>
            <a:off x="831850" y="1444625"/>
            <a:ext cx="3505200" cy="16795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a:t>
            </a: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pPr>
            <a:endParaRPr lang="en-US" sz="1800">
              <a:solidFill>
                <a:srgbClr val="000000"/>
              </a:solidFill>
              <a:latin typeface="Courier New" pitchFamily="49" charset="0"/>
            </a:endParaRPr>
          </a:p>
        </p:txBody>
      </p:sp>
      <p:sp>
        <p:nvSpPr>
          <p:cNvPr id="15363" name="Rectangle 3"/>
          <p:cNvSpPr>
            <a:spLocks noChangeArrowheads="1"/>
          </p:cNvSpPr>
          <p:nvPr/>
        </p:nvSpPr>
        <p:spPr bwMode="blackWhite">
          <a:xfrm>
            <a:off x="4506913" y="1450975"/>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a:t>
            </a: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p:txBody>
      </p:sp>
      <p:sp>
        <p:nvSpPr>
          <p:cNvPr id="15364" name="Rectangle 4"/>
          <p:cNvSpPr>
            <a:spLocks noChangeArrowheads="1"/>
          </p:cNvSpPr>
          <p:nvPr/>
        </p:nvSpPr>
        <p:spPr bwMode="blackWhite">
          <a:xfrm>
            <a:off x="2357438" y="3708400"/>
            <a:ext cx="4113212" cy="2451100"/>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85000"/>
              </a:lnSpc>
              <a:spcBef>
                <a:spcPct val="0"/>
              </a:spcBef>
              <a:tabLst>
                <a:tab pos="914400" algn="l"/>
                <a:tab pos="1544638" algn="l"/>
                <a:tab pos="1885950" algn="l"/>
                <a:tab pos="2457450" algn="l"/>
              </a:tabLst>
            </a:pPr>
            <a:r>
              <a:rPr lang="en-US" sz="1800">
                <a:solidFill>
                  <a:srgbClr val="000000"/>
                </a:solidFill>
                <a:latin typeface="Courier New" pitchFamily="49" charset="0"/>
              </a:rPr>
              <a:t>EMPNO 	DEPTNO 	LOC</a:t>
            </a:r>
          </a:p>
          <a:p>
            <a:pPr algn="l">
              <a:lnSpc>
                <a:spcPct val="85000"/>
              </a:lnSpc>
              <a:spcBef>
                <a:spcPct val="0"/>
              </a:spcBef>
              <a:tabLst>
                <a:tab pos="914400" algn="l"/>
                <a:tab pos="1544638" algn="l"/>
                <a:tab pos="1885950" algn="l"/>
                <a:tab pos="2457450" algn="l"/>
              </a:tabLst>
            </a:pPr>
            <a:r>
              <a:rPr lang="en-US" sz="1800">
                <a:solidFill>
                  <a:srgbClr val="000000"/>
                </a:solidFill>
                <a:latin typeface="Courier New" pitchFamily="49" charset="0"/>
              </a:rPr>
              <a:t>----- ------- -------- </a:t>
            </a:r>
          </a:p>
          <a:p>
            <a:pPr algn="l">
              <a:lnSpc>
                <a:spcPct val="85000"/>
              </a:lnSpc>
              <a:spcBef>
                <a:spcPct val="0"/>
              </a:spcBef>
              <a:tabLst>
                <a:tab pos="914400" algn="l"/>
                <a:tab pos="1544638" algn="l"/>
                <a:tab pos="1885950" algn="l"/>
                <a:tab pos="2457450" algn="l"/>
              </a:tabLst>
            </a:pPr>
            <a:r>
              <a:rPr lang="en-US" sz="1800">
                <a:solidFill>
                  <a:srgbClr val="000000"/>
                </a:solidFill>
                <a:latin typeface="Courier New" pitchFamily="49" charset="0"/>
              </a:rPr>
              <a:t> 7839      	10 NEW YORK</a:t>
            </a:r>
          </a:p>
          <a:p>
            <a:pPr algn="l">
              <a:lnSpc>
                <a:spcPct val="85000"/>
              </a:lnSpc>
              <a:spcBef>
                <a:spcPct val="0"/>
              </a:spcBef>
              <a:tabLst>
                <a:tab pos="914400" algn="l"/>
                <a:tab pos="1544638" algn="l"/>
                <a:tab pos="1885950" algn="l"/>
                <a:tab pos="2457450" algn="l"/>
              </a:tabLst>
            </a:pPr>
            <a:r>
              <a:rPr lang="en-US" sz="1800">
                <a:solidFill>
                  <a:srgbClr val="000000"/>
                </a:solidFill>
                <a:latin typeface="Courier New" pitchFamily="49" charset="0"/>
              </a:rPr>
              <a:t> 7698 	    	30 CHICAGO</a:t>
            </a:r>
          </a:p>
          <a:p>
            <a:pPr algn="l">
              <a:lnSpc>
                <a:spcPct val="85000"/>
              </a:lnSpc>
              <a:spcBef>
                <a:spcPct val="0"/>
              </a:spcBef>
              <a:tabLst>
                <a:tab pos="914400" algn="l"/>
                <a:tab pos="1544638" algn="l"/>
                <a:tab pos="1885950" algn="l"/>
                <a:tab pos="2457450" algn="l"/>
              </a:tabLst>
            </a:pPr>
            <a:r>
              <a:rPr lang="en-US" sz="1800">
                <a:solidFill>
                  <a:srgbClr val="000000"/>
                </a:solidFill>
                <a:latin typeface="Courier New" pitchFamily="49" charset="0"/>
              </a:rPr>
              <a:t> 7782  	10 NEW YORK</a:t>
            </a:r>
          </a:p>
          <a:p>
            <a:pPr algn="l">
              <a:lnSpc>
                <a:spcPct val="85000"/>
              </a:lnSpc>
              <a:spcBef>
                <a:spcPct val="0"/>
              </a:spcBef>
              <a:tabLst>
                <a:tab pos="914400" algn="l"/>
                <a:tab pos="1544638" algn="l"/>
                <a:tab pos="1885950" algn="l"/>
                <a:tab pos="2457450" algn="l"/>
              </a:tabLst>
            </a:pPr>
            <a:r>
              <a:rPr lang="en-US" sz="1800">
                <a:solidFill>
                  <a:srgbClr val="000000"/>
                </a:solidFill>
                <a:latin typeface="Courier New" pitchFamily="49" charset="0"/>
              </a:rPr>
              <a:t> 7566  	20 DALLAS</a:t>
            </a:r>
          </a:p>
          <a:p>
            <a:pPr algn="l">
              <a:lnSpc>
                <a:spcPct val="85000"/>
              </a:lnSpc>
              <a:spcBef>
                <a:spcPct val="0"/>
              </a:spcBef>
              <a:tabLst>
                <a:tab pos="914400" algn="l"/>
                <a:tab pos="1544638" algn="l"/>
                <a:tab pos="1885950" algn="l"/>
                <a:tab pos="2457450" algn="l"/>
              </a:tabLst>
            </a:pPr>
            <a:r>
              <a:rPr lang="en-US" sz="1800">
                <a:solidFill>
                  <a:srgbClr val="000000"/>
                </a:solidFill>
                <a:latin typeface="Courier New" pitchFamily="49" charset="0"/>
              </a:rPr>
              <a:t> 7654 	    	30 CHICAGO</a:t>
            </a:r>
          </a:p>
          <a:p>
            <a:pPr algn="l">
              <a:lnSpc>
                <a:spcPct val="85000"/>
              </a:lnSpc>
              <a:spcBef>
                <a:spcPct val="0"/>
              </a:spcBef>
              <a:tabLst>
                <a:tab pos="914400" algn="l"/>
                <a:tab pos="1544638" algn="l"/>
                <a:tab pos="1885950" algn="l"/>
                <a:tab pos="2457450" algn="l"/>
              </a:tabLst>
            </a:pPr>
            <a:r>
              <a:rPr lang="en-US" sz="1800">
                <a:solidFill>
                  <a:srgbClr val="000000"/>
                </a:solidFill>
                <a:latin typeface="Courier New" pitchFamily="49" charset="0"/>
              </a:rPr>
              <a:t> 7499  	30 CHICAGO</a:t>
            </a:r>
          </a:p>
          <a:p>
            <a:pPr algn="l">
              <a:lnSpc>
                <a:spcPct val="85000"/>
              </a:lnSpc>
              <a:spcBef>
                <a:spcPct val="0"/>
              </a:spcBef>
              <a:tabLst>
                <a:tab pos="914400" algn="l"/>
                <a:tab pos="1544638" algn="l"/>
                <a:tab pos="1885950" algn="l"/>
                <a:tab pos="2457450" algn="l"/>
              </a:tabLst>
            </a:pPr>
            <a:r>
              <a:rPr lang="en-US" sz="1800">
                <a:solidFill>
                  <a:srgbClr val="000000"/>
                </a:solidFill>
                <a:latin typeface="Courier New" pitchFamily="49" charset="0"/>
              </a:rPr>
              <a:t>...</a:t>
            </a:r>
          </a:p>
          <a:p>
            <a:pPr algn="l">
              <a:lnSpc>
                <a:spcPct val="85000"/>
              </a:lnSpc>
              <a:spcBef>
                <a:spcPct val="0"/>
              </a:spcBef>
              <a:tabLst>
                <a:tab pos="914400" algn="l"/>
                <a:tab pos="1544638" algn="l"/>
                <a:tab pos="1885950" algn="l"/>
                <a:tab pos="2457450" algn="l"/>
              </a:tabLst>
            </a:pPr>
            <a:r>
              <a:rPr lang="en-US" sz="1800">
                <a:solidFill>
                  <a:srgbClr val="000000"/>
                </a:solidFill>
                <a:latin typeface="Courier New" pitchFamily="49" charset="0"/>
              </a:rPr>
              <a:t>14 rows selected.</a:t>
            </a:r>
          </a:p>
        </p:txBody>
      </p:sp>
      <p:sp>
        <p:nvSpPr>
          <p:cNvPr id="15365" name="Rectangle 5"/>
          <p:cNvSpPr>
            <a:spLocks noGrp="1" noChangeArrowheads="1"/>
          </p:cNvSpPr>
          <p:nvPr>
            <p:ph type="title"/>
          </p:nvPr>
        </p:nvSpPr>
        <p:spPr>
          <a:xfrm>
            <a:off x="228600" y="152400"/>
            <a:ext cx="9142413" cy="881063"/>
          </a:xfrm>
          <a:noFill/>
        </p:spPr>
        <p:txBody>
          <a:bodyPr/>
          <a:lstStyle/>
          <a:p>
            <a:pPr algn="l"/>
            <a:r>
              <a:rPr lang="en-US" sz="3400" b="1" dirty="0">
                <a:solidFill>
                  <a:schemeClr val="tx1"/>
                </a:solidFill>
              </a:rPr>
              <a:t>Obtaining Data from Multiple Tables</a:t>
            </a:r>
          </a:p>
        </p:txBody>
      </p:sp>
      <p:sp>
        <p:nvSpPr>
          <p:cNvPr id="17" name="Slide Number Placeholder 16"/>
          <p:cNvSpPr>
            <a:spLocks noGrp="1"/>
          </p:cNvSpPr>
          <p:nvPr>
            <p:ph type="sldNum" sz="quarter" idx="12"/>
          </p:nvPr>
        </p:nvSpPr>
        <p:spPr/>
        <p:txBody>
          <a:bodyPr/>
          <a:lstStyle/>
          <a:p>
            <a:fld id="{C7D3A3A2-DD09-4C12-9A4D-77F31FE6E1FD}" type="slidenum">
              <a:rPr lang="en-US" smtClean="0"/>
              <a:pPr/>
              <a:t>5</a:t>
            </a:fld>
            <a:endParaRPr lang="en-US"/>
          </a:p>
        </p:txBody>
      </p:sp>
      <p:sp>
        <p:nvSpPr>
          <p:cNvPr id="9222" name="Rectangle 6"/>
          <p:cNvSpPr>
            <a:spLocks noChangeArrowheads="1"/>
          </p:cNvSpPr>
          <p:nvPr/>
        </p:nvSpPr>
        <p:spPr bwMode="auto">
          <a:xfrm>
            <a:off x="742950" y="1087438"/>
            <a:ext cx="804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defRPr/>
            </a:pPr>
            <a:r>
              <a:rPr lang="en-US" sz="2000">
                <a:solidFill>
                  <a:schemeClr val="tx1"/>
                </a:solidFill>
                <a:effectLst>
                  <a:outerShdw blurRad="38100" dist="38100" dir="2700000" algn="tl">
                    <a:srgbClr val="000000"/>
                  </a:outerShdw>
                </a:effectLst>
                <a:latin typeface="Arial" pitchFamily="34" charset="0"/>
              </a:rPr>
              <a:t>EMP </a:t>
            </a:r>
          </a:p>
        </p:txBody>
      </p:sp>
      <p:sp>
        <p:nvSpPr>
          <p:cNvPr id="9223" name="Rectangle 7"/>
          <p:cNvSpPr>
            <a:spLocks noChangeArrowheads="1"/>
          </p:cNvSpPr>
          <p:nvPr/>
        </p:nvSpPr>
        <p:spPr bwMode="auto">
          <a:xfrm>
            <a:off x="4419600" y="1087438"/>
            <a:ext cx="931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defRPr/>
            </a:pPr>
            <a:r>
              <a:rPr lang="en-US" sz="2000">
                <a:solidFill>
                  <a:schemeClr val="tx1"/>
                </a:solidFill>
                <a:effectLst>
                  <a:outerShdw blurRad="38100" dist="38100" dir="2700000" algn="tl">
                    <a:srgbClr val="000000"/>
                  </a:outerShdw>
                </a:effectLst>
                <a:latin typeface="Arial" pitchFamily="34" charset="0"/>
              </a:rPr>
              <a:t>DEPT </a:t>
            </a:r>
          </a:p>
        </p:txBody>
      </p:sp>
      <p:grpSp>
        <p:nvGrpSpPr>
          <p:cNvPr id="2" name="Group 11"/>
          <p:cNvGrpSpPr>
            <a:grpSpLocks/>
          </p:cNvGrpSpPr>
          <p:nvPr/>
        </p:nvGrpSpPr>
        <p:grpSpPr bwMode="auto">
          <a:xfrm>
            <a:off x="895350" y="1504950"/>
            <a:ext cx="7313613" cy="1573213"/>
            <a:chOff x="564" y="948"/>
            <a:chExt cx="4607" cy="991"/>
          </a:xfrm>
        </p:grpSpPr>
        <p:sp>
          <p:nvSpPr>
            <p:cNvPr id="15374" name="Rectangle 8"/>
            <p:cNvSpPr>
              <a:spLocks noChangeArrowheads="1"/>
            </p:cNvSpPr>
            <p:nvPr/>
          </p:nvSpPr>
          <p:spPr bwMode="ltGray">
            <a:xfrm>
              <a:off x="564" y="948"/>
              <a:ext cx="562" cy="991"/>
            </a:xfrm>
            <a:prstGeom prst="rect">
              <a:avLst/>
            </a:prstGeom>
            <a:solidFill>
              <a:srgbClr val="FF5050">
                <a:alpha val="50195"/>
              </a:srgbClr>
            </a:solidFill>
            <a:ln w="9525">
              <a:noFill/>
              <a:miter lim="800000"/>
              <a:headEnd/>
              <a:tailEnd/>
            </a:ln>
            <a:effectLst/>
          </p:spPr>
          <p:txBody>
            <a:bodyPr wrap="none" anchor="ctr"/>
            <a:lstStyle/>
            <a:p>
              <a:endParaRPr lang="en-US"/>
            </a:p>
          </p:txBody>
        </p:sp>
        <p:sp>
          <p:nvSpPr>
            <p:cNvPr id="15375" name="Rectangle 9"/>
            <p:cNvSpPr>
              <a:spLocks noChangeArrowheads="1"/>
            </p:cNvSpPr>
            <p:nvPr/>
          </p:nvSpPr>
          <p:spPr bwMode="ltGray">
            <a:xfrm>
              <a:off x="2110" y="948"/>
              <a:ext cx="562" cy="991"/>
            </a:xfrm>
            <a:prstGeom prst="rect">
              <a:avLst/>
            </a:prstGeom>
            <a:solidFill>
              <a:srgbClr val="FF5050">
                <a:alpha val="50195"/>
              </a:srgbClr>
            </a:solidFill>
            <a:ln w="9525">
              <a:noFill/>
              <a:miter lim="800000"/>
              <a:headEnd/>
              <a:tailEnd/>
            </a:ln>
            <a:effectLst/>
          </p:spPr>
          <p:txBody>
            <a:bodyPr wrap="none" anchor="ctr"/>
            <a:lstStyle/>
            <a:p>
              <a:endParaRPr lang="en-US"/>
            </a:p>
          </p:txBody>
        </p:sp>
        <p:sp>
          <p:nvSpPr>
            <p:cNvPr id="15376" name="Rectangle 10"/>
            <p:cNvSpPr>
              <a:spLocks noChangeArrowheads="1"/>
            </p:cNvSpPr>
            <p:nvPr/>
          </p:nvSpPr>
          <p:spPr bwMode="ltGray">
            <a:xfrm>
              <a:off x="4419" y="948"/>
              <a:ext cx="752" cy="991"/>
            </a:xfrm>
            <a:prstGeom prst="rect">
              <a:avLst/>
            </a:prstGeom>
            <a:solidFill>
              <a:srgbClr val="FF5050">
                <a:alpha val="50195"/>
              </a:srgbClr>
            </a:solidFill>
            <a:ln w="9525">
              <a:noFill/>
              <a:miter lim="800000"/>
              <a:headEnd/>
              <a:tailEnd/>
            </a:ln>
            <a:effectLst/>
          </p:spPr>
          <p:txBody>
            <a:bodyPr wrap="none" anchor="ctr"/>
            <a:lstStyle/>
            <a:p>
              <a:endParaRPr lang="en-US"/>
            </a:p>
          </p:txBody>
        </p:sp>
      </p:grpSp>
      <p:grpSp>
        <p:nvGrpSpPr>
          <p:cNvPr id="3" name="Group 14"/>
          <p:cNvGrpSpPr>
            <a:grpSpLocks/>
          </p:cNvGrpSpPr>
          <p:nvPr/>
        </p:nvGrpSpPr>
        <p:grpSpPr bwMode="auto">
          <a:xfrm>
            <a:off x="3937000" y="3213100"/>
            <a:ext cx="966788" cy="473075"/>
            <a:chOff x="2480" y="2024"/>
            <a:chExt cx="609" cy="298"/>
          </a:xfrm>
        </p:grpSpPr>
        <p:sp>
          <p:nvSpPr>
            <p:cNvPr id="15372" name="Line 12"/>
            <p:cNvSpPr>
              <a:spLocks noChangeShapeType="1"/>
            </p:cNvSpPr>
            <p:nvPr/>
          </p:nvSpPr>
          <p:spPr bwMode="auto">
            <a:xfrm flipV="1">
              <a:off x="2480" y="2024"/>
              <a:ext cx="0" cy="298"/>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sp>
          <p:nvSpPr>
            <p:cNvPr id="15373" name="Line 13"/>
            <p:cNvSpPr>
              <a:spLocks noChangeShapeType="1"/>
            </p:cNvSpPr>
            <p:nvPr/>
          </p:nvSpPr>
          <p:spPr bwMode="auto">
            <a:xfrm flipV="1">
              <a:off x="3089" y="2024"/>
              <a:ext cx="0" cy="298"/>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grpSp>
      <p:sp>
        <p:nvSpPr>
          <p:cNvPr id="15370" name="Rectangle 15"/>
          <p:cNvSpPr>
            <a:spLocks noChangeArrowheads="1"/>
          </p:cNvSpPr>
          <p:nvPr/>
        </p:nvSpPr>
        <p:spPr bwMode="blackWhite">
          <a:xfrm>
            <a:off x="844550" y="1476375"/>
            <a:ext cx="3479800" cy="1654175"/>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914400" algn="l"/>
                <a:tab pos="1885950" algn="l"/>
                <a:tab pos="2457450" algn="l"/>
              </a:tabLst>
            </a:pPr>
            <a:r>
              <a:rPr lang="en-US" sz="1800" dirty="0">
                <a:solidFill>
                  <a:srgbClr val="000000"/>
                </a:solidFill>
                <a:latin typeface="Courier New" pitchFamily="49" charset="0"/>
              </a:rPr>
              <a:t> EMPNO	ENAME	...	DEPTNO</a:t>
            </a:r>
            <a:br>
              <a:rPr lang="en-US" sz="1800" dirty="0">
                <a:solidFill>
                  <a:srgbClr val="000000"/>
                </a:solidFill>
                <a:latin typeface="Courier New" pitchFamily="49" charset="0"/>
              </a:rPr>
            </a:br>
            <a:r>
              <a:rPr lang="en-US" sz="1800" dirty="0">
                <a:solidFill>
                  <a:srgbClr val="000000"/>
                </a:solidFill>
                <a:latin typeface="Courier New" pitchFamily="49" charset="0"/>
              </a:rPr>
              <a:t>------	-----	...	------</a:t>
            </a:r>
            <a:br>
              <a:rPr lang="en-US" sz="1800" dirty="0">
                <a:solidFill>
                  <a:srgbClr val="000000"/>
                </a:solidFill>
                <a:latin typeface="Courier New" pitchFamily="49" charset="0"/>
              </a:rPr>
            </a:br>
            <a:r>
              <a:rPr lang="en-US" sz="1800" dirty="0">
                <a:solidFill>
                  <a:srgbClr val="000000"/>
                </a:solidFill>
                <a:latin typeface="Courier New" pitchFamily="49" charset="0"/>
              </a:rPr>
              <a:t>  7839	KING	...	    10</a:t>
            </a:r>
          </a:p>
          <a:p>
            <a:pPr algn="l">
              <a:lnSpc>
                <a:spcPct val="95000"/>
              </a:lnSpc>
              <a:spcBef>
                <a:spcPct val="0"/>
              </a:spcBef>
              <a:tabLst>
                <a:tab pos="914400" algn="l"/>
                <a:tab pos="1885950" algn="l"/>
                <a:tab pos="2457450" algn="l"/>
              </a:tabLst>
            </a:pPr>
            <a:r>
              <a:rPr lang="en-US" sz="1800" dirty="0">
                <a:solidFill>
                  <a:srgbClr val="000000"/>
                </a:solidFill>
                <a:latin typeface="Courier New" pitchFamily="49" charset="0"/>
              </a:rPr>
              <a:t>  7698	BLAKE	...	    30</a:t>
            </a:r>
          </a:p>
          <a:p>
            <a:pPr algn="l">
              <a:lnSpc>
                <a:spcPct val="95000"/>
              </a:lnSpc>
              <a:spcBef>
                <a:spcPct val="0"/>
              </a:spcBef>
              <a:tabLst>
                <a:tab pos="914400" algn="l"/>
                <a:tab pos="1885950" algn="l"/>
                <a:tab pos="2457450" algn="l"/>
              </a:tabLst>
            </a:pPr>
            <a:r>
              <a:rPr lang="en-US" sz="1800" dirty="0">
                <a:solidFill>
                  <a:srgbClr val="000000"/>
                </a:solidFill>
                <a:latin typeface="Courier New" pitchFamily="49" charset="0"/>
              </a:rPr>
              <a:t>   ...	</a:t>
            </a:r>
          </a:p>
          <a:p>
            <a:pPr algn="l">
              <a:lnSpc>
                <a:spcPct val="95000"/>
              </a:lnSpc>
              <a:spcBef>
                <a:spcPct val="0"/>
              </a:spcBef>
              <a:tabLst>
                <a:tab pos="914400" algn="l"/>
                <a:tab pos="1885950" algn="l"/>
                <a:tab pos="2457450" algn="l"/>
              </a:tabLst>
            </a:pPr>
            <a:r>
              <a:rPr lang="en-US" sz="1800" dirty="0">
                <a:solidFill>
                  <a:srgbClr val="000000"/>
                </a:solidFill>
                <a:latin typeface="Courier New" pitchFamily="49" charset="0"/>
              </a:rPr>
              <a:t>  7934	MILLER	...	    10</a:t>
            </a:r>
          </a:p>
        </p:txBody>
      </p:sp>
      <p:sp>
        <p:nvSpPr>
          <p:cNvPr id="15371" name="Rectangle 16"/>
          <p:cNvSpPr>
            <a:spLocks noChangeArrowheads="1"/>
          </p:cNvSpPr>
          <p:nvPr/>
        </p:nvSpPr>
        <p:spPr bwMode="blackWhite">
          <a:xfrm>
            <a:off x="4519613" y="1482725"/>
            <a:ext cx="3836987" cy="1654175"/>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DEPTNO DNAME     	LOC     </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	--------</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10	ACCOUNTING	NEW YORK</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20	RESEARCH	DALLAS</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30	SALES		CHICAGO</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40	OPERATIONS	BOSTON</a:t>
            </a:r>
          </a:p>
        </p:txBody>
      </p:sp>
    </p:spTree>
    <p:extLst>
      <p:ext uri="{BB962C8B-B14F-4D97-AF65-F5344CB8AC3E}">
        <p14:creationId xmlns:p14="http://schemas.microsoft.com/office/powerpoint/2010/main" val="105130861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noFill/>
          <a:ln/>
        </p:spPr>
        <p:txBody>
          <a:bodyPr/>
          <a:lstStyle/>
          <a:p>
            <a:pPr algn="l"/>
            <a:r>
              <a:rPr lang="en-US" sz="3200" b="1" dirty="0">
                <a:solidFill>
                  <a:schemeClr val="tx1"/>
                </a:solidFill>
              </a:rPr>
              <a:t>Multiple-Column Subqueries: Pairwise</a:t>
            </a:r>
          </a:p>
        </p:txBody>
      </p:sp>
      <p:sp>
        <p:nvSpPr>
          <p:cNvPr id="6" name="Content Placeholder 5">
            <a:extLst>
              <a:ext uri="{FF2B5EF4-FFF2-40B4-BE49-F238E27FC236}">
                <a16:creationId xmlns:a16="http://schemas.microsoft.com/office/drawing/2014/main" id="{C7E7FBAE-CC3B-40D8-B37B-2CB762D8EA5D}"/>
              </a:ext>
            </a:extLst>
          </p:cNvPr>
          <p:cNvSpPr>
            <a:spLocks noGrp="1"/>
          </p:cNvSpPr>
          <p:nvPr>
            <p:ph sz="quarter" idx="1"/>
          </p:nvPr>
        </p:nvSpPr>
        <p:spPr/>
        <p:txBody>
          <a:bodyPr/>
          <a:lstStyle/>
          <a:p>
            <a:r>
              <a:rPr lang="en-US" dirty="0"/>
              <a:t>Basically what we are matching here is the exact pair of salary and service period for emp 1003 for other employees. </a:t>
            </a:r>
          </a:p>
          <a:p>
            <a:r>
              <a:rPr lang="en-US" dirty="0"/>
              <a:t>so for emp 1003 we have (12000,14),(12000,16),(14000,15) &amp; (14000,16).</a:t>
            </a:r>
          </a:p>
          <a:p>
            <a:r>
              <a:rPr lang="en-US" dirty="0"/>
              <a:t>This query returns the employees for whom there is an exact match for any of these pairs.</a:t>
            </a:r>
          </a:p>
        </p:txBody>
      </p:sp>
      <p:sp>
        <p:nvSpPr>
          <p:cNvPr id="26" name="Slide Number Placeholder 25"/>
          <p:cNvSpPr>
            <a:spLocks noGrp="1"/>
          </p:cNvSpPr>
          <p:nvPr>
            <p:ph type="sldNum" sz="quarter" idx="12"/>
          </p:nvPr>
        </p:nvSpPr>
        <p:spPr/>
        <p:txBody>
          <a:bodyPr/>
          <a:lstStyle/>
          <a:p>
            <a:pPr>
              <a:defRPr/>
            </a:pPr>
            <a:fld id="{6C7A8632-7304-4A16-9764-8BED3D3E8194}" type="slidenum">
              <a:rPr lang="en-US" smtClean="0"/>
              <a:pPr>
                <a:defRPr/>
              </a:pPr>
              <a:t>50</a:t>
            </a:fld>
            <a:endParaRPr lang="en-US" dirty="0"/>
          </a:p>
        </p:txBody>
      </p:sp>
    </p:spTree>
    <p:extLst>
      <p:ext uri="{BB962C8B-B14F-4D97-AF65-F5344CB8AC3E}">
        <p14:creationId xmlns:p14="http://schemas.microsoft.com/office/powerpoint/2010/main" val="4123648202"/>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noFill/>
          <a:ln/>
        </p:spPr>
        <p:txBody>
          <a:bodyPr/>
          <a:lstStyle/>
          <a:p>
            <a:pPr algn="l"/>
            <a:r>
              <a:rPr lang="en-US" sz="2800" b="1" dirty="0">
                <a:solidFill>
                  <a:schemeClr val="tx1"/>
                </a:solidFill>
              </a:rPr>
              <a:t>Multiple-Column Subqueries: Non pairwise</a:t>
            </a:r>
          </a:p>
        </p:txBody>
      </p:sp>
      <p:sp>
        <p:nvSpPr>
          <p:cNvPr id="6" name="Content Placeholder 5">
            <a:extLst>
              <a:ext uri="{FF2B5EF4-FFF2-40B4-BE49-F238E27FC236}">
                <a16:creationId xmlns:a16="http://schemas.microsoft.com/office/drawing/2014/main" id="{C7E7FBAE-CC3B-40D8-B37B-2CB762D8EA5D}"/>
              </a:ext>
            </a:extLst>
          </p:cNvPr>
          <p:cNvSpPr>
            <a:spLocks noGrp="1"/>
          </p:cNvSpPr>
          <p:nvPr>
            <p:ph sz="half" idx="1"/>
          </p:nvPr>
        </p:nvSpPr>
        <p:spPr/>
        <p:txBody>
          <a:bodyPr/>
          <a:lstStyle/>
          <a:p>
            <a:r>
              <a:rPr lang="en-US" dirty="0"/>
              <a:t>Now going for a </a:t>
            </a:r>
            <a:r>
              <a:rPr lang="en-US" dirty="0" err="1"/>
              <a:t>nonpairwise</a:t>
            </a:r>
            <a:r>
              <a:rPr lang="en-US" dirty="0"/>
              <a:t> subquery</a:t>
            </a:r>
          </a:p>
          <a:p>
            <a:pPr marL="0" indent="0">
              <a:buNone/>
            </a:pPr>
            <a:endParaRPr lang="en-US" sz="1800" i="1" dirty="0"/>
          </a:p>
          <a:p>
            <a:pPr marL="0" indent="0">
              <a:buNone/>
            </a:pPr>
            <a:r>
              <a:rPr lang="en-US" sz="1800" i="1" dirty="0"/>
              <a:t>select </a:t>
            </a:r>
            <a:r>
              <a:rPr lang="en-US" sz="1800" i="1" dirty="0" err="1"/>
              <a:t>empid,empsal,serviceperiod</a:t>
            </a:r>
            <a:r>
              <a:rPr lang="en-US" sz="1800" i="1" dirty="0"/>
              <a:t> from employee where </a:t>
            </a:r>
            <a:r>
              <a:rPr lang="en-US" sz="1800" i="1" dirty="0" err="1"/>
              <a:t>empsal</a:t>
            </a:r>
            <a:r>
              <a:rPr lang="en-US" sz="1800" i="1" dirty="0"/>
              <a:t> IN (select </a:t>
            </a:r>
            <a:r>
              <a:rPr lang="en-US" sz="1800" i="1" dirty="0" err="1"/>
              <a:t>empsal</a:t>
            </a:r>
            <a:r>
              <a:rPr lang="en-US" sz="1800" i="1" dirty="0"/>
              <a:t> from employee where </a:t>
            </a:r>
            <a:r>
              <a:rPr lang="en-US" sz="1800" i="1" dirty="0" err="1"/>
              <a:t>empid</a:t>
            </a:r>
            <a:r>
              <a:rPr lang="en-US" sz="1800" i="1" dirty="0"/>
              <a:t>=1003) AND </a:t>
            </a:r>
            <a:r>
              <a:rPr lang="en-US" sz="1800" i="1" dirty="0" err="1"/>
              <a:t>serviceperiod</a:t>
            </a:r>
            <a:r>
              <a:rPr lang="en-US" sz="1800" i="1" dirty="0"/>
              <a:t> IN (select </a:t>
            </a:r>
            <a:r>
              <a:rPr lang="en-US" sz="1800" i="1" dirty="0" err="1"/>
              <a:t>serviceperiod</a:t>
            </a:r>
            <a:r>
              <a:rPr lang="en-US" sz="1800" i="1" dirty="0"/>
              <a:t> from employee where </a:t>
            </a:r>
            <a:r>
              <a:rPr lang="en-US" sz="1800" i="1" dirty="0" err="1"/>
              <a:t>empid</a:t>
            </a:r>
            <a:r>
              <a:rPr lang="en-US" sz="1800" i="1" dirty="0"/>
              <a:t>=1003) AND </a:t>
            </a:r>
            <a:r>
              <a:rPr lang="en-US" sz="1800" i="1" dirty="0" err="1"/>
              <a:t>empid</a:t>
            </a:r>
            <a:r>
              <a:rPr lang="en-US" sz="1800" i="1" dirty="0"/>
              <a:t>&lt;&gt;1003 </a:t>
            </a:r>
          </a:p>
          <a:p>
            <a:pPr marL="0" indent="0">
              <a:buNone/>
            </a:pPr>
            <a:endParaRPr lang="en-US" dirty="0"/>
          </a:p>
        </p:txBody>
      </p:sp>
      <p:sp>
        <p:nvSpPr>
          <p:cNvPr id="26" name="Slide Number Placeholder 25"/>
          <p:cNvSpPr>
            <a:spLocks noGrp="1"/>
          </p:cNvSpPr>
          <p:nvPr>
            <p:ph type="sldNum" sz="quarter" idx="12"/>
          </p:nvPr>
        </p:nvSpPr>
        <p:spPr/>
        <p:txBody>
          <a:bodyPr/>
          <a:lstStyle/>
          <a:p>
            <a:pPr>
              <a:defRPr/>
            </a:pPr>
            <a:fld id="{6C7A8632-7304-4A16-9764-8BED3D3E8194}" type="slidenum">
              <a:rPr lang="en-US" smtClean="0"/>
              <a:pPr>
                <a:defRPr/>
              </a:pPr>
              <a:t>51</a:t>
            </a:fld>
            <a:endParaRPr lang="en-US" dirty="0"/>
          </a:p>
        </p:txBody>
      </p:sp>
      <p:pic>
        <p:nvPicPr>
          <p:cNvPr id="5" name="Content Placeholder 4">
            <a:extLst>
              <a:ext uri="{FF2B5EF4-FFF2-40B4-BE49-F238E27FC236}">
                <a16:creationId xmlns:a16="http://schemas.microsoft.com/office/drawing/2014/main" id="{E4D73475-32E8-4045-9153-D62DE851EA72}"/>
              </a:ext>
            </a:extLst>
          </p:cNvPr>
          <p:cNvPicPr>
            <a:picLocks noGrp="1" noChangeAspect="1"/>
          </p:cNvPicPr>
          <p:nvPr>
            <p:ph sz="half" idx="2"/>
          </p:nvPr>
        </p:nvPicPr>
        <p:blipFill>
          <a:blip r:embed="rId3"/>
          <a:stretch>
            <a:fillRect/>
          </a:stretch>
        </p:blipFill>
        <p:spPr>
          <a:xfrm>
            <a:off x="4953000" y="1600200"/>
            <a:ext cx="3200400" cy="2133600"/>
          </a:xfrm>
        </p:spPr>
      </p:pic>
    </p:spTree>
    <p:extLst>
      <p:ext uri="{BB962C8B-B14F-4D97-AF65-F5344CB8AC3E}">
        <p14:creationId xmlns:p14="http://schemas.microsoft.com/office/powerpoint/2010/main" val="3127185166"/>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noFill/>
          <a:ln/>
        </p:spPr>
        <p:txBody>
          <a:bodyPr/>
          <a:lstStyle/>
          <a:p>
            <a:pPr algn="l"/>
            <a:r>
              <a:rPr lang="en-US" sz="2800" b="1" dirty="0">
                <a:solidFill>
                  <a:schemeClr val="tx1"/>
                </a:solidFill>
              </a:rPr>
              <a:t>Multiple-Column Subqueries: Non Pairwise</a:t>
            </a:r>
          </a:p>
        </p:txBody>
      </p:sp>
      <p:sp>
        <p:nvSpPr>
          <p:cNvPr id="6" name="Content Placeholder 5">
            <a:extLst>
              <a:ext uri="{FF2B5EF4-FFF2-40B4-BE49-F238E27FC236}">
                <a16:creationId xmlns:a16="http://schemas.microsoft.com/office/drawing/2014/main" id="{C7E7FBAE-CC3B-40D8-B37B-2CB762D8EA5D}"/>
              </a:ext>
            </a:extLst>
          </p:cNvPr>
          <p:cNvSpPr>
            <a:spLocks noGrp="1"/>
          </p:cNvSpPr>
          <p:nvPr>
            <p:ph sz="quarter" idx="1"/>
          </p:nvPr>
        </p:nvSpPr>
        <p:spPr/>
        <p:txBody>
          <a:bodyPr/>
          <a:lstStyle/>
          <a:p>
            <a:r>
              <a:rPr lang="en-US" dirty="0"/>
              <a:t>Mark the difference </a:t>
            </a:r>
            <a:r>
              <a:rPr lang="en-US" dirty="0" err="1"/>
              <a:t>here.We</a:t>
            </a:r>
            <a:r>
              <a:rPr lang="en-US" dirty="0"/>
              <a:t> have one extra row emp 1010.</a:t>
            </a:r>
          </a:p>
          <a:p>
            <a:r>
              <a:rPr lang="en-US" dirty="0"/>
              <a:t>So what non pairwise subquery does is matches any salary and any period of emp 1003 with other employees salary and </a:t>
            </a:r>
            <a:r>
              <a:rPr lang="en-US" dirty="0" err="1"/>
              <a:t>serviceperiod</a:t>
            </a:r>
            <a:r>
              <a:rPr lang="en-US" dirty="0"/>
              <a:t>. </a:t>
            </a:r>
          </a:p>
          <a:p>
            <a:r>
              <a:rPr lang="en-US" dirty="0"/>
              <a:t>So any employee having salary 12000 or 14000 and service period 14 or 15 or 16 will be listed. That is why emp 1010 was listed though there is no pair (12000,15).</a:t>
            </a:r>
          </a:p>
          <a:p>
            <a:r>
              <a:rPr lang="en-US" dirty="0"/>
              <a:t>Pairwise subquery excluded this because it only looks for the specified pairs as mentioned above.</a:t>
            </a:r>
          </a:p>
        </p:txBody>
      </p:sp>
      <p:sp>
        <p:nvSpPr>
          <p:cNvPr id="26" name="Slide Number Placeholder 25"/>
          <p:cNvSpPr>
            <a:spLocks noGrp="1"/>
          </p:cNvSpPr>
          <p:nvPr>
            <p:ph type="sldNum" sz="quarter" idx="12"/>
          </p:nvPr>
        </p:nvSpPr>
        <p:spPr/>
        <p:txBody>
          <a:bodyPr/>
          <a:lstStyle/>
          <a:p>
            <a:pPr>
              <a:defRPr/>
            </a:pPr>
            <a:fld id="{6C7A8632-7304-4A16-9764-8BED3D3E8194}" type="slidenum">
              <a:rPr lang="en-US" smtClean="0"/>
              <a:pPr>
                <a:defRPr/>
              </a:pPr>
              <a:t>52</a:t>
            </a:fld>
            <a:endParaRPr lang="en-US" dirty="0"/>
          </a:p>
        </p:txBody>
      </p:sp>
    </p:spTree>
    <p:extLst>
      <p:ext uri="{BB962C8B-B14F-4D97-AF65-F5344CB8AC3E}">
        <p14:creationId xmlns:p14="http://schemas.microsoft.com/office/powerpoint/2010/main" val="3230224795"/>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blackWhite">
          <a:xfrm>
            <a:off x="927100" y="2168525"/>
            <a:ext cx="7489825" cy="18764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endParaRPr lang="en-US" sz="1800" b="1" i="0">
              <a:solidFill>
                <a:srgbClr val="000000"/>
              </a:solidFill>
              <a:latin typeface="Courier New" pitchFamily="49" charset="0"/>
            </a:endParaRPr>
          </a:p>
          <a:p>
            <a:pPr algn="l">
              <a:lnSpc>
                <a:spcPct val="100000"/>
              </a:lnSpc>
              <a:spcBef>
                <a:spcPct val="0"/>
              </a:spcBef>
              <a:tabLst>
                <a:tab pos="1200150" algn="l"/>
              </a:tabLst>
            </a:pPr>
            <a:endParaRPr lang="en-US" sz="1800" b="1" i="0">
              <a:solidFill>
                <a:srgbClr val="000000"/>
              </a:solidFill>
              <a:latin typeface="Courier New" pitchFamily="49" charset="0"/>
            </a:endParaRPr>
          </a:p>
        </p:txBody>
      </p:sp>
      <p:sp>
        <p:nvSpPr>
          <p:cNvPr id="21507" name="Rectangle 3"/>
          <p:cNvSpPr>
            <a:spLocks noGrp="1" noChangeArrowheads="1"/>
          </p:cNvSpPr>
          <p:nvPr>
            <p:ph type="title"/>
          </p:nvPr>
        </p:nvSpPr>
        <p:spPr>
          <a:noFill/>
          <a:ln/>
        </p:spPr>
        <p:txBody>
          <a:bodyPr/>
          <a:lstStyle/>
          <a:p>
            <a:pPr algn="l"/>
            <a:r>
              <a:rPr lang="en-US" b="1" dirty="0">
                <a:solidFill>
                  <a:schemeClr val="tx1"/>
                </a:solidFill>
              </a:rPr>
              <a:t>Null Values in a </a:t>
            </a:r>
            <a:r>
              <a:rPr lang="en-US" b="1" dirty="0" err="1">
                <a:solidFill>
                  <a:schemeClr val="tx1"/>
                </a:solidFill>
              </a:rPr>
              <a:t>Subquery</a:t>
            </a:r>
            <a:endParaRPr lang="en-US" b="1" dirty="0">
              <a:solidFill>
                <a:schemeClr val="tx1"/>
              </a:solidFill>
            </a:endParaRPr>
          </a:p>
        </p:txBody>
      </p:sp>
      <p:sp>
        <p:nvSpPr>
          <p:cNvPr id="21508" name="Rectangle 4"/>
          <p:cNvSpPr>
            <a:spLocks noChangeArrowheads="1"/>
          </p:cNvSpPr>
          <p:nvPr/>
        </p:nvSpPr>
        <p:spPr bwMode="auto">
          <a:xfrm>
            <a:off x="4545013" y="3097213"/>
            <a:ext cx="3371850" cy="617537"/>
          </a:xfrm>
          <a:prstGeom prst="rect">
            <a:avLst/>
          </a:prstGeom>
          <a:gradFill rotWithShape="0">
            <a:gsLst>
              <a:gs pos="0">
                <a:srgbClr val="FF9966"/>
              </a:gs>
              <a:gs pos="100000">
                <a:srgbClr val="FF9966">
                  <a:gamma/>
                  <a:shade val="100000"/>
                  <a:invGamma/>
                </a:srgbClr>
              </a:gs>
            </a:gsLst>
            <a:lin ang="5400000" scaled="1"/>
          </a:gradFill>
          <a:ln w="9525">
            <a:noFill/>
            <a:miter lim="800000"/>
            <a:headEnd/>
            <a:tailEnd/>
          </a:ln>
          <a:effectLst/>
        </p:spPr>
        <p:txBody>
          <a:bodyPr wrap="none" anchor="ctr"/>
          <a:lstStyle/>
          <a:p>
            <a:endParaRPr lang="en-US"/>
          </a:p>
        </p:txBody>
      </p:sp>
      <p:sp>
        <p:nvSpPr>
          <p:cNvPr id="21509" name="Rectangle 5"/>
          <p:cNvSpPr>
            <a:spLocks noChangeArrowheads="1"/>
          </p:cNvSpPr>
          <p:nvPr/>
        </p:nvSpPr>
        <p:spPr bwMode="blackWhite">
          <a:xfrm>
            <a:off x="971550" y="2174875"/>
            <a:ext cx="7180263" cy="190182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b="1" i="0" dirty="0">
                <a:solidFill>
                  <a:srgbClr val="000000"/>
                </a:solidFill>
                <a:latin typeface="Courier New" pitchFamily="49" charset="0"/>
              </a:rPr>
              <a:t>SQL&gt; SELECT	</a:t>
            </a:r>
            <a:r>
              <a:rPr lang="en-US" sz="1800" b="1" i="0" dirty="0" err="1">
                <a:solidFill>
                  <a:srgbClr val="000000"/>
                </a:solidFill>
                <a:latin typeface="Courier New" pitchFamily="49" charset="0"/>
              </a:rPr>
              <a:t>employee.ename</a:t>
            </a:r>
            <a:endParaRPr lang="en-US" sz="1800" b="1" i="0" dirty="0">
              <a:solidFill>
                <a:srgbClr val="000000"/>
              </a:solidFill>
              <a:latin typeface="Courier New" pitchFamily="49" charset="0"/>
            </a:endParaRPr>
          </a:p>
          <a:p>
            <a:pPr algn="l">
              <a:lnSpc>
                <a:spcPct val="100000"/>
              </a:lnSpc>
              <a:spcBef>
                <a:spcPct val="0"/>
              </a:spcBef>
              <a:tabLst>
                <a:tab pos="1200150" algn="l"/>
              </a:tabLst>
            </a:pPr>
            <a:r>
              <a:rPr lang="en-US" sz="1800" b="1" i="0" dirty="0">
                <a:solidFill>
                  <a:srgbClr val="000000"/>
                </a:solidFill>
                <a:latin typeface="Courier New" pitchFamily="49" charset="0"/>
              </a:rPr>
              <a:t>  2  FROM 	</a:t>
            </a:r>
            <a:r>
              <a:rPr lang="en-US" sz="1800" b="1" i="0" dirty="0" err="1">
                <a:solidFill>
                  <a:srgbClr val="000000"/>
                </a:solidFill>
                <a:latin typeface="Courier New" pitchFamily="49" charset="0"/>
              </a:rPr>
              <a:t>emp</a:t>
            </a:r>
            <a:r>
              <a:rPr lang="en-US" sz="1800" b="1" i="0" dirty="0">
                <a:solidFill>
                  <a:srgbClr val="000000"/>
                </a:solidFill>
                <a:latin typeface="Courier New" pitchFamily="49" charset="0"/>
              </a:rPr>
              <a:t> employee</a:t>
            </a:r>
          </a:p>
          <a:p>
            <a:pPr algn="l">
              <a:lnSpc>
                <a:spcPct val="100000"/>
              </a:lnSpc>
              <a:spcBef>
                <a:spcPct val="0"/>
              </a:spcBef>
              <a:tabLst>
                <a:tab pos="1200150" algn="l"/>
              </a:tabLst>
            </a:pPr>
            <a:r>
              <a:rPr lang="en-US" sz="1800" b="1" i="0" dirty="0">
                <a:solidFill>
                  <a:srgbClr val="000000"/>
                </a:solidFill>
                <a:latin typeface="Courier New" pitchFamily="49" charset="0"/>
              </a:rPr>
              <a:t>  3  WHERE 	</a:t>
            </a:r>
            <a:r>
              <a:rPr lang="en-US" sz="1800" b="1" i="0" dirty="0" err="1">
                <a:solidFill>
                  <a:srgbClr val="000000"/>
                </a:solidFill>
                <a:latin typeface="Courier New" pitchFamily="49" charset="0"/>
              </a:rPr>
              <a:t>employee.empno</a:t>
            </a:r>
            <a:r>
              <a:rPr lang="en-US" sz="1800" b="1" i="0" dirty="0">
                <a:solidFill>
                  <a:srgbClr val="000000"/>
                </a:solidFill>
                <a:latin typeface="Courier New" pitchFamily="49" charset="0"/>
              </a:rPr>
              <a:t> NOT IN</a:t>
            </a:r>
          </a:p>
          <a:p>
            <a:pPr algn="l">
              <a:lnSpc>
                <a:spcPct val="100000"/>
              </a:lnSpc>
              <a:spcBef>
                <a:spcPct val="0"/>
              </a:spcBef>
              <a:tabLst>
                <a:tab pos="1200150" algn="l"/>
              </a:tabLst>
            </a:pPr>
            <a:r>
              <a:rPr lang="en-US" sz="1800" b="1" i="0" dirty="0">
                <a:solidFill>
                  <a:srgbClr val="000000"/>
                </a:solidFill>
                <a:latin typeface="Courier New" pitchFamily="49" charset="0"/>
              </a:rPr>
              <a:t>  4				(SELECT manager.mgr</a:t>
            </a:r>
          </a:p>
          <a:p>
            <a:pPr algn="l">
              <a:lnSpc>
                <a:spcPct val="100000"/>
              </a:lnSpc>
              <a:spcBef>
                <a:spcPct val="0"/>
              </a:spcBef>
              <a:tabLst>
                <a:tab pos="1200150" algn="l"/>
              </a:tabLst>
            </a:pPr>
            <a:r>
              <a:rPr lang="en-US" sz="1800" b="1" i="0" dirty="0">
                <a:solidFill>
                  <a:srgbClr val="000000"/>
                </a:solidFill>
                <a:latin typeface="Courier New" pitchFamily="49" charset="0"/>
              </a:rPr>
              <a:t>  5				 FROM   </a:t>
            </a:r>
            <a:r>
              <a:rPr lang="en-US" sz="1800" b="1" i="0" dirty="0" err="1">
                <a:solidFill>
                  <a:srgbClr val="000000"/>
                </a:solidFill>
                <a:latin typeface="Courier New" pitchFamily="49" charset="0"/>
              </a:rPr>
              <a:t>emp</a:t>
            </a:r>
            <a:r>
              <a:rPr lang="en-US" sz="1800" b="1" i="0" dirty="0">
                <a:solidFill>
                  <a:srgbClr val="000000"/>
                </a:solidFill>
                <a:latin typeface="Courier New" pitchFamily="49" charset="0"/>
              </a:rPr>
              <a:t> manager);</a:t>
            </a:r>
          </a:p>
          <a:p>
            <a:pPr algn="l">
              <a:lnSpc>
                <a:spcPct val="100000"/>
              </a:lnSpc>
              <a:spcBef>
                <a:spcPct val="0"/>
              </a:spcBef>
              <a:tabLst>
                <a:tab pos="1200150" algn="l"/>
              </a:tabLst>
            </a:pPr>
            <a:r>
              <a:rPr lang="en-US" sz="1800" b="1" i="0" dirty="0">
                <a:solidFill>
                  <a:srgbClr val="FF3300"/>
                </a:solidFill>
                <a:effectLst>
                  <a:outerShdw blurRad="38100" dist="38100" dir="2700000" algn="tl">
                    <a:srgbClr val="000000"/>
                  </a:outerShdw>
                </a:effectLst>
                <a:latin typeface="Courier New" pitchFamily="49" charset="0"/>
              </a:rPr>
              <a:t>no rows selected.</a:t>
            </a:r>
          </a:p>
        </p:txBody>
      </p:sp>
      <p:sp>
        <p:nvSpPr>
          <p:cNvPr id="6" name="Slide Number Placeholder 5"/>
          <p:cNvSpPr>
            <a:spLocks noGrp="1"/>
          </p:cNvSpPr>
          <p:nvPr>
            <p:ph type="sldNum" sz="quarter" idx="12"/>
          </p:nvPr>
        </p:nvSpPr>
        <p:spPr/>
        <p:txBody>
          <a:bodyPr/>
          <a:lstStyle/>
          <a:p>
            <a:pPr>
              <a:defRPr/>
            </a:pPr>
            <a:fld id="{6C7A8632-7304-4A16-9764-8BED3D3E8194}" type="slidenum">
              <a:rPr lang="en-US" smtClean="0"/>
              <a:pPr>
                <a:defRPr/>
              </a:pPr>
              <a:t>53</a:t>
            </a:fld>
            <a:endParaRPr lang="en-US" dirty="0"/>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935038" y="1689100"/>
            <a:ext cx="7491412" cy="19748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endParaRPr lang="en-US" sz="1800" b="1" i="0">
              <a:solidFill>
                <a:srgbClr val="000000"/>
              </a:solidFill>
              <a:latin typeface="Courier New" pitchFamily="49" charset="0"/>
            </a:endParaRPr>
          </a:p>
          <a:p>
            <a:pPr algn="l">
              <a:lnSpc>
                <a:spcPct val="100000"/>
              </a:lnSpc>
              <a:spcBef>
                <a:spcPct val="0"/>
              </a:spcBef>
              <a:tabLst>
                <a:tab pos="1200150" algn="l"/>
              </a:tabLst>
            </a:pPr>
            <a:endParaRPr lang="en-US" sz="1800" b="1" i="0">
              <a:solidFill>
                <a:srgbClr val="000000"/>
              </a:solidFill>
              <a:latin typeface="Courier New" pitchFamily="49" charset="0"/>
            </a:endParaRPr>
          </a:p>
        </p:txBody>
      </p:sp>
      <p:sp>
        <p:nvSpPr>
          <p:cNvPr id="23555" name="Rectangle 3"/>
          <p:cNvSpPr>
            <a:spLocks noChangeArrowheads="1"/>
          </p:cNvSpPr>
          <p:nvPr/>
        </p:nvSpPr>
        <p:spPr bwMode="auto">
          <a:xfrm>
            <a:off x="3752850" y="2049463"/>
            <a:ext cx="4591050" cy="884237"/>
          </a:xfrm>
          <a:prstGeom prst="rect">
            <a:avLst/>
          </a:prstGeom>
          <a:gradFill rotWithShape="0">
            <a:gsLst>
              <a:gs pos="0">
                <a:srgbClr val="FF9966"/>
              </a:gs>
              <a:gs pos="100000">
                <a:srgbClr val="FF9966">
                  <a:gamma/>
                  <a:shade val="100000"/>
                  <a:invGamma/>
                </a:srgbClr>
              </a:gs>
            </a:gsLst>
            <a:lin ang="5400000" scaled="1"/>
          </a:gradFill>
          <a:ln w="9525">
            <a:noFill/>
            <a:miter lim="800000"/>
            <a:headEnd/>
            <a:tailEnd/>
          </a:ln>
          <a:effectLst/>
        </p:spPr>
        <p:txBody>
          <a:bodyPr wrap="none" anchor="ctr"/>
          <a:lstStyle/>
          <a:p>
            <a:endParaRPr lang="en-US"/>
          </a:p>
        </p:txBody>
      </p:sp>
      <p:sp>
        <p:nvSpPr>
          <p:cNvPr id="23556" name="Rectangle 4"/>
          <p:cNvSpPr>
            <a:spLocks noGrp="1" noChangeArrowheads="1"/>
          </p:cNvSpPr>
          <p:nvPr>
            <p:ph type="title"/>
          </p:nvPr>
        </p:nvSpPr>
        <p:spPr>
          <a:xfrm>
            <a:off x="304800" y="0"/>
            <a:ext cx="8382000" cy="881063"/>
          </a:xfrm>
          <a:noFill/>
          <a:ln/>
        </p:spPr>
        <p:txBody>
          <a:bodyPr/>
          <a:lstStyle/>
          <a:p>
            <a:pPr algn="l"/>
            <a:r>
              <a:rPr lang="en-US" b="1" dirty="0">
                <a:solidFill>
                  <a:schemeClr val="tx1"/>
                </a:solidFill>
              </a:rPr>
              <a:t>Using a </a:t>
            </a:r>
            <a:r>
              <a:rPr lang="en-US" b="1" dirty="0" err="1">
                <a:solidFill>
                  <a:schemeClr val="tx1"/>
                </a:solidFill>
              </a:rPr>
              <a:t>Subquery</a:t>
            </a:r>
            <a:r>
              <a:rPr lang="en-US" b="1" dirty="0">
                <a:solidFill>
                  <a:schemeClr val="tx1"/>
                </a:solidFill>
              </a:rPr>
              <a:t> in the FROM Clause</a:t>
            </a:r>
          </a:p>
        </p:txBody>
      </p:sp>
      <p:sp>
        <p:nvSpPr>
          <p:cNvPr id="23557" name="Rectangle 5"/>
          <p:cNvSpPr>
            <a:spLocks noChangeArrowheads="1"/>
          </p:cNvSpPr>
          <p:nvPr/>
        </p:nvSpPr>
        <p:spPr bwMode="blackWhite">
          <a:xfrm>
            <a:off x="935038" y="3875088"/>
            <a:ext cx="7491412" cy="2055812"/>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b="1" i="0">
                <a:solidFill>
                  <a:srgbClr val="000000"/>
                </a:solidFill>
                <a:latin typeface="Courier New" pitchFamily="49" charset="0"/>
              </a:rPr>
              <a:t>ENAME            SAL    DEPTNO     SALAVG</a:t>
            </a:r>
          </a:p>
          <a:p>
            <a:pPr algn="l">
              <a:lnSpc>
                <a:spcPct val="100000"/>
              </a:lnSpc>
              <a:spcBef>
                <a:spcPct val="0"/>
              </a:spcBef>
              <a:tabLst>
                <a:tab pos="1200150" algn="l"/>
              </a:tabLst>
            </a:pPr>
            <a:r>
              <a:rPr lang="en-US" sz="1800" b="1" i="0">
                <a:solidFill>
                  <a:srgbClr val="000000"/>
                </a:solidFill>
                <a:latin typeface="Courier New" pitchFamily="49" charset="0"/>
              </a:rPr>
              <a:t>---------- --------- --------- ----------</a:t>
            </a:r>
          </a:p>
          <a:p>
            <a:pPr algn="l">
              <a:lnSpc>
                <a:spcPct val="100000"/>
              </a:lnSpc>
              <a:spcBef>
                <a:spcPct val="0"/>
              </a:spcBef>
              <a:tabLst>
                <a:tab pos="1200150" algn="l"/>
              </a:tabLst>
            </a:pPr>
            <a:r>
              <a:rPr lang="en-US" sz="1800" b="1" i="0">
                <a:solidFill>
                  <a:srgbClr val="000000"/>
                </a:solidFill>
                <a:latin typeface="Courier New" pitchFamily="49" charset="0"/>
              </a:rPr>
              <a:t>KING            5000        10  2916.6667</a:t>
            </a:r>
          </a:p>
          <a:p>
            <a:pPr algn="l">
              <a:lnSpc>
                <a:spcPct val="100000"/>
              </a:lnSpc>
              <a:spcBef>
                <a:spcPct val="0"/>
              </a:spcBef>
              <a:tabLst>
                <a:tab pos="1200150" algn="l"/>
              </a:tabLst>
            </a:pPr>
            <a:r>
              <a:rPr lang="en-US" sz="1800" b="1" i="0">
                <a:solidFill>
                  <a:srgbClr val="000000"/>
                </a:solidFill>
                <a:latin typeface="Courier New" pitchFamily="49" charset="0"/>
              </a:rPr>
              <a:t>JONES           2975        20       2175</a:t>
            </a:r>
          </a:p>
          <a:p>
            <a:pPr algn="l">
              <a:lnSpc>
                <a:spcPct val="100000"/>
              </a:lnSpc>
              <a:spcBef>
                <a:spcPct val="0"/>
              </a:spcBef>
              <a:tabLst>
                <a:tab pos="1200150" algn="l"/>
              </a:tabLst>
            </a:pPr>
            <a:r>
              <a:rPr lang="en-US" sz="1800" b="1" i="0">
                <a:solidFill>
                  <a:srgbClr val="000000"/>
                </a:solidFill>
                <a:latin typeface="Courier New" pitchFamily="49" charset="0"/>
              </a:rPr>
              <a:t>SCOTT           3000        20       2175</a:t>
            </a:r>
          </a:p>
          <a:p>
            <a:pPr algn="l">
              <a:lnSpc>
                <a:spcPct val="100000"/>
              </a:lnSpc>
              <a:spcBef>
                <a:spcPct val="0"/>
              </a:spcBef>
              <a:tabLst>
                <a:tab pos="1200150" algn="l"/>
              </a:tabLst>
            </a:pPr>
            <a:r>
              <a:rPr lang="en-US" sz="1800" b="1" i="0">
                <a:solidFill>
                  <a:srgbClr val="000000"/>
                </a:solidFill>
                <a:latin typeface="Courier New" pitchFamily="49" charset="0"/>
              </a:rPr>
              <a:t>...</a:t>
            </a:r>
          </a:p>
          <a:p>
            <a:pPr algn="l">
              <a:lnSpc>
                <a:spcPct val="100000"/>
              </a:lnSpc>
              <a:spcBef>
                <a:spcPct val="0"/>
              </a:spcBef>
              <a:tabLst>
                <a:tab pos="1200150" algn="l"/>
              </a:tabLst>
            </a:pPr>
            <a:r>
              <a:rPr lang="en-US" sz="1800" b="1" i="0">
                <a:solidFill>
                  <a:srgbClr val="000000"/>
                </a:solidFill>
                <a:latin typeface="Courier New" pitchFamily="49" charset="0"/>
              </a:rPr>
              <a:t>6 rows selected.</a:t>
            </a:r>
          </a:p>
        </p:txBody>
      </p:sp>
      <p:sp>
        <p:nvSpPr>
          <p:cNvPr id="23558" name="Rectangle 6"/>
          <p:cNvSpPr>
            <a:spLocks noChangeArrowheads="1"/>
          </p:cNvSpPr>
          <p:nvPr/>
        </p:nvSpPr>
        <p:spPr bwMode="blackWhite">
          <a:xfrm>
            <a:off x="922338" y="1851025"/>
            <a:ext cx="7180262" cy="159702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b="1" i="0">
                <a:solidFill>
                  <a:srgbClr val="000000"/>
                </a:solidFill>
                <a:latin typeface="Courier New" pitchFamily="49" charset="0"/>
              </a:rPr>
              <a:t>SQL&gt; SELECT  a.ename, a.sal, a.deptno, b.salavg</a:t>
            </a:r>
          </a:p>
          <a:p>
            <a:pPr algn="l">
              <a:lnSpc>
                <a:spcPct val="100000"/>
              </a:lnSpc>
              <a:spcBef>
                <a:spcPct val="0"/>
              </a:spcBef>
              <a:tabLst>
                <a:tab pos="1200150" algn="l"/>
              </a:tabLst>
            </a:pPr>
            <a:r>
              <a:rPr lang="en-US" sz="1800" b="1" i="0">
                <a:solidFill>
                  <a:srgbClr val="000000"/>
                </a:solidFill>
                <a:latin typeface="Courier New" pitchFamily="49" charset="0"/>
              </a:rPr>
              <a:t>  2  FROM    emp a, (SELECT   deptno, avg(sal) salavg</a:t>
            </a:r>
          </a:p>
          <a:p>
            <a:pPr algn="l">
              <a:lnSpc>
                <a:spcPct val="100000"/>
              </a:lnSpc>
              <a:spcBef>
                <a:spcPct val="0"/>
              </a:spcBef>
              <a:tabLst>
                <a:tab pos="1200150" algn="l"/>
              </a:tabLst>
            </a:pPr>
            <a:r>
              <a:rPr lang="en-US" sz="1800" b="1" i="0">
                <a:solidFill>
                  <a:srgbClr val="000000"/>
                </a:solidFill>
                <a:latin typeface="Courier New" pitchFamily="49" charset="0"/>
              </a:rPr>
              <a:t>  3                  FROM     emp</a:t>
            </a:r>
          </a:p>
          <a:p>
            <a:pPr algn="l">
              <a:lnSpc>
                <a:spcPct val="100000"/>
              </a:lnSpc>
              <a:spcBef>
                <a:spcPct val="0"/>
              </a:spcBef>
              <a:tabLst>
                <a:tab pos="1200150" algn="l"/>
              </a:tabLst>
            </a:pPr>
            <a:r>
              <a:rPr lang="en-US" sz="1800" b="1" i="0">
                <a:solidFill>
                  <a:srgbClr val="000000"/>
                </a:solidFill>
                <a:latin typeface="Courier New" pitchFamily="49" charset="0"/>
              </a:rPr>
              <a:t>  4                  GROUP BY deptno) b</a:t>
            </a:r>
          </a:p>
          <a:p>
            <a:pPr algn="l">
              <a:lnSpc>
                <a:spcPct val="100000"/>
              </a:lnSpc>
              <a:spcBef>
                <a:spcPct val="0"/>
              </a:spcBef>
              <a:tabLst>
                <a:tab pos="1200150" algn="l"/>
              </a:tabLst>
            </a:pPr>
            <a:r>
              <a:rPr lang="en-US" sz="1800" b="1" i="0">
                <a:solidFill>
                  <a:srgbClr val="000000"/>
                </a:solidFill>
                <a:latin typeface="Courier New" pitchFamily="49" charset="0"/>
              </a:rPr>
              <a:t>  5  WHERE   a.deptno = b.deptno</a:t>
            </a:r>
          </a:p>
          <a:p>
            <a:pPr algn="l">
              <a:lnSpc>
                <a:spcPct val="100000"/>
              </a:lnSpc>
              <a:spcBef>
                <a:spcPct val="0"/>
              </a:spcBef>
              <a:tabLst>
                <a:tab pos="1200150" algn="l"/>
              </a:tabLst>
            </a:pPr>
            <a:r>
              <a:rPr lang="en-US" sz="1800" b="1" i="0">
                <a:solidFill>
                  <a:srgbClr val="000000"/>
                </a:solidFill>
                <a:latin typeface="Courier New" pitchFamily="49" charset="0"/>
              </a:rPr>
              <a:t>  6  AND     a.sal &gt; b.salavg;</a:t>
            </a:r>
          </a:p>
        </p:txBody>
      </p:sp>
      <p:sp>
        <p:nvSpPr>
          <p:cNvPr id="7" name="Slide Number Placeholder 6"/>
          <p:cNvSpPr>
            <a:spLocks noGrp="1"/>
          </p:cNvSpPr>
          <p:nvPr>
            <p:ph type="sldNum" sz="quarter" idx="12"/>
          </p:nvPr>
        </p:nvSpPr>
        <p:spPr/>
        <p:txBody>
          <a:bodyPr/>
          <a:lstStyle/>
          <a:p>
            <a:pPr>
              <a:defRPr/>
            </a:pPr>
            <a:fld id="{6C7A8632-7304-4A16-9764-8BED3D3E8194}" type="slidenum">
              <a:rPr lang="en-US" smtClean="0"/>
              <a:pPr>
                <a:defRPr/>
              </a:pPr>
              <a:t>54</a:t>
            </a:fld>
            <a:endParaRPr lang="en-US" dirty="0"/>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l"/>
            <a:r>
              <a:rPr lang="en-US" b="1" dirty="0">
                <a:solidFill>
                  <a:schemeClr val="tx1"/>
                </a:solidFill>
              </a:rPr>
              <a:t>Correlated </a:t>
            </a:r>
            <a:r>
              <a:rPr lang="en-US" b="1" dirty="0" err="1">
                <a:solidFill>
                  <a:schemeClr val="tx1"/>
                </a:solidFill>
              </a:rPr>
              <a:t>Subquery</a:t>
            </a:r>
            <a:r>
              <a:rPr lang="en-US" dirty="0"/>
              <a:t>	</a:t>
            </a:r>
          </a:p>
        </p:txBody>
      </p:sp>
      <p:sp>
        <p:nvSpPr>
          <p:cNvPr id="35843" name="Rectangle 3"/>
          <p:cNvSpPr>
            <a:spLocks noGrp="1" noChangeArrowheads="1"/>
          </p:cNvSpPr>
          <p:nvPr>
            <p:ph type="body" idx="1"/>
          </p:nvPr>
        </p:nvSpPr>
        <p:spPr>
          <a:xfrm>
            <a:off x="762000" y="1447800"/>
            <a:ext cx="7385050" cy="4346575"/>
          </a:xfrm>
        </p:spPr>
        <p:txBody>
          <a:bodyPr/>
          <a:lstStyle/>
          <a:p>
            <a:r>
              <a:rPr lang="en-US" dirty="0"/>
              <a:t>The </a:t>
            </a:r>
            <a:r>
              <a:rPr lang="en-US" dirty="0" err="1"/>
              <a:t>subquery</a:t>
            </a:r>
            <a:r>
              <a:rPr lang="en-US" dirty="0"/>
              <a:t> references a column from a table in the parent query.</a:t>
            </a:r>
          </a:p>
          <a:p>
            <a:pPr>
              <a:buNone/>
            </a:pPr>
            <a:r>
              <a:rPr lang="en-US" dirty="0"/>
              <a:t> </a:t>
            </a:r>
            <a:br>
              <a:rPr lang="en-US" dirty="0"/>
            </a:br>
            <a:endParaRPr lang="en-US" dirty="0"/>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55</a:t>
            </a:fld>
            <a:endParaRPr lang="en-US" dirty="0"/>
          </a:p>
        </p:txBody>
      </p:sp>
      <p:pic>
        <p:nvPicPr>
          <p:cNvPr id="1026" name="Picture 2"/>
          <p:cNvPicPr>
            <a:picLocks noChangeAspect="1" noChangeArrowheads="1"/>
          </p:cNvPicPr>
          <p:nvPr/>
        </p:nvPicPr>
        <p:blipFill>
          <a:blip r:embed="rId2"/>
          <a:srcRect/>
          <a:stretch>
            <a:fillRect/>
          </a:stretch>
        </p:blipFill>
        <p:spPr bwMode="auto">
          <a:xfrm>
            <a:off x="1524000" y="2747963"/>
            <a:ext cx="5657850" cy="3348037"/>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l"/>
            <a:r>
              <a:rPr lang="en-US" b="1" dirty="0">
                <a:solidFill>
                  <a:schemeClr val="tx1"/>
                </a:solidFill>
              </a:rPr>
              <a:t>Correlated </a:t>
            </a:r>
            <a:r>
              <a:rPr lang="en-US" b="1" dirty="0" err="1">
                <a:solidFill>
                  <a:schemeClr val="tx1"/>
                </a:solidFill>
              </a:rPr>
              <a:t>Subquery</a:t>
            </a:r>
            <a:r>
              <a:rPr lang="en-US" dirty="0"/>
              <a:t>	</a:t>
            </a:r>
          </a:p>
        </p:txBody>
      </p:sp>
      <p:sp>
        <p:nvSpPr>
          <p:cNvPr id="35843" name="Rectangle 3"/>
          <p:cNvSpPr>
            <a:spLocks noGrp="1" noChangeArrowheads="1"/>
          </p:cNvSpPr>
          <p:nvPr>
            <p:ph type="body" idx="1"/>
          </p:nvPr>
        </p:nvSpPr>
        <p:spPr>
          <a:xfrm>
            <a:off x="762000" y="1447800"/>
            <a:ext cx="7385050" cy="4346575"/>
          </a:xfrm>
        </p:spPr>
        <p:txBody>
          <a:bodyPr/>
          <a:lstStyle/>
          <a:p>
            <a:r>
              <a:rPr lang="en-US" dirty="0"/>
              <a:t>The outer Query is executed first and then the inner query is executed.</a:t>
            </a:r>
          </a:p>
          <a:p>
            <a:r>
              <a:rPr lang="en-US" dirty="0"/>
              <a:t>Find the employee list who earn more than the  </a:t>
            </a:r>
            <a:r>
              <a:rPr lang="en-US" dirty="0" err="1"/>
              <a:t>avg</a:t>
            </a:r>
            <a:r>
              <a:rPr lang="en-US" dirty="0"/>
              <a:t> salary of their own department</a:t>
            </a:r>
          </a:p>
          <a:p>
            <a:r>
              <a:rPr lang="en-US" dirty="0"/>
              <a:t>Example:</a:t>
            </a:r>
          </a:p>
          <a:p>
            <a:pPr>
              <a:buNone/>
            </a:pPr>
            <a:r>
              <a:rPr lang="en-US" b="1" i="1" dirty="0"/>
              <a:t>Select * from </a:t>
            </a:r>
            <a:r>
              <a:rPr lang="en-US" b="1" i="1" dirty="0" err="1"/>
              <a:t>emp</a:t>
            </a:r>
            <a:r>
              <a:rPr lang="en-US" b="1" i="1" dirty="0"/>
              <a:t> x</a:t>
            </a:r>
          </a:p>
          <a:p>
            <a:pPr>
              <a:buNone/>
            </a:pPr>
            <a:r>
              <a:rPr lang="en-US" b="1" i="1" dirty="0"/>
              <a:t>Where </a:t>
            </a:r>
            <a:r>
              <a:rPr lang="en-US" b="1" i="1" dirty="0" err="1"/>
              <a:t>sal</a:t>
            </a:r>
            <a:r>
              <a:rPr lang="en-US" b="1" i="1" dirty="0"/>
              <a:t> &gt; (Select </a:t>
            </a:r>
            <a:r>
              <a:rPr lang="en-US" b="1" i="1" dirty="0" err="1"/>
              <a:t>avg</a:t>
            </a:r>
            <a:r>
              <a:rPr lang="en-US" b="1" i="1" dirty="0"/>
              <a:t>(</a:t>
            </a:r>
            <a:r>
              <a:rPr lang="en-US" b="1" i="1" dirty="0" err="1"/>
              <a:t>sal</a:t>
            </a:r>
            <a:r>
              <a:rPr lang="en-US" b="1" i="1" dirty="0"/>
              <a:t>) from </a:t>
            </a:r>
            <a:r>
              <a:rPr lang="en-US" b="1" i="1" dirty="0" err="1"/>
              <a:t>emp</a:t>
            </a:r>
            <a:r>
              <a:rPr lang="en-US" b="1" i="1" dirty="0"/>
              <a:t> where </a:t>
            </a:r>
            <a:r>
              <a:rPr lang="en-US" b="1" i="1" dirty="0" err="1"/>
              <a:t>x.deptno</a:t>
            </a:r>
            <a:r>
              <a:rPr lang="en-US" b="1" i="1" dirty="0"/>
              <a:t>=</a:t>
            </a:r>
            <a:r>
              <a:rPr lang="en-US" b="1" i="1" dirty="0" err="1"/>
              <a:t>deptno</a:t>
            </a:r>
            <a:r>
              <a:rPr lang="en-US" b="1" i="1" dirty="0"/>
              <a:t>)</a:t>
            </a:r>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a:r>
              <a:rPr lang="en-US" b="1" dirty="0">
                <a:solidFill>
                  <a:schemeClr val="tx1"/>
                </a:solidFill>
              </a:rPr>
              <a:t>Exists operator</a:t>
            </a:r>
          </a:p>
        </p:txBody>
      </p:sp>
      <p:sp>
        <p:nvSpPr>
          <p:cNvPr id="36867" name="Rectangle 3"/>
          <p:cNvSpPr>
            <a:spLocks noGrp="1" noChangeArrowheads="1"/>
          </p:cNvSpPr>
          <p:nvPr>
            <p:ph sz="half" idx="1"/>
          </p:nvPr>
        </p:nvSpPr>
        <p:spPr/>
        <p:txBody>
          <a:bodyPr/>
          <a:lstStyle/>
          <a:p>
            <a:r>
              <a:rPr lang="en-US" dirty="0"/>
              <a:t>Find the list of employees who has subordinates.</a:t>
            </a:r>
          </a:p>
          <a:p>
            <a:pPr>
              <a:buNone/>
            </a:pPr>
            <a:r>
              <a:rPr lang="en-US" b="1" i="1" dirty="0"/>
              <a:t>Select * from </a:t>
            </a:r>
            <a:r>
              <a:rPr lang="en-US" b="1" i="1" dirty="0" err="1"/>
              <a:t>emp</a:t>
            </a:r>
            <a:r>
              <a:rPr lang="en-US" b="1" i="1" dirty="0"/>
              <a:t> e</a:t>
            </a:r>
          </a:p>
          <a:p>
            <a:pPr>
              <a:buNone/>
            </a:pPr>
            <a:r>
              <a:rPr lang="en-US" b="1" i="1" dirty="0"/>
              <a:t>Where exists(select 1 from </a:t>
            </a:r>
            <a:r>
              <a:rPr lang="en-US" b="1" i="1" dirty="0" err="1"/>
              <a:t>emp</a:t>
            </a:r>
            <a:endParaRPr lang="en-US" b="1" i="1" dirty="0"/>
          </a:p>
          <a:p>
            <a:pPr>
              <a:buNone/>
            </a:pPr>
            <a:r>
              <a:rPr lang="en-US" b="1" i="1" dirty="0"/>
              <a:t>Where mgr=</a:t>
            </a:r>
            <a:r>
              <a:rPr lang="en-US" b="1" i="1" dirty="0" err="1"/>
              <a:t>e.empno</a:t>
            </a:r>
            <a:r>
              <a:rPr lang="en-US" b="1" i="1" dirty="0"/>
              <a:t>);</a:t>
            </a:r>
          </a:p>
        </p:txBody>
      </p:sp>
      <p:sp>
        <p:nvSpPr>
          <p:cNvPr id="8" name="Content Placeholder 7"/>
          <p:cNvSpPr>
            <a:spLocks noGrp="1"/>
          </p:cNvSpPr>
          <p:nvPr>
            <p:ph sz="half" idx="2"/>
          </p:nvPr>
        </p:nvSpPr>
        <p:spPr/>
        <p:txBody>
          <a:bodyPr/>
          <a:lstStyle/>
          <a:p>
            <a:r>
              <a:rPr lang="en-US" dirty="0"/>
              <a:t>Alternative</a:t>
            </a:r>
          </a:p>
          <a:p>
            <a:pPr>
              <a:buNone/>
            </a:pPr>
            <a:r>
              <a:rPr lang="en-US" b="1" i="1" dirty="0"/>
              <a:t>Select * from </a:t>
            </a:r>
            <a:r>
              <a:rPr lang="en-US" b="1" i="1" dirty="0" err="1"/>
              <a:t>emp</a:t>
            </a:r>
            <a:endParaRPr lang="en-US" b="1" i="1" dirty="0"/>
          </a:p>
          <a:p>
            <a:pPr>
              <a:buNone/>
            </a:pPr>
            <a:r>
              <a:rPr lang="en-US" b="1" i="1" dirty="0"/>
              <a:t>Where </a:t>
            </a:r>
            <a:r>
              <a:rPr lang="en-US" b="1" i="1" dirty="0" err="1"/>
              <a:t>empno</a:t>
            </a:r>
            <a:r>
              <a:rPr lang="en-US" b="1" i="1" dirty="0"/>
              <a:t> in (select mgr from </a:t>
            </a:r>
            <a:r>
              <a:rPr lang="en-US" b="1" i="1" dirty="0" err="1"/>
              <a:t>emp</a:t>
            </a:r>
            <a:r>
              <a:rPr lang="en-US" b="1" i="1" dirty="0"/>
              <a:t> where mgr is not null);</a:t>
            </a:r>
          </a:p>
          <a:p>
            <a:endParaRPr lang="en-US" b="1" i="1" dirty="0"/>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57</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l"/>
            <a:r>
              <a:rPr lang="en-US" b="1" dirty="0">
                <a:solidFill>
                  <a:schemeClr val="tx1"/>
                </a:solidFill>
              </a:rPr>
              <a:t>Not Exists</a:t>
            </a:r>
          </a:p>
        </p:txBody>
      </p:sp>
      <p:sp>
        <p:nvSpPr>
          <p:cNvPr id="38915" name="Rectangle 3"/>
          <p:cNvSpPr>
            <a:spLocks noGrp="1" noChangeArrowheads="1"/>
          </p:cNvSpPr>
          <p:nvPr>
            <p:ph sz="half" idx="1"/>
          </p:nvPr>
        </p:nvSpPr>
        <p:spPr/>
        <p:txBody>
          <a:bodyPr/>
          <a:lstStyle/>
          <a:p>
            <a:r>
              <a:rPr lang="en-US" dirty="0"/>
              <a:t>Find the list of employees who has manager</a:t>
            </a:r>
          </a:p>
          <a:p>
            <a:pPr>
              <a:buNone/>
            </a:pPr>
            <a:r>
              <a:rPr lang="en-US" b="1" i="1" dirty="0"/>
              <a:t>Select * from </a:t>
            </a:r>
            <a:r>
              <a:rPr lang="en-US" b="1" i="1" dirty="0" err="1"/>
              <a:t>emp</a:t>
            </a:r>
            <a:r>
              <a:rPr lang="en-US" b="1" i="1" dirty="0"/>
              <a:t> e</a:t>
            </a:r>
          </a:p>
          <a:p>
            <a:pPr>
              <a:buNone/>
            </a:pPr>
            <a:r>
              <a:rPr lang="en-US" b="1" i="1" dirty="0"/>
              <a:t>Where not exists(select 1 from </a:t>
            </a:r>
            <a:r>
              <a:rPr lang="en-US" b="1" i="1" dirty="0" err="1"/>
              <a:t>emp</a:t>
            </a:r>
            <a:endParaRPr lang="en-US" b="1" i="1" dirty="0"/>
          </a:p>
          <a:p>
            <a:pPr>
              <a:buNone/>
            </a:pPr>
            <a:r>
              <a:rPr lang="en-US" b="1" i="1" dirty="0"/>
              <a:t>Where mgr=</a:t>
            </a:r>
            <a:r>
              <a:rPr lang="en-US" b="1" i="1" dirty="0" err="1"/>
              <a:t>e.empno</a:t>
            </a:r>
            <a:r>
              <a:rPr lang="en-US" b="1" i="1" dirty="0"/>
              <a:t>)</a:t>
            </a:r>
          </a:p>
        </p:txBody>
      </p:sp>
      <p:sp>
        <p:nvSpPr>
          <p:cNvPr id="5" name="Content Placeholder 4"/>
          <p:cNvSpPr>
            <a:spLocks noGrp="1"/>
          </p:cNvSpPr>
          <p:nvPr>
            <p:ph sz="half" idx="2"/>
          </p:nvPr>
        </p:nvSpPr>
        <p:spPr/>
        <p:txBody>
          <a:bodyPr/>
          <a:lstStyle/>
          <a:p>
            <a:r>
              <a:rPr lang="en-US" dirty="0"/>
              <a:t>Alternative</a:t>
            </a:r>
          </a:p>
          <a:p>
            <a:pPr>
              <a:buNone/>
            </a:pPr>
            <a:r>
              <a:rPr lang="en-US" b="1" i="1" dirty="0"/>
              <a:t>Select * from </a:t>
            </a:r>
            <a:r>
              <a:rPr lang="en-US" b="1" i="1" dirty="0" err="1"/>
              <a:t>emp</a:t>
            </a:r>
            <a:endParaRPr lang="en-US" b="1" i="1" dirty="0"/>
          </a:p>
          <a:p>
            <a:pPr>
              <a:buNone/>
            </a:pPr>
            <a:r>
              <a:rPr lang="en-US" b="1" i="1" dirty="0"/>
              <a:t>Where </a:t>
            </a:r>
            <a:r>
              <a:rPr lang="en-US" b="1" i="1" dirty="0" err="1"/>
              <a:t>empno</a:t>
            </a:r>
            <a:r>
              <a:rPr lang="en-US" b="1" i="1" dirty="0"/>
              <a:t> not in (select mgr from </a:t>
            </a:r>
            <a:r>
              <a:rPr lang="en-US" b="1" i="1" dirty="0" err="1"/>
              <a:t>emp</a:t>
            </a:r>
            <a:r>
              <a:rPr lang="en-US" b="1" i="1" dirty="0"/>
              <a:t> where mgr is not null)</a:t>
            </a:r>
          </a:p>
          <a:p>
            <a:pPr>
              <a:buNone/>
            </a:pPr>
            <a:endParaRPr lang="en-US" b="1" i="1" dirty="0"/>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04800" y="762000"/>
            <a:ext cx="8534400" cy="758825"/>
          </a:xfrm>
        </p:spPr>
        <p:txBody>
          <a:bodyPr/>
          <a:lstStyle/>
          <a:p>
            <a:pPr algn="l"/>
            <a:r>
              <a:rPr lang="en-US" b="1" dirty="0">
                <a:solidFill>
                  <a:schemeClr val="tx1"/>
                </a:solidFill>
              </a:rPr>
              <a:t>Correlated UPDATE</a:t>
            </a:r>
            <a:r>
              <a:rPr lang="en-US" dirty="0">
                <a:solidFill>
                  <a:schemeClr val="tx1"/>
                </a:solidFill>
              </a:rPr>
              <a:t> </a:t>
            </a:r>
            <a:br>
              <a:rPr lang="en-US" dirty="0"/>
            </a:br>
            <a:endParaRPr lang="en-US" b="1" dirty="0">
              <a:solidFill>
                <a:schemeClr val="tx1"/>
              </a:solidFill>
            </a:endParaRPr>
          </a:p>
        </p:txBody>
      </p:sp>
      <p:sp>
        <p:nvSpPr>
          <p:cNvPr id="39939" name="Rectangle 3"/>
          <p:cNvSpPr>
            <a:spLocks noGrp="1" noChangeArrowheads="1"/>
          </p:cNvSpPr>
          <p:nvPr>
            <p:ph type="body" idx="1"/>
          </p:nvPr>
        </p:nvSpPr>
        <p:spPr>
          <a:xfrm>
            <a:off x="860425" y="1795463"/>
            <a:ext cx="7385050" cy="2016125"/>
          </a:xfrm>
        </p:spPr>
        <p:txBody>
          <a:bodyPr/>
          <a:lstStyle/>
          <a:p>
            <a:r>
              <a:rPr lang="en-US" dirty="0"/>
              <a:t> Use a correlated </a:t>
            </a:r>
            <a:r>
              <a:rPr lang="en-US" dirty="0" err="1"/>
              <a:t>subquery</a:t>
            </a:r>
            <a:r>
              <a:rPr lang="en-US" dirty="0"/>
              <a:t> to update rows in one table based on rows from another table.</a:t>
            </a:r>
          </a:p>
          <a:p>
            <a:pPr>
              <a:buNone/>
            </a:pPr>
            <a:r>
              <a:rPr lang="en-US" dirty="0"/>
              <a:t> </a:t>
            </a: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59</a:t>
            </a:fld>
            <a:endParaRPr lang="en-US" dirty="0"/>
          </a:p>
        </p:txBody>
      </p:sp>
      <p:pic>
        <p:nvPicPr>
          <p:cNvPr id="2050" name="Picture 2"/>
          <p:cNvPicPr>
            <a:picLocks noChangeAspect="1" noChangeArrowheads="1"/>
          </p:cNvPicPr>
          <p:nvPr/>
        </p:nvPicPr>
        <p:blipFill>
          <a:blip r:embed="rId2"/>
          <a:srcRect/>
          <a:stretch>
            <a:fillRect/>
          </a:stretch>
        </p:blipFill>
        <p:spPr bwMode="auto">
          <a:xfrm>
            <a:off x="1828800" y="2943224"/>
            <a:ext cx="5362575" cy="185737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lstStyle/>
          <a:p>
            <a:pPr algn="l"/>
            <a:r>
              <a:rPr lang="en-US" b="1" dirty="0">
                <a:solidFill>
                  <a:schemeClr val="tx1"/>
                </a:solidFill>
              </a:rPr>
              <a:t>What Is a Join?</a:t>
            </a:r>
          </a:p>
        </p:txBody>
      </p:sp>
      <p:sp>
        <p:nvSpPr>
          <p:cNvPr id="5" name="Slide Number Placeholder 4"/>
          <p:cNvSpPr>
            <a:spLocks noGrp="1"/>
          </p:cNvSpPr>
          <p:nvPr>
            <p:ph type="sldNum" sz="quarter" idx="12"/>
          </p:nvPr>
        </p:nvSpPr>
        <p:spPr/>
        <p:txBody>
          <a:bodyPr/>
          <a:lstStyle/>
          <a:p>
            <a:fld id="{C7D3A3A2-DD09-4C12-9A4D-77F31FE6E1FD}" type="slidenum">
              <a:rPr lang="en-US" smtClean="0"/>
              <a:pPr/>
              <a:t>6</a:t>
            </a:fld>
            <a:endParaRPr lang="en-US"/>
          </a:p>
        </p:txBody>
      </p:sp>
      <p:sp>
        <p:nvSpPr>
          <p:cNvPr id="16387" name="Rectangle 3"/>
          <p:cNvSpPr>
            <a:spLocks noGrp="1" noChangeArrowheads="1"/>
          </p:cNvSpPr>
          <p:nvPr>
            <p:ph sz="quarter" idx="1"/>
          </p:nvPr>
        </p:nvSpPr>
        <p:spPr>
          <a:xfrm>
            <a:off x="898525" y="1328738"/>
            <a:ext cx="7385050" cy="4902200"/>
          </a:xfrm>
        </p:spPr>
        <p:txBody>
          <a:bodyPr/>
          <a:lstStyle/>
          <a:p>
            <a:r>
              <a:rPr lang="en-US"/>
              <a:t>Use a join to query data from more than one table.</a:t>
            </a:r>
          </a:p>
          <a:p>
            <a:endParaRPr lang="en-US"/>
          </a:p>
          <a:p>
            <a:endParaRPr lang="en-US"/>
          </a:p>
          <a:p>
            <a:endParaRPr lang="en-US"/>
          </a:p>
          <a:p>
            <a:pPr lvl="1"/>
            <a:r>
              <a:rPr lang="en-US"/>
              <a:t>Write the join condition in the WHERE clause.</a:t>
            </a:r>
          </a:p>
          <a:p>
            <a:pPr lvl="1"/>
            <a:r>
              <a:rPr lang="en-US"/>
              <a:t>Prefix the column name with the table name when the same column name appears in more than one table.</a:t>
            </a:r>
          </a:p>
        </p:txBody>
      </p:sp>
      <p:sp>
        <p:nvSpPr>
          <p:cNvPr id="16388" name="Rectangle 4"/>
          <p:cNvSpPr>
            <a:spLocks noChangeArrowheads="1"/>
          </p:cNvSpPr>
          <p:nvPr/>
        </p:nvSpPr>
        <p:spPr bwMode="blackWhite">
          <a:xfrm>
            <a:off x="1030288" y="2397125"/>
            <a:ext cx="7091362" cy="11874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SELECT	</a:t>
            </a:r>
            <a:r>
              <a:rPr lang="en-US" sz="1800" i="1">
                <a:solidFill>
                  <a:srgbClr val="000000"/>
                </a:solidFill>
                <a:latin typeface="Courier New" pitchFamily="49" charset="0"/>
              </a:rPr>
              <a:t>table1.column, table2.column</a:t>
            </a: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FROM	</a:t>
            </a:r>
            <a:r>
              <a:rPr lang="en-US" sz="1800" i="1">
                <a:solidFill>
                  <a:srgbClr val="000000"/>
                </a:solidFill>
                <a:latin typeface="Courier New" pitchFamily="49" charset="0"/>
              </a:rPr>
              <a:t>table1, table2</a:t>
            </a: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WHERE	</a:t>
            </a:r>
            <a:r>
              <a:rPr lang="en-US" sz="1800" i="1">
                <a:solidFill>
                  <a:srgbClr val="000000"/>
                </a:solidFill>
                <a:latin typeface="Courier New" pitchFamily="49" charset="0"/>
              </a:rPr>
              <a:t>table1.column1 </a:t>
            </a:r>
            <a:r>
              <a:rPr lang="en-US" sz="1800">
                <a:solidFill>
                  <a:srgbClr val="000000"/>
                </a:solidFill>
                <a:latin typeface="Courier New" pitchFamily="49" charset="0"/>
              </a:rPr>
              <a:t>=</a:t>
            </a:r>
            <a:r>
              <a:rPr lang="en-US" sz="1800" i="1">
                <a:solidFill>
                  <a:srgbClr val="000000"/>
                </a:solidFill>
                <a:latin typeface="Courier New" pitchFamily="49" charset="0"/>
              </a:rPr>
              <a:t> table2.column2</a:t>
            </a:r>
            <a:r>
              <a:rPr lang="en-US" sz="1800">
                <a:solidFill>
                  <a:srgbClr val="000000"/>
                </a:solidFill>
                <a:latin typeface="Courier New" pitchFamily="49" charset="0"/>
              </a:rPr>
              <a:t>;</a:t>
            </a:r>
          </a:p>
        </p:txBody>
      </p:sp>
    </p:spTree>
    <p:extLst>
      <p:ext uri="{BB962C8B-B14F-4D97-AF65-F5344CB8AC3E}">
        <p14:creationId xmlns:p14="http://schemas.microsoft.com/office/powerpoint/2010/main" val="2050294978"/>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l"/>
            <a:r>
              <a:rPr lang="en-US" b="1" dirty="0">
                <a:solidFill>
                  <a:schemeClr val="tx1"/>
                </a:solidFill>
              </a:rPr>
              <a:t>Using Correlated UPDATE</a:t>
            </a:r>
          </a:p>
        </p:txBody>
      </p:sp>
      <p:sp>
        <p:nvSpPr>
          <p:cNvPr id="39939" name="Rectangle 3"/>
          <p:cNvSpPr>
            <a:spLocks noGrp="1" noChangeArrowheads="1"/>
          </p:cNvSpPr>
          <p:nvPr>
            <p:ph type="body" idx="1"/>
          </p:nvPr>
        </p:nvSpPr>
        <p:spPr>
          <a:xfrm>
            <a:off x="381000" y="1795463"/>
            <a:ext cx="8229600" cy="4148137"/>
          </a:xfrm>
        </p:spPr>
        <p:txBody>
          <a:bodyPr/>
          <a:lstStyle/>
          <a:p>
            <a:pPr>
              <a:buNone/>
            </a:pPr>
            <a:endParaRPr lang="en-US" dirty="0"/>
          </a:p>
          <a:p>
            <a:pPr>
              <a:buNone/>
            </a:pPr>
            <a:r>
              <a:rPr lang="en-US" dirty="0"/>
              <a:t>ALTER TABLE </a:t>
            </a:r>
            <a:r>
              <a:rPr lang="en-US" dirty="0" err="1"/>
              <a:t>emp</a:t>
            </a:r>
            <a:r>
              <a:rPr lang="en-US" dirty="0"/>
              <a:t> ADD(</a:t>
            </a:r>
            <a:r>
              <a:rPr lang="en-US" dirty="0" err="1"/>
              <a:t>department_name</a:t>
            </a:r>
            <a:r>
              <a:rPr lang="en-US" dirty="0"/>
              <a:t> VARCHAR2(25));</a:t>
            </a:r>
          </a:p>
          <a:p>
            <a:pPr>
              <a:buNone/>
            </a:pPr>
            <a:endParaRPr lang="en-US" b="1" dirty="0"/>
          </a:p>
          <a:p>
            <a:pPr>
              <a:buNone/>
            </a:pPr>
            <a:r>
              <a:rPr lang="en-US" dirty="0"/>
              <a:t>UPDATE </a:t>
            </a:r>
            <a:r>
              <a:rPr lang="en-US" dirty="0" err="1"/>
              <a:t>emp</a:t>
            </a:r>
            <a:r>
              <a:rPr lang="en-US" dirty="0"/>
              <a:t> e SET </a:t>
            </a:r>
            <a:r>
              <a:rPr lang="en-US" dirty="0" err="1"/>
              <a:t>department_name</a:t>
            </a:r>
            <a:r>
              <a:rPr lang="en-US" dirty="0"/>
              <a:t> =(SELECT </a:t>
            </a:r>
            <a:r>
              <a:rPr lang="en-US" dirty="0" err="1"/>
              <a:t>dname</a:t>
            </a:r>
            <a:r>
              <a:rPr lang="en-US" dirty="0"/>
              <a:t> FROM dept d WHERE </a:t>
            </a:r>
            <a:r>
              <a:rPr lang="en-US" dirty="0" err="1"/>
              <a:t>e.deptno</a:t>
            </a:r>
            <a:r>
              <a:rPr lang="en-US" dirty="0"/>
              <a:t> = </a:t>
            </a:r>
            <a:r>
              <a:rPr lang="en-US" dirty="0" err="1"/>
              <a:t>d.deptno</a:t>
            </a:r>
            <a:r>
              <a:rPr lang="en-US" dirty="0"/>
              <a:t>); </a:t>
            </a:r>
          </a:p>
          <a:p>
            <a:pPr>
              <a:buNone/>
            </a:pPr>
            <a:br>
              <a:rPr lang="en-US" dirty="0"/>
            </a:br>
            <a:endParaRPr lang="en-US" dirty="0"/>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81000" y="762000"/>
            <a:ext cx="8534400" cy="758825"/>
          </a:xfrm>
        </p:spPr>
        <p:txBody>
          <a:bodyPr/>
          <a:lstStyle/>
          <a:p>
            <a:pPr algn="l"/>
            <a:r>
              <a:rPr lang="en-US" b="1" dirty="0">
                <a:solidFill>
                  <a:schemeClr val="tx1"/>
                </a:solidFill>
              </a:rPr>
              <a:t>Correlated DELETE</a:t>
            </a:r>
            <a:r>
              <a:rPr lang="en-US" dirty="0">
                <a:solidFill>
                  <a:schemeClr val="tx1"/>
                </a:solidFill>
              </a:rPr>
              <a:t> </a:t>
            </a:r>
            <a:br>
              <a:rPr lang="en-US" dirty="0">
                <a:solidFill>
                  <a:schemeClr val="tx1"/>
                </a:solidFill>
              </a:rPr>
            </a:br>
            <a:endParaRPr lang="en-US" b="1" dirty="0">
              <a:solidFill>
                <a:schemeClr val="tx1"/>
              </a:solidFill>
            </a:endParaRPr>
          </a:p>
        </p:txBody>
      </p:sp>
      <p:sp>
        <p:nvSpPr>
          <p:cNvPr id="39939" name="Rectangle 3"/>
          <p:cNvSpPr>
            <a:spLocks noGrp="1" noChangeArrowheads="1"/>
          </p:cNvSpPr>
          <p:nvPr>
            <p:ph type="body" idx="1"/>
          </p:nvPr>
        </p:nvSpPr>
        <p:spPr>
          <a:xfrm>
            <a:off x="860425" y="1795463"/>
            <a:ext cx="7385050" cy="2016125"/>
          </a:xfrm>
        </p:spPr>
        <p:txBody>
          <a:bodyPr/>
          <a:lstStyle/>
          <a:p>
            <a:r>
              <a:rPr lang="en-US" dirty="0"/>
              <a:t> Use a correlated </a:t>
            </a:r>
            <a:r>
              <a:rPr lang="en-US" dirty="0" err="1"/>
              <a:t>subquery</a:t>
            </a:r>
            <a:r>
              <a:rPr lang="en-US" dirty="0"/>
              <a:t> to delete rows in one table based on</a:t>
            </a:r>
            <a:br>
              <a:rPr lang="en-US" dirty="0"/>
            </a:br>
            <a:r>
              <a:rPr lang="en-US" dirty="0"/>
              <a:t>rows from another table. </a:t>
            </a:r>
            <a:br>
              <a:rPr lang="en-US" dirty="0"/>
            </a:br>
            <a:endParaRPr lang="en-US" dirty="0"/>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61</a:t>
            </a:fld>
            <a:endParaRPr lang="en-US" dirty="0"/>
          </a:p>
        </p:txBody>
      </p:sp>
      <p:pic>
        <p:nvPicPr>
          <p:cNvPr id="3074" name="Picture 2"/>
          <p:cNvPicPr>
            <a:picLocks noChangeAspect="1" noChangeArrowheads="1"/>
          </p:cNvPicPr>
          <p:nvPr/>
        </p:nvPicPr>
        <p:blipFill>
          <a:blip r:embed="rId3"/>
          <a:srcRect/>
          <a:stretch>
            <a:fillRect/>
          </a:stretch>
        </p:blipFill>
        <p:spPr bwMode="auto">
          <a:xfrm>
            <a:off x="1295400" y="3581400"/>
            <a:ext cx="5219700" cy="1295400"/>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28600" y="838200"/>
            <a:ext cx="8534400" cy="758825"/>
          </a:xfrm>
        </p:spPr>
        <p:txBody>
          <a:bodyPr/>
          <a:lstStyle/>
          <a:p>
            <a:pPr algn="l"/>
            <a:r>
              <a:rPr lang="en-US" b="1" dirty="0">
                <a:solidFill>
                  <a:schemeClr val="tx1"/>
                </a:solidFill>
              </a:rPr>
              <a:t>Using Correlated DELETE</a:t>
            </a:r>
            <a:r>
              <a:rPr lang="en-US" dirty="0">
                <a:solidFill>
                  <a:schemeClr val="tx1"/>
                </a:solidFill>
              </a:rPr>
              <a:t> </a:t>
            </a:r>
            <a:br>
              <a:rPr lang="en-US" dirty="0">
                <a:solidFill>
                  <a:schemeClr val="tx1"/>
                </a:solidFill>
              </a:rPr>
            </a:br>
            <a:endParaRPr lang="en-US" b="1" dirty="0">
              <a:solidFill>
                <a:schemeClr val="tx1"/>
              </a:solidFill>
            </a:endParaRPr>
          </a:p>
        </p:txBody>
      </p:sp>
      <p:sp>
        <p:nvSpPr>
          <p:cNvPr id="39939" name="Rectangle 3"/>
          <p:cNvSpPr>
            <a:spLocks noGrp="1" noChangeArrowheads="1"/>
          </p:cNvSpPr>
          <p:nvPr>
            <p:ph type="body" idx="1"/>
          </p:nvPr>
        </p:nvSpPr>
        <p:spPr>
          <a:xfrm>
            <a:off x="860425" y="1795463"/>
            <a:ext cx="7385050" cy="4148137"/>
          </a:xfrm>
        </p:spPr>
        <p:txBody>
          <a:bodyPr/>
          <a:lstStyle/>
          <a:p>
            <a:pPr>
              <a:buNone/>
            </a:pPr>
            <a:br>
              <a:rPr lang="en-US" dirty="0"/>
            </a:br>
            <a:r>
              <a:rPr lang="en-US" dirty="0"/>
              <a:t> DELETE FROM </a:t>
            </a:r>
            <a:r>
              <a:rPr lang="en-US" dirty="0" err="1"/>
              <a:t>emp</a:t>
            </a:r>
            <a:r>
              <a:rPr lang="en-US" dirty="0"/>
              <a:t> e where </a:t>
            </a:r>
            <a:r>
              <a:rPr lang="en-US" dirty="0" err="1"/>
              <a:t>dname</a:t>
            </a:r>
            <a:r>
              <a:rPr lang="en-US" dirty="0"/>
              <a:t> =(SELECT </a:t>
            </a:r>
            <a:r>
              <a:rPr lang="en-US" dirty="0" err="1"/>
              <a:t>dname</a:t>
            </a:r>
            <a:r>
              <a:rPr lang="en-US" dirty="0"/>
              <a:t> FROM dept d WHERE </a:t>
            </a:r>
            <a:r>
              <a:rPr lang="en-US" dirty="0" err="1"/>
              <a:t>e.deptno</a:t>
            </a:r>
            <a:r>
              <a:rPr lang="en-US" dirty="0"/>
              <a:t> = </a:t>
            </a:r>
            <a:r>
              <a:rPr lang="en-US" dirty="0" err="1"/>
              <a:t>d.deptno</a:t>
            </a:r>
            <a:r>
              <a:rPr lang="en-US" dirty="0"/>
              <a:t>); </a:t>
            </a:r>
          </a:p>
          <a:p>
            <a:pPr>
              <a:buNone/>
            </a:pPr>
            <a:br>
              <a:rPr lang="en-US" dirty="0"/>
            </a:br>
            <a:endParaRPr lang="en-US" dirty="0"/>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62</a:t>
            </a:fld>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895600"/>
            <a:ext cx="8229600" cy="1600200"/>
          </a:xfrm>
        </p:spPr>
        <p:txBody>
          <a:bodyPr>
            <a:normAutofit fontScale="90000"/>
          </a:bodyPr>
          <a:lstStyle/>
          <a:p>
            <a:pPr eaLnBrk="1" fontAlgn="auto" hangingPunct="1">
              <a:spcAft>
                <a:spcPts val="0"/>
              </a:spcAft>
              <a:defRPr/>
            </a:pPr>
            <a:br>
              <a:rPr lang="en-US" sz="4000" b="1" dirty="0">
                <a:solidFill>
                  <a:schemeClr val="tx1">
                    <a:lumMod val="75000"/>
                    <a:lumOff val="25000"/>
                  </a:schemeClr>
                </a:solidFill>
              </a:rPr>
            </a:br>
            <a:r>
              <a:rPr lang="en-US" sz="4000" b="1" dirty="0">
                <a:solidFill>
                  <a:schemeClr val="tx1">
                    <a:lumMod val="75000"/>
                    <a:lumOff val="25000"/>
                  </a:schemeClr>
                </a:solidFill>
              </a:rPr>
              <a:t>View</a:t>
            </a:r>
            <a:br>
              <a:rPr lang="en-US" sz="4000" b="1" dirty="0">
                <a:solidFill>
                  <a:schemeClr val="tx1">
                    <a:lumMod val="75000"/>
                    <a:lumOff val="25000"/>
                  </a:schemeClr>
                </a:solidFill>
              </a:rPr>
            </a:br>
            <a:endParaRPr lang="en-US" sz="4000" b="1" dirty="0"/>
          </a:p>
        </p:txBody>
      </p:sp>
      <p:sp>
        <p:nvSpPr>
          <p:cNvPr id="3" name="Slide Number Placeholder 2"/>
          <p:cNvSpPr>
            <a:spLocks noGrp="1"/>
          </p:cNvSpPr>
          <p:nvPr>
            <p:ph type="sldNum" sz="quarter" idx="12"/>
          </p:nvPr>
        </p:nvSpPr>
        <p:spPr/>
        <p:txBody>
          <a:bodyPr/>
          <a:lstStyle/>
          <a:p>
            <a:pPr>
              <a:defRPr/>
            </a:pPr>
            <a:fld id="{38015ECB-9F2C-4194-8DBC-DDD1CB92DD6C}" type="slidenum">
              <a:rPr lang="en-US"/>
              <a:pPr>
                <a:defRPr/>
              </a:pPr>
              <a:t>63</a:t>
            </a:fld>
            <a:endParaRPr lang="en-US" dirty="0"/>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Learning Objectives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64</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77500" lnSpcReduction="20000"/>
          </a:bodyPr>
          <a:lstStyle/>
          <a:p>
            <a:pPr marL="274320" indent="-274320" eaLnBrk="1" fontAlgn="auto" hangingPunct="1">
              <a:spcAft>
                <a:spcPts val="0"/>
              </a:spcAft>
              <a:buFont typeface="Wingdings 2"/>
              <a:buNone/>
              <a:defRPr/>
            </a:pPr>
            <a:r>
              <a:rPr lang="en-US" dirty="0">
                <a:solidFill>
                  <a:schemeClr val="tx1">
                    <a:lumMod val="75000"/>
                    <a:lumOff val="25000"/>
                  </a:schemeClr>
                </a:solidFill>
              </a:rPr>
              <a:t>To know about:</a:t>
            </a:r>
          </a:p>
          <a:p>
            <a:pPr marL="274320" indent="-274320" eaLnBrk="1" fontAlgn="auto" hangingPunct="1">
              <a:spcAft>
                <a:spcPts val="0"/>
              </a:spcAft>
              <a:buFont typeface="Wingdings 2"/>
              <a:buChar char=""/>
              <a:defRPr/>
            </a:pPr>
            <a:r>
              <a:rPr lang="en-US" dirty="0"/>
              <a:t>Describe a view </a:t>
            </a:r>
          </a:p>
          <a:p>
            <a:pPr marL="274320" indent="-274320" eaLnBrk="1" fontAlgn="auto" hangingPunct="1">
              <a:spcAft>
                <a:spcPts val="0"/>
              </a:spcAft>
              <a:buFont typeface="Wingdings 2"/>
              <a:buChar char=""/>
              <a:defRPr/>
            </a:pPr>
            <a:r>
              <a:rPr lang="en-US" dirty="0"/>
              <a:t>Create a view</a:t>
            </a:r>
          </a:p>
          <a:p>
            <a:pPr marL="274320" indent="-274320" eaLnBrk="1" fontAlgn="auto" hangingPunct="1">
              <a:spcAft>
                <a:spcPts val="0"/>
              </a:spcAft>
              <a:buFont typeface="Wingdings 2"/>
              <a:buChar char=""/>
              <a:defRPr/>
            </a:pPr>
            <a:r>
              <a:rPr lang="en-US" dirty="0"/>
              <a:t>Retrieve data through a view</a:t>
            </a:r>
          </a:p>
          <a:p>
            <a:pPr marL="274320" indent="-274320" eaLnBrk="1" fontAlgn="auto" hangingPunct="1">
              <a:spcAft>
                <a:spcPts val="0"/>
              </a:spcAft>
              <a:buFont typeface="Wingdings 2"/>
              <a:buChar char=""/>
              <a:defRPr/>
            </a:pPr>
            <a:r>
              <a:rPr lang="en-US" dirty="0"/>
              <a:t>Alter the definition of a view </a:t>
            </a:r>
          </a:p>
          <a:p>
            <a:pPr marL="274320" indent="-274320" eaLnBrk="1" fontAlgn="auto" hangingPunct="1">
              <a:spcAft>
                <a:spcPts val="0"/>
              </a:spcAft>
              <a:buFont typeface="Wingdings 2"/>
              <a:buChar char=""/>
              <a:defRPr/>
            </a:pPr>
            <a:r>
              <a:rPr lang="en-US" dirty="0"/>
              <a:t>Insert, update, and delete data through</a:t>
            </a:r>
            <a:br>
              <a:rPr lang="en-US" dirty="0"/>
            </a:br>
            <a:r>
              <a:rPr lang="en-US" dirty="0"/>
              <a:t>a view</a:t>
            </a:r>
          </a:p>
          <a:p>
            <a:pPr marL="274320" indent="-274320" eaLnBrk="1" fontAlgn="auto" hangingPunct="1">
              <a:spcAft>
                <a:spcPts val="0"/>
              </a:spcAft>
              <a:buFont typeface="Wingdings 2"/>
              <a:buChar char=""/>
              <a:defRPr/>
            </a:pPr>
            <a:r>
              <a:rPr lang="en-US" dirty="0"/>
              <a:t>Drop a view</a:t>
            </a:r>
          </a:p>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None/>
              <a:defRPr/>
            </a:pPr>
            <a:br>
              <a:rPr lang="en-US" dirty="0"/>
            </a:br>
            <a:endParaRPr lang="en-US" dirty="0"/>
          </a:p>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Char char=""/>
              <a:defRPr/>
            </a:pPr>
            <a:endParaRPr lang="en-US" dirty="0">
              <a:solidFill>
                <a:schemeClr val="tx1">
                  <a:lumMod val="75000"/>
                  <a:lumOff val="25000"/>
                </a:schemeClr>
              </a:solidFill>
            </a:endParaRPr>
          </a:p>
          <a:p>
            <a:pPr marL="0" indent="0" eaLnBrk="1" fontAlgn="auto" hangingPunct="1">
              <a:spcAft>
                <a:spcPts val="0"/>
              </a:spcAft>
              <a:buFont typeface="Wingdings 2"/>
              <a:buNone/>
              <a:defRPr/>
            </a:pPr>
            <a:r>
              <a:rPr lang="en-US" dirty="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pPr algn="l"/>
            <a:r>
              <a:rPr lang="en-US" b="1" dirty="0">
                <a:solidFill>
                  <a:schemeClr val="tx1"/>
                </a:solidFill>
              </a:rPr>
              <a:t>View</a:t>
            </a:r>
          </a:p>
        </p:txBody>
      </p:sp>
      <p:sp>
        <p:nvSpPr>
          <p:cNvPr id="11267" name="Rectangle 3"/>
          <p:cNvSpPr>
            <a:spLocks noChangeArrowheads="1"/>
          </p:cNvSpPr>
          <p:nvPr/>
        </p:nvSpPr>
        <p:spPr bwMode="auto">
          <a:xfrm>
            <a:off x="2344738" y="1622425"/>
            <a:ext cx="5684837" cy="3965575"/>
          </a:xfrm>
          <a:prstGeom prst="rect">
            <a:avLst/>
          </a:prstGeom>
          <a:solidFill>
            <a:srgbClr val="DDDDDD"/>
          </a:solidFill>
          <a:ln w="12700">
            <a:solidFill>
              <a:srgbClr val="000000"/>
            </a:solidFill>
            <a:miter lim="800000"/>
            <a:headEnd/>
            <a:tailEnd/>
          </a:ln>
          <a:effectLst>
            <a:outerShdw dist="71842" dir="2700000" algn="ctr" rotWithShape="0">
              <a:srgbClr val="000000">
                <a:alpha val="50000"/>
              </a:srgbClr>
            </a:outerShdw>
          </a:effectLst>
        </p:spPr>
        <p:txBody>
          <a:bodyPr lIns="92075" tIns="46038" rIns="92075" bIns="46038">
            <a:spAutoFit/>
          </a:bodyPr>
          <a:lstStyle/>
          <a:p>
            <a:pPr algn="l">
              <a:lnSpc>
                <a:spcPts val="1900"/>
              </a:lnSpc>
              <a:spcBef>
                <a:spcPct val="0"/>
              </a:spcBef>
            </a:pPr>
            <a:r>
              <a:rPr lang="en-US" sz="1200">
                <a:solidFill>
                  <a:srgbClr val="000000"/>
                </a:solidFill>
                <a:latin typeface="Courier New" pitchFamily="49" charset="0"/>
              </a:rPr>
              <a:t>EMPNO ENAME   JOB         MGR HIREDATE    SAL  COMM  DEPTNO</a:t>
            </a:r>
          </a:p>
          <a:p>
            <a:pPr algn="l">
              <a:lnSpc>
                <a:spcPts val="1900"/>
              </a:lnSpc>
              <a:spcBef>
                <a:spcPct val="0"/>
              </a:spcBef>
            </a:pPr>
            <a:r>
              <a:rPr lang="en-US" sz="1200">
                <a:solidFill>
                  <a:srgbClr val="000000"/>
                </a:solidFill>
                <a:latin typeface="Courier New" pitchFamily="49" charset="0"/>
              </a:rPr>
              <a:t>----- ------- --------- ----- --------- ----- ----- -------</a:t>
            </a:r>
          </a:p>
          <a:p>
            <a:pPr algn="l">
              <a:lnSpc>
                <a:spcPts val="1900"/>
              </a:lnSpc>
              <a:spcBef>
                <a:spcPct val="0"/>
              </a:spcBef>
            </a:pPr>
            <a:r>
              <a:rPr lang="en-US" sz="1200">
                <a:solidFill>
                  <a:srgbClr val="000000"/>
                </a:solidFill>
                <a:latin typeface="Courier New" pitchFamily="49" charset="0"/>
              </a:rPr>
              <a:t> 7839 KING    PRESIDENT       17-NOV-81  5000            10</a:t>
            </a:r>
          </a:p>
          <a:p>
            <a:pPr algn="l">
              <a:lnSpc>
                <a:spcPts val="1900"/>
              </a:lnSpc>
              <a:spcBef>
                <a:spcPct val="0"/>
              </a:spcBef>
            </a:pPr>
            <a:r>
              <a:rPr lang="en-US" sz="1200">
                <a:solidFill>
                  <a:srgbClr val="000000"/>
                </a:solidFill>
                <a:latin typeface="Courier New" pitchFamily="49" charset="0"/>
              </a:rPr>
              <a:t> 7698 BLAKE   MANAGER    7839 01-MAY-81  2850            30</a:t>
            </a:r>
          </a:p>
          <a:p>
            <a:pPr algn="l">
              <a:lnSpc>
                <a:spcPts val="1900"/>
              </a:lnSpc>
              <a:spcBef>
                <a:spcPct val="0"/>
              </a:spcBef>
            </a:pPr>
            <a:r>
              <a:rPr lang="en-US" sz="1200">
                <a:solidFill>
                  <a:srgbClr val="000000"/>
                </a:solidFill>
                <a:latin typeface="Courier New" pitchFamily="49" charset="0"/>
              </a:rPr>
              <a:t> 7782 CLARK   MANAGER    7839 09-JUN-81  2450            10</a:t>
            </a:r>
          </a:p>
          <a:p>
            <a:pPr algn="l">
              <a:lnSpc>
                <a:spcPts val="1900"/>
              </a:lnSpc>
              <a:spcBef>
                <a:spcPct val="0"/>
              </a:spcBef>
            </a:pPr>
            <a:r>
              <a:rPr lang="en-US" sz="1200">
                <a:solidFill>
                  <a:srgbClr val="000000"/>
                </a:solidFill>
                <a:latin typeface="Courier New" pitchFamily="49" charset="0"/>
              </a:rPr>
              <a:t> 7566 JONES   MANAGER    7839 02-APR-81  2975            20</a:t>
            </a:r>
          </a:p>
          <a:p>
            <a:pPr algn="l">
              <a:lnSpc>
                <a:spcPts val="1900"/>
              </a:lnSpc>
              <a:spcBef>
                <a:spcPct val="0"/>
              </a:spcBef>
            </a:pPr>
            <a:r>
              <a:rPr lang="en-US" sz="1200">
                <a:solidFill>
                  <a:srgbClr val="000000"/>
                </a:solidFill>
                <a:latin typeface="Courier New" pitchFamily="49" charset="0"/>
              </a:rPr>
              <a:t> 7654 MARTIN  SALESMAN   7698 28-SEP-81  1250  1400      30</a:t>
            </a:r>
          </a:p>
          <a:p>
            <a:pPr algn="l">
              <a:lnSpc>
                <a:spcPts val="1900"/>
              </a:lnSpc>
              <a:spcBef>
                <a:spcPct val="0"/>
              </a:spcBef>
            </a:pPr>
            <a:r>
              <a:rPr lang="en-US" sz="1200">
                <a:solidFill>
                  <a:srgbClr val="000000"/>
                </a:solidFill>
                <a:latin typeface="Courier New" pitchFamily="49" charset="0"/>
              </a:rPr>
              <a:t> 7499 ALLEN   SALESMAN   7698 20-FEB-81  1600   300      30</a:t>
            </a:r>
          </a:p>
          <a:p>
            <a:pPr algn="l">
              <a:lnSpc>
                <a:spcPts val="1900"/>
              </a:lnSpc>
              <a:spcBef>
                <a:spcPct val="0"/>
              </a:spcBef>
            </a:pPr>
            <a:r>
              <a:rPr lang="en-US" sz="1200">
                <a:solidFill>
                  <a:srgbClr val="000000"/>
                </a:solidFill>
                <a:latin typeface="Courier New" pitchFamily="49" charset="0"/>
              </a:rPr>
              <a:t> 7844 TURNER  SALESMAN   7698 08-SEP-81  1500     0      30</a:t>
            </a:r>
          </a:p>
          <a:p>
            <a:pPr algn="l">
              <a:lnSpc>
                <a:spcPts val="1900"/>
              </a:lnSpc>
              <a:spcBef>
                <a:spcPct val="0"/>
              </a:spcBef>
            </a:pPr>
            <a:r>
              <a:rPr lang="en-US" sz="1200">
                <a:solidFill>
                  <a:srgbClr val="000000"/>
                </a:solidFill>
                <a:latin typeface="Courier New" pitchFamily="49" charset="0"/>
              </a:rPr>
              <a:t> 7900 JAMES   CLERK      7698 03-DEC-81   950            30</a:t>
            </a:r>
          </a:p>
          <a:p>
            <a:pPr algn="l">
              <a:lnSpc>
                <a:spcPts val="1900"/>
              </a:lnSpc>
              <a:spcBef>
                <a:spcPct val="0"/>
              </a:spcBef>
            </a:pPr>
            <a:r>
              <a:rPr lang="en-US" sz="1200">
                <a:solidFill>
                  <a:srgbClr val="000000"/>
                </a:solidFill>
                <a:latin typeface="Courier New" pitchFamily="49" charset="0"/>
              </a:rPr>
              <a:t> 7521 WARD    SALESMAN   7698 22-FEB-81  1250   500      30</a:t>
            </a:r>
          </a:p>
          <a:p>
            <a:pPr algn="l">
              <a:lnSpc>
                <a:spcPts val="1900"/>
              </a:lnSpc>
              <a:spcBef>
                <a:spcPct val="0"/>
              </a:spcBef>
            </a:pPr>
            <a:r>
              <a:rPr lang="en-US" sz="1200">
                <a:solidFill>
                  <a:srgbClr val="000000"/>
                </a:solidFill>
                <a:latin typeface="Courier New" pitchFamily="49" charset="0"/>
              </a:rPr>
              <a:t> 7902 FORD    ANALYST    7566 03-DEC-81  3000            20</a:t>
            </a:r>
          </a:p>
          <a:p>
            <a:pPr algn="l">
              <a:lnSpc>
                <a:spcPts val="1900"/>
              </a:lnSpc>
              <a:spcBef>
                <a:spcPct val="0"/>
              </a:spcBef>
            </a:pPr>
            <a:r>
              <a:rPr lang="en-US" sz="1200">
                <a:solidFill>
                  <a:srgbClr val="000000"/>
                </a:solidFill>
                <a:latin typeface="Courier New" pitchFamily="49" charset="0"/>
              </a:rPr>
              <a:t> 7369 SMITH   CLERK      7902 17-DEC-80   800            20</a:t>
            </a:r>
          </a:p>
          <a:p>
            <a:pPr algn="l">
              <a:lnSpc>
                <a:spcPts val="1900"/>
              </a:lnSpc>
              <a:spcBef>
                <a:spcPct val="0"/>
              </a:spcBef>
            </a:pPr>
            <a:r>
              <a:rPr lang="en-US" sz="1200">
                <a:solidFill>
                  <a:srgbClr val="000000"/>
                </a:solidFill>
                <a:latin typeface="Courier New" pitchFamily="49" charset="0"/>
              </a:rPr>
              <a:t> 7788 SCOTT   ANALYST    7566 09-DEC-82  3000            20</a:t>
            </a:r>
          </a:p>
          <a:p>
            <a:pPr algn="l">
              <a:lnSpc>
                <a:spcPts val="1900"/>
              </a:lnSpc>
              <a:spcBef>
                <a:spcPct val="0"/>
              </a:spcBef>
            </a:pPr>
            <a:r>
              <a:rPr lang="en-US" sz="1200">
                <a:solidFill>
                  <a:srgbClr val="000000"/>
                </a:solidFill>
                <a:latin typeface="Courier New" pitchFamily="49" charset="0"/>
              </a:rPr>
              <a:t> 7876 ADAMS   CLERK      7788 12-JAN-83  1100            20</a:t>
            </a:r>
          </a:p>
          <a:p>
            <a:pPr algn="l">
              <a:lnSpc>
                <a:spcPts val="1900"/>
              </a:lnSpc>
              <a:spcBef>
                <a:spcPct val="0"/>
              </a:spcBef>
            </a:pPr>
            <a:r>
              <a:rPr lang="en-US" sz="1200">
                <a:solidFill>
                  <a:srgbClr val="000000"/>
                </a:solidFill>
                <a:latin typeface="Courier New" pitchFamily="49" charset="0"/>
              </a:rPr>
              <a:t> 7934 MILLER  CLERK      7782 23-JAN-82  1300            10</a:t>
            </a:r>
          </a:p>
        </p:txBody>
      </p:sp>
      <p:sp>
        <p:nvSpPr>
          <p:cNvPr id="11268" name="Rectangle 4"/>
          <p:cNvSpPr>
            <a:spLocks noChangeArrowheads="1"/>
          </p:cNvSpPr>
          <p:nvPr/>
        </p:nvSpPr>
        <p:spPr bwMode="auto">
          <a:xfrm>
            <a:off x="2270125" y="1222375"/>
            <a:ext cx="1597025" cy="427038"/>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200">
                <a:solidFill>
                  <a:srgbClr val="FFFFCC"/>
                </a:solidFill>
                <a:effectLst>
                  <a:outerShdw blurRad="38100" dist="38100" dir="2700000" algn="tl">
                    <a:srgbClr val="000000"/>
                  </a:outerShdw>
                </a:effectLst>
                <a:latin typeface="Arial" charset="0"/>
              </a:rPr>
              <a:t>EMP Table</a:t>
            </a:r>
          </a:p>
        </p:txBody>
      </p:sp>
      <p:grpSp>
        <p:nvGrpSpPr>
          <p:cNvPr id="2" name="Group 14"/>
          <p:cNvGrpSpPr>
            <a:grpSpLocks/>
          </p:cNvGrpSpPr>
          <p:nvPr/>
        </p:nvGrpSpPr>
        <p:grpSpPr bwMode="auto">
          <a:xfrm>
            <a:off x="1195388" y="1622425"/>
            <a:ext cx="6881812" cy="4244975"/>
            <a:chOff x="753" y="1022"/>
            <a:chExt cx="4305" cy="2498"/>
          </a:xfrm>
        </p:grpSpPr>
        <p:sp>
          <p:nvSpPr>
            <p:cNvPr id="11269" name="Rectangle 5"/>
            <p:cNvSpPr>
              <a:spLocks noChangeArrowheads="1"/>
            </p:cNvSpPr>
            <p:nvPr/>
          </p:nvSpPr>
          <p:spPr bwMode="blackWhite">
            <a:xfrm>
              <a:off x="1477" y="1022"/>
              <a:ext cx="3581" cy="2498"/>
            </a:xfrm>
            <a:prstGeom prst="rect">
              <a:avLst/>
            </a:prstGeom>
            <a:solidFill>
              <a:srgbClr val="777777"/>
            </a:solidFill>
            <a:ln w="12700">
              <a:solidFill>
                <a:srgbClr val="000000"/>
              </a:solidFill>
              <a:miter lim="800000"/>
              <a:headEnd/>
              <a:tailEnd/>
            </a:ln>
            <a:effectLst>
              <a:outerShdw dist="71842" dir="2700000" algn="ctr" rotWithShape="0">
                <a:srgbClr val="000000">
                  <a:alpha val="50000"/>
                </a:srgbClr>
              </a:outerShdw>
            </a:effectLst>
          </p:spPr>
          <p:txBody>
            <a:bodyPr lIns="92075" tIns="46038" rIns="92075" bIns="46038">
              <a:spAutoFit/>
            </a:bodyPr>
            <a:lstStyle/>
            <a:p>
              <a:pPr algn="l">
                <a:lnSpc>
                  <a:spcPts val="1900"/>
                </a:lnSpc>
                <a:spcBef>
                  <a:spcPct val="0"/>
                </a:spcBef>
              </a:pPr>
              <a:r>
                <a:rPr lang="en-US" sz="1200" dirty="0">
                  <a:solidFill>
                    <a:srgbClr val="000000"/>
                  </a:solidFill>
                  <a:latin typeface="Courier New" pitchFamily="49" charset="0"/>
                </a:rPr>
                <a:t>EMPNO ENAME    JOB        MGR HIREDATE     SAL  COMM  DEPTNO</a:t>
              </a:r>
            </a:p>
            <a:p>
              <a:pPr algn="l">
                <a:lnSpc>
                  <a:spcPts val="1900"/>
                </a:lnSpc>
                <a:spcBef>
                  <a:spcPct val="0"/>
                </a:spcBef>
              </a:pPr>
              <a:r>
                <a:rPr lang="en-US" sz="1200" dirty="0">
                  <a:solidFill>
                    <a:srgbClr val="000000"/>
                  </a:solidFill>
                  <a:latin typeface="Courier New" pitchFamily="49" charset="0"/>
                </a:rPr>
                <a:t>----- -------- --------- ---- --------- ------ ----- -------</a:t>
              </a:r>
            </a:p>
            <a:p>
              <a:pPr algn="l">
                <a:lnSpc>
                  <a:spcPts val="1900"/>
                </a:lnSpc>
                <a:spcBef>
                  <a:spcPct val="0"/>
                </a:spcBef>
              </a:pPr>
              <a:r>
                <a:rPr lang="en-US" sz="1200" dirty="0">
                  <a:solidFill>
                    <a:srgbClr val="000000"/>
                  </a:solidFill>
                  <a:latin typeface="Courier New" pitchFamily="49" charset="0"/>
                </a:rPr>
                <a:t>7839  KING     PRESIDENT      17-NOV-81   5000            10</a:t>
              </a:r>
            </a:p>
            <a:p>
              <a:pPr algn="l">
                <a:lnSpc>
                  <a:spcPts val="1900"/>
                </a:lnSpc>
                <a:spcBef>
                  <a:spcPct val="0"/>
                </a:spcBef>
              </a:pPr>
              <a:r>
                <a:rPr lang="en-US" sz="1200" dirty="0">
                  <a:solidFill>
                    <a:srgbClr val="000000"/>
                  </a:solidFill>
                  <a:latin typeface="Courier New" pitchFamily="49" charset="0"/>
                </a:rPr>
                <a:t>7782  CLARK    MANAGER   7839 09-JUN-81   1500   300      10</a:t>
              </a:r>
            </a:p>
            <a:p>
              <a:pPr algn="l">
                <a:lnSpc>
                  <a:spcPts val="1900"/>
                </a:lnSpc>
                <a:spcBef>
                  <a:spcPct val="0"/>
                </a:spcBef>
              </a:pPr>
              <a:r>
                <a:rPr lang="en-US" sz="1200" dirty="0">
                  <a:solidFill>
                    <a:srgbClr val="000000"/>
                  </a:solidFill>
                  <a:latin typeface="Courier New" pitchFamily="49" charset="0"/>
                </a:rPr>
                <a:t>7934  MILLER   CLERK     7782 23-JAN-82   1300            10</a:t>
              </a:r>
            </a:p>
            <a:p>
              <a:pPr algn="l">
                <a:lnSpc>
                  <a:spcPts val="1900"/>
                </a:lnSpc>
                <a:spcBef>
                  <a:spcPct val="0"/>
                </a:spcBef>
              </a:pPr>
              <a:r>
                <a:rPr lang="en-US" sz="1200" dirty="0">
                  <a:solidFill>
                    <a:srgbClr val="000000"/>
                  </a:solidFill>
                  <a:latin typeface="Courier New" pitchFamily="49" charset="0"/>
                </a:rPr>
                <a:t>7566  JONES    MANAGER   7839 02-APR-81   2975            20</a:t>
              </a:r>
            </a:p>
            <a:p>
              <a:pPr algn="l">
                <a:lnSpc>
                  <a:spcPts val="1900"/>
                </a:lnSpc>
                <a:spcBef>
                  <a:spcPct val="0"/>
                </a:spcBef>
              </a:pPr>
              <a:r>
                <a:rPr lang="en-US" sz="1200" dirty="0">
                  <a:solidFill>
                    <a:srgbClr val="000000"/>
                  </a:solidFill>
                  <a:latin typeface="Courier New" pitchFamily="49" charset="0"/>
                </a:rPr>
                <a:t>7788  SCOTT    ANALYST   7566 09-DEC-82   3000            20</a:t>
              </a:r>
            </a:p>
            <a:p>
              <a:pPr algn="l">
                <a:lnSpc>
                  <a:spcPts val="1900"/>
                </a:lnSpc>
                <a:spcBef>
                  <a:spcPct val="0"/>
                </a:spcBef>
              </a:pPr>
              <a:r>
                <a:rPr lang="en-US" sz="1200" dirty="0">
                  <a:solidFill>
                    <a:srgbClr val="000000"/>
                  </a:solidFill>
                  <a:latin typeface="Courier New" pitchFamily="49" charset="0"/>
                </a:rPr>
                <a:t>7876  ADAMS    CLERK     7788 12-JAN-83   1100            20</a:t>
              </a:r>
            </a:p>
            <a:p>
              <a:pPr algn="l">
                <a:lnSpc>
                  <a:spcPts val="1900"/>
                </a:lnSpc>
                <a:spcBef>
                  <a:spcPct val="0"/>
                </a:spcBef>
              </a:pPr>
              <a:r>
                <a:rPr lang="en-US" sz="1200" dirty="0">
                  <a:solidFill>
                    <a:srgbClr val="000000"/>
                  </a:solidFill>
                  <a:latin typeface="Courier New" pitchFamily="49" charset="0"/>
                </a:rPr>
                <a:t>7369  SMITH    CLERK     7902 17-DEC-80    800            20</a:t>
              </a:r>
            </a:p>
            <a:p>
              <a:pPr algn="l">
                <a:lnSpc>
                  <a:spcPts val="1900"/>
                </a:lnSpc>
                <a:spcBef>
                  <a:spcPct val="0"/>
                </a:spcBef>
              </a:pPr>
              <a:r>
                <a:rPr lang="en-US" sz="1200" dirty="0">
                  <a:solidFill>
                    <a:srgbClr val="000000"/>
                  </a:solidFill>
                  <a:latin typeface="Courier New" pitchFamily="49" charset="0"/>
                </a:rPr>
                <a:t>7902  FORD     ANALYST   7566 03-DEC-81   3000            20</a:t>
              </a:r>
            </a:p>
            <a:p>
              <a:pPr algn="l">
                <a:lnSpc>
                  <a:spcPts val="1900"/>
                </a:lnSpc>
                <a:spcBef>
                  <a:spcPct val="0"/>
                </a:spcBef>
              </a:pPr>
              <a:r>
                <a:rPr lang="en-US" sz="1200" dirty="0">
                  <a:solidFill>
                    <a:srgbClr val="000000"/>
                  </a:solidFill>
                  <a:latin typeface="Courier New" pitchFamily="49" charset="0"/>
                </a:rPr>
                <a:t>7698  BLAKE    MANAGER   7839 01-MAY-81   2850            30</a:t>
              </a:r>
            </a:p>
            <a:p>
              <a:pPr algn="l">
                <a:lnSpc>
                  <a:spcPts val="1900"/>
                </a:lnSpc>
                <a:spcBef>
                  <a:spcPct val="0"/>
                </a:spcBef>
              </a:pPr>
              <a:r>
                <a:rPr lang="en-US" sz="1200" dirty="0">
                  <a:solidFill>
                    <a:srgbClr val="000000"/>
                  </a:solidFill>
                  <a:latin typeface="Courier New" pitchFamily="49" charset="0"/>
                </a:rPr>
                <a:t>7654  MARTIN   SALESMAN  7698 28-SEP-81   1250  1400      30</a:t>
              </a:r>
            </a:p>
            <a:p>
              <a:pPr algn="l">
                <a:lnSpc>
                  <a:spcPts val="1900"/>
                </a:lnSpc>
                <a:spcBef>
                  <a:spcPct val="0"/>
                </a:spcBef>
              </a:pPr>
              <a:r>
                <a:rPr lang="en-US" sz="1200" dirty="0">
                  <a:solidFill>
                    <a:srgbClr val="000000"/>
                  </a:solidFill>
                  <a:latin typeface="Courier New" pitchFamily="49" charset="0"/>
                </a:rPr>
                <a:t>7499  ALLEN    SALESMAN  7698 20-FEB-81   1600   300      30</a:t>
              </a:r>
            </a:p>
            <a:p>
              <a:pPr algn="l">
                <a:lnSpc>
                  <a:spcPts val="1900"/>
                </a:lnSpc>
                <a:spcBef>
                  <a:spcPct val="0"/>
                </a:spcBef>
              </a:pPr>
              <a:r>
                <a:rPr lang="en-US" sz="1200" dirty="0">
                  <a:solidFill>
                    <a:srgbClr val="000000"/>
                  </a:solidFill>
                  <a:latin typeface="Courier New" pitchFamily="49" charset="0"/>
                </a:rPr>
                <a:t>7844  TURNER   SALESMAN  7698 08-SEP-81   1500     0      30</a:t>
              </a:r>
            </a:p>
            <a:p>
              <a:pPr algn="l">
                <a:lnSpc>
                  <a:spcPts val="1900"/>
                </a:lnSpc>
                <a:spcBef>
                  <a:spcPct val="0"/>
                </a:spcBef>
              </a:pPr>
              <a:r>
                <a:rPr lang="en-US" sz="1200" dirty="0">
                  <a:solidFill>
                    <a:srgbClr val="000000"/>
                  </a:solidFill>
                  <a:latin typeface="Courier New" pitchFamily="49" charset="0"/>
                </a:rPr>
                <a:t>7900  JAMES    CLERK     7698 03-DEC-81    950            30</a:t>
              </a:r>
            </a:p>
            <a:p>
              <a:pPr algn="l">
                <a:lnSpc>
                  <a:spcPts val="1900"/>
                </a:lnSpc>
                <a:spcBef>
                  <a:spcPct val="0"/>
                </a:spcBef>
              </a:pPr>
              <a:r>
                <a:rPr lang="en-US" sz="1200" dirty="0">
                  <a:solidFill>
                    <a:srgbClr val="000000"/>
                  </a:solidFill>
                  <a:latin typeface="Courier New" pitchFamily="49" charset="0"/>
                </a:rPr>
                <a:t>7521  WARD     SALESMAN  7698 22-FEB-81   1250   500      30</a:t>
              </a:r>
            </a:p>
          </p:txBody>
        </p:sp>
        <p:grpSp>
          <p:nvGrpSpPr>
            <p:cNvPr id="3" name="Group 13"/>
            <p:cNvGrpSpPr>
              <a:grpSpLocks/>
            </p:cNvGrpSpPr>
            <p:nvPr/>
          </p:nvGrpSpPr>
          <p:grpSpPr bwMode="auto">
            <a:xfrm>
              <a:off x="753" y="1380"/>
              <a:ext cx="4288" cy="1801"/>
              <a:chOff x="753" y="1380"/>
              <a:chExt cx="4288" cy="1801"/>
            </a:xfrm>
          </p:grpSpPr>
          <p:sp>
            <p:nvSpPr>
              <p:cNvPr id="11270" name="Freeform 6"/>
              <p:cNvSpPr>
                <a:spLocks/>
              </p:cNvSpPr>
              <p:nvPr/>
            </p:nvSpPr>
            <p:spPr bwMode="blackWhite">
              <a:xfrm>
                <a:off x="4056" y="1380"/>
                <a:ext cx="985" cy="1801"/>
              </a:xfrm>
              <a:custGeom>
                <a:avLst/>
                <a:gdLst/>
                <a:ahLst/>
                <a:cxnLst>
                  <a:cxn ang="0">
                    <a:pos x="984" y="0"/>
                  </a:cxn>
                  <a:cxn ang="0">
                    <a:pos x="984" y="387"/>
                  </a:cxn>
                  <a:cxn ang="0">
                    <a:pos x="12" y="1800"/>
                  </a:cxn>
                  <a:cxn ang="0">
                    <a:pos x="0" y="780"/>
                  </a:cxn>
                  <a:cxn ang="0">
                    <a:pos x="984" y="0"/>
                  </a:cxn>
                </a:cxnLst>
                <a:rect l="0" t="0" r="r" b="b"/>
                <a:pathLst>
                  <a:path w="985" h="1801">
                    <a:moveTo>
                      <a:pt x="984" y="0"/>
                    </a:moveTo>
                    <a:lnTo>
                      <a:pt x="984" y="387"/>
                    </a:lnTo>
                    <a:lnTo>
                      <a:pt x="12" y="1800"/>
                    </a:lnTo>
                    <a:lnTo>
                      <a:pt x="0" y="780"/>
                    </a:lnTo>
                    <a:lnTo>
                      <a:pt x="984" y="0"/>
                    </a:lnTo>
                  </a:path>
                </a:pathLst>
              </a:custGeom>
              <a:solidFill>
                <a:srgbClr val="FF6633">
                  <a:alpha val="50000"/>
                </a:srgbClr>
              </a:solidFill>
              <a:ln w="9525" cap="rnd">
                <a:noFill/>
                <a:round/>
                <a:headEnd/>
                <a:tailEnd/>
              </a:ln>
              <a:effectLst/>
            </p:spPr>
            <p:txBody>
              <a:bodyPr/>
              <a:lstStyle/>
              <a:p>
                <a:endParaRPr lang="en-US"/>
              </a:p>
            </p:txBody>
          </p:sp>
          <p:sp>
            <p:nvSpPr>
              <p:cNvPr id="11271" name="Freeform 7"/>
              <p:cNvSpPr>
                <a:spLocks/>
              </p:cNvSpPr>
              <p:nvPr/>
            </p:nvSpPr>
            <p:spPr bwMode="blackWhite">
              <a:xfrm>
                <a:off x="816" y="1380"/>
                <a:ext cx="4225" cy="781"/>
              </a:xfrm>
              <a:custGeom>
                <a:avLst/>
                <a:gdLst/>
                <a:ahLst/>
                <a:cxnLst>
                  <a:cxn ang="0">
                    <a:pos x="0" y="780"/>
                  </a:cxn>
                  <a:cxn ang="0">
                    <a:pos x="696" y="0"/>
                  </a:cxn>
                  <a:cxn ang="0">
                    <a:pos x="4224" y="0"/>
                  </a:cxn>
                  <a:cxn ang="0">
                    <a:pos x="3252" y="780"/>
                  </a:cxn>
                  <a:cxn ang="0">
                    <a:pos x="0" y="780"/>
                  </a:cxn>
                </a:cxnLst>
                <a:rect l="0" t="0" r="r" b="b"/>
                <a:pathLst>
                  <a:path w="4225" h="781">
                    <a:moveTo>
                      <a:pt x="0" y="780"/>
                    </a:moveTo>
                    <a:lnTo>
                      <a:pt x="696" y="0"/>
                    </a:lnTo>
                    <a:lnTo>
                      <a:pt x="4224" y="0"/>
                    </a:lnTo>
                    <a:lnTo>
                      <a:pt x="3252" y="780"/>
                    </a:lnTo>
                    <a:lnTo>
                      <a:pt x="0" y="780"/>
                    </a:lnTo>
                  </a:path>
                </a:pathLst>
              </a:custGeom>
              <a:solidFill>
                <a:srgbClr val="FF9966">
                  <a:alpha val="50000"/>
                </a:srgbClr>
              </a:solidFill>
              <a:ln w="9525" cap="rnd">
                <a:noFill/>
                <a:round/>
                <a:headEnd/>
                <a:tailEnd/>
              </a:ln>
              <a:effectLst/>
            </p:spPr>
            <p:txBody>
              <a:bodyPr/>
              <a:lstStyle/>
              <a:p>
                <a:endParaRPr lang="en-US"/>
              </a:p>
            </p:txBody>
          </p:sp>
          <p:grpSp>
            <p:nvGrpSpPr>
              <p:cNvPr id="4" name="Group 12"/>
              <p:cNvGrpSpPr>
                <a:grpSpLocks/>
              </p:cNvGrpSpPr>
              <p:nvPr/>
            </p:nvGrpSpPr>
            <p:grpSpPr bwMode="auto">
              <a:xfrm>
                <a:off x="753" y="1886"/>
                <a:ext cx="3376" cy="1291"/>
                <a:chOff x="753" y="1886"/>
                <a:chExt cx="3376" cy="1291"/>
              </a:xfrm>
            </p:grpSpPr>
            <p:grpSp>
              <p:nvGrpSpPr>
                <p:cNvPr id="5" name="Group 10"/>
                <p:cNvGrpSpPr>
                  <a:grpSpLocks/>
                </p:cNvGrpSpPr>
                <p:nvPr/>
              </p:nvGrpSpPr>
              <p:grpSpPr bwMode="auto">
                <a:xfrm>
                  <a:off x="812" y="2136"/>
                  <a:ext cx="3317" cy="1041"/>
                  <a:chOff x="812" y="2136"/>
                  <a:chExt cx="3317" cy="1041"/>
                </a:xfrm>
              </p:grpSpPr>
              <p:sp>
                <p:nvSpPr>
                  <p:cNvPr id="11272" name="Rectangle 8"/>
                  <p:cNvSpPr>
                    <a:spLocks noChangeArrowheads="1"/>
                  </p:cNvSpPr>
                  <p:nvPr/>
                </p:nvSpPr>
                <p:spPr bwMode="blackWhite">
                  <a:xfrm>
                    <a:off x="812" y="2136"/>
                    <a:ext cx="3238" cy="1041"/>
                  </a:xfrm>
                  <a:prstGeom prst="rect">
                    <a:avLst/>
                  </a:prstGeom>
                  <a:gradFill rotWithShape="0">
                    <a:gsLst>
                      <a:gs pos="0">
                        <a:srgbClr val="DDDDDD">
                          <a:gamma/>
                          <a:shade val="89804"/>
                          <a:invGamma/>
                        </a:srgbClr>
                      </a:gs>
                      <a:gs pos="50000">
                        <a:srgbClr val="DDDDDD"/>
                      </a:gs>
                      <a:gs pos="100000">
                        <a:srgbClr val="DDDDDD">
                          <a:gamma/>
                          <a:shade val="89804"/>
                          <a:invGamma/>
                        </a:srgbClr>
                      </a:gs>
                    </a:gsLst>
                    <a:lin ang="2700000" scaled="1"/>
                  </a:gradFill>
                  <a:ln w="9525">
                    <a:noFill/>
                    <a:miter lim="800000"/>
                    <a:headEnd/>
                    <a:tailEnd/>
                  </a:ln>
                  <a:effectLst>
                    <a:outerShdw dist="71842" dir="2700000" algn="ctr" rotWithShape="0">
                      <a:srgbClr val="000000">
                        <a:alpha val="50000"/>
                      </a:srgbClr>
                    </a:outerShdw>
                  </a:effectLst>
                </p:spPr>
                <p:txBody>
                  <a:bodyPr wrap="none" anchor="ctr"/>
                  <a:lstStyle/>
                  <a:p>
                    <a:endParaRPr lang="en-US"/>
                  </a:p>
                </p:txBody>
              </p:sp>
              <p:sp>
                <p:nvSpPr>
                  <p:cNvPr id="11273" name="Rectangle 9"/>
                  <p:cNvSpPr>
                    <a:spLocks noChangeArrowheads="1"/>
                  </p:cNvSpPr>
                  <p:nvPr/>
                </p:nvSpPr>
                <p:spPr bwMode="blackWhite">
                  <a:xfrm>
                    <a:off x="814" y="2233"/>
                    <a:ext cx="3315" cy="899"/>
                  </a:xfrm>
                  <a:prstGeom prst="rect">
                    <a:avLst/>
                  </a:prstGeom>
                  <a:noFill/>
                  <a:ln w="9525">
                    <a:noFill/>
                    <a:miter lim="800000"/>
                    <a:headEnd/>
                    <a:tailEnd/>
                  </a:ln>
                  <a:effectLst/>
                </p:spPr>
                <p:txBody>
                  <a:bodyPr lIns="92075" tIns="46038" rIns="92075" bIns="46038">
                    <a:spAutoFit/>
                  </a:bodyPr>
                  <a:lstStyle/>
                  <a:p>
                    <a:pPr algn="l">
                      <a:lnSpc>
                        <a:spcPts val="1300"/>
                      </a:lnSpc>
                      <a:spcBef>
                        <a:spcPct val="0"/>
                      </a:spcBef>
                      <a:tabLst>
                        <a:tab pos="2911475" algn="l"/>
                      </a:tabLst>
                    </a:pPr>
                    <a:r>
                      <a:rPr lang="en-US" sz="2400">
                        <a:solidFill>
                          <a:srgbClr val="000000"/>
                        </a:solidFill>
                        <a:latin typeface="Courier New" pitchFamily="49" charset="0"/>
                      </a:rPr>
                      <a:t> </a:t>
                    </a:r>
                    <a:r>
                      <a:rPr lang="en-US" sz="2200">
                        <a:solidFill>
                          <a:srgbClr val="000000"/>
                        </a:solidFill>
                        <a:latin typeface="Courier New" pitchFamily="49" charset="0"/>
                      </a:rPr>
                      <a:t>EMPNO ENAME    JOB        </a:t>
                    </a:r>
                  </a:p>
                  <a:p>
                    <a:pPr algn="l">
                      <a:lnSpc>
                        <a:spcPts val="1300"/>
                      </a:lnSpc>
                      <a:spcBef>
                        <a:spcPct val="0"/>
                      </a:spcBef>
                      <a:tabLst>
                        <a:tab pos="2911475" algn="l"/>
                      </a:tabLst>
                    </a:pPr>
                    <a:r>
                      <a:rPr lang="en-US" sz="2200">
                        <a:solidFill>
                          <a:srgbClr val="000000"/>
                        </a:solidFill>
                        <a:latin typeface="Courier New" pitchFamily="49" charset="0"/>
                      </a:rPr>
                      <a:t>------ -------- ----------- </a:t>
                    </a:r>
                  </a:p>
                  <a:p>
                    <a:pPr algn="l">
                      <a:lnSpc>
                        <a:spcPct val="100000"/>
                      </a:lnSpc>
                      <a:spcBef>
                        <a:spcPct val="0"/>
                      </a:spcBef>
                      <a:tabLst>
                        <a:tab pos="2911475" algn="l"/>
                      </a:tabLst>
                    </a:pPr>
                    <a:r>
                      <a:rPr lang="en-US" sz="2200">
                        <a:solidFill>
                          <a:srgbClr val="000000"/>
                        </a:solidFill>
                        <a:latin typeface="Courier New" pitchFamily="49" charset="0"/>
                      </a:rPr>
                      <a:t>  7839 KING     PRESIDENT</a:t>
                    </a:r>
                  </a:p>
                  <a:p>
                    <a:pPr algn="l">
                      <a:lnSpc>
                        <a:spcPct val="100000"/>
                      </a:lnSpc>
                      <a:spcBef>
                        <a:spcPct val="0"/>
                      </a:spcBef>
                      <a:tabLst>
                        <a:tab pos="2911475" algn="l"/>
                      </a:tabLst>
                    </a:pPr>
                    <a:r>
                      <a:rPr lang="en-US" sz="2200">
                        <a:solidFill>
                          <a:srgbClr val="000000"/>
                        </a:solidFill>
                        <a:latin typeface="Courier New" pitchFamily="49" charset="0"/>
                      </a:rPr>
                      <a:t>  7782 CLARK    MANAGER</a:t>
                    </a:r>
                  </a:p>
                  <a:p>
                    <a:pPr algn="l">
                      <a:lnSpc>
                        <a:spcPct val="100000"/>
                      </a:lnSpc>
                      <a:spcBef>
                        <a:spcPct val="0"/>
                      </a:spcBef>
                      <a:tabLst>
                        <a:tab pos="2911475" algn="l"/>
                      </a:tabLst>
                    </a:pPr>
                    <a:r>
                      <a:rPr lang="en-US" sz="2200">
                        <a:solidFill>
                          <a:srgbClr val="000000"/>
                        </a:solidFill>
                        <a:latin typeface="Courier New" pitchFamily="49" charset="0"/>
                      </a:rPr>
                      <a:t>  7934 MILLER   CLERK</a:t>
                    </a:r>
                  </a:p>
                </p:txBody>
              </p:sp>
            </p:grpSp>
            <p:sp>
              <p:nvSpPr>
                <p:cNvPr id="11275" name="Rectangle 11"/>
                <p:cNvSpPr>
                  <a:spLocks noChangeArrowheads="1"/>
                </p:cNvSpPr>
                <p:nvPr/>
              </p:nvSpPr>
              <p:spPr bwMode="blackWhite">
                <a:xfrm>
                  <a:off x="753" y="1886"/>
                  <a:ext cx="1681" cy="269"/>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200" dirty="0">
                      <a:solidFill>
                        <a:srgbClr val="FFFFCC"/>
                      </a:solidFill>
                      <a:effectLst>
                        <a:outerShdw blurRad="38100" dist="38100" dir="2700000" algn="tl">
                          <a:srgbClr val="000000"/>
                        </a:outerShdw>
                      </a:effectLst>
                      <a:latin typeface="Arial" charset="0"/>
                    </a:rPr>
                    <a:t>      EMPVU10 View</a:t>
                  </a:r>
                </a:p>
              </p:txBody>
            </p:sp>
          </p:grpSp>
        </p:grpSp>
      </p:grpSp>
      <p:sp>
        <p:nvSpPr>
          <p:cNvPr id="15" name="Slide Number Placeholder 14"/>
          <p:cNvSpPr>
            <a:spLocks noGrp="1"/>
          </p:cNvSpPr>
          <p:nvPr>
            <p:ph type="sldNum" sz="quarter" idx="12"/>
          </p:nvPr>
        </p:nvSpPr>
        <p:spPr/>
        <p:txBody>
          <a:bodyPr/>
          <a:lstStyle/>
          <a:p>
            <a:pPr>
              <a:defRPr/>
            </a:pPr>
            <a:fld id="{6C7A8632-7304-4A16-9764-8BED3D3E8194}" type="slidenum">
              <a:rPr lang="en-US" smtClean="0"/>
              <a:pPr>
                <a:defRPr/>
              </a:pPr>
              <a:t>65</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lstStyle/>
          <a:p>
            <a:pPr algn="l"/>
            <a:r>
              <a:rPr lang="en-US" b="1" dirty="0">
                <a:solidFill>
                  <a:schemeClr val="tx1"/>
                </a:solidFill>
              </a:rPr>
              <a:t>View…</a:t>
            </a:r>
          </a:p>
        </p:txBody>
      </p:sp>
      <p:sp>
        <p:nvSpPr>
          <p:cNvPr id="13315" name="Rectangle 3"/>
          <p:cNvSpPr>
            <a:spLocks noGrp="1" noChangeArrowheads="1"/>
          </p:cNvSpPr>
          <p:nvPr>
            <p:ph type="body" idx="1"/>
          </p:nvPr>
        </p:nvSpPr>
        <p:spPr>
          <a:xfrm>
            <a:off x="838200" y="1600200"/>
            <a:ext cx="7385050" cy="2571750"/>
          </a:xfrm>
          <a:noFill/>
          <a:ln/>
        </p:spPr>
        <p:txBody>
          <a:bodyPr/>
          <a:lstStyle/>
          <a:p>
            <a:r>
              <a:rPr lang="en-US" dirty="0">
                <a:latin typeface="Times New Roman" pitchFamily="18" charset="0"/>
                <a:cs typeface="Times New Roman" pitchFamily="18" charset="0"/>
              </a:rPr>
              <a:t>You can present logical subsets or combinations of data by creating views of tables. </a:t>
            </a:r>
          </a:p>
          <a:p>
            <a:r>
              <a:rPr lang="en-US" dirty="0">
                <a:latin typeface="Times" charset="0"/>
              </a:rPr>
              <a:t>A </a:t>
            </a:r>
            <a:r>
              <a:rPr lang="en-US" dirty="0">
                <a:solidFill>
                  <a:srgbClr val="FC0128"/>
                </a:solidFill>
                <a:latin typeface="Times" charset="0"/>
              </a:rPr>
              <a:t>view </a:t>
            </a:r>
            <a:r>
              <a:rPr lang="en-US" dirty="0">
                <a:latin typeface="Times" charset="0"/>
              </a:rPr>
              <a:t>is a logical table based on a table or another view. </a:t>
            </a:r>
          </a:p>
          <a:p>
            <a:r>
              <a:rPr lang="en-US" dirty="0">
                <a:latin typeface="Times" charset="0"/>
              </a:rPr>
              <a:t>A view contains no data of its own but is like a window through which data from tables can be viewed or changed. </a:t>
            </a:r>
          </a:p>
          <a:p>
            <a:r>
              <a:rPr lang="en-US" dirty="0">
                <a:latin typeface="Times" charset="0"/>
              </a:rPr>
              <a:t>The tables on which a view is based are called </a:t>
            </a:r>
            <a:r>
              <a:rPr lang="en-US" i="1" dirty="0">
                <a:solidFill>
                  <a:srgbClr val="FC0128"/>
                </a:solidFill>
                <a:latin typeface="Times" charset="0"/>
              </a:rPr>
              <a:t>base tables</a:t>
            </a:r>
            <a:r>
              <a:rPr lang="en-US" dirty="0">
                <a:solidFill>
                  <a:srgbClr val="FC0128"/>
                </a:solidFill>
                <a:latin typeface="Times" charset="0"/>
              </a:rPr>
              <a:t>.</a:t>
            </a:r>
            <a:r>
              <a:rPr lang="en-US" dirty="0">
                <a:latin typeface="Times" charset="0"/>
              </a:rPr>
              <a:t> </a:t>
            </a:r>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66</a:t>
            </a:fld>
            <a:endParaRPr lang="en-US" dirty="0"/>
          </a:p>
        </p:txBody>
      </p:sp>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lstStyle/>
          <a:p>
            <a:pPr algn="l"/>
            <a:r>
              <a:rPr lang="en-US" b="1" dirty="0">
                <a:solidFill>
                  <a:schemeClr val="tx1"/>
                </a:solidFill>
              </a:rPr>
              <a:t>Advantage</a:t>
            </a:r>
          </a:p>
        </p:txBody>
      </p:sp>
      <p:sp>
        <p:nvSpPr>
          <p:cNvPr id="13315" name="Rectangle 3"/>
          <p:cNvSpPr>
            <a:spLocks noGrp="1" noChangeArrowheads="1"/>
          </p:cNvSpPr>
          <p:nvPr>
            <p:ph type="body" idx="1"/>
          </p:nvPr>
        </p:nvSpPr>
        <p:spPr>
          <a:xfrm>
            <a:off x="838200" y="1600200"/>
            <a:ext cx="7385050" cy="2571750"/>
          </a:xfrm>
          <a:noFill/>
          <a:ln/>
        </p:spPr>
        <p:txBody>
          <a:bodyPr/>
          <a:lstStyle/>
          <a:p>
            <a:r>
              <a:rPr lang="en-US" sz="2400" dirty="0"/>
              <a:t>Views restrict access to the database because the view can display a selective portion of the database.</a:t>
            </a:r>
          </a:p>
          <a:p>
            <a:r>
              <a:rPr lang="en-US" sz="2400" dirty="0"/>
              <a:t>Views allow users to make simple queries to retrieve the results from complicated queries. For example, views allow users to query information from multiple tables without knowing how to write a join statement</a:t>
            </a:r>
          </a:p>
          <a:p>
            <a:r>
              <a:rPr lang="en-US" sz="2400" dirty="0"/>
              <a:t>One view can be used to retrieve data from several tables</a:t>
            </a:r>
          </a:p>
          <a:p>
            <a:r>
              <a:rPr lang="en-US" sz="2400" dirty="0"/>
              <a:t>Views provide groups of users access to data according to their particular criteria.</a:t>
            </a:r>
          </a:p>
          <a:p>
            <a:endParaRPr lang="en-US" sz="2400" dirty="0">
              <a:latin typeface="Times" charset="0"/>
            </a:endParaRPr>
          </a:p>
          <a:p>
            <a:pPr lvl="1">
              <a:buFont typeface="Arial" pitchFamily="34" charset="0"/>
              <a:buChar char="•"/>
            </a:pPr>
            <a:endParaRPr lang="en-US" dirty="0"/>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67</a:t>
            </a:fld>
            <a:endParaRPr lang="en-US" dirty="0"/>
          </a:p>
        </p:txBody>
      </p:sp>
    </p:spTree>
    <p:extLst>
      <p:ext uri="{BB962C8B-B14F-4D97-AF65-F5344CB8AC3E}">
        <p14:creationId xmlns:p14="http://schemas.microsoft.com/office/powerpoint/2010/main" val="3868127680"/>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lstStyle/>
          <a:p>
            <a:pPr algn="l"/>
            <a:r>
              <a:rPr lang="en-US" b="1" dirty="0">
                <a:solidFill>
                  <a:schemeClr val="tx1"/>
                </a:solidFill>
              </a:rPr>
              <a:t>Classification</a:t>
            </a:r>
          </a:p>
        </p:txBody>
      </p:sp>
      <p:sp>
        <p:nvSpPr>
          <p:cNvPr id="13315" name="Rectangle 3"/>
          <p:cNvSpPr>
            <a:spLocks noGrp="1" noChangeArrowheads="1"/>
          </p:cNvSpPr>
          <p:nvPr>
            <p:ph type="body" idx="1"/>
          </p:nvPr>
        </p:nvSpPr>
        <p:spPr>
          <a:xfrm>
            <a:off x="838200" y="1600200"/>
            <a:ext cx="7385050" cy="2571750"/>
          </a:xfrm>
          <a:noFill/>
          <a:ln/>
        </p:spPr>
        <p:txBody>
          <a:bodyPr/>
          <a:lstStyle/>
          <a:p>
            <a:r>
              <a:rPr lang="en-US" dirty="0"/>
              <a:t>Simple Views Versus Complex Views</a:t>
            </a:r>
          </a:p>
          <a:p>
            <a:pPr lvl="1"/>
            <a:r>
              <a:rPr lang="en-US" dirty="0"/>
              <a:t>There are two classifications for views: simple and complex. The basic difference is related to the DML (insert, update, and delete) operations. </a:t>
            </a:r>
          </a:p>
          <a:p>
            <a:pPr lvl="2"/>
            <a:r>
              <a:rPr lang="en-US" dirty="0"/>
              <a:t>A </a:t>
            </a:r>
            <a:r>
              <a:rPr lang="en-US" i="1" dirty="0">
                <a:solidFill>
                  <a:srgbClr val="FC0128"/>
                </a:solidFill>
              </a:rPr>
              <a:t>simple view</a:t>
            </a:r>
            <a:r>
              <a:rPr lang="en-US" dirty="0">
                <a:solidFill>
                  <a:srgbClr val="FC0128"/>
                </a:solidFill>
              </a:rPr>
              <a:t> </a:t>
            </a:r>
            <a:r>
              <a:rPr lang="en-US" dirty="0"/>
              <a:t>is one that:</a:t>
            </a:r>
          </a:p>
          <a:p>
            <a:pPr lvl="3"/>
            <a:r>
              <a:rPr lang="en-US" dirty="0"/>
              <a:t>Derives data from only one table</a:t>
            </a:r>
          </a:p>
          <a:p>
            <a:pPr lvl="3"/>
            <a:r>
              <a:rPr lang="en-US" dirty="0"/>
              <a:t>Contains no functions or groups of data</a:t>
            </a:r>
          </a:p>
          <a:p>
            <a:pPr lvl="3"/>
            <a:r>
              <a:rPr lang="en-US" dirty="0"/>
              <a:t>Can perform DML through the view</a:t>
            </a:r>
          </a:p>
          <a:p>
            <a:pPr lvl="2"/>
            <a:r>
              <a:rPr lang="en-US" dirty="0"/>
              <a:t>A </a:t>
            </a:r>
            <a:r>
              <a:rPr lang="en-US" i="1" dirty="0">
                <a:solidFill>
                  <a:srgbClr val="FC0128"/>
                </a:solidFill>
              </a:rPr>
              <a:t>complex view</a:t>
            </a:r>
            <a:r>
              <a:rPr lang="en-US" dirty="0">
                <a:solidFill>
                  <a:srgbClr val="FC0128"/>
                </a:solidFill>
              </a:rPr>
              <a:t> </a:t>
            </a:r>
            <a:r>
              <a:rPr lang="en-US" dirty="0"/>
              <a:t>is the one that: </a:t>
            </a:r>
          </a:p>
          <a:p>
            <a:pPr lvl="3"/>
            <a:r>
              <a:rPr lang="en-US" dirty="0"/>
              <a:t>Derives data from many tables</a:t>
            </a:r>
          </a:p>
          <a:p>
            <a:pPr lvl="3"/>
            <a:r>
              <a:rPr lang="en-US" dirty="0"/>
              <a:t>Contains functions or groups of data</a:t>
            </a:r>
          </a:p>
          <a:p>
            <a:pPr lvl="3"/>
            <a:r>
              <a:rPr lang="en-US" dirty="0"/>
              <a:t>Does not always allow DML through the view </a:t>
            </a:r>
          </a:p>
          <a:p>
            <a:endParaRPr lang="en-US" dirty="0">
              <a:latin typeface="Times New Roman" pitchFamily="18" charset="0"/>
            </a:endParaRPr>
          </a:p>
          <a:p>
            <a:endParaRPr lang="en-US" sz="2400" dirty="0">
              <a:latin typeface="Times" charset="0"/>
            </a:endParaRPr>
          </a:p>
          <a:p>
            <a:pPr lvl="1">
              <a:buFont typeface="Arial" pitchFamily="34" charset="0"/>
              <a:buChar char="•"/>
            </a:pPr>
            <a:endParaRPr lang="en-US" dirty="0"/>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68</a:t>
            </a:fld>
            <a:endParaRPr lang="en-US" dirty="0"/>
          </a:p>
        </p:txBody>
      </p:sp>
    </p:spTree>
    <p:extLst>
      <p:ext uri="{BB962C8B-B14F-4D97-AF65-F5344CB8AC3E}">
        <p14:creationId xmlns:p14="http://schemas.microsoft.com/office/powerpoint/2010/main" val="2886622051"/>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pPr algn="l"/>
            <a:r>
              <a:rPr lang="en-US" b="1" dirty="0">
                <a:solidFill>
                  <a:schemeClr val="tx1"/>
                </a:solidFill>
              </a:rPr>
              <a:t>Creating a View</a:t>
            </a:r>
          </a:p>
        </p:txBody>
      </p:sp>
      <p:sp>
        <p:nvSpPr>
          <p:cNvPr id="17411" name="Rectangle 3"/>
          <p:cNvSpPr>
            <a:spLocks noGrp="1" noChangeArrowheads="1"/>
          </p:cNvSpPr>
          <p:nvPr>
            <p:ph type="body" idx="1"/>
          </p:nvPr>
        </p:nvSpPr>
        <p:spPr>
          <a:xfrm>
            <a:off x="860425" y="1336675"/>
            <a:ext cx="7385050" cy="1066800"/>
          </a:xfrm>
          <a:noFill/>
          <a:ln/>
        </p:spPr>
        <p:txBody>
          <a:bodyPr/>
          <a:lstStyle/>
          <a:p>
            <a:pPr lvl="1"/>
            <a:r>
              <a:rPr lang="en-US" dirty="0"/>
              <a:t>You embed a </a:t>
            </a:r>
            <a:r>
              <a:rPr lang="en-US" dirty="0" err="1"/>
              <a:t>subquery</a:t>
            </a:r>
            <a:r>
              <a:rPr lang="en-US" dirty="0"/>
              <a:t> within the CREATE VIEW statement.</a:t>
            </a:r>
          </a:p>
          <a:p>
            <a:pPr>
              <a:buNone/>
            </a:pPr>
            <a:endParaRPr lang="en-US" dirty="0"/>
          </a:p>
          <a:p>
            <a:pPr lvl="1"/>
            <a:r>
              <a:rPr lang="en-US" dirty="0"/>
              <a:t>The </a:t>
            </a:r>
            <a:r>
              <a:rPr lang="en-US" dirty="0" err="1"/>
              <a:t>subquery</a:t>
            </a:r>
            <a:r>
              <a:rPr lang="en-US" dirty="0"/>
              <a:t> can contain complex SELECT syntax.</a:t>
            </a:r>
          </a:p>
          <a:p>
            <a:pPr lvl="1"/>
            <a:endParaRPr lang="en-US" dirty="0"/>
          </a:p>
        </p:txBody>
      </p:sp>
      <p:sp>
        <p:nvSpPr>
          <p:cNvPr id="17412" name="Rectangle 4"/>
          <p:cNvSpPr>
            <a:spLocks noChangeArrowheads="1"/>
          </p:cNvSpPr>
          <p:nvPr/>
        </p:nvSpPr>
        <p:spPr bwMode="blackWhite">
          <a:xfrm>
            <a:off x="838200" y="3276600"/>
            <a:ext cx="7497763" cy="146526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CREATE [OR REPLACE] [FORCE|</a:t>
            </a:r>
            <a:r>
              <a:rPr lang="en-US" sz="1800" u="sng" dirty="0">
                <a:solidFill>
                  <a:srgbClr val="000000"/>
                </a:solidFill>
                <a:latin typeface="Courier New" pitchFamily="49" charset="0"/>
              </a:rPr>
              <a:t>NOFORCE</a:t>
            </a:r>
            <a:r>
              <a:rPr lang="en-US" sz="1800" dirty="0">
                <a:solidFill>
                  <a:srgbClr val="000000"/>
                </a:solidFill>
                <a:latin typeface="Courier New" pitchFamily="49" charset="0"/>
              </a:rPr>
              <a:t>] VIEW </a:t>
            </a:r>
            <a:r>
              <a:rPr lang="en-US" sz="1800" i="1" dirty="0" err="1">
                <a:solidFill>
                  <a:srgbClr val="000000"/>
                </a:solidFill>
                <a:latin typeface="Courier New" pitchFamily="49" charset="0"/>
              </a:rPr>
              <a:t>view</a:t>
            </a:r>
            <a:endParaRPr lang="en-US" sz="1800" i="1"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  [(</a:t>
            </a:r>
            <a:r>
              <a:rPr lang="en-US" sz="1800" i="1" dirty="0">
                <a:solidFill>
                  <a:srgbClr val="000000"/>
                </a:solidFill>
                <a:latin typeface="Courier New" pitchFamily="49" charset="0"/>
              </a:rPr>
              <a:t>alias</a:t>
            </a:r>
            <a:r>
              <a:rPr lang="en-US" sz="1800" dirty="0">
                <a:solidFill>
                  <a:srgbClr val="000000"/>
                </a:solidFill>
                <a:latin typeface="Courier New" pitchFamily="49" charset="0"/>
              </a:rPr>
              <a:t>[, </a:t>
            </a:r>
            <a:r>
              <a:rPr lang="en-US" sz="1800" i="1" dirty="0">
                <a:solidFill>
                  <a:srgbClr val="000000"/>
                </a:solidFill>
                <a:latin typeface="Courier New" pitchFamily="49" charset="0"/>
              </a:rPr>
              <a:t>alias</a:t>
            </a:r>
            <a:r>
              <a:rPr lang="en-US" sz="1800" dirty="0">
                <a:solidFill>
                  <a:srgbClr val="000000"/>
                </a:solidFill>
                <a:latin typeface="Courier New" pitchFamily="49" charset="0"/>
              </a:rPr>
              <a:t>]...)]</a:t>
            </a:r>
          </a:p>
          <a:p>
            <a:pPr algn="l">
              <a:lnSpc>
                <a:spcPct val="100000"/>
              </a:lnSpc>
              <a:spcBef>
                <a:spcPct val="0"/>
              </a:spcBef>
              <a:tabLst>
                <a:tab pos="1200150" algn="l"/>
              </a:tabLst>
            </a:pPr>
            <a:r>
              <a:rPr lang="en-US" sz="1800" dirty="0">
                <a:solidFill>
                  <a:srgbClr val="000000"/>
                </a:solidFill>
                <a:latin typeface="Courier New" pitchFamily="49" charset="0"/>
              </a:rPr>
              <a:t>AS </a:t>
            </a:r>
            <a:r>
              <a:rPr lang="en-US" sz="1800" i="1" dirty="0" err="1">
                <a:solidFill>
                  <a:srgbClr val="000000"/>
                </a:solidFill>
                <a:latin typeface="Courier New" pitchFamily="49" charset="0"/>
              </a:rPr>
              <a:t>subquery</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[WITH CHECK OPTION [CONSTRAINT </a:t>
            </a:r>
            <a:r>
              <a:rPr lang="en-US" sz="1800" i="1" dirty="0" err="1">
                <a:solidFill>
                  <a:srgbClr val="000000"/>
                </a:solidFill>
                <a:latin typeface="Courier New" pitchFamily="49" charset="0"/>
              </a:rPr>
              <a:t>constraint</a:t>
            </a:r>
            <a:r>
              <a:rPr lang="en-US" sz="1800" dirty="0">
                <a:solidFill>
                  <a:srgbClr val="000000"/>
                </a:solidFill>
                <a:latin typeface="Courier New" pitchFamily="49" charset="0"/>
              </a:rPr>
              <a:t>]]</a:t>
            </a:r>
          </a:p>
          <a:p>
            <a:pPr algn="l">
              <a:lnSpc>
                <a:spcPct val="100000"/>
              </a:lnSpc>
              <a:spcBef>
                <a:spcPct val="0"/>
              </a:spcBef>
              <a:tabLst>
                <a:tab pos="1200150" algn="l"/>
              </a:tabLst>
            </a:pPr>
            <a:r>
              <a:rPr lang="en-US" sz="1800" dirty="0">
                <a:solidFill>
                  <a:srgbClr val="000000"/>
                </a:solidFill>
                <a:latin typeface="Courier New" pitchFamily="49" charset="0"/>
              </a:rPr>
              <a:t>[WITH READ ONLY]</a:t>
            </a:r>
          </a:p>
        </p:txBody>
      </p:sp>
      <p:sp>
        <p:nvSpPr>
          <p:cNvPr id="5" name="Slide Number Placeholder 4"/>
          <p:cNvSpPr>
            <a:spLocks noGrp="1"/>
          </p:cNvSpPr>
          <p:nvPr>
            <p:ph type="sldNum" sz="quarter" idx="12"/>
          </p:nvPr>
        </p:nvSpPr>
        <p:spPr/>
        <p:txBody>
          <a:bodyPr/>
          <a:lstStyle/>
          <a:p>
            <a:pPr>
              <a:defRPr/>
            </a:pPr>
            <a:fld id="{6C7A8632-7304-4A16-9764-8BED3D3E8194}" type="slidenum">
              <a:rPr lang="en-US" smtClean="0"/>
              <a:pPr>
                <a:defRPr/>
              </a:pPr>
              <a:t>69</a:t>
            </a:fld>
            <a:endParaRPr lang="en-US" dirty="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algn="l"/>
            <a:r>
              <a:rPr lang="en-US" b="1" dirty="0">
                <a:solidFill>
                  <a:schemeClr val="tx1"/>
                </a:solidFill>
              </a:rPr>
              <a:t>Cartesian Product</a:t>
            </a:r>
          </a:p>
        </p:txBody>
      </p:sp>
      <p:sp>
        <p:nvSpPr>
          <p:cNvPr id="4" name="Slide Number Placeholder 3"/>
          <p:cNvSpPr>
            <a:spLocks noGrp="1"/>
          </p:cNvSpPr>
          <p:nvPr>
            <p:ph type="sldNum" sz="quarter" idx="12"/>
          </p:nvPr>
        </p:nvSpPr>
        <p:spPr/>
        <p:txBody>
          <a:bodyPr/>
          <a:lstStyle/>
          <a:p>
            <a:fld id="{C7D3A3A2-DD09-4C12-9A4D-77F31FE6E1FD}" type="slidenum">
              <a:rPr lang="en-US" smtClean="0"/>
              <a:pPr/>
              <a:t>7</a:t>
            </a:fld>
            <a:endParaRPr lang="en-US"/>
          </a:p>
        </p:txBody>
      </p:sp>
      <p:sp>
        <p:nvSpPr>
          <p:cNvPr id="17411" name="Rectangle 3"/>
          <p:cNvSpPr>
            <a:spLocks noGrp="1" noChangeArrowheads="1"/>
          </p:cNvSpPr>
          <p:nvPr>
            <p:ph sz="quarter" idx="1"/>
          </p:nvPr>
        </p:nvSpPr>
        <p:spPr>
          <a:xfrm>
            <a:off x="860425" y="1795463"/>
            <a:ext cx="7385050" cy="3940175"/>
          </a:xfrm>
        </p:spPr>
        <p:txBody>
          <a:bodyPr/>
          <a:lstStyle/>
          <a:p>
            <a:pPr lvl="1"/>
            <a:r>
              <a:rPr lang="en-US"/>
              <a:t>A Cartesian product is formed when:</a:t>
            </a:r>
          </a:p>
          <a:p>
            <a:pPr lvl="2"/>
            <a:r>
              <a:rPr lang="en-US"/>
              <a:t>A join condition is omitted</a:t>
            </a:r>
          </a:p>
          <a:p>
            <a:pPr lvl="2"/>
            <a:r>
              <a:rPr lang="en-US"/>
              <a:t>A join condition is invalid</a:t>
            </a:r>
          </a:p>
          <a:p>
            <a:pPr lvl="2"/>
            <a:r>
              <a:rPr lang="en-US"/>
              <a:t>All rows in the first table are joined to all rows in the second table</a:t>
            </a:r>
          </a:p>
          <a:p>
            <a:pPr lvl="1"/>
            <a:r>
              <a:rPr lang="en-US"/>
              <a:t>To avoid a Cartesian product, always include a valid join condition in a WHERE clause.</a:t>
            </a:r>
          </a:p>
        </p:txBody>
      </p:sp>
    </p:spTree>
    <p:extLst>
      <p:ext uri="{BB962C8B-B14F-4D97-AF65-F5344CB8AC3E}">
        <p14:creationId xmlns:p14="http://schemas.microsoft.com/office/powerpoint/2010/main" val="1265412145"/>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White">
          <a:xfrm>
            <a:off x="925513" y="2328863"/>
            <a:ext cx="7496175" cy="146526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19459" name="Rectangle 3"/>
          <p:cNvSpPr>
            <a:spLocks noGrp="1" noChangeArrowheads="1"/>
          </p:cNvSpPr>
          <p:nvPr>
            <p:ph type="title"/>
          </p:nvPr>
        </p:nvSpPr>
        <p:spPr>
          <a:noFill/>
          <a:ln/>
        </p:spPr>
        <p:txBody>
          <a:bodyPr/>
          <a:lstStyle/>
          <a:p>
            <a:pPr algn="l"/>
            <a:r>
              <a:rPr lang="en-US" b="1" dirty="0">
                <a:solidFill>
                  <a:schemeClr val="tx1"/>
                </a:solidFill>
              </a:rPr>
              <a:t>Creating a View</a:t>
            </a:r>
          </a:p>
        </p:txBody>
      </p:sp>
      <p:sp>
        <p:nvSpPr>
          <p:cNvPr id="19460" name="Rectangle 4"/>
          <p:cNvSpPr>
            <a:spLocks noGrp="1" noChangeArrowheads="1"/>
          </p:cNvSpPr>
          <p:nvPr>
            <p:ph type="body" idx="1"/>
          </p:nvPr>
        </p:nvSpPr>
        <p:spPr>
          <a:xfrm>
            <a:off x="847725" y="1341438"/>
            <a:ext cx="7624763" cy="920750"/>
          </a:xfrm>
          <a:noFill/>
          <a:ln/>
        </p:spPr>
        <p:txBody>
          <a:bodyPr/>
          <a:lstStyle/>
          <a:p>
            <a:pPr lvl="1"/>
            <a:r>
              <a:rPr lang="en-US"/>
              <a:t>Create a view, EMPVU10, that contains details of employees in department 10.</a:t>
            </a:r>
          </a:p>
        </p:txBody>
      </p:sp>
      <p:sp>
        <p:nvSpPr>
          <p:cNvPr id="19461" name="Rectangle 5"/>
          <p:cNvSpPr>
            <a:spLocks noChangeArrowheads="1"/>
          </p:cNvSpPr>
          <p:nvPr/>
        </p:nvSpPr>
        <p:spPr bwMode="auto">
          <a:xfrm>
            <a:off x="844550" y="4056063"/>
            <a:ext cx="7624763" cy="920750"/>
          </a:xfrm>
          <a:prstGeom prst="rect">
            <a:avLst/>
          </a:prstGeom>
          <a:noFill/>
          <a:ln w="9525">
            <a:noFill/>
            <a:miter lim="800000"/>
            <a:headEnd/>
            <a:tailEnd/>
          </a:ln>
          <a:effectLst>
            <a:outerShdw dist="53882" dir="2700000" algn="ctr" rotWithShape="0">
              <a:srgbClr val="000000">
                <a:alpha val="50000"/>
              </a:srgbClr>
            </a:outerShdw>
          </a:effectLst>
        </p:spPr>
        <p:txBody>
          <a:bodyPr lIns="92075" tIns="46038" rIns="92075" bIns="46038"/>
          <a:lstStyle/>
          <a:p>
            <a:pPr marL="341313" lvl="1" indent="-227013" algn="l" defTabSz="346075">
              <a:lnSpc>
                <a:spcPct val="95000"/>
              </a:lnSpc>
              <a:spcBef>
                <a:spcPct val="35000"/>
              </a:spcBef>
              <a:buClr>
                <a:srgbClr val="FFCC66"/>
              </a:buClr>
              <a:buSzPct val="100000"/>
              <a:buFontTx/>
              <a:buChar char="•"/>
              <a:tabLst>
                <a:tab pos="571500" algn="l"/>
              </a:tabLst>
            </a:pPr>
            <a:r>
              <a:rPr lang="en-US">
                <a:solidFill>
                  <a:srgbClr val="F8F8D3"/>
                </a:solidFill>
                <a:latin typeface="Arial" charset="0"/>
              </a:rPr>
              <a:t>Describe the structure of the view by using the SQL*Plus DESCRIBE command.</a:t>
            </a:r>
          </a:p>
        </p:txBody>
      </p:sp>
      <p:sp>
        <p:nvSpPr>
          <p:cNvPr id="19462" name="Rectangle 6"/>
          <p:cNvSpPr>
            <a:spLocks noChangeArrowheads="1"/>
          </p:cNvSpPr>
          <p:nvPr/>
        </p:nvSpPr>
        <p:spPr bwMode="blackWhite">
          <a:xfrm>
            <a:off x="936625" y="5461000"/>
            <a:ext cx="7642225" cy="4508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DESCRIBE empvu10</a:t>
            </a:r>
          </a:p>
        </p:txBody>
      </p:sp>
      <p:sp>
        <p:nvSpPr>
          <p:cNvPr id="19463" name="Rectangle 7"/>
          <p:cNvSpPr>
            <a:spLocks noChangeArrowheads="1"/>
          </p:cNvSpPr>
          <p:nvPr/>
        </p:nvSpPr>
        <p:spPr bwMode="blackWhite">
          <a:xfrm>
            <a:off x="935038" y="2316163"/>
            <a:ext cx="7231062" cy="1490662"/>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601788" algn="l"/>
                <a:tab pos="1717675" algn="l"/>
                <a:tab pos="2743200" algn="l"/>
              </a:tabLst>
            </a:pPr>
            <a:r>
              <a:rPr lang="en-US" sz="1800" dirty="0">
                <a:solidFill>
                  <a:srgbClr val="000000"/>
                </a:solidFill>
                <a:latin typeface="Courier New" pitchFamily="49" charset="0"/>
              </a:rPr>
              <a:t>SQL&gt; CREATE VIEW 	empvu10</a:t>
            </a:r>
          </a:p>
          <a:p>
            <a:pPr algn="l">
              <a:lnSpc>
                <a:spcPct val="100000"/>
              </a:lnSpc>
              <a:spcBef>
                <a:spcPct val="0"/>
              </a:spcBef>
              <a:tabLst>
                <a:tab pos="1601788" algn="l"/>
                <a:tab pos="1717675" algn="l"/>
                <a:tab pos="2743200" algn="l"/>
              </a:tabLst>
            </a:pPr>
            <a:r>
              <a:rPr lang="en-US" sz="1800" dirty="0">
                <a:solidFill>
                  <a:srgbClr val="000000"/>
                </a:solidFill>
                <a:latin typeface="Courier New" pitchFamily="49" charset="0"/>
              </a:rPr>
              <a:t>  2  AS SELECT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 </a:t>
            </a:r>
            <a:r>
              <a:rPr lang="en-US" sz="1800" dirty="0" err="1">
                <a:solidFill>
                  <a:srgbClr val="000000"/>
                </a:solidFill>
                <a:latin typeface="Courier New" pitchFamily="49" charset="0"/>
              </a:rPr>
              <a:t>ename</a:t>
            </a:r>
            <a:r>
              <a:rPr lang="en-US" sz="1800" dirty="0">
                <a:solidFill>
                  <a:srgbClr val="000000"/>
                </a:solidFill>
                <a:latin typeface="Courier New" pitchFamily="49" charset="0"/>
              </a:rPr>
              <a:t>, job</a:t>
            </a:r>
          </a:p>
          <a:p>
            <a:pPr algn="l">
              <a:lnSpc>
                <a:spcPct val="100000"/>
              </a:lnSpc>
              <a:spcBef>
                <a:spcPct val="0"/>
              </a:spcBef>
              <a:tabLst>
                <a:tab pos="1601788" algn="l"/>
                <a:tab pos="1717675" algn="l"/>
                <a:tab pos="2743200" algn="l"/>
              </a:tabLst>
            </a:pPr>
            <a:r>
              <a:rPr lang="en-US" sz="1800" dirty="0">
                <a:solidFill>
                  <a:srgbClr val="000000"/>
                </a:solidFill>
                <a:latin typeface="Courier New" pitchFamily="49" charset="0"/>
              </a:rPr>
              <a:t>  3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601788" algn="l"/>
                <a:tab pos="1717675" algn="l"/>
                <a:tab pos="2743200" algn="l"/>
              </a:tabLst>
            </a:pPr>
            <a:r>
              <a:rPr lang="en-US" sz="1800" dirty="0">
                <a:solidFill>
                  <a:srgbClr val="000000"/>
                </a:solidFill>
                <a:latin typeface="Courier New" pitchFamily="49" charset="0"/>
              </a:rPr>
              <a:t>  4  WHERE			</a:t>
            </a:r>
            <a:r>
              <a:rPr lang="en-US" sz="1800" dirty="0" err="1">
                <a:solidFill>
                  <a:srgbClr val="000000"/>
                </a:solidFill>
                <a:latin typeface="Courier New" pitchFamily="49" charset="0"/>
              </a:rPr>
              <a:t>deptno</a:t>
            </a:r>
            <a:r>
              <a:rPr lang="en-US" sz="1800" dirty="0">
                <a:solidFill>
                  <a:srgbClr val="000000"/>
                </a:solidFill>
                <a:latin typeface="Courier New" pitchFamily="49" charset="0"/>
              </a:rPr>
              <a:t> = 10;</a:t>
            </a:r>
          </a:p>
          <a:p>
            <a:pPr algn="l">
              <a:lnSpc>
                <a:spcPct val="100000"/>
              </a:lnSpc>
              <a:spcBef>
                <a:spcPct val="0"/>
              </a:spcBef>
              <a:tabLst>
                <a:tab pos="1601788" algn="l"/>
                <a:tab pos="1717675" algn="l"/>
                <a:tab pos="2743200" algn="l"/>
              </a:tabLst>
            </a:pPr>
            <a:r>
              <a:rPr lang="en-US" sz="1800" dirty="0">
                <a:solidFill>
                  <a:srgbClr val="FF3300"/>
                </a:solidFill>
                <a:effectLst>
                  <a:outerShdw blurRad="38100" dist="38100" dir="2700000" algn="tl">
                    <a:srgbClr val="000000"/>
                  </a:outerShdw>
                </a:effectLst>
                <a:latin typeface="Courier New" pitchFamily="49" charset="0"/>
              </a:rPr>
              <a:t>View created.</a:t>
            </a:r>
          </a:p>
        </p:txBody>
      </p:sp>
      <p:sp>
        <p:nvSpPr>
          <p:cNvPr id="8" name="Slide Number Placeholder 7"/>
          <p:cNvSpPr>
            <a:spLocks noGrp="1"/>
          </p:cNvSpPr>
          <p:nvPr>
            <p:ph type="sldNum" sz="quarter" idx="12"/>
          </p:nvPr>
        </p:nvSpPr>
        <p:spPr/>
        <p:txBody>
          <a:bodyPr/>
          <a:lstStyle/>
          <a:p>
            <a:pPr>
              <a:defRPr/>
            </a:pPr>
            <a:fld id="{6C7A8632-7304-4A16-9764-8BED3D3E8194}" type="slidenum">
              <a:rPr lang="en-US" smtClean="0"/>
              <a:pPr>
                <a:defRPr/>
              </a:pPr>
              <a:t>70</a:t>
            </a:fld>
            <a:endParaRPr lang="en-US" dirty="0"/>
          </a:p>
        </p:txBody>
      </p:sp>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blackWhite">
          <a:xfrm>
            <a:off x="762000" y="3657600"/>
            <a:ext cx="7497762" cy="184943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21507" name="Rectangle 3"/>
          <p:cNvSpPr>
            <a:spLocks noGrp="1" noChangeArrowheads="1"/>
          </p:cNvSpPr>
          <p:nvPr>
            <p:ph type="title"/>
          </p:nvPr>
        </p:nvSpPr>
        <p:spPr>
          <a:noFill/>
          <a:ln/>
        </p:spPr>
        <p:txBody>
          <a:bodyPr/>
          <a:lstStyle/>
          <a:p>
            <a:pPr algn="l"/>
            <a:r>
              <a:rPr lang="en-US" b="1" dirty="0">
                <a:solidFill>
                  <a:schemeClr val="tx1"/>
                </a:solidFill>
              </a:rPr>
              <a:t>Creating a View</a:t>
            </a:r>
          </a:p>
        </p:txBody>
      </p:sp>
      <p:sp>
        <p:nvSpPr>
          <p:cNvPr id="21508" name="Rectangle 4"/>
          <p:cNvSpPr>
            <a:spLocks noGrp="1" noChangeArrowheads="1"/>
          </p:cNvSpPr>
          <p:nvPr>
            <p:ph type="body" idx="1"/>
          </p:nvPr>
        </p:nvSpPr>
        <p:spPr>
          <a:xfrm>
            <a:off x="842963" y="1336675"/>
            <a:ext cx="7385050" cy="4089400"/>
          </a:xfrm>
          <a:noFill/>
          <a:ln/>
        </p:spPr>
        <p:txBody>
          <a:bodyPr/>
          <a:lstStyle/>
          <a:p>
            <a:pPr lvl="1"/>
            <a:r>
              <a:rPr lang="en-US" dirty="0"/>
              <a:t>Create a view by using column aliases in the </a:t>
            </a:r>
            <a:r>
              <a:rPr lang="en-US" dirty="0" err="1"/>
              <a:t>subquery</a:t>
            </a:r>
            <a:r>
              <a:rPr lang="en-US" dirty="0"/>
              <a:t>.</a:t>
            </a:r>
          </a:p>
          <a:p>
            <a:pPr lvl="1"/>
            <a:r>
              <a:rPr lang="en-US" dirty="0"/>
              <a:t>Select the columns from this view by the given alias names.</a:t>
            </a:r>
          </a:p>
          <a:p>
            <a:pPr lvl="1">
              <a:buNone/>
            </a:pPr>
            <a:endParaRPr lang="en-US" dirty="0"/>
          </a:p>
          <a:p>
            <a:pPr lvl="1"/>
            <a:endParaRPr lang="en-US" dirty="0"/>
          </a:p>
          <a:p>
            <a:pPr lvl="1">
              <a:buFontTx/>
              <a:buNone/>
            </a:pPr>
            <a:endParaRPr lang="en-US" dirty="0"/>
          </a:p>
          <a:p>
            <a:pPr lvl="1">
              <a:buFontTx/>
              <a:buNone/>
            </a:pPr>
            <a:endParaRPr lang="en-US" dirty="0"/>
          </a:p>
          <a:p>
            <a:pPr lvl="1">
              <a:buFontTx/>
              <a:buNone/>
            </a:pPr>
            <a:endParaRPr lang="en-US" dirty="0"/>
          </a:p>
          <a:p>
            <a:pPr lvl="1">
              <a:buFontTx/>
              <a:buNone/>
            </a:pPr>
            <a:endParaRPr lang="en-US" dirty="0"/>
          </a:p>
        </p:txBody>
      </p:sp>
      <p:sp>
        <p:nvSpPr>
          <p:cNvPr id="21509" name="Rectangle 5"/>
          <p:cNvSpPr>
            <a:spLocks noChangeArrowheads="1"/>
          </p:cNvSpPr>
          <p:nvPr/>
        </p:nvSpPr>
        <p:spPr bwMode="blackWhite">
          <a:xfrm>
            <a:off x="762000" y="3581400"/>
            <a:ext cx="7523163" cy="1874837"/>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601788" algn="l"/>
                <a:tab pos="1717675" algn="l"/>
              </a:tabLst>
            </a:pPr>
            <a:r>
              <a:rPr lang="en-US" sz="1800" dirty="0">
                <a:solidFill>
                  <a:srgbClr val="000000"/>
                </a:solidFill>
                <a:latin typeface="Courier New" pitchFamily="49" charset="0"/>
              </a:rPr>
              <a:t>SQL&gt; CREATE VIEW 	salvu30</a:t>
            </a:r>
          </a:p>
          <a:p>
            <a:pPr algn="l">
              <a:lnSpc>
                <a:spcPct val="100000"/>
              </a:lnSpc>
              <a:spcBef>
                <a:spcPct val="0"/>
              </a:spcBef>
              <a:tabLst>
                <a:tab pos="1601788" algn="l"/>
                <a:tab pos="1717675" algn="l"/>
              </a:tabLst>
            </a:pPr>
            <a:r>
              <a:rPr lang="en-US" sz="1800" dirty="0">
                <a:solidFill>
                  <a:srgbClr val="000000"/>
                </a:solidFill>
                <a:latin typeface="Courier New" pitchFamily="49" charset="0"/>
              </a:rPr>
              <a:t>  2  AS SELECT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 EMPLOYEE_NUMBER, </a:t>
            </a:r>
            <a:r>
              <a:rPr lang="en-US" sz="1800" dirty="0" err="1">
                <a:solidFill>
                  <a:srgbClr val="000000"/>
                </a:solidFill>
                <a:latin typeface="Courier New" pitchFamily="49" charset="0"/>
              </a:rPr>
              <a:t>ename</a:t>
            </a:r>
            <a:r>
              <a:rPr lang="en-US" sz="1800" dirty="0">
                <a:solidFill>
                  <a:srgbClr val="000000"/>
                </a:solidFill>
                <a:latin typeface="Courier New" pitchFamily="49" charset="0"/>
              </a:rPr>
              <a:t> NAME,</a:t>
            </a:r>
          </a:p>
          <a:p>
            <a:pPr algn="l">
              <a:lnSpc>
                <a:spcPct val="100000"/>
              </a:lnSpc>
              <a:spcBef>
                <a:spcPct val="0"/>
              </a:spcBef>
              <a:tabLst>
                <a:tab pos="1601788" algn="l"/>
                <a:tab pos="1717675" algn="l"/>
              </a:tabLst>
            </a:pPr>
            <a:r>
              <a:rPr lang="en-US" sz="1800" dirty="0">
                <a:solidFill>
                  <a:srgbClr val="000000"/>
                </a:solidFill>
                <a:latin typeface="Courier New" pitchFamily="49" charset="0"/>
              </a:rPr>
              <a:t>  3				</a:t>
            </a:r>
            <a:r>
              <a:rPr lang="en-US" sz="1800" dirty="0" err="1">
                <a:solidFill>
                  <a:srgbClr val="000000"/>
                </a:solidFill>
                <a:latin typeface="Courier New" pitchFamily="49" charset="0"/>
              </a:rPr>
              <a:t>sal</a:t>
            </a:r>
            <a:r>
              <a:rPr lang="en-US" sz="1800" dirty="0">
                <a:solidFill>
                  <a:srgbClr val="000000"/>
                </a:solidFill>
                <a:latin typeface="Courier New" pitchFamily="49" charset="0"/>
              </a:rPr>
              <a:t> SALARY</a:t>
            </a:r>
          </a:p>
          <a:p>
            <a:pPr algn="l">
              <a:lnSpc>
                <a:spcPct val="100000"/>
              </a:lnSpc>
              <a:spcBef>
                <a:spcPct val="0"/>
              </a:spcBef>
              <a:tabLst>
                <a:tab pos="1601788" algn="l"/>
                <a:tab pos="1717675" algn="l"/>
              </a:tabLst>
            </a:pPr>
            <a:r>
              <a:rPr lang="en-US" sz="1800" dirty="0">
                <a:solidFill>
                  <a:srgbClr val="000000"/>
                </a:solidFill>
                <a:latin typeface="Courier New" pitchFamily="49" charset="0"/>
              </a:rPr>
              <a:t>  4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601788" algn="l"/>
                <a:tab pos="1717675" algn="l"/>
              </a:tabLst>
            </a:pPr>
            <a:r>
              <a:rPr lang="en-US" sz="1800" dirty="0">
                <a:solidFill>
                  <a:srgbClr val="000000"/>
                </a:solidFill>
                <a:latin typeface="Courier New" pitchFamily="49" charset="0"/>
              </a:rPr>
              <a:t>  5  WHERE				</a:t>
            </a:r>
            <a:r>
              <a:rPr lang="en-US" sz="1800" dirty="0" err="1">
                <a:solidFill>
                  <a:srgbClr val="000000"/>
                </a:solidFill>
                <a:latin typeface="Courier New" pitchFamily="49" charset="0"/>
              </a:rPr>
              <a:t>deptno</a:t>
            </a:r>
            <a:r>
              <a:rPr lang="en-US" sz="1800" dirty="0">
                <a:solidFill>
                  <a:srgbClr val="000000"/>
                </a:solidFill>
                <a:latin typeface="Courier New" pitchFamily="49" charset="0"/>
              </a:rPr>
              <a:t> = 30;</a:t>
            </a:r>
          </a:p>
          <a:p>
            <a:pPr algn="l">
              <a:lnSpc>
                <a:spcPct val="100000"/>
              </a:lnSpc>
              <a:spcBef>
                <a:spcPct val="0"/>
              </a:spcBef>
              <a:tabLst>
                <a:tab pos="1601788" algn="l"/>
                <a:tab pos="1717675" algn="l"/>
              </a:tabLst>
            </a:pPr>
            <a:r>
              <a:rPr lang="en-US" sz="1800" dirty="0">
                <a:solidFill>
                  <a:srgbClr val="FF3300"/>
                </a:solidFill>
                <a:effectLst>
                  <a:outerShdw blurRad="38100" dist="38100" dir="2700000" algn="tl">
                    <a:srgbClr val="000000"/>
                  </a:outerShdw>
                </a:effectLst>
                <a:latin typeface="Courier New" pitchFamily="49" charset="0"/>
              </a:rPr>
              <a:t>View created.</a:t>
            </a:r>
          </a:p>
        </p:txBody>
      </p:sp>
      <p:sp>
        <p:nvSpPr>
          <p:cNvPr id="6" name="Slide Number Placeholder 5"/>
          <p:cNvSpPr>
            <a:spLocks noGrp="1"/>
          </p:cNvSpPr>
          <p:nvPr>
            <p:ph type="sldNum" sz="quarter" idx="12"/>
          </p:nvPr>
        </p:nvSpPr>
        <p:spPr/>
        <p:txBody>
          <a:bodyPr/>
          <a:lstStyle/>
          <a:p>
            <a:pPr>
              <a:defRPr/>
            </a:pPr>
            <a:fld id="{6C7A8632-7304-4A16-9764-8BED3D3E8194}" type="slidenum">
              <a:rPr lang="en-US" smtClean="0"/>
              <a:pPr>
                <a:defRPr/>
              </a:pPr>
              <a:t>71</a:t>
            </a:fld>
            <a:endParaRPr lang="en-US" dirty="0"/>
          </a:p>
        </p:txBody>
      </p:sp>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935038" y="1704975"/>
            <a:ext cx="7497762"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808038" algn="l"/>
              </a:tabLst>
            </a:pPr>
            <a:endParaRPr lang="en-US" sz="1800">
              <a:solidFill>
                <a:srgbClr val="000000"/>
              </a:solidFill>
              <a:latin typeface="Courier New" pitchFamily="49" charset="0"/>
            </a:endParaRPr>
          </a:p>
          <a:p>
            <a:pPr algn="l">
              <a:lnSpc>
                <a:spcPct val="100000"/>
              </a:lnSpc>
              <a:spcBef>
                <a:spcPct val="0"/>
              </a:spcBef>
              <a:tabLst>
                <a:tab pos="808038" algn="l"/>
              </a:tabLst>
            </a:pPr>
            <a:endParaRPr lang="en-US" sz="1800">
              <a:solidFill>
                <a:srgbClr val="000000"/>
              </a:solidFill>
              <a:latin typeface="Courier New" pitchFamily="49" charset="0"/>
            </a:endParaRPr>
          </a:p>
        </p:txBody>
      </p:sp>
      <p:sp>
        <p:nvSpPr>
          <p:cNvPr id="23555" name="Rectangle 3"/>
          <p:cNvSpPr>
            <a:spLocks noGrp="1" noChangeArrowheads="1"/>
          </p:cNvSpPr>
          <p:nvPr>
            <p:ph type="title"/>
          </p:nvPr>
        </p:nvSpPr>
        <p:spPr>
          <a:noFill/>
          <a:ln/>
        </p:spPr>
        <p:txBody>
          <a:bodyPr/>
          <a:lstStyle/>
          <a:p>
            <a:pPr algn="l"/>
            <a:r>
              <a:rPr lang="en-US" b="1" dirty="0">
                <a:solidFill>
                  <a:schemeClr val="tx1"/>
                </a:solidFill>
              </a:rPr>
              <a:t>Retrieving Data from a View</a:t>
            </a:r>
          </a:p>
        </p:txBody>
      </p:sp>
      <p:sp>
        <p:nvSpPr>
          <p:cNvPr id="23556" name="Rectangle 4"/>
          <p:cNvSpPr>
            <a:spLocks noChangeArrowheads="1"/>
          </p:cNvSpPr>
          <p:nvPr/>
        </p:nvSpPr>
        <p:spPr bwMode="blackWhite">
          <a:xfrm>
            <a:off x="923925" y="2565400"/>
            <a:ext cx="7497763" cy="286385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tabLst>
                <a:tab pos="1200150" algn="l"/>
              </a:tabLst>
            </a:pPr>
            <a:r>
              <a:rPr lang="en-US" sz="1800">
                <a:solidFill>
                  <a:srgbClr val="000000"/>
                </a:solidFill>
                <a:latin typeface="Courier New" pitchFamily="49" charset="0"/>
              </a:rPr>
              <a:t>EMPLOYEE_NUMBER NAME          SALARY</a:t>
            </a:r>
          </a:p>
          <a:p>
            <a:pPr algn="l">
              <a:lnSpc>
                <a:spcPct val="100000"/>
              </a:lnSpc>
              <a:spcBef>
                <a:spcPct val="0"/>
              </a:spcBef>
              <a:tabLst>
                <a:tab pos="1200150" algn="l"/>
              </a:tabLst>
            </a:pPr>
            <a:r>
              <a:rPr lang="en-US" sz="1800">
                <a:solidFill>
                  <a:srgbClr val="000000"/>
                </a:solidFill>
                <a:latin typeface="Courier New" pitchFamily="49" charset="0"/>
              </a:rPr>
              <a:t>--------------- ---------- ---------</a:t>
            </a:r>
          </a:p>
          <a:p>
            <a:pPr algn="l">
              <a:lnSpc>
                <a:spcPct val="100000"/>
              </a:lnSpc>
              <a:spcBef>
                <a:spcPct val="0"/>
              </a:spcBef>
              <a:tabLst>
                <a:tab pos="1200150" algn="l"/>
              </a:tabLst>
            </a:pPr>
            <a:r>
              <a:rPr lang="en-US" sz="1800">
                <a:solidFill>
                  <a:srgbClr val="000000"/>
                </a:solidFill>
                <a:latin typeface="Courier New" pitchFamily="49" charset="0"/>
              </a:rPr>
              <a:t>           7698 BLAKE           2850</a:t>
            </a:r>
          </a:p>
          <a:p>
            <a:pPr algn="l">
              <a:lnSpc>
                <a:spcPct val="100000"/>
              </a:lnSpc>
              <a:spcBef>
                <a:spcPct val="0"/>
              </a:spcBef>
              <a:tabLst>
                <a:tab pos="1200150" algn="l"/>
              </a:tabLst>
            </a:pPr>
            <a:r>
              <a:rPr lang="en-US" sz="1800">
                <a:solidFill>
                  <a:srgbClr val="000000"/>
                </a:solidFill>
                <a:latin typeface="Courier New" pitchFamily="49" charset="0"/>
              </a:rPr>
              <a:t>           7654 MARTIN          1250</a:t>
            </a:r>
          </a:p>
          <a:p>
            <a:pPr algn="l">
              <a:lnSpc>
                <a:spcPct val="100000"/>
              </a:lnSpc>
              <a:spcBef>
                <a:spcPct val="0"/>
              </a:spcBef>
              <a:tabLst>
                <a:tab pos="1200150" algn="l"/>
              </a:tabLst>
            </a:pPr>
            <a:r>
              <a:rPr lang="en-US" sz="1800">
                <a:solidFill>
                  <a:srgbClr val="000000"/>
                </a:solidFill>
                <a:latin typeface="Courier New" pitchFamily="49" charset="0"/>
              </a:rPr>
              <a:t>           7499 ALLEN           1600</a:t>
            </a:r>
          </a:p>
          <a:p>
            <a:pPr algn="l">
              <a:lnSpc>
                <a:spcPct val="100000"/>
              </a:lnSpc>
              <a:spcBef>
                <a:spcPct val="0"/>
              </a:spcBef>
              <a:tabLst>
                <a:tab pos="1200150" algn="l"/>
              </a:tabLst>
            </a:pPr>
            <a:r>
              <a:rPr lang="en-US" sz="1800">
                <a:solidFill>
                  <a:srgbClr val="000000"/>
                </a:solidFill>
                <a:latin typeface="Courier New" pitchFamily="49" charset="0"/>
              </a:rPr>
              <a:t>           7844 TURNER          1500</a:t>
            </a:r>
          </a:p>
          <a:p>
            <a:pPr algn="l">
              <a:lnSpc>
                <a:spcPct val="100000"/>
              </a:lnSpc>
              <a:spcBef>
                <a:spcPct val="0"/>
              </a:spcBef>
              <a:tabLst>
                <a:tab pos="1200150" algn="l"/>
              </a:tabLst>
            </a:pPr>
            <a:r>
              <a:rPr lang="en-US" sz="1800">
                <a:solidFill>
                  <a:srgbClr val="000000"/>
                </a:solidFill>
                <a:latin typeface="Courier New" pitchFamily="49" charset="0"/>
              </a:rPr>
              <a:t>           7900 JAMES            950</a:t>
            </a:r>
          </a:p>
          <a:p>
            <a:pPr algn="l">
              <a:lnSpc>
                <a:spcPct val="100000"/>
              </a:lnSpc>
              <a:spcBef>
                <a:spcPct val="0"/>
              </a:spcBef>
              <a:tabLst>
                <a:tab pos="1200150" algn="l"/>
              </a:tabLst>
            </a:pPr>
            <a:r>
              <a:rPr lang="en-US" sz="1800">
                <a:solidFill>
                  <a:srgbClr val="000000"/>
                </a:solidFill>
                <a:latin typeface="Courier New" pitchFamily="49" charset="0"/>
              </a:rPr>
              <a:t>           7521 WARD            1250</a:t>
            </a:r>
          </a:p>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6 rows selected.</a:t>
            </a:r>
          </a:p>
        </p:txBody>
      </p:sp>
      <p:sp>
        <p:nvSpPr>
          <p:cNvPr id="23557" name="Rectangle 5"/>
          <p:cNvSpPr>
            <a:spLocks noChangeArrowheads="1"/>
          </p:cNvSpPr>
          <p:nvPr/>
        </p:nvSpPr>
        <p:spPr bwMode="ltGray">
          <a:xfrm>
            <a:off x="2747963" y="1981200"/>
            <a:ext cx="1228725" cy="34290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3558" name="Rectangle 6"/>
          <p:cNvSpPr>
            <a:spLocks noChangeArrowheads="1"/>
          </p:cNvSpPr>
          <p:nvPr/>
        </p:nvSpPr>
        <p:spPr bwMode="blackWhite">
          <a:xfrm>
            <a:off x="892175" y="1692275"/>
            <a:ext cx="7523163" cy="666750"/>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808038" algn="l"/>
              </a:tabLst>
            </a:pPr>
            <a:r>
              <a:rPr lang="en-US" sz="1800">
                <a:solidFill>
                  <a:srgbClr val="000000"/>
                </a:solidFill>
                <a:latin typeface="Courier New" pitchFamily="49" charset="0"/>
              </a:rPr>
              <a:t>SQL&gt; 	SELECT *</a:t>
            </a:r>
          </a:p>
          <a:p>
            <a:pPr algn="l">
              <a:lnSpc>
                <a:spcPct val="100000"/>
              </a:lnSpc>
              <a:spcBef>
                <a:spcPct val="0"/>
              </a:spcBef>
              <a:tabLst>
                <a:tab pos="808038" algn="l"/>
              </a:tabLst>
            </a:pPr>
            <a:r>
              <a:rPr lang="en-US" sz="1800">
                <a:solidFill>
                  <a:srgbClr val="000000"/>
                </a:solidFill>
                <a:latin typeface="Courier New" pitchFamily="49" charset="0"/>
              </a:rPr>
              <a:t>  2 	FROM	salvu30;</a:t>
            </a:r>
          </a:p>
        </p:txBody>
      </p:sp>
      <p:sp>
        <p:nvSpPr>
          <p:cNvPr id="7" name="Slide Number Placeholder 6"/>
          <p:cNvSpPr>
            <a:spLocks noGrp="1"/>
          </p:cNvSpPr>
          <p:nvPr>
            <p:ph type="sldNum" sz="quarter" idx="12"/>
          </p:nvPr>
        </p:nvSpPr>
        <p:spPr/>
        <p:txBody>
          <a:bodyPr/>
          <a:lstStyle/>
          <a:p>
            <a:pPr>
              <a:defRPr/>
            </a:pPr>
            <a:fld id="{6C7A8632-7304-4A16-9764-8BED3D3E8194}" type="slidenum">
              <a:rPr lang="en-US" smtClean="0"/>
              <a:pPr>
                <a:defRPr/>
              </a:pPr>
              <a:t>72</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wipe(up)">
                                      <p:cBhvr>
                                        <p:cTn id="7"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762000" y="4572000"/>
            <a:ext cx="7645400" cy="18557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120900" algn="l"/>
              </a:tabLst>
            </a:pPr>
            <a:endParaRPr lang="en-US" sz="1800">
              <a:solidFill>
                <a:srgbClr val="000000"/>
              </a:solidFill>
              <a:latin typeface="Courier New" pitchFamily="49" charset="0"/>
            </a:endParaRPr>
          </a:p>
          <a:p>
            <a:pPr algn="l">
              <a:lnSpc>
                <a:spcPct val="100000"/>
              </a:lnSpc>
              <a:spcBef>
                <a:spcPct val="0"/>
              </a:spcBef>
              <a:tabLst>
                <a:tab pos="1200150" algn="l"/>
                <a:tab pos="2120900" algn="l"/>
              </a:tabLst>
            </a:pPr>
            <a:endParaRPr lang="en-US" sz="1800">
              <a:solidFill>
                <a:srgbClr val="000000"/>
              </a:solidFill>
              <a:latin typeface="Courier New" pitchFamily="49" charset="0"/>
            </a:endParaRPr>
          </a:p>
        </p:txBody>
      </p:sp>
      <p:sp>
        <p:nvSpPr>
          <p:cNvPr id="27651" name="Rectangle 3"/>
          <p:cNvSpPr>
            <a:spLocks noGrp="1" noChangeArrowheads="1"/>
          </p:cNvSpPr>
          <p:nvPr>
            <p:ph type="title"/>
          </p:nvPr>
        </p:nvSpPr>
        <p:spPr>
          <a:noFill/>
          <a:ln/>
        </p:spPr>
        <p:txBody>
          <a:bodyPr/>
          <a:lstStyle/>
          <a:p>
            <a:pPr algn="l"/>
            <a:r>
              <a:rPr lang="en-US" b="1" dirty="0">
                <a:solidFill>
                  <a:schemeClr val="tx1"/>
                </a:solidFill>
              </a:rPr>
              <a:t>Modifying a View</a:t>
            </a:r>
          </a:p>
        </p:txBody>
      </p:sp>
      <p:sp>
        <p:nvSpPr>
          <p:cNvPr id="27652" name="Rectangle 4"/>
          <p:cNvSpPr>
            <a:spLocks noGrp="1" noChangeArrowheads="1"/>
          </p:cNvSpPr>
          <p:nvPr>
            <p:ph type="body" idx="1"/>
          </p:nvPr>
        </p:nvSpPr>
        <p:spPr>
          <a:xfrm>
            <a:off x="828675" y="1336675"/>
            <a:ext cx="7550150" cy="4473575"/>
          </a:xfrm>
          <a:noFill/>
          <a:ln/>
        </p:spPr>
        <p:txBody>
          <a:bodyPr/>
          <a:lstStyle/>
          <a:p>
            <a:pPr lvl="1">
              <a:lnSpc>
                <a:spcPct val="85000"/>
              </a:lnSpc>
            </a:pPr>
            <a:r>
              <a:rPr lang="en-US" dirty="0"/>
              <a:t>Modify the EMPVU10 view by using CREATE OR REPLACE VIEW clause. Add an alias for each column name.</a:t>
            </a:r>
          </a:p>
          <a:p>
            <a:pPr lvl="1">
              <a:lnSpc>
                <a:spcPct val="85000"/>
              </a:lnSpc>
              <a:buFontTx/>
              <a:buNone/>
            </a:pPr>
            <a:endParaRPr lang="en-US" dirty="0"/>
          </a:p>
          <a:p>
            <a:pPr lvl="1">
              <a:lnSpc>
                <a:spcPct val="85000"/>
              </a:lnSpc>
            </a:pPr>
            <a:r>
              <a:rPr lang="en-US" dirty="0"/>
              <a:t>Column aliases in the CREATE VIEW clause are listed in the same order as the columns in the </a:t>
            </a:r>
            <a:r>
              <a:rPr lang="en-US" dirty="0" err="1"/>
              <a:t>subquery</a:t>
            </a:r>
            <a:r>
              <a:rPr lang="en-US" dirty="0"/>
              <a:t>.</a:t>
            </a:r>
          </a:p>
        </p:txBody>
      </p:sp>
      <p:sp>
        <p:nvSpPr>
          <p:cNvPr id="27653" name="Rectangle 5"/>
          <p:cNvSpPr>
            <a:spLocks noChangeArrowheads="1"/>
          </p:cNvSpPr>
          <p:nvPr/>
        </p:nvSpPr>
        <p:spPr bwMode="blackWhite">
          <a:xfrm>
            <a:off x="838200" y="4572000"/>
            <a:ext cx="7442200" cy="1881187"/>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601788" algn="l"/>
                <a:tab pos="1717675" algn="l"/>
              </a:tabLst>
            </a:pPr>
            <a:r>
              <a:rPr lang="en-US" sz="1800" dirty="0">
                <a:solidFill>
                  <a:srgbClr val="000000"/>
                </a:solidFill>
                <a:latin typeface="Courier New" pitchFamily="49" charset="0"/>
              </a:rPr>
              <a:t>SQL&gt; CREATE OR REPLACE VIEW empvu10</a:t>
            </a:r>
          </a:p>
          <a:p>
            <a:pPr algn="l">
              <a:lnSpc>
                <a:spcPct val="100000"/>
              </a:lnSpc>
              <a:spcBef>
                <a:spcPct val="0"/>
              </a:spcBef>
              <a:tabLst>
                <a:tab pos="1601788" algn="l"/>
                <a:tab pos="1717675" algn="l"/>
              </a:tabLst>
            </a:pPr>
            <a:r>
              <a:rPr lang="en-US" sz="1800" dirty="0">
                <a:solidFill>
                  <a:srgbClr val="000000"/>
                </a:solidFill>
                <a:latin typeface="Courier New" pitchFamily="49" charset="0"/>
              </a:rPr>
              <a:t>  2    	(</a:t>
            </a:r>
            <a:r>
              <a:rPr lang="en-US" sz="1800" dirty="0" err="1">
                <a:solidFill>
                  <a:srgbClr val="000000"/>
                </a:solidFill>
                <a:latin typeface="Courier New" pitchFamily="49" charset="0"/>
              </a:rPr>
              <a:t>employee_number</a:t>
            </a:r>
            <a:r>
              <a:rPr lang="en-US" sz="1800" dirty="0">
                <a:solidFill>
                  <a:srgbClr val="000000"/>
                </a:solidFill>
                <a:latin typeface="Courier New" pitchFamily="49" charset="0"/>
              </a:rPr>
              <a:t>, </a:t>
            </a:r>
            <a:r>
              <a:rPr lang="en-US" sz="1800" dirty="0" err="1">
                <a:solidFill>
                  <a:srgbClr val="000000"/>
                </a:solidFill>
                <a:latin typeface="Courier New" pitchFamily="49" charset="0"/>
              </a:rPr>
              <a:t>employee_name</a:t>
            </a:r>
            <a:r>
              <a:rPr lang="en-US" sz="1800" dirty="0">
                <a:solidFill>
                  <a:srgbClr val="000000"/>
                </a:solidFill>
                <a:latin typeface="Courier New" pitchFamily="49" charset="0"/>
              </a:rPr>
              <a:t>, </a:t>
            </a:r>
            <a:r>
              <a:rPr lang="en-US" sz="1800" dirty="0" err="1">
                <a:solidFill>
                  <a:srgbClr val="000000"/>
                </a:solidFill>
                <a:latin typeface="Courier New" pitchFamily="49" charset="0"/>
              </a:rPr>
              <a:t>job_title</a:t>
            </a:r>
            <a:r>
              <a:rPr lang="en-US" sz="1800" dirty="0">
                <a:solidFill>
                  <a:srgbClr val="000000"/>
                </a:solidFill>
                <a:latin typeface="Courier New" pitchFamily="49" charset="0"/>
              </a:rPr>
              <a:t>)</a:t>
            </a:r>
          </a:p>
          <a:p>
            <a:pPr algn="l">
              <a:lnSpc>
                <a:spcPct val="100000"/>
              </a:lnSpc>
              <a:spcBef>
                <a:spcPct val="0"/>
              </a:spcBef>
              <a:tabLst>
                <a:tab pos="1601788" algn="l"/>
                <a:tab pos="1717675" algn="l"/>
              </a:tabLst>
            </a:pPr>
            <a:r>
              <a:rPr lang="en-US" sz="1800" dirty="0">
                <a:solidFill>
                  <a:srgbClr val="000000"/>
                </a:solidFill>
                <a:latin typeface="Courier New" pitchFamily="49" charset="0"/>
              </a:rPr>
              <a:t>  3  AS SELECT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 </a:t>
            </a:r>
            <a:r>
              <a:rPr lang="en-US" sz="1800" dirty="0" err="1">
                <a:solidFill>
                  <a:srgbClr val="000000"/>
                </a:solidFill>
                <a:latin typeface="Courier New" pitchFamily="49" charset="0"/>
              </a:rPr>
              <a:t>ename</a:t>
            </a:r>
            <a:r>
              <a:rPr lang="en-US" sz="1800" dirty="0">
                <a:solidFill>
                  <a:srgbClr val="000000"/>
                </a:solidFill>
                <a:latin typeface="Courier New" pitchFamily="49" charset="0"/>
              </a:rPr>
              <a:t>, job</a:t>
            </a:r>
          </a:p>
          <a:p>
            <a:pPr algn="l">
              <a:lnSpc>
                <a:spcPct val="100000"/>
              </a:lnSpc>
              <a:spcBef>
                <a:spcPct val="0"/>
              </a:spcBef>
              <a:tabLst>
                <a:tab pos="1601788" algn="l"/>
                <a:tab pos="1717675" algn="l"/>
              </a:tabLst>
            </a:pPr>
            <a:r>
              <a:rPr lang="en-US" sz="1800" dirty="0">
                <a:solidFill>
                  <a:srgbClr val="000000"/>
                </a:solidFill>
                <a:latin typeface="Courier New" pitchFamily="49" charset="0"/>
              </a:rPr>
              <a:t>  4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601788" algn="l"/>
                <a:tab pos="1717675" algn="l"/>
              </a:tabLst>
            </a:pPr>
            <a:r>
              <a:rPr lang="en-US" sz="1800" dirty="0">
                <a:solidFill>
                  <a:srgbClr val="000000"/>
                </a:solidFill>
                <a:latin typeface="Courier New" pitchFamily="49" charset="0"/>
              </a:rPr>
              <a:t>  5  WHERE				</a:t>
            </a:r>
            <a:r>
              <a:rPr lang="en-US" sz="1800" dirty="0" err="1">
                <a:solidFill>
                  <a:srgbClr val="000000"/>
                </a:solidFill>
                <a:latin typeface="Courier New" pitchFamily="49" charset="0"/>
              </a:rPr>
              <a:t>deptno</a:t>
            </a:r>
            <a:r>
              <a:rPr lang="en-US" sz="1800" dirty="0">
                <a:solidFill>
                  <a:srgbClr val="000000"/>
                </a:solidFill>
                <a:latin typeface="Courier New" pitchFamily="49" charset="0"/>
              </a:rPr>
              <a:t> = 10;</a:t>
            </a:r>
          </a:p>
          <a:p>
            <a:pPr algn="l">
              <a:lnSpc>
                <a:spcPct val="100000"/>
              </a:lnSpc>
              <a:spcBef>
                <a:spcPct val="0"/>
              </a:spcBef>
              <a:tabLst>
                <a:tab pos="1601788" algn="l"/>
                <a:tab pos="1717675" algn="l"/>
              </a:tabLst>
            </a:pPr>
            <a:r>
              <a:rPr lang="en-US" sz="1800" dirty="0">
                <a:solidFill>
                  <a:srgbClr val="FF3300"/>
                </a:solidFill>
                <a:effectLst>
                  <a:outerShdw blurRad="38100" dist="38100" dir="2700000" algn="tl">
                    <a:srgbClr val="000000"/>
                  </a:outerShdw>
                </a:effectLst>
                <a:latin typeface="Courier New" pitchFamily="49" charset="0"/>
              </a:rPr>
              <a:t>View created.</a:t>
            </a:r>
          </a:p>
        </p:txBody>
      </p:sp>
      <p:sp>
        <p:nvSpPr>
          <p:cNvPr id="6" name="Slide Number Placeholder 5"/>
          <p:cNvSpPr>
            <a:spLocks noGrp="1"/>
          </p:cNvSpPr>
          <p:nvPr>
            <p:ph type="sldNum" sz="quarter" idx="12"/>
          </p:nvPr>
        </p:nvSpPr>
        <p:spPr/>
        <p:txBody>
          <a:bodyPr/>
          <a:lstStyle/>
          <a:p>
            <a:pPr>
              <a:defRPr/>
            </a:pPr>
            <a:fld id="{6C7A8632-7304-4A16-9764-8BED3D3E8194}" type="slidenum">
              <a:rPr lang="en-US" smtClean="0"/>
              <a:pPr>
                <a:defRPr/>
              </a:pPr>
              <a:t>73</a:t>
            </a:fld>
            <a:endParaRPr lang="en-US" dirty="0"/>
          </a:p>
        </p:txBody>
      </p:sp>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923925" y="2335213"/>
            <a:ext cx="7373938" cy="244633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29699" name="Rectangle 3"/>
          <p:cNvSpPr>
            <a:spLocks noGrp="1" noChangeArrowheads="1"/>
          </p:cNvSpPr>
          <p:nvPr>
            <p:ph type="title"/>
          </p:nvPr>
        </p:nvSpPr>
        <p:spPr>
          <a:noFill/>
          <a:ln/>
        </p:spPr>
        <p:txBody>
          <a:bodyPr/>
          <a:lstStyle/>
          <a:p>
            <a:pPr algn="l"/>
            <a:r>
              <a:rPr lang="en-US" b="1" dirty="0">
                <a:solidFill>
                  <a:schemeClr val="tx1"/>
                </a:solidFill>
              </a:rPr>
              <a:t>Creating a Complex View</a:t>
            </a:r>
          </a:p>
        </p:txBody>
      </p:sp>
      <p:sp>
        <p:nvSpPr>
          <p:cNvPr id="29700" name="Rectangle 4"/>
          <p:cNvSpPr>
            <a:spLocks noGrp="1" noChangeArrowheads="1"/>
          </p:cNvSpPr>
          <p:nvPr>
            <p:ph type="body" idx="1"/>
          </p:nvPr>
        </p:nvSpPr>
        <p:spPr>
          <a:xfrm>
            <a:off x="842963" y="1343025"/>
            <a:ext cx="7685087" cy="904875"/>
          </a:xfrm>
          <a:noFill/>
          <a:ln/>
        </p:spPr>
        <p:txBody>
          <a:bodyPr/>
          <a:lstStyle/>
          <a:p>
            <a:r>
              <a:rPr lang="en-US"/>
              <a:t>Create a complex view that contains group functions to display values from two tables.</a:t>
            </a:r>
          </a:p>
        </p:txBody>
      </p:sp>
      <p:sp>
        <p:nvSpPr>
          <p:cNvPr id="29701" name="Rectangle 5"/>
          <p:cNvSpPr>
            <a:spLocks noChangeArrowheads="1"/>
          </p:cNvSpPr>
          <p:nvPr/>
        </p:nvSpPr>
        <p:spPr bwMode="blackWhite">
          <a:xfrm>
            <a:off x="996950" y="2303463"/>
            <a:ext cx="7399338" cy="2471737"/>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601788" algn="l"/>
                <a:tab pos="1717675" algn="l"/>
              </a:tabLst>
            </a:pPr>
            <a:r>
              <a:rPr lang="en-US" sz="1800">
                <a:solidFill>
                  <a:srgbClr val="000000"/>
                </a:solidFill>
                <a:latin typeface="Courier New" pitchFamily="49" charset="0"/>
              </a:rPr>
              <a:t>SQL&gt; CREATE VIEW	dept_sum_vu</a:t>
            </a:r>
          </a:p>
          <a:p>
            <a:pPr algn="l">
              <a:lnSpc>
                <a:spcPct val="100000"/>
              </a:lnSpc>
              <a:spcBef>
                <a:spcPct val="0"/>
              </a:spcBef>
              <a:tabLst>
                <a:tab pos="1601788" algn="l"/>
                <a:tab pos="1717675" algn="l"/>
              </a:tabLst>
            </a:pPr>
            <a:r>
              <a:rPr lang="en-US" sz="1800">
                <a:solidFill>
                  <a:srgbClr val="000000"/>
                </a:solidFill>
                <a:latin typeface="Courier New" pitchFamily="49" charset="0"/>
              </a:rPr>
              <a:t>  2    				(name, minsal, maxsal, avgsal)</a:t>
            </a:r>
          </a:p>
          <a:p>
            <a:pPr algn="l">
              <a:lnSpc>
                <a:spcPct val="100000"/>
              </a:lnSpc>
              <a:spcBef>
                <a:spcPct val="0"/>
              </a:spcBef>
              <a:tabLst>
                <a:tab pos="1601788" algn="l"/>
                <a:tab pos="1717675" algn="l"/>
              </a:tabLst>
            </a:pPr>
            <a:r>
              <a:rPr lang="en-US" sz="1800">
                <a:solidFill>
                  <a:srgbClr val="000000"/>
                </a:solidFill>
                <a:latin typeface="Courier New" pitchFamily="49" charset="0"/>
              </a:rPr>
              <a:t>  3  AS SELECT	d.dname, MIN(e.sal), MAX(e.sal),</a:t>
            </a:r>
          </a:p>
          <a:p>
            <a:pPr algn="l">
              <a:lnSpc>
                <a:spcPct val="100000"/>
              </a:lnSpc>
              <a:spcBef>
                <a:spcPct val="0"/>
              </a:spcBef>
              <a:tabLst>
                <a:tab pos="1601788" algn="l"/>
                <a:tab pos="1717675" algn="l"/>
              </a:tabLst>
            </a:pPr>
            <a:r>
              <a:rPr lang="en-US" sz="1800">
                <a:solidFill>
                  <a:srgbClr val="000000"/>
                </a:solidFill>
                <a:latin typeface="Courier New" pitchFamily="49" charset="0"/>
              </a:rPr>
              <a:t>  4				AVG(e.sal)</a:t>
            </a:r>
          </a:p>
          <a:p>
            <a:pPr algn="l">
              <a:lnSpc>
                <a:spcPct val="100000"/>
              </a:lnSpc>
              <a:spcBef>
                <a:spcPct val="0"/>
              </a:spcBef>
              <a:tabLst>
                <a:tab pos="1601788" algn="l"/>
                <a:tab pos="1717675" algn="l"/>
              </a:tabLst>
            </a:pPr>
            <a:r>
              <a:rPr lang="en-US" sz="1800">
                <a:solidFill>
                  <a:srgbClr val="000000"/>
                </a:solidFill>
                <a:latin typeface="Courier New" pitchFamily="49" charset="0"/>
              </a:rPr>
              <a:t>  5  FROM				emp e, dept d</a:t>
            </a:r>
          </a:p>
          <a:p>
            <a:pPr algn="l">
              <a:lnSpc>
                <a:spcPct val="100000"/>
              </a:lnSpc>
              <a:spcBef>
                <a:spcPct val="0"/>
              </a:spcBef>
              <a:tabLst>
                <a:tab pos="1601788" algn="l"/>
                <a:tab pos="1717675" algn="l"/>
              </a:tabLst>
            </a:pPr>
            <a:r>
              <a:rPr lang="en-US" sz="1800">
                <a:solidFill>
                  <a:srgbClr val="000000"/>
                </a:solidFill>
                <a:latin typeface="Courier New" pitchFamily="49" charset="0"/>
              </a:rPr>
              <a:t>  6  WHERE				e.deptno = d.deptno</a:t>
            </a:r>
          </a:p>
          <a:p>
            <a:pPr algn="l">
              <a:lnSpc>
                <a:spcPct val="100000"/>
              </a:lnSpc>
              <a:spcBef>
                <a:spcPct val="0"/>
              </a:spcBef>
              <a:tabLst>
                <a:tab pos="1601788" algn="l"/>
                <a:tab pos="1717675" algn="l"/>
              </a:tabLst>
            </a:pPr>
            <a:r>
              <a:rPr lang="en-US" sz="1800">
                <a:solidFill>
                  <a:srgbClr val="000000"/>
                </a:solidFill>
                <a:latin typeface="Courier New" pitchFamily="49" charset="0"/>
              </a:rPr>
              <a:t>  7  GROUP BY 	d.dname;</a:t>
            </a:r>
          </a:p>
          <a:p>
            <a:pPr algn="l">
              <a:lnSpc>
                <a:spcPct val="100000"/>
              </a:lnSpc>
              <a:spcBef>
                <a:spcPct val="0"/>
              </a:spcBef>
              <a:tabLst>
                <a:tab pos="1601788" algn="l"/>
                <a:tab pos="1717675" algn="l"/>
              </a:tabLst>
            </a:pPr>
            <a:r>
              <a:rPr lang="en-US" sz="1800">
                <a:solidFill>
                  <a:srgbClr val="FF3300"/>
                </a:solidFill>
                <a:effectLst>
                  <a:outerShdw blurRad="38100" dist="38100" dir="2700000" algn="tl">
                    <a:srgbClr val="000000"/>
                  </a:outerShdw>
                </a:effectLst>
                <a:latin typeface="Courier New" pitchFamily="49" charset="0"/>
              </a:rPr>
              <a:t>View created.</a:t>
            </a:r>
          </a:p>
        </p:txBody>
      </p:sp>
      <p:sp>
        <p:nvSpPr>
          <p:cNvPr id="6" name="Slide Number Placeholder 5"/>
          <p:cNvSpPr>
            <a:spLocks noGrp="1"/>
          </p:cNvSpPr>
          <p:nvPr>
            <p:ph type="sldNum" sz="quarter" idx="12"/>
          </p:nvPr>
        </p:nvSpPr>
        <p:spPr/>
        <p:txBody>
          <a:bodyPr/>
          <a:lstStyle/>
          <a:p>
            <a:pPr>
              <a:defRPr/>
            </a:pPr>
            <a:fld id="{6C7A8632-7304-4A16-9764-8BED3D3E8194}" type="slidenum">
              <a:rPr lang="en-US" smtClean="0"/>
              <a:pPr>
                <a:defRPr/>
              </a:pPr>
              <a:t>74</a:t>
            </a:fld>
            <a:endParaRPr lang="en-US" dirty="0"/>
          </a:p>
        </p:txBody>
      </p:sp>
    </p:spTree>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pPr algn="l"/>
            <a:r>
              <a:rPr lang="en-US" sz="2400" b="1" dirty="0">
                <a:solidFill>
                  <a:schemeClr val="tx1"/>
                </a:solidFill>
              </a:rPr>
              <a:t>Rules for Performing </a:t>
            </a:r>
            <a:br>
              <a:rPr lang="en-US" sz="2400" b="1" dirty="0">
                <a:solidFill>
                  <a:schemeClr val="tx1"/>
                </a:solidFill>
              </a:rPr>
            </a:br>
            <a:r>
              <a:rPr lang="en-US" sz="2400" b="1" dirty="0">
                <a:solidFill>
                  <a:schemeClr val="tx1"/>
                </a:solidFill>
              </a:rPr>
              <a:t>DML Operations on a View</a:t>
            </a:r>
          </a:p>
        </p:txBody>
      </p:sp>
      <p:sp>
        <p:nvSpPr>
          <p:cNvPr id="31747" name="Rectangle 3"/>
          <p:cNvSpPr>
            <a:spLocks noGrp="1" noChangeArrowheads="1"/>
          </p:cNvSpPr>
          <p:nvPr>
            <p:ph type="body" idx="1"/>
          </p:nvPr>
        </p:nvSpPr>
        <p:spPr>
          <a:xfrm>
            <a:off x="860425" y="1795463"/>
            <a:ext cx="7385050" cy="3533775"/>
          </a:xfrm>
          <a:noFill/>
          <a:ln/>
        </p:spPr>
        <p:txBody>
          <a:bodyPr/>
          <a:lstStyle/>
          <a:p>
            <a:pPr lvl="1"/>
            <a:r>
              <a:rPr lang="en-US"/>
              <a:t>You can perform DML operations on simple views. </a:t>
            </a:r>
          </a:p>
          <a:p>
            <a:pPr lvl="1"/>
            <a:r>
              <a:rPr lang="en-US"/>
              <a:t>You cannot remove a row if the view contains the following:</a:t>
            </a:r>
          </a:p>
          <a:p>
            <a:pPr lvl="2"/>
            <a:r>
              <a:rPr lang="en-US"/>
              <a:t>Group functions</a:t>
            </a:r>
          </a:p>
          <a:p>
            <a:pPr lvl="2"/>
            <a:r>
              <a:rPr lang="en-US"/>
              <a:t>A GROUP BY clause</a:t>
            </a:r>
          </a:p>
          <a:p>
            <a:pPr lvl="2"/>
            <a:r>
              <a:rPr lang="en-US"/>
              <a:t>The DISTINCT keyword</a:t>
            </a:r>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75</a:t>
            </a:fld>
            <a:endParaRPr lang="en-US" dirty="0"/>
          </a:p>
        </p:txBody>
      </p:sp>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81000" y="168275"/>
            <a:ext cx="7859713" cy="898525"/>
          </a:xfrm>
          <a:noFill/>
          <a:ln/>
        </p:spPr>
        <p:txBody>
          <a:bodyPr/>
          <a:lstStyle/>
          <a:p>
            <a:pPr algn="l"/>
            <a:r>
              <a:rPr lang="en-US" sz="2800" b="1" dirty="0">
                <a:solidFill>
                  <a:schemeClr val="tx1"/>
                </a:solidFill>
              </a:rPr>
              <a:t>Rules for Performing </a:t>
            </a:r>
            <a:br>
              <a:rPr lang="en-US" sz="2800" b="1" dirty="0">
                <a:solidFill>
                  <a:schemeClr val="tx1"/>
                </a:solidFill>
              </a:rPr>
            </a:br>
            <a:r>
              <a:rPr lang="en-US" sz="2800" b="1" dirty="0">
                <a:solidFill>
                  <a:schemeClr val="tx1"/>
                </a:solidFill>
              </a:rPr>
              <a:t>DML Operations on a View</a:t>
            </a:r>
            <a:endParaRPr lang="en-US" sz="2800" dirty="0"/>
          </a:p>
        </p:txBody>
      </p:sp>
      <p:sp>
        <p:nvSpPr>
          <p:cNvPr id="33795" name="Rectangle 3"/>
          <p:cNvSpPr>
            <a:spLocks noGrp="1" noChangeArrowheads="1"/>
          </p:cNvSpPr>
          <p:nvPr>
            <p:ph type="body" idx="1"/>
          </p:nvPr>
        </p:nvSpPr>
        <p:spPr>
          <a:xfrm>
            <a:off x="346075" y="1625600"/>
            <a:ext cx="8548688" cy="4530725"/>
          </a:xfrm>
          <a:noFill/>
          <a:ln/>
        </p:spPr>
        <p:txBody>
          <a:bodyPr/>
          <a:lstStyle/>
          <a:p>
            <a:pPr lvl="1">
              <a:lnSpc>
                <a:spcPct val="80000"/>
              </a:lnSpc>
            </a:pPr>
            <a:r>
              <a:rPr lang="en-US"/>
              <a:t>You cannot modify data in a view if it contains:</a:t>
            </a:r>
          </a:p>
          <a:p>
            <a:pPr lvl="2">
              <a:lnSpc>
                <a:spcPct val="80000"/>
              </a:lnSpc>
            </a:pPr>
            <a:r>
              <a:rPr lang="en-US"/>
              <a:t>Any of the conditions mentioned in the previous slide</a:t>
            </a:r>
          </a:p>
          <a:p>
            <a:pPr lvl="2">
              <a:lnSpc>
                <a:spcPct val="80000"/>
              </a:lnSpc>
            </a:pPr>
            <a:r>
              <a:rPr lang="en-US"/>
              <a:t>Columns defined by expressions</a:t>
            </a:r>
          </a:p>
          <a:p>
            <a:pPr lvl="2">
              <a:lnSpc>
                <a:spcPct val="80000"/>
              </a:lnSpc>
            </a:pPr>
            <a:r>
              <a:rPr lang="en-US"/>
              <a:t>The ROWNUM pseudocolumn</a:t>
            </a:r>
          </a:p>
          <a:p>
            <a:pPr lvl="1">
              <a:lnSpc>
                <a:spcPct val="80000"/>
              </a:lnSpc>
            </a:pPr>
            <a:r>
              <a:rPr lang="en-US"/>
              <a:t>You cannot add data if:</a:t>
            </a:r>
          </a:p>
          <a:p>
            <a:pPr lvl="2"/>
            <a:r>
              <a:rPr lang="en-US"/>
              <a:t>The view contains any of the conditions mentioned above or in the previous slide</a:t>
            </a:r>
          </a:p>
          <a:p>
            <a:pPr lvl="2">
              <a:lnSpc>
                <a:spcPct val="80000"/>
              </a:lnSpc>
            </a:pPr>
            <a:r>
              <a:rPr lang="en-US"/>
              <a:t>There are NOT NULL columns in the base tables that are not selected by the view</a:t>
            </a:r>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76</a:t>
            </a:fld>
            <a:endParaRPr lang="en-US" dirty="0"/>
          </a:p>
        </p:txBody>
      </p:sp>
    </p:spTree>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blackWhite">
          <a:xfrm>
            <a:off x="928688" y="2755900"/>
            <a:ext cx="7493000" cy="17399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35843" name="Rectangle 3"/>
          <p:cNvSpPr>
            <a:spLocks noGrp="1" noChangeArrowheads="1"/>
          </p:cNvSpPr>
          <p:nvPr>
            <p:ph type="title"/>
          </p:nvPr>
        </p:nvSpPr>
        <p:spPr>
          <a:noFill/>
          <a:ln/>
        </p:spPr>
        <p:txBody>
          <a:bodyPr/>
          <a:lstStyle/>
          <a:p>
            <a:pPr algn="l"/>
            <a:r>
              <a:rPr lang="en-US" sz="2800" b="1" dirty="0">
                <a:solidFill>
                  <a:schemeClr val="tx1"/>
                </a:solidFill>
              </a:rPr>
              <a:t>Using the WITH CHECK OPTION Clause</a:t>
            </a:r>
          </a:p>
        </p:txBody>
      </p:sp>
      <p:sp>
        <p:nvSpPr>
          <p:cNvPr id="35844" name="Rectangle 4"/>
          <p:cNvSpPr>
            <a:spLocks noGrp="1" noChangeArrowheads="1"/>
          </p:cNvSpPr>
          <p:nvPr>
            <p:ph type="body" idx="1"/>
          </p:nvPr>
        </p:nvSpPr>
        <p:spPr>
          <a:xfrm>
            <a:off x="669925" y="1579563"/>
            <a:ext cx="7664450" cy="1225550"/>
          </a:xfrm>
          <a:noFill/>
          <a:ln/>
        </p:spPr>
        <p:txBody>
          <a:bodyPr/>
          <a:lstStyle/>
          <a:p>
            <a:pPr lvl="1"/>
            <a:r>
              <a:rPr lang="en-US" sz="2600"/>
              <a:t>You can ensure that DML on the view stays</a:t>
            </a:r>
            <a:br>
              <a:rPr lang="en-US" sz="2600"/>
            </a:br>
            <a:r>
              <a:rPr lang="en-US" sz="2600"/>
              <a:t>within the domain of the view by using the WITH CHECK OPTION clause.</a:t>
            </a:r>
          </a:p>
        </p:txBody>
      </p:sp>
      <p:sp>
        <p:nvSpPr>
          <p:cNvPr id="35845" name="Rectangle 5"/>
          <p:cNvSpPr>
            <a:spLocks noChangeArrowheads="1"/>
          </p:cNvSpPr>
          <p:nvPr/>
        </p:nvSpPr>
        <p:spPr bwMode="auto">
          <a:xfrm>
            <a:off x="654050" y="4699000"/>
            <a:ext cx="7727950" cy="1603375"/>
          </a:xfrm>
          <a:prstGeom prst="rect">
            <a:avLst/>
          </a:prstGeom>
          <a:noFill/>
          <a:ln w="9525">
            <a:noFill/>
            <a:miter lim="800000"/>
            <a:headEnd/>
            <a:tailEnd/>
          </a:ln>
          <a:effectLst>
            <a:outerShdw dist="53882" dir="2700000" algn="ctr" rotWithShape="0">
              <a:srgbClr val="000000">
                <a:alpha val="50000"/>
              </a:srgbClr>
            </a:outerShdw>
          </a:effectLst>
        </p:spPr>
        <p:txBody>
          <a:bodyPr lIns="92075" tIns="46038" rIns="92075" bIns="46038">
            <a:spAutoFit/>
          </a:bodyPr>
          <a:lstStyle/>
          <a:p>
            <a:pPr marL="341313" lvl="1" indent="-227013" algn="l" defTabSz="346075">
              <a:lnSpc>
                <a:spcPct val="95000"/>
              </a:lnSpc>
              <a:spcBef>
                <a:spcPct val="35000"/>
              </a:spcBef>
              <a:buClr>
                <a:srgbClr val="FFCC66"/>
              </a:buClr>
              <a:buSzPct val="100000"/>
              <a:buFontTx/>
              <a:buChar char="•"/>
              <a:tabLst>
                <a:tab pos="571500" algn="l"/>
              </a:tabLst>
            </a:pPr>
            <a:r>
              <a:rPr lang="en-US" sz="2600">
                <a:solidFill>
                  <a:srgbClr val="F8F8D3"/>
                </a:solidFill>
                <a:latin typeface="Arial" charset="0"/>
              </a:rPr>
              <a:t>Any attempt to change the department number for any row in the view will fail because it violates the WITH CHECK OPTION constraint.</a:t>
            </a:r>
          </a:p>
        </p:txBody>
      </p:sp>
      <p:sp>
        <p:nvSpPr>
          <p:cNvPr id="35846" name="Rectangle 6"/>
          <p:cNvSpPr>
            <a:spLocks noChangeArrowheads="1"/>
          </p:cNvSpPr>
          <p:nvPr/>
        </p:nvSpPr>
        <p:spPr bwMode="ltGray">
          <a:xfrm>
            <a:off x="1633538" y="3886200"/>
            <a:ext cx="5583237" cy="28575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35847" name="Rectangle 7"/>
          <p:cNvSpPr>
            <a:spLocks noChangeArrowheads="1"/>
          </p:cNvSpPr>
          <p:nvPr/>
        </p:nvSpPr>
        <p:spPr bwMode="blackWhite">
          <a:xfrm>
            <a:off x="911225" y="2743200"/>
            <a:ext cx="7142163" cy="1765300"/>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601788" algn="l"/>
                <a:tab pos="1717675" algn="l"/>
              </a:tabLst>
            </a:pPr>
            <a:r>
              <a:rPr lang="en-US" sz="1800">
                <a:solidFill>
                  <a:srgbClr val="000000"/>
                </a:solidFill>
                <a:latin typeface="Courier New" pitchFamily="49" charset="0"/>
              </a:rPr>
              <a:t>SQL&gt; CREATE OR REPLACE VIEW empvu20</a:t>
            </a:r>
          </a:p>
          <a:p>
            <a:pPr algn="l">
              <a:lnSpc>
                <a:spcPct val="100000"/>
              </a:lnSpc>
              <a:spcBef>
                <a:spcPct val="0"/>
              </a:spcBef>
              <a:tabLst>
                <a:tab pos="1601788" algn="l"/>
                <a:tab pos="1717675" algn="l"/>
              </a:tabLst>
            </a:pPr>
            <a:r>
              <a:rPr lang="en-US" sz="1800">
                <a:solidFill>
                  <a:srgbClr val="000000"/>
                </a:solidFill>
                <a:latin typeface="Courier New" pitchFamily="49" charset="0"/>
              </a:rPr>
              <a:t>  2  AS SELECT	*</a:t>
            </a:r>
          </a:p>
          <a:p>
            <a:pPr algn="l">
              <a:lnSpc>
                <a:spcPct val="100000"/>
              </a:lnSpc>
              <a:spcBef>
                <a:spcPct val="0"/>
              </a:spcBef>
              <a:tabLst>
                <a:tab pos="1601788" algn="l"/>
                <a:tab pos="1717675" algn="l"/>
              </a:tabLst>
            </a:pPr>
            <a:r>
              <a:rPr lang="en-US" sz="1800">
                <a:solidFill>
                  <a:srgbClr val="000000"/>
                </a:solidFill>
                <a:latin typeface="Courier New" pitchFamily="49" charset="0"/>
              </a:rPr>
              <a:t>  3  FROM	        emp</a:t>
            </a:r>
          </a:p>
          <a:p>
            <a:pPr algn="l">
              <a:lnSpc>
                <a:spcPct val="100000"/>
              </a:lnSpc>
              <a:spcBef>
                <a:spcPct val="0"/>
              </a:spcBef>
              <a:tabLst>
                <a:tab pos="1601788" algn="l"/>
                <a:tab pos="1717675" algn="l"/>
              </a:tabLst>
            </a:pPr>
            <a:r>
              <a:rPr lang="en-US" sz="1800">
                <a:solidFill>
                  <a:srgbClr val="000000"/>
                </a:solidFill>
                <a:latin typeface="Courier New" pitchFamily="49" charset="0"/>
              </a:rPr>
              <a:t>  4  WHERE	        deptno = 20</a:t>
            </a:r>
          </a:p>
          <a:p>
            <a:pPr algn="l">
              <a:lnSpc>
                <a:spcPct val="100000"/>
              </a:lnSpc>
              <a:spcBef>
                <a:spcPct val="0"/>
              </a:spcBef>
              <a:tabLst>
                <a:tab pos="1601788" algn="l"/>
                <a:tab pos="1717675" algn="l"/>
              </a:tabLst>
            </a:pPr>
            <a:r>
              <a:rPr lang="en-US" sz="1800">
                <a:solidFill>
                  <a:srgbClr val="000000"/>
                </a:solidFill>
                <a:latin typeface="Courier New" pitchFamily="49" charset="0"/>
              </a:rPr>
              <a:t>  5  WITH CHECK OPTION CONSTRAINT empvu20_ck;</a:t>
            </a:r>
          </a:p>
          <a:p>
            <a:pPr algn="l">
              <a:lnSpc>
                <a:spcPct val="100000"/>
              </a:lnSpc>
              <a:spcBef>
                <a:spcPct val="0"/>
              </a:spcBef>
              <a:tabLst>
                <a:tab pos="1601788" algn="l"/>
                <a:tab pos="1717675" algn="l"/>
              </a:tabLst>
            </a:pPr>
            <a:r>
              <a:rPr lang="en-US" sz="1800">
                <a:solidFill>
                  <a:srgbClr val="FF3300"/>
                </a:solidFill>
                <a:effectLst>
                  <a:outerShdw blurRad="38100" dist="38100" dir="2700000" algn="tl">
                    <a:srgbClr val="000000"/>
                  </a:outerShdw>
                </a:effectLst>
                <a:latin typeface="Courier New" pitchFamily="49" charset="0"/>
              </a:rPr>
              <a:t>View created.</a:t>
            </a:r>
          </a:p>
        </p:txBody>
      </p:sp>
      <p:sp>
        <p:nvSpPr>
          <p:cNvPr id="8" name="Slide Number Placeholder 7"/>
          <p:cNvSpPr>
            <a:spLocks noGrp="1"/>
          </p:cNvSpPr>
          <p:nvPr>
            <p:ph type="sldNum" sz="quarter" idx="12"/>
          </p:nvPr>
        </p:nvSpPr>
        <p:spPr/>
        <p:txBody>
          <a:bodyPr/>
          <a:lstStyle/>
          <a:p>
            <a:pPr>
              <a:defRPr/>
            </a:pPr>
            <a:fld id="{6C7A8632-7304-4A16-9764-8BED3D3E8194}" type="slidenum">
              <a:rPr lang="en-US" smtClean="0"/>
              <a:pPr>
                <a:defRPr/>
              </a:pPr>
              <a:t>77</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5846"/>
                                        </p:tgtEl>
                                        <p:attrNameLst>
                                          <p:attrName>style.visibility</p:attrName>
                                        </p:attrNameLst>
                                      </p:cBhvr>
                                      <p:to>
                                        <p:strVal val="visible"/>
                                      </p:to>
                                    </p:set>
                                    <p:animEffect transition="in" filter="wipe(up)">
                                      <p:cBhvr>
                                        <p:cTn id="7" dur="500"/>
                                        <p:tgtEl>
                                          <p:spTgt spid="35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blackWhite">
          <a:xfrm>
            <a:off x="923925" y="2770188"/>
            <a:ext cx="7497763" cy="201453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37891" name="Rectangle 3"/>
          <p:cNvSpPr>
            <a:spLocks noGrp="1" noChangeArrowheads="1"/>
          </p:cNvSpPr>
          <p:nvPr>
            <p:ph type="title"/>
          </p:nvPr>
        </p:nvSpPr>
        <p:spPr>
          <a:noFill/>
          <a:ln/>
        </p:spPr>
        <p:txBody>
          <a:bodyPr/>
          <a:lstStyle/>
          <a:p>
            <a:pPr algn="l"/>
            <a:r>
              <a:rPr lang="en-US" b="1" dirty="0">
                <a:solidFill>
                  <a:schemeClr val="tx1"/>
                </a:solidFill>
              </a:rPr>
              <a:t>Denying DML Operations</a:t>
            </a:r>
          </a:p>
        </p:txBody>
      </p:sp>
      <p:sp>
        <p:nvSpPr>
          <p:cNvPr id="37892" name="Rectangle 4"/>
          <p:cNvSpPr>
            <a:spLocks noGrp="1" noChangeArrowheads="1"/>
          </p:cNvSpPr>
          <p:nvPr>
            <p:ph type="body" idx="1"/>
          </p:nvPr>
        </p:nvSpPr>
        <p:spPr>
          <a:xfrm>
            <a:off x="847725" y="1341438"/>
            <a:ext cx="7385050" cy="1311275"/>
          </a:xfrm>
          <a:noFill/>
          <a:ln/>
        </p:spPr>
        <p:txBody>
          <a:bodyPr/>
          <a:lstStyle/>
          <a:p>
            <a:pPr lvl="1"/>
            <a:r>
              <a:rPr lang="en-US"/>
              <a:t>You can ensure that no DML operations occur by adding the WITH READ ONLY option to your view definition.</a:t>
            </a:r>
          </a:p>
        </p:txBody>
      </p:sp>
      <p:sp>
        <p:nvSpPr>
          <p:cNvPr id="37893" name="Rectangle 5"/>
          <p:cNvSpPr>
            <a:spLocks noChangeArrowheads="1"/>
          </p:cNvSpPr>
          <p:nvPr/>
        </p:nvSpPr>
        <p:spPr bwMode="blackWhite">
          <a:xfrm>
            <a:off x="936625" y="2757488"/>
            <a:ext cx="7497763" cy="2039937"/>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601788" algn="l"/>
                <a:tab pos="1717675" algn="l"/>
              </a:tabLst>
            </a:pPr>
            <a:r>
              <a:rPr lang="en-US" sz="1800">
                <a:solidFill>
                  <a:srgbClr val="000000"/>
                </a:solidFill>
                <a:latin typeface="Courier New" pitchFamily="49" charset="0"/>
              </a:rPr>
              <a:t>SQL&gt; CREATE OR REPLACE VIEW empvu10</a:t>
            </a:r>
          </a:p>
          <a:p>
            <a:pPr algn="l">
              <a:lnSpc>
                <a:spcPct val="100000"/>
              </a:lnSpc>
              <a:spcBef>
                <a:spcPct val="0"/>
              </a:spcBef>
              <a:tabLst>
                <a:tab pos="1601788" algn="l"/>
                <a:tab pos="1717675" algn="l"/>
              </a:tabLst>
            </a:pPr>
            <a:r>
              <a:rPr lang="en-US" sz="1800">
                <a:solidFill>
                  <a:srgbClr val="000000"/>
                </a:solidFill>
                <a:latin typeface="Courier New" pitchFamily="49" charset="0"/>
              </a:rPr>
              <a:t>  2        (employee_number, employee_name, job_title)</a:t>
            </a:r>
          </a:p>
          <a:p>
            <a:pPr algn="l">
              <a:lnSpc>
                <a:spcPct val="100000"/>
              </a:lnSpc>
              <a:spcBef>
                <a:spcPct val="0"/>
              </a:spcBef>
              <a:tabLst>
                <a:tab pos="1601788" algn="l"/>
                <a:tab pos="1717675" algn="l"/>
              </a:tabLst>
            </a:pPr>
            <a:r>
              <a:rPr lang="en-US" sz="1800">
                <a:solidFill>
                  <a:srgbClr val="000000"/>
                </a:solidFill>
                <a:latin typeface="Courier New" pitchFamily="49" charset="0"/>
              </a:rPr>
              <a:t>  3  AS SELECT	empno, ename, job</a:t>
            </a:r>
          </a:p>
          <a:p>
            <a:pPr algn="l">
              <a:lnSpc>
                <a:spcPct val="100000"/>
              </a:lnSpc>
              <a:spcBef>
                <a:spcPct val="0"/>
              </a:spcBef>
              <a:tabLst>
                <a:tab pos="1601788" algn="l"/>
                <a:tab pos="1717675" algn="l"/>
              </a:tabLst>
            </a:pPr>
            <a:r>
              <a:rPr lang="en-US" sz="1800">
                <a:solidFill>
                  <a:srgbClr val="000000"/>
                </a:solidFill>
                <a:latin typeface="Courier New" pitchFamily="49" charset="0"/>
              </a:rPr>
              <a:t>  4  FROM				emp</a:t>
            </a:r>
          </a:p>
          <a:p>
            <a:pPr algn="l">
              <a:lnSpc>
                <a:spcPct val="100000"/>
              </a:lnSpc>
              <a:spcBef>
                <a:spcPct val="0"/>
              </a:spcBef>
              <a:tabLst>
                <a:tab pos="1601788" algn="l"/>
                <a:tab pos="1717675" algn="l"/>
              </a:tabLst>
            </a:pPr>
            <a:r>
              <a:rPr lang="en-US" sz="1800">
                <a:solidFill>
                  <a:srgbClr val="000000"/>
                </a:solidFill>
                <a:latin typeface="Courier New" pitchFamily="49" charset="0"/>
              </a:rPr>
              <a:t>  5  WHERE				deptno = 10</a:t>
            </a:r>
          </a:p>
          <a:p>
            <a:pPr algn="l">
              <a:lnSpc>
                <a:spcPct val="100000"/>
              </a:lnSpc>
              <a:spcBef>
                <a:spcPct val="0"/>
              </a:spcBef>
              <a:tabLst>
                <a:tab pos="1601788" algn="l"/>
                <a:tab pos="1717675" algn="l"/>
              </a:tabLst>
            </a:pPr>
            <a:r>
              <a:rPr lang="en-US" sz="1800">
                <a:solidFill>
                  <a:srgbClr val="000000"/>
                </a:solidFill>
                <a:latin typeface="Courier New" pitchFamily="49" charset="0"/>
              </a:rPr>
              <a:t>  6  WITH READ ONLY;</a:t>
            </a:r>
          </a:p>
          <a:p>
            <a:pPr algn="l">
              <a:lnSpc>
                <a:spcPct val="100000"/>
              </a:lnSpc>
              <a:spcBef>
                <a:spcPct val="0"/>
              </a:spcBef>
              <a:tabLst>
                <a:tab pos="1601788" algn="l"/>
                <a:tab pos="1717675" algn="l"/>
              </a:tabLst>
            </a:pPr>
            <a:r>
              <a:rPr lang="en-US" sz="1800">
                <a:solidFill>
                  <a:srgbClr val="FF3300"/>
                </a:solidFill>
                <a:effectLst>
                  <a:outerShdw blurRad="38100" dist="38100" dir="2700000" algn="tl">
                    <a:srgbClr val="000000"/>
                  </a:outerShdw>
                </a:effectLst>
                <a:latin typeface="Courier New" pitchFamily="49" charset="0"/>
              </a:rPr>
              <a:t>View created.</a:t>
            </a:r>
          </a:p>
        </p:txBody>
      </p:sp>
      <p:sp>
        <p:nvSpPr>
          <p:cNvPr id="37894" name="Rectangle 6"/>
          <p:cNvSpPr>
            <a:spLocks noChangeArrowheads="1"/>
          </p:cNvSpPr>
          <p:nvPr/>
        </p:nvSpPr>
        <p:spPr bwMode="auto">
          <a:xfrm>
            <a:off x="847725" y="4951413"/>
            <a:ext cx="7385050" cy="1311275"/>
          </a:xfrm>
          <a:prstGeom prst="rect">
            <a:avLst/>
          </a:prstGeom>
          <a:noFill/>
          <a:ln w="9525">
            <a:noFill/>
            <a:miter lim="800000"/>
            <a:headEnd/>
            <a:tailEnd/>
          </a:ln>
          <a:effectLst>
            <a:outerShdw dist="53882" dir="2700000" algn="ctr" rotWithShape="0">
              <a:srgbClr val="000000">
                <a:alpha val="50000"/>
              </a:srgbClr>
            </a:outerShdw>
          </a:effectLst>
        </p:spPr>
        <p:txBody>
          <a:bodyPr lIns="92075" tIns="46038" rIns="92075" bIns="46038">
            <a:spAutoFit/>
          </a:bodyPr>
          <a:lstStyle/>
          <a:p>
            <a:pPr marL="341313" lvl="1" indent="-227013" algn="l" defTabSz="346075">
              <a:lnSpc>
                <a:spcPct val="95000"/>
              </a:lnSpc>
              <a:spcBef>
                <a:spcPct val="35000"/>
              </a:spcBef>
              <a:buClr>
                <a:srgbClr val="FFCC66"/>
              </a:buClr>
              <a:buSzPct val="100000"/>
              <a:buFontTx/>
              <a:buChar char="•"/>
              <a:tabLst>
                <a:tab pos="571500" algn="l"/>
              </a:tabLst>
            </a:pPr>
            <a:r>
              <a:rPr lang="en-US">
                <a:solidFill>
                  <a:srgbClr val="F8F8D3"/>
                </a:solidFill>
                <a:latin typeface="Arial" charset="0"/>
              </a:rPr>
              <a:t>Any attempt to perform a DML on any row in the view will result in Oracle Server error.</a:t>
            </a:r>
          </a:p>
        </p:txBody>
      </p:sp>
      <p:sp>
        <p:nvSpPr>
          <p:cNvPr id="7" name="Slide Number Placeholder 6"/>
          <p:cNvSpPr>
            <a:spLocks noGrp="1"/>
          </p:cNvSpPr>
          <p:nvPr>
            <p:ph type="sldNum" sz="quarter" idx="12"/>
          </p:nvPr>
        </p:nvSpPr>
        <p:spPr/>
        <p:txBody>
          <a:bodyPr/>
          <a:lstStyle/>
          <a:p>
            <a:pPr>
              <a:defRPr/>
            </a:pPr>
            <a:fld id="{6C7A8632-7304-4A16-9764-8BED3D3E8194}" type="slidenum">
              <a:rPr lang="en-US" smtClean="0"/>
              <a:pPr>
                <a:defRPr/>
              </a:pPr>
              <a:t>78</a:t>
            </a:fld>
            <a:endParaRPr lang="en-US" dirty="0"/>
          </a:p>
        </p:txBody>
      </p:sp>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blackWhite">
          <a:xfrm>
            <a:off x="923925" y="4295775"/>
            <a:ext cx="7493000" cy="59213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39939" name="Rectangle 3"/>
          <p:cNvSpPr>
            <a:spLocks noGrp="1" noChangeArrowheads="1"/>
          </p:cNvSpPr>
          <p:nvPr>
            <p:ph type="title"/>
          </p:nvPr>
        </p:nvSpPr>
        <p:spPr>
          <a:noFill/>
          <a:ln/>
        </p:spPr>
        <p:txBody>
          <a:bodyPr/>
          <a:lstStyle/>
          <a:p>
            <a:pPr algn="l"/>
            <a:r>
              <a:rPr lang="en-US" b="1" dirty="0">
                <a:solidFill>
                  <a:schemeClr val="tx1"/>
                </a:solidFill>
              </a:rPr>
              <a:t>Removing a View</a:t>
            </a:r>
          </a:p>
        </p:txBody>
      </p:sp>
      <p:sp>
        <p:nvSpPr>
          <p:cNvPr id="39940" name="Rectangle 4"/>
          <p:cNvSpPr>
            <a:spLocks noGrp="1" noChangeArrowheads="1"/>
          </p:cNvSpPr>
          <p:nvPr>
            <p:ph type="body" idx="1"/>
          </p:nvPr>
        </p:nvSpPr>
        <p:spPr>
          <a:xfrm>
            <a:off x="1760538" y="1131888"/>
            <a:ext cx="7385050" cy="1311275"/>
          </a:xfrm>
          <a:noFill/>
          <a:ln/>
        </p:spPr>
        <p:txBody>
          <a:bodyPr/>
          <a:lstStyle/>
          <a:p>
            <a:r>
              <a:rPr lang="en-US"/>
              <a:t>Remove a view without losing data because a view is based on underlying tables in the database.</a:t>
            </a:r>
          </a:p>
        </p:txBody>
      </p:sp>
      <p:sp>
        <p:nvSpPr>
          <p:cNvPr id="39941" name="Rectangle 5"/>
          <p:cNvSpPr>
            <a:spLocks noChangeArrowheads="1"/>
          </p:cNvSpPr>
          <p:nvPr/>
        </p:nvSpPr>
        <p:spPr bwMode="blackWhite">
          <a:xfrm>
            <a:off x="915988" y="4283075"/>
            <a:ext cx="7518400" cy="617538"/>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601788" algn="l"/>
                <a:tab pos="1717675" algn="l"/>
              </a:tabLst>
            </a:pPr>
            <a:r>
              <a:rPr lang="en-US" sz="1800">
                <a:solidFill>
                  <a:srgbClr val="000000"/>
                </a:solidFill>
                <a:latin typeface="Courier New" pitchFamily="49" charset="0"/>
              </a:rPr>
              <a:t>SQL&gt; DROP VIEW empvu10; </a:t>
            </a:r>
          </a:p>
          <a:p>
            <a:pPr algn="l">
              <a:lnSpc>
                <a:spcPct val="100000"/>
              </a:lnSpc>
              <a:spcBef>
                <a:spcPct val="0"/>
              </a:spcBef>
              <a:tabLst>
                <a:tab pos="1601788" algn="l"/>
                <a:tab pos="1717675" algn="l"/>
              </a:tabLst>
            </a:pPr>
            <a:r>
              <a:rPr lang="en-US" sz="1800">
                <a:solidFill>
                  <a:srgbClr val="FF3300"/>
                </a:solidFill>
                <a:effectLst>
                  <a:outerShdw blurRad="38100" dist="38100" dir="2700000" algn="tl">
                    <a:srgbClr val="000000"/>
                  </a:outerShdw>
                </a:effectLst>
                <a:latin typeface="Courier New" pitchFamily="49" charset="0"/>
              </a:rPr>
              <a:t>View dropped.</a:t>
            </a:r>
          </a:p>
        </p:txBody>
      </p:sp>
      <p:sp>
        <p:nvSpPr>
          <p:cNvPr id="39942" name="Rectangle 6"/>
          <p:cNvSpPr>
            <a:spLocks noChangeArrowheads="1"/>
          </p:cNvSpPr>
          <p:nvPr/>
        </p:nvSpPr>
        <p:spPr bwMode="blackWhite">
          <a:xfrm>
            <a:off x="928688" y="3306763"/>
            <a:ext cx="7493000" cy="33813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DROP VIEW </a:t>
            </a:r>
            <a:r>
              <a:rPr lang="en-US" sz="1800" i="1">
                <a:solidFill>
                  <a:srgbClr val="000000"/>
                </a:solidFill>
                <a:latin typeface="Courier New" pitchFamily="49" charset="0"/>
              </a:rPr>
              <a:t>view</a:t>
            </a:r>
            <a:r>
              <a:rPr lang="en-US" sz="1800">
                <a:solidFill>
                  <a:srgbClr val="000000"/>
                </a:solidFill>
                <a:latin typeface="Courier New" pitchFamily="49" charset="0"/>
              </a:rPr>
              <a:t>; </a:t>
            </a:r>
          </a:p>
        </p:txBody>
      </p:sp>
      <p:sp>
        <p:nvSpPr>
          <p:cNvPr id="7" name="Slide Number Placeholder 6"/>
          <p:cNvSpPr>
            <a:spLocks noGrp="1"/>
          </p:cNvSpPr>
          <p:nvPr>
            <p:ph type="sldNum" sz="quarter" idx="12"/>
          </p:nvPr>
        </p:nvSpPr>
        <p:spPr/>
        <p:txBody>
          <a:bodyPr/>
          <a:lstStyle/>
          <a:p>
            <a:pPr>
              <a:defRPr/>
            </a:pPr>
            <a:fld id="{6C7A8632-7304-4A16-9764-8BED3D3E8194}" type="slidenum">
              <a:rPr lang="en-US" smtClean="0"/>
              <a:pPr>
                <a:defRPr/>
              </a:pPr>
              <a:t>79</a:t>
            </a:fld>
            <a:endParaRPr lang="en-US"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pPr algn="l"/>
            <a:r>
              <a:rPr lang="en-US" b="1" dirty="0">
                <a:solidFill>
                  <a:schemeClr val="tx1"/>
                </a:solidFill>
              </a:rPr>
              <a:t>Generating a Cartesian Product</a:t>
            </a:r>
          </a:p>
        </p:txBody>
      </p:sp>
      <p:sp>
        <p:nvSpPr>
          <p:cNvPr id="14" name="Slide Number Placeholder 13"/>
          <p:cNvSpPr>
            <a:spLocks noGrp="1"/>
          </p:cNvSpPr>
          <p:nvPr>
            <p:ph type="sldNum" sz="quarter" idx="12"/>
          </p:nvPr>
        </p:nvSpPr>
        <p:spPr/>
        <p:txBody>
          <a:bodyPr/>
          <a:lstStyle/>
          <a:p>
            <a:fld id="{C7D3A3A2-DD09-4C12-9A4D-77F31FE6E1FD}" type="slidenum">
              <a:rPr lang="en-US" smtClean="0"/>
              <a:pPr/>
              <a:t>8</a:t>
            </a:fld>
            <a:endParaRPr lang="en-US"/>
          </a:p>
        </p:txBody>
      </p:sp>
      <p:sp>
        <p:nvSpPr>
          <p:cNvPr id="18435" name="Rectangle 3"/>
          <p:cNvSpPr>
            <a:spLocks noChangeArrowheads="1"/>
          </p:cNvSpPr>
          <p:nvPr/>
        </p:nvSpPr>
        <p:spPr bwMode="blackWhite">
          <a:xfrm>
            <a:off x="3081338" y="3686175"/>
            <a:ext cx="2849562" cy="24606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14400" algn="l"/>
                <a:tab pos="1257300" algn="l"/>
                <a:tab pos="2457450" algn="l"/>
              </a:tabLst>
            </a:pPr>
            <a:r>
              <a:rPr lang="en-US" sz="1800">
                <a:solidFill>
                  <a:srgbClr val="000000"/>
                </a:solidFill>
                <a:latin typeface="Courier New" pitchFamily="49" charset="0"/>
              </a:rPr>
              <a:t>ENAME    	DNAME</a:t>
            </a:r>
          </a:p>
          <a:p>
            <a:pPr algn="l">
              <a:lnSpc>
                <a:spcPct val="95000"/>
              </a:lnSpc>
              <a:spcBef>
                <a:spcPct val="0"/>
              </a:spcBef>
              <a:tabLst>
                <a:tab pos="914400" algn="l"/>
                <a:tab pos="1257300" algn="l"/>
                <a:tab pos="2457450" algn="l"/>
              </a:tabLst>
            </a:pPr>
            <a:r>
              <a:rPr lang="en-US" sz="1800">
                <a:solidFill>
                  <a:srgbClr val="000000"/>
                </a:solidFill>
                <a:latin typeface="Courier New" pitchFamily="49" charset="0"/>
              </a:rPr>
              <a:t>------ 	----------</a:t>
            </a:r>
          </a:p>
          <a:p>
            <a:pPr algn="l">
              <a:lnSpc>
                <a:spcPct val="95000"/>
              </a:lnSpc>
              <a:spcBef>
                <a:spcPct val="0"/>
              </a:spcBef>
              <a:tabLst>
                <a:tab pos="914400" algn="l"/>
                <a:tab pos="1257300" algn="l"/>
                <a:tab pos="2457450" algn="l"/>
              </a:tabLst>
            </a:pPr>
            <a:r>
              <a:rPr lang="en-US" sz="1800">
                <a:solidFill>
                  <a:srgbClr val="000000"/>
                </a:solidFill>
                <a:latin typeface="Courier New" pitchFamily="49" charset="0"/>
              </a:rPr>
              <a:t>KING		ACCOUNTING</a:t>
            </a:r>
          </a:p>
          <a:p>
            <a:pPr algn="l">
              <a:lnSpc>
                <a:spcPct val="95000"/>
              </a:lnSpc>
              <a:spcBef>
                <a:spcPct val="0"/>
              </a:spcBef>
              <a:tabLst>
                <a:tab pos="914400" algn="l"/>
                <a:tab pos="1257300" algn="l"/>
                <a:tab pos="2457450" algn="l"/>
              </a:tabLst>
            </a:pPr>
            <a:r>
              <a:rPr lang="en-US" sz="1800">
                <a:solidFill>
                  <a:srgbClr val="000000"/>
                </a:solidFill>
                <a:latin typeface="Courier New" pitchFamily="49" charset="0"/>
              </a:rPr>
              <a:t>BLAKE	  	ACCOUNTING </a:t>
            </a:r>
          </a:p>
          <a:p>
            <a:pPr algn="l">
              <a:lnSpc>
                <a:spcPct val="95000"/>
              </a:lnSpc>
              <a:spcBef>
                <a:spcPct val="0"/>
              </a:spcBef>
              <a:tabLst>
                <a:tab pos="914400" algn="l"/>
                <a:tab pos="1257300" algn="l"/>
                <a:tab pos="2457450" algn="l"/>
              </a:tabLst>
            </a:pPr>
            <a:r>
              <a:rPr lang="en-US" sz="1800">
                <a:solidFill>
                  <a:srgbClr val="000000"/>
                </a:solidFill>
                <a:latin typeface="Courier New" pitchFamily="49" charset="0"/>
              </a:rPr>
              <a:t>...</a:t>
            </a:r>
          </a:p>
          <a:p>
            <a:pPr algn="l">
              <a:lnSpc>
                <a:spcPct val="95000"/>
              </a:lnSpc>
              <a:spcBef>
                <a:spcPct val="0"/>
              </a:spcBef>
              <a:tabLst>
                <a:tab pos="914400" algn="l"/>
                <a:tab pos="1257300" algn="l"/>
                <a:tab pos="2457450" algn="l"/>
              </a:tabLst>
            </a:pPr>
            <a:r>
              <a:rPr lang="en-US" sz="1800">
                <a:solidFill>
                  <a:srgbClr val="000000"/>
                </a:solidFill>
                <a:latin typeface="Courier New" pitchFamily="49" charset="0"/>
              </a:rPr>
              <a:t>KING		RESEARCH</a:t>
            </a:r>
          </a:p>
          <a:p>
            <a:pPr algn="l">
              <a:lnSpc>
                <a:spcPct val="95000"/>
              </a:lnSpc>
              <a:spcBef>
                <a:spcPct val="0"/>
              </a:spcBef>
              <a:tabLst>
                <a:tab pos="914400" algn="l"/>
                <a:tab pos="1257300" algn="l"/>
                <a:tab pos="2457450" algn="l"/>
              </a:tabLst>
            </a:pPr>
            <a:r>
              <a:rPr lang="en-US" sz="1800">
                <a:solidFill>
                  <a:srgbClr val="000000"/>
                </a:solidFill>
                <a:latin typeface="Courier New" pitchFamily="49" charset="0"/>
              </a:rPr>
              <a:t>BLAKE	  	RESEARCH</a:t>
            </a:r>
          </a:p>
          <a:p>
            <a:pPr algn="l">
              <a:lnSpc>
                <a:spcPct val="95000"/>
              </a:lnSpc>
              <a:spcBef>
                <a:spcPct val="0"/>
              </a:spcBef>
              <a:tabLst>
                <a:tab pos="914400" algn="l"/>
                <a:tab pos="1257300" algn="l"/>
                <a:tab pos="2457450" algn="l"/>
              </a:tabLst>
            </a:pPr>
            <a:r>
              <a:rPr lang="en-US" sz="1800">
                <a:solidFill>
                  <a:srgbClr val="000000"/>
                </a:solidFill>
                <a:latin typeface="Courier New" pitchFamily="49" charset="0"/>
              </a:rPr>
              <a:t>...</a:t>
            </a:r>
          </a:p>
          <a:p>
            <a:pPr algn="l">
              <a:lnSpc>
                <a:spcPct val="95000"/>
              </a:lnSpc>
              <a:spcBef>
                <a:spcPct val="0"/>
              </a:spcBef>
              <a:tabLst>
                <a:tab pos="914400" algn="l"/>
                <a:tab pos="1257300" algn="l"/>
                <a:tab pos="2457450" algn="l"/>
              </a:tabLst>
            </a:pPr>
            <a:r>
              <a:rPr lang="en-US" sz="1800">
                <a:solidFill>
                  <a:srgbClr val="000000"/>
                </a:solidFill>
                <a:latin typeface="Courier New" pitchFamily="49" charset="0"/>
              </a:rPr>
              <a:t>56 rows selected.</a:t>
            </a:r>
          </a:p>
        </p:txBody>
      </p:sp>
      <p:sp>
        <p:nvSpPr>
          <p:cNvPr id="15364" name="Rectangle 4"/>
          <p:cNvSpPr>
            <a:spLocks noChangeArrowheads="1"/>
          </p:cNvSpPr>
          <p:nvPr/>
        </p:nvSpPr>
        <p:spPr bwMode="auto">
          <a:xfrm>
            <a:off x="757238" y="1058863"/>
            <a:ext cx="199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defRPr/>
            </a:pPr>
            <a:r>
              <a:rPr lang="en-US" sz="2000">
                <a:solidFill>
                  <a:srgbClr val="FFFFCC"/>
                </a:solidFill>
                <a:effectLst>
                  <a:outerShdw blurRad="38100" dist="38100" dir="2700000" algn="tl">
                    <a:srgbClr val="000000"/>
                  </a:outerShdw>
                </a:effectLst>
                <a:latin typeface="Arial" pitchFamily="34" charset="0"/>
              </a:rPr>
              <a:t>EMP (14 rows) </a:t>
            </a:r>
          </a:p>
        </p:txBody>
      </p:sp>
      <p:sp>
        <p:nvSpPr>
          <p:cNvPr id="15365" name="Rectangle 5"/>
          <p:cNvSpPr>
            <a:spLocks noChangeArrowheads="1"/>
          </p:cNvSpPr>
          <p:nvPr/>
        </p:nvSpPr>
        <p:spPr bwMode="auto">
          <a:xfrm>
            <a:off x="4433888" y="1058863"/>
            <a:ext cx="1976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defRPr/>
            </a:pPr>
            <a:r>
              <a:rPr lang="en-US" sz="2000">
                <a:solidFill>
                  <a:srgbClr val="FFFFCC"/>
                </a:solidFill>
                <a:effectLst>
                  <a:outerShdw blurRad="38100" dist="38100" dir="2700000" algn="tl">
                    <a:srgbClr val="000000"/>
                  </a:outerShdw>
                </a:effectLst>
                <a:latin typeface="Arial" pitchFamily="34" charset="0"/>
              </a:rPr>
              <a:t>DEPT (4 rows) </a:t>
            </a:r>
          </a:p>
        </p:txBody>
      </p:sp>
      <p:sp>
        <p:nvSpPr>
          <p:cNvPr id="18438" name="Rectangle 6"/>
          <p:cNvSpPr>
            <a:spLocks noChangeArrowheads="1"/>
          </p:cNvSpPr>
          <p:nvPr/>
        </p:nvSpPr>
        <p:spPr bwMode="blackWhite">
          <a:xfrm>
            <a:off x="831850" y="1463675"/>
            <a:ext cx="3505200" cy="16795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EMPNO	ENAME	...	DEPTNO</a:t>
            </a:r>
            <a:br>
              <a:rPr lang="en-US" sz="1800">
                <a:solidFill>
                  <a:srgbClr val="000000"/>
                </a:solidFill>
                <a:latin typeface="Courier New" pitchFamily="49" charset="0"/>
              </a:rPr>
            </a:br>
            <a:r>
              <a:rPr lang="en-US" sz="1800">
                <a:solidFill>
                  <a:srgbClr val="000000"/>
                </a:solidFill>
                <a:latin typeface="Courier New" pitchFamily="49" charset="0"/>
              </a:rPr>
              <a:t>------	-----	...	------</a:t>
            </a:r>
            <a:br>
              <a:rPr lang="en-US" sz="1800">
                <a:solidFill>
                  <a:srgbClr val="000000"/>
                </a:solidFill>
                <a:latin typeface="Courier New" pitchFamily="49" charset="0"/>
              </a:rPr>
            </a:br>
            <a:r>
              <a:rPr lang="en-US" sz="1800">
                <a:solidFill>
                  <a:srgbClr val="000000"/>
                </a:solidFill>
                <a:latin typeface="Courier New" pitchFamily="49" charset="0"/>
              </a:rPr>
              <a:t>  7839	KING	...	    10</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7698	BLAKE	...	    30</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	</a:t>
            </a:r>
          </a:p>
          <a:p>
            <a:pPr algn="l">
              <a:lnSpc>
                <a:spcPct val="95000"/>
              </a:lnSpc>
              <a:spcBef>
                <a:spcPct val="0"/>
              </a:spcBef>
              <a:tabLst>
                <a:tab pos="914400" algn="l"/>
                <a:tab pos="1885950" algn="l"/>
                <a:tab pos="2457450" algn="l"/>
              </a:tabLst>
            </a:pPr>
            <a:r>
              <a:rPr lang="en-US" sz="1800">
                <a:solidFill>
                  <a:srgbClr val="000000"/>
                </a:solidFill>
                <a:latin typeface="Courier New" pitchFamily="49" charset="0"/>
              </a:rPr>
              <a:t>  7934	MILLER	...	    10</a:t>
            </a:r>
          </a:p>
        </p:txBody>
      </p:sp>
      <p:sp>
        <p:nvSpPr>
          <p:cNvPr id="18439" name="Rectangle 7"/>
          <p:cNvSpPr>
            <a:spLocks noChangeArrowheads="1"/>
          </p:cNvSpPr>
          <p:nvPr/>
        </p:nvSpPr>
        <p:spPr bwMode="blackWhite">
          <a:xfrm>
            <a:off x="4506913" y="1470025"/>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DEPTNO DNAME     	LOC     </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	--------</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10	ACCOUNTING	NEW YORK</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20	RESEARCH	DALLAS</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30	SALES		CHICAGO</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40	OPERATIONS	BOSTON</a:t>
            </a:r>
          </a:p>
        </p:txBody>
      </p:sp>
      <p:grpSp>
        <p:nvGrpSpPr>
          <p:cNvPr id="2" name="Group 10"/>
          <p:cNvGrpSpPr>
            <a:grpSpLocks/>
          </p:cNvGrpSpPr>
          <p:nvPr/>
        </p:nvGrpSpPr>
        <p:grpSpPr bwMode="auto">
          <a:xfrm>
            <a:off x="3937000" y="3213100"/>
            <a:ext cx="966788" cy="473075"/>
            <a:chOff x="2480" y="2024"/>
            <a:chExt cx="609" cy="298"/>
          </a:xfrm>
        </p:grpSpPr>
        <p:sp>
          <p:nvSpPr>
            <p:cNvPr id="18444" name="Line 8"/>
            <p:cNvSpPr>
              <a:spLocks noChangeShapeType="1"/>
            </p:cNvSpPr>
            <p:nvPr/>
          </p:nvSpPr>
          <p:spPr bwMode="auto">
            <a:xfrm flipV="1">
              <a:off x="2480" y="2024"/>
              <a:ext cx="0" cy="298"/>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sp>
          <p:nvSpPr>
            <p:cNvPr id="18445" name="Line 9"/>
            <p:cNvSpPr>
              <a:spLocks noChangeShapeType="1"/>
            </p:cNvSpPr>
            <p:nvPr/>
          </p:nvSpPr>
          <p:spPr bwMode="auto">
            <a:xfrm flipV="1">
              <a:off x="3089" y="2024"/>
              <a:ext cx="0" cy="298"/>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grpSp>
      <p:grpSp>
        <p:nvGrpSpPr>
          <p:cNvPr id="3" name="Group 13"/>
          <p:cNvGrpSpPr>
            <a:grpSpLocks/>
          </p:cNvGrpSpPr>
          <p:nvPr/>
        </p:nvGrpSpPr>
        <p:grpSpPr bwMode="auto">
          <a:xfrm>
            <a:off x="415925" y="4406900"/>
            <a:ext cx="2611438" cy="1096963"/>
            <a:chOff x="262" y="2776"/>
            <a:chExt cx="1645" cy="691"/>
          </a:xfrm>
        </p:grpSpPr>
        <p:sp>
          <p:nvSpPr>
            <p:cNvPr id="15371" name="Rectangle 11"/>
            <p:cNvSpPr>
              <a:spLocks noChangeArrowheads="1"/>
            </p:cNvSpPr>
            <p:nvPr/>
          </p:nvSpPr>
          <p:spPr bwMode="auto">
            <a:xfrm>
              <a:off x="262" y="2776"/>
              <a:ext cx="1350"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r">
                <a:lnSpc>
                  <a:spcPct val="110000"/>
                </a:lnSpc>
                <a:spcBef>
                  <a:spcPct val="0"/>
                </a:spcBef>
                <a:defRPr/>
              </a:pPr>
              <a:r>
                <a:rPr lang="en-US" sz="2000">
                  <a:solidFill>
                    <a:srgbClr val="FFFFCC"/>
                  </a:solidFill>
                  <a:effectLst>
                    <a:outerShdw blurRad="38100" dist="38100" dir="2700000" algn="tl">
                      <a:srgbClr val="000000"/>
                    </a:outerShdw>
                  </a:effectLst>
                  <a:latin typeface="Arial" pitchFamily="34" charset="0"/>
                </a:rPr>
                <a:t>“Cartesian</a:t>
              </a:r>
              <a:br>
                <a:rPr lang="en-US" sz="2000">
                  <a:solidFill>
                    <a:srgbClr val="FFFFCC"/>
                  </a:solidFill>
                  <a:effectLst>
                    <a:outerShdw blurRad="38100" dist="38100" dir="2700000" algn="tl">
                      <a:srgbClr val="000000"/>
                    </a:outerShdw>
                  </a:effectLst>
                  <a:latin typeface="Arial" pitchFamily="34" charset="0"/>
                </a:rPr>
              </a:br>
              <a:r>
                <a:rPr lang="en-US" sz="2000">
                  <a:solidFill>
                    <a:srgbClr val="FFFFCC"/>
                  </a:solidFill>
                  <a:effectLst>
                    <a:outerShdw blurRad="38100" dist="38100" dir="2700000" algn="tl">
                      <a:srgbClr val="000000"/>
                    </a:outerShdw>
                  </a:effectLst>
                  <a:latin typeface="Arial" pitchFamily="34" charset="0"/>
                </a:rPr>
                <a:t>product: </a:t>
              </a:r>
              <a:br>
                <a:rPr lang="en-US" sz="2000">
                  <a:solidFill>
                    <a:srgbClr val="FFFFCC"/>
                  </a:solidFill>
                  <a:effectLst>
                    <a:outerShdw blurRad="38100" dist="38100" dir="2700000" algn="tl">
                      <a:srgbClr val="000000"/>
                    </a:outerShdw>
                  </a:effectLst>
                  <a:latin typeface="Arial" pitchFamily="34" charset="0"/>
                </a:rPr>
              </a:br>
              <a:r>
                <a:rPr lang="en-US" sz="2000">
                  <a:solidFill>
                    <a:srgbClr val="FFFFCC"/>
                  </a:solidFill>
                  <a:effectLst>
                    <a:outerShdw blurRad="38100" dist="38100" dir="2700000" algn="tl">
                      <a:srgbClr val="000000"/>
                    </a:outerShdw>
                  </a:effectLst>
                  <a:latin typeface="Arial" pitchFamily="34" charset="0"/>
                </a:rPr>
                <a:t>14*4=56 rows”</a:t>
              </a:r>
            </a:p>
          </p:txBody>
        </p:sp>
        <p:sp>
          <p:nvSpPr>
            <p:cNvPr id="18443" name="Line 12"/>
            <p:cNvSpPr>
              <a:spLocks noChangeShapeType="1"/>
            </p:cNvSpPr>
            <p:nvPr/>
          </p:nvSpPr>
          <p:spPr bwMode="auto">
            <a:xfrm flipH="1">
              <a:off x="1609" y="3133"/>
              <a:ext cx="298" cy="0"/>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grpSp>
    </p:spTree>
    <p:extLst>
      <p:ext uri="{BB962C8B-B14F-4D97-AF65-F5344CB8AC3E}">
        <p14:creationId xmlns:p14="http://schemas.microsoft.com/office/powerpoint/2010/main" val="65668720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nodeType="afterGroup">
                            <p:stCondLst>
                              <p:cond delay="500"/>
                            </p:stCondLst>
                            <p:childTnLst>
                              <p:par>
                                <p:cTn id="9" presetID="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895600"/>
            <a:ext cx="8229600" cy="1600200"/>
          </a:xfrm>
        </p:spPr>
        <p:txBody>
          <a:bodyPr>
            <a:normAutofit fontScale="90000"/>
          </a:bodyPr>
          <a:lstStyle/>
          <a:p>
            <a:pPr eaLnBrk="1" fontAlgn="auto" hangingPunct="1">
              <a:spcAft>
                <a:spcPts val="0"/>
              </a:spcAft>
              <a:defRPr/>
            </a:pPr>
            <a:br>
              <a:rPr lang="en-US" sz="4000" b="1" dirty="0">
                <a:solidFill>
                  <a:schemeClr val="tx1">
                    <a:lumMod val="75000"/>
                    <a:lumOff val="25000"/>
                  </a:schemeClr>
                </a:solidFill>
              </a:rPr>
            </a:br>
            <a:r>
              <a:rPr lang="en-US" sz="4000" b="1" dirty="0">
                <a:solidFill>
                  <a:schemeClr val="tx1">
                    <a:lumMod val="75000"/>
                    <a:lumOff val="25000"/>
                  </a:schemeClr>
                </a:solidFill>
              </a:rPr>
              <a:t>Sequence, Index, Synonym</a:t>
            </a:r>
            <a:br>
              <a:rPr lang="en-US" sz="4000" b="1" dirty="0">
                <a:solidFill>
                  <a:schemeClr val="tx1">
                    <a:lumMod val="75000"/>
                    <a:lumOff val="25000"/>
                  </a:schemeClr>
                </a:solidFill>
              </a:rPr>
            </a:br>
            <a:endParaRPr lang="en-US" sz="4000" b="1" dirty="0"/>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80</a:t>
            </a:fld>
            <a:endParaRPr lang="en-US" dirty="0"/>
          </a:p>
        </p:txBody>
      </p:sp>
    </p:spTree>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Learning Objectives</a:t>
            </a:r>
          </a:p>
        </p:txBody>
      </p:sp>
      <p:sp>
        <p:nvSpPr>
          <p:cNvPr id="3" name="Content Placeholder 2"/>
          <p:cNvSpPr>
            <a:spLocks noGrp="1"/>
          </p:cNvSpPr>
          <p:nvPr>
            <p:ph sz="quarter" idx="1"/>
          </p:nvPr>
        </p:nvSpPr>
        <p:spPr>
          <a:xfrm>
            <a:off x="457200" y="1600200"/>
            <a:ext cx="8229600" cy="4419600"/>
          </a:xfrm>
        </p:spPr>
        <p:txBody>
          <a:bodyPr>
            <a:normAutofit/>
          </a:bodyPr>
          <a:lstStyle/>
          <a:p>
            <a:pPr marL="274320" indent="-274320" eaLnBrk="1" fontAlgn="auto" hangingPunct="1">
              <a:spcAft>
                <a:spcPts val="0"/>
              </a:spcAft>
              <a:buFont typeface="Wingdings 2"/>
              <a:buNone/>
              <a:defRPr/>
            </a:pPr>
            <a:r>
              <a:rPr lang="en-US" dirty="0">
                <a:solidFill>
                  <a:schemeClr val="tx1">
                    <a:lumMod val="75000"/>
                    <a:lumOff val="25000"/>
                  </a:schemeClr>
                </a:solidFill>
              </a:rPr>
              <a:t>To know about:</a:t>
            </a:r>
          </a:p>
          <a:p>
            <a:pPr marL="274320" indent="-274320" eaLnBrk="1" fontAlgn="auto" hangingPunct="1">
              <a:spcAft>
                <a:spcPts val="0"/>
              </a:spcAft>
              <a:buFont typeface="Wingdings 2"/>
              <a:buChar char=""/>
              <a:defRPr/>
            </a:pPr>
            <a:r>
              <a:rPr lang="en-US" dirty="0"/>
              <a:t>Sequence</a:t>
            </a:r>
          </a:p>
          <a:p>
            <a:pPr marL="274320" indent="-274320" eaLnBrk="1" fontAlgn="auto" hangingPunct="1">
              <a:spcAft>
                <a:spcPts val="0"/>
              </a:spcAft>
              <a:buFont typeface="Wingdings 2"/>
              <a:buChar char=""/>
              <a:defRPr/>
            </a:pPr>
            <a:r>
              <a:rPr lang="en-US" dirty="0"/>
              <a:t>Index</a:t>
            </a:r>
          </a:p>
          <a:p>
            <a:pPr marL="274320" indent="-274320" eaLnBrk="1" fontAlgn="auto" hangingPunct="1">
              <a:spcAft>
                <a:spcPts val="0"/>
              </a:spcAft>
              <a:buFont typeface="Wingdings 2"/>
              <a:buChar char=""/>
              <a:defRPr/>
            </a:pPr>
            <a:r>
              <a:rPr lang="en-US" dirty="0"/>
              <a:t>Synonym</a:t>
            </a:r>
            <a:br>
              <a:rPr lang="en-US" dirty="0"/>
            </a:br>
            <a:endParaRPr lang="en-US" dirty="0"/>
          </a:p>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Char char=""/>
              <a:defRPr/>
            </a:pPr>
            <a:endParaRPr lang="en-US" dirty="0">
              <a:solidFill>
                <a:schemeClr val="tx1">
                  <a:lumMod val="75000"/>
                  <a:lumOff val="25000"/>
                </a:schemeClr>
              </a:solidFill>
            </a:endParaRPr>
          </a:p>
          <a:p>
            <a:pPr marL="0" indent="0" eaLnBrk="1" fontAlgn="auto" hangingPunct="1">
              <a:spcAft>
                <a:spcPts val="0"/>
              </a:spcAft>
              <a:buFont typeface="Wingdings 2"/>
              <a:buNone/>
              <a:defRPr/>
            </a:pPr>
            <a:r>
              <a:rPr lang="en-US" dirty="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
        <p:nvSpPr>
          <p:cNvPr id="5" name="Slide Number Placeholder 4"/>
          <p:cNvSpPr>
            <a:spLocks noGrp="1"/>
          </p:cNvSpPr>
          <p:nvPr>
            <p:ph type="sldNum" sz="quarter" idx="12"/>
          </p:nvPr>
        </p:nvSpPr>
        <p:spPr/>
        <p:txBody>
          <a:bodyPr/>
          <a:lstStyle/>
          <a:p>
            <a:pPr>
              <a:defRPr/>
            </a:pPr>
            <a:fld id="{6C7A8632-7304-4A16-9764-8BED3D3E8194}" type="slidenum">
              <a:rPr lang="en-US" smtClean="0"/>
              <a:pPr>
                <a:defRPr/>
              </a:pPr>
              <a:t>81</a:t>
            </a:fld>
            <a:endParaRPr lang="en-US" dirty="0"/>
          </a:p>
        </p:txBody>
      </p:sp>
    </p:spTree>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pPr algn="l"/>
            <a:r>
              <a:rPr lang="en-US" b="1" dirty="0">
                <a:solidFill>
                  <a:schemeClr val="tx1"/>
                </a:solidFill>
              </a:rPr>
              <a:t>What Is a Sequence?</a:t>
            </a:r>
          </a:p>
        </p:txBody>
      </p:sp>
      <p:sp>
        <p:nvSpPr>
          <p:cNvPr id="11267" name="Rectangle 3"/>
          <p:cNvSpPr>
            <a:spLocks noGrp="1" noChangeArrowheads="1"/>
          </p:cNvSpPr>
          <p:nvPr>
            <p:ph type="body" idx="1"/>
          </p:nvPr>
        </p:nvSpPr>
        <p:spPr>
          <a:xfrm>
            <a:off x="860425" y="1795463"/>
            <a:ext cx="7385050" cy="4346575"/>
          </a:xfrm>
          <a:noFill/>
          <a:ln/>
        </p:spPr>
        <p:txBody>
          <a:bodyPr/>
          <a:lstStyle/>
          <a:p>
            <a:pPr lvl="1"/>
            <a:r>
              <a:rPr lang="en-US" dirty="0">
                <a:solidFill>
                  <a:schemeClr val="tx1"/>
                </a:solidFill>
              </a:rPr>
              <a:t>Automatically generates unique numbers</a:t>
            </a:r>
          </a:p>
          <a:p>
            <a:pPr lvl="1"/>
            <a:r>
              <a:rPr lang="en-US" dirty="0">
                <a:solidFill>
                  <a:schemeClr val="tx1"/>
                </a:solidFill>
              </a:rPr>
              <a:t>Is a sharable object</a:t>
            </a:r>
          </a:p>
          <a:p>
            <a:pPr lvl="1"/>
            <a:r>
              <a:rPr lang="en-US" dirty="0">
                <a:solidFill>
                  <a:schemeClr val="tx1"/>
                </a:solidFill>
              </a:rPr>
              <a:t>Is typically used to create a primary key value</a:t>
            </a:r>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82</a:t>
            </a:fld>
            <a:endParaRPr lang="en-US" dirty="0"/>
          </a:p>
        </p:txBody>
      </p:sp>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lstStyle/>
          <a:p>
            <a:pPr algn="l"/>
            <a:r>
              <a:rPr lang="en-US" b="1" dirty="0">
                <a:solidFill>
                  <a:schemeClr val="tx1"/>
                </a:solidFill>
              </a:rPr>
              <a:t>The CREATE SEQUENCE Statement</a:t>
            </a:r>
          </a:p>
        </p:txBody>
      </p:sp>
      <p:sp>
        <p:nvSpPr>
          <p:cNvPr id="13315" name="Rectangle 3"/>
          <p:cNvSpPr>
            <a:spLocks noGrp="1" noChangeArrowheads="1"/>
          </p:cNvSpPr>
          <p:nvPr>
            <p:ph type="body" idx="1"/>
          </p:nvPr>
        </p:nvSpPr>
        <p:spPr>
          <a:xfrm>
            <a:off x="877888" y="1793875"/>
            <a:ext cx="7385050" cy="904875"/>
          </a:xfrm>
          <a:noFill/>
          <a:ln/>
        </p:spPr>
        <p:txBody>
          <a:bodyPr/>
          <a:lstStyle/>
          <a:p>
            <a:r>
              <a:rPr lang="en-US"/>
              <a:t>Define a sequence to generate sequential numbers automatically.</a:t>
            </a:r>
          </a:p>
        </p:txBody>
      </p:sp>
      <p:sp>
        <p:nvSpPr>
          <p:cNvPr id="13316" name="Rectangle 4"/>
          <p:cNvSpPr>
            <a:spLocks noChangeArrowheads="1"/>
          </p:cNvSpPr>
          <p:nvPr/>
        </p:nvSpPr>
        <p:spPr bwMode="blackWhite">
          <a:xfrm>
            <a:off x="912813" y="2900363"/>
            <a:ext cx="7518400" cy="201453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CREATE SEQUENCE </a:t>
            </a:r>
            <a:r>
              <a:rPr lang="en-US" sz="1800" i="1">
                <a:solidFill>
                  <a:srgbClr val="000000"/>
                </a:solidFill>
                <a:latin typeface="Courier New" pitchFamily="49" charset="0"/>
              </a:rPr>
              <a:t>sequence</a:t>
            </a: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	[INCREMENT BY </a:t>
            </a:r>
            <a:r>
              <a:rPr lang="en-US" sz="1800" i="1">
                <a:solidFill>
                  <a:srgbClr val="000000"/>
                </a:solidFill>
                <a:latin typeface="Courier New" pitchFamily="49" charset="0"/>
              </a:rPr>
              <a:t>n</a:t>
            </a: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	[START WITH </a:t>
            </a:r>
            <a:r>
              <a:rPr lang="en-US" sz="1800" i="1">
                <a:solidFill>
                  <a:srgbClr val="000000"/>
                </a:solidFill>
                <a:latin typeface="Courier New" pitchFamily="49" charset="0"/>
              </a:rPr>
              <a:t>n</a:t>
            </a: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	[{MAXVALUE </a:t>
            </a:r>
            <a:r>
              <a:rPr lang="en-US" sz="1800" i="1">
                <a:solidFill>
                  <a:srgbClr val="000000"/>
                </a:solidFill>
                <a:latin typeface="Courier New" pitchFamily="49" charset="0"/>
              </a:rPr>
              <a:t>n</a:t>
            </a:r>
            <a:r>
              <a:rPr lang="en-US" sz="1800">
                <a:solidFill>
                  <a:srgbClr val="000000"/>
                </a:solidFill>
                <a:latin typeface="Courier New" pitchFamily="49" charset="0"/>
              </a:rPr>
              <a:t> | </a:t>
            </a:r>
            <a:r>
              <a:rPr lang="en-US" sz="1800" u="sng">
                <a:solidFill>
                  <a:srgbClr val="000000"/>
                </a:solidFill>
                <a:latin typeface="Courier New" pitchFamily="49" charset="0"/>
              </a:rPr>
              <a:t>NOMAXVALUE</a:t>
            </a: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	[{MINVALUE </a:t>
            </a:r>
            <a:r>
              <a:rPr lang="en-US" sz="1800" i="1">
                <a:solidFill>
                  <a:srgbClr val="000000"/>
                </a:solidFill>
                <a:latin typeface="Courier New" pitchFamily="49" charset="0"/>
              </a:rPr>
              <a:t>n</a:t>
            </a:r>
            <a:r>
              <a:rPr lang="en-US" sz="1800">
                <a:solidFill>
                  <a:srgbClr val="000000"/>
                </a:solidFill>
                <a:latin typeface="Courier New" pitchFamily="49" charset="0"/>
              </a:rPr>
              <a:t> | </a:t>
            </a:r>
            <a:r>
              <a:rPr lang="en-US" sz="1800" u="sng">
                <a:solidFill>
                  <a:srgbClr val="000000"/>
                </a:solidFill>
                <a:latin typeface="Courier New" pitchFamily="49" charset="0"/>
              </a:rPr>
              <a:t>NOMINVALUE</a:t>
            </a: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	[{CYCLE | </a:t>
            </a:r>
            <a:r>
              <a:rPr lang="en-US" sz="1800" u="sng">
                <a:solidFill>
                  <a:srgbClr val="000000"/>
                </a:solidFill>
                <a:latin typeface="Courier New" pitchFamily="49" charset="0"/>
              </a:rPr>
              <a:t>NOCYCLE</a:t>
            </a: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	[{CACHE </a:t>
            </a:r>
            <a:r>
              <a:rPr lang="en-US" sz="1800" i="1">
                <a:solidFill>
                  <a:srgbClr val="000000"/>
                </a:solidFill>
                <a:latin typeface="Courier New" pitchFamily="49" charset="0"/>
              </a:rPr>
              <a:t>n</a:t>
            </a:r>
            <a:r>
              <a:rPr lang="en-US" sz="1800">
                <a:solidFill>
                  <a:srgbClr val="000000"/>
                </a:solidFill>
                <a:latin typeface="Courier New" pitchFamily="49" charset="0"/>
              </a:rPr>
              <a:t> | NOCACHE}];</a:t>
            </a:r>
          </a:p>
        </p:txBody>
      </p:sp>
      <p:sp>
        <p:nvSpPr>
          <p:cNvPr id="5" name="Slide Number Placeholder 4"/>
          <p:cNvSpPr>
            <a:spLocks noGrp="1"/>
          </p:cNvSpPr>
          <p:nvPr>
            <p:ph type="sldNum" sz="quarter" idx="12"/>
          </p:nvPr>
        </p:nvSpPr>
        <p:spPr/>
        <p:txBody>
          <a:bodyPr/>
          <a:lstStyle/>
          <a:p>
            <a:pPr>
              <a:defRPr/>
            </a:pPr>
            <a:fld id="{6C7A8632-7304-4A16-9764-8BED3D3E8194}" type="slidenum">
              <a:rPr lang="en-US" smtClean="0"/>
              <a:pPr>
                <a:defRPr/>
              </a:pPr>
              <a:t>83</a:t>
            </a:fld>
            <a:endParaRPr lang="en-US" dirty="0"/>
          </a:p>
        </p:txBody>
      </p:sp>
    </p:spTree>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pPr algn="l"/>
            <a:r>
              <a:rPr lang="en-US" b="1" dirty="0">
                <a:solidFill>
                  <a:schemeClr val="tx1"/>
                </a:solidFill>
              </a:rPr>
              <a:t>Creating a Sequence</a:t>
            </a:r>
          </a:p>
        </p:txBody>
      </p:sp>
      <p:sp>
        <p:nvSpPr>
          <p:cNvPr id="15363" name="Rectangle 3"/>
          <p:cNvSpPr>
            <a:spLocks noGrp="1" noChangeArrowheads="1"/>
          </p:cNvSpPr>
          <p:nvPr>
            <p:ph type="body" idx="1"/>
          </p:nvPr>
        </p:nvSpPr>
        <p:spPr>
          <a:xfrm>
            <a:off x="727075" y="1444625"/>
            <a:ext cx="7918450" cy="1066800"/>
          </a:xfrm>
          <a:noFill/>
          <a:ln/>
        </p:spPr>
        <p:txBody>
          <a:bodyPr/>
          <a:lstStyle/>
          <a:p>
            <a:pPr lvl="1"/>
            <a:r>
              <a:rPr lang="en-US"/>
              <a:t>Create a sequence named DEPT_DEPTNO to be used for the primary key of the</a:t>
            </a:r>
            <a:br>
              <a:rPr lang="en-US"/>
            </a:br>
            <a:r>
              <a:rPr lang="en-US"/>
              <a:t>DEPT table.</a:t>
            </a:r>
          </a:p>
          <a:p>
            <a:pPr lvl="1"/>
            <a:r>
              <a:rPr lang="en-US"/>
              <a:t>Do not use the CYCLE option.</a:t>
            </a:r>
          </a:p>
        </p:txBody>
      </p:sp>
      <p:sp>
        <p:nvSpPr>
          <p:cNvPr id="15364" name="Rectangle 4"/>
          <p:cNvSpPr>
            <a:spLocks noChangeArrowheads="1"/>
          </p:cNvSpPr>
          <p:nvPr/>
        </p:nvSpPr>
        <p:spPr bwMode="blackWhite">
          <a:xfrm>
            <a:off x="912813" y="3365500"/>
            <a:ext cx="7518400" cy="215106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SQL&gt; CREATE SEQUENCE </a:t>
            </a:r>
            <a:r>
              <a:rPr lang="en-US" sz="1800" dirty="0" err="1">
                <a:solidFill>
                  <a:srgbClr val="000000"/>
                </a:solidFill>
                <a:latin typeface="Courier New" pitchFamily="49" charset="0"/>
              </a:rPr>
              <a:t>dept_deptno</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  2	INCREMENT BY 1</a:t>
            </a:r>
          </a:p>
          <a:p>
            <a:pPr algn="l">
              <a:lnSpc>
                <a:spcPct val="100000"/>
              </a:lnSpc>
              <a:spcBef>
                <a:spcPct val="0"/>
              </a:spcBef>
              <a:tabLst>
                <a:tab pos="1200150" algn="l"/>
              </a:tabLst>
            </a:pPr>
            <a:r>
              <a:rPr lang="en-US" sz="1800" dirty="0">
                <a:solidFill>
                  <a:srgbClr val="000000"/>
                </a:solidFill>
                <a:latin typeface="Courier New" pitchFamily="49" charset="0"/>
              </a:rPr>
              <a:t>  3	START WITH 91</a:t>
            </a:r>
          </a:p>
          <a:p>
            <a:pPr algn="l">
              <a:lnSpc>
                <a:spcPct val="100000"/>
              </a:lnSpc>
              <a:spcBef>
                <a:spcPct val="0"/>
              </a:spcBef>
              <a:tabLst>
                <a:tab pos="1200150" algn="l"/>
              </a:tabLst>
            </a:pPr>
            <a:r>
              <a:rPr lang="en-US" sz="1800" dirty="0">
                <a:solidFill>
                  <a:srgbClr val="000000"/>
                </a:solidFill>
                <a:latin typeface="Courier New" pitchFamily="49" charset="0"/>
              </a:rPr>
              <a:t>  4	MAXVALUE 100</a:t>
            </a:r>
          </a:p>
          <a:p>
            <a:pPr algn="l">
              <a:lnSpc>
                <a:spcPct val="100000"/>
              </a:lnSpc>
              <a:spcBef>
                <a:spcPct val="0"/>
              </a:spcBef>
              <a:tabLst>
                <a:tab pos="1200150" algn="l"/>
              </a:tabLst>
            </a:pPr>
            <a:r>
              <a:rPr lang="en-US" sz="1800" dirty="0">
                <a:solidFill>
                  <a:srgbClr val="000000"/>
                </a:solidFill>
                <a:latin typeface="Courier New" pitchFamily="49" charset="0"/>
              </a:rPr>
              <a:t>  5	NOCACHE</a:t>
            </a:r>
          </a:p>
          <a:p>
            <a:pPr algn="l">
              <a:lnSpc>
                <a:spcPct val="100000"/>
              </a:lnSpc>
              <a:spcBef>
                <a:spcPct val="0"/>
              </a:spcBef>
              <a:tabLst>
                <a:tab pos="1200150" algn="l"/>
              </a:tabLst>
            </a:pPr>
            <a:r>
              <a:rPr lang="en-US" sz="1800" dirty="0">
                <a:solidFill>
                  <a:srgbClr val="000000"/>
                </a:solidFill>
                <a:latin typeface="Courier New" pitchFamily="49" charset="0"/>
              </a:rPr>
              <a:t>  6	NOCYCLE;</a:t>
            </a:r>
          </a:p>
          <a:p>
            <a:pPr algn="l">
              <a:lnSpc>
                <a:spcPct val="100000"/>
              </a:lnSpc>
              <a:spcBef>
                <a:spcPct val="0"/>
              </a:spcBef>
              <a:tabLst>
                <a:tab pos="1200150" algn="l"/>
              </a:tabLst>
            </a:pPr>
            <a:r>
              <a:rPr lang="en-US" sz="1800" dirty="0">
                <a:solidFill>
                  <a:srgbClr val="FF3300"/>
                </a:solidFill>
                <a:effectLst>
                  <a:outerShdw blurRad="38100" dist="38100" dir="2700000" algn="tl">
                    <a:srgbClr val="000000"/>
                  </a:outerShdw>
                </a:effectLst>
                <a:latin typeface="Courier New" pitchFamily="49" charset="0"/>
              </a:rPr>
              <a:t>Sequence created.</a:t>
            </a:r>
          </a:p>
        </p:txBody>
      </p:sp>
      <p:sp>
        <p:nvSpPr>
          <p:cNvPr id="5" name="Slide Number Placeholder 4"/>
          <p:cNvSpPr>
            <a:spLocks noGrp="1"/>
          </p:cNvSpPr>
          <p:nvPr>
            <p:ph type="sldNum" sz="quarter" idx="12"/>
          </p:nvPr>
        </p:nvSpPr>
        <p:spPr/>
        <p:txBody>
          <a:bodyPr/>
          <a:lstStyle/>
          <a:p>
            <a:pPr>
              <a:defRPr/>
            </a:pPr>
            <a:fld id="{6C7A8632-7304-4A16-9764-8BED3D3E8194}" type="slidenum">
              <a:rPr lang="en-US" smtClean="0"/>
              <a:pPr>
                <a:defRPr/>
              </a:pPr>
              <a:t>84</a:t>
            </a:fld>
            <a:endParaRPr lang="en-US" dirty="0"/>
          </a:p>
        </p:txBody>
      </p:sp>
    </p:spTree>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pPr algn="l"/>
            <a:r>
              <a:rPr lang="en-US" b="1" dirty="0">
                <a:solidFill>
                  <a:schemeClr val="tx1"/>
                </a:solidFill>
              </a:rPr>
              <a:t>Confirming Sequences</a:t>
            </a:r>
          </a:p>
        </p:txBody>
      </p:sp>
      <p:sp>
        <p:nvSpPr>
          <p:cNvPr id="17411" name="Rectangle 3"/>
          <p:cNvSpPr>
            <a:spLocks noGrp="1" noChangeArrowheads="1"/>
          </p:cNvSpPr>
          <p:nvPr>
            <p:ph type="body" idx="1"/>
          </p:nvPr>
        </p:nvSpPr>
        <p:spPr>
          <a:xfrm>
            <a:off x="847725" y="1533525"/>
            <a:ext cx="7385050" cy="3940175"/>
          </a:xfrm>
          <a:noFill/>
          <a:ln/>
        </p:spPr>
        <p:txBody>
          <a:bodyPr/>
          <a:lstStyle/>
          <a:p>
            <a:pPr lvl="1"/>
            <a:r>
              <a:rPr lang="en-US" dirty="0"/>
              <a:t>Verify your sequence values in the USER_SEQUENCES data dictionary table.</a:t>
            </a:r>
          </a:p>
          <a:p>
            <a:pPr lvl="1">
              <a:buFontTx/>
              <a:buNone/>
            </a:pPr>
            <a:endParaRPr lang="en-US" dirty="0"/>
          </a:p>
          <a:p>
            <a:pPr lvl="1">
              <a:buFontTx/>
              <a:buNone/>
            </a:pPr>
            <a:endParaRPr lang="en-US" dirty="0"/>
          </a:p>
          <a:p>
            <a:pPr lvl="1">
              <a:buFontTx/>
              <a:buNone/>
            </a:pPr>
            <a:endParaRPr lang="en-US" dirty="0"/>
          </a:p>
          <a:p>
            <a:pPr lvl="1"/>
            <a:r>
              <a:rPr lang="en-US" dirty="0"/>
              <a:t>The LAST_NUMBER column displays the next available sequence number.</a:t>
            </a:r>
          </a:p>
        </p:txBody>
      </p:sp>
      <p:sp>
        <p:nvSpPr>
          <p:cNvPr id="17412" name="Rectangle 4"/>
          <p:cNvSpPr>
            <a:spLocks noChangeArrowheads="1"/>
          </p:cNvSpPr>
          <p:nvPr/>
        </p:nvSpPr>
        <p:spPr bwMode="blackWhite">
          <a:xfrm>
            <a:off x="914400" y="2362200"/>
            <a:ext cx="7518400" cy="10541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sequence_name</a:t>
            </a:r>
            <a:r>
              <a:rPr lang="en-US" sz="1800" dirty="0">
                <a:solidFill>
                  <a:srgbClr val="000000"/>
                </a:solidFill>
                <a:latin typeface="Courier New" pitchFamily="49" charset="0"/>
              </a:rPr>
              <a:t>, </a:t>
            </a:r>
            <a:r>
              <a:rPr lang="en-US" sz="1800" dirty="0" err="1">
                <a:solidFill>
                  <a:srgbClr val="000000"/>
                </a:solidFill>
                <a:latin typeface="Courier New" pitchFamily="49" charset="0"/>
              </a:rPr>
              <a:t>min_value</a:t>
            </a:r>
            <a:r>
              <a:rPr lang="en-US" sz="1800" dirty="0">
                <a:solidFill>
                  <a:srgbClr val="000000"/>
                </a:solidFill>
                <a:latin typeface="Courier New" pitchFamily="49" charset="0"/>
              </a:rPr>
              <a:t>, </a:t>
            </a:r>
            <a:r>
              <a:rPr lang="en-US" sz="1800" dirty="0" err="1">
                <a:solidFill>
                  <a:srgbClr val="000000"/>
                </a:solidFill>
                <a:latin typeface="Courier New" pitchFamily="49" charset="0"/>
              </a:rPr>
              <a:t>max_value</a:t>
            </a:r>
            <a:r>
              <a:rPr lang="en-US" sz="1800" dirty="0">
                <a:solidFill>
                  <a:srgbClr val="000000"/>
                </a:solidFill>
                <a:latin typeface="Courier New" pitchFamily="49" charset="0"/>
              </a:rPr>
              <a:t>, </a:t>
            </a:r>
          </a:p>
          <a:p>
            <a:pPr algn="l">
              <a:lnSpc>
                <a:spcPct val="100000"/>
              </a:lnSpc>
              <a:spcBef>
                <a:spcPct val="0"/>
              </a:spcBef>
              <a:tabLst>
                <a:tab pos="1200150" algn="l"/>
              </a:tabLst>
            </a:pPr>
            <a:r>
              <a:rPr lang="en-US" sz="1800" dirty="0">
                <a:solidFill>
                  <a:srgbClr val="000000"/>
                </a:solidFill>
                <a:latin typeface="Courier New" pitchFamily="49" charset="0"/>
              </a:rPr>
              <a:t>  2  		</a:t>
            </a:r>
            <a:r>
              <a:rPr lang="en-US" sz="1800" dirty="0" err="1">
                <a:solidFill>
                  <a:srgbClr val="000000"/>
                </a:solidFill>
                <a:latin typeface="Courier New" pitchFamily="49" charset="0"/>
              </a:rPr>
              <a:t>increment_by</a:t>
            </a:r>
            <a:r>
              <a:rPr lang="en-US" sz="1800" dirty="0">
                <a:solidFill>
                  <a:srgbClr val="000000"/>
                </a:solidFill>
                <a:latin typeface="Courier New" pitchFamily="49" charset="0"/>
              </a:rPr>
              <a:t>, </a:t>
            </a:r>
            <a:r>
              <a:rPr lang="en-US" sz="1800" dirty="0" err="1">
                <a:solidFill>
                  <a:srgbClr val="000000"/>
                </a:solidFill>
                <a:latin typeface="Courier New" pitchFamily="49" charset="0"/>
              </a:rPr>
              <a:t>last_number</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  3  FROM	</a:t>
            </a:r>
            <a:r>
              <a:rPr lang="en-US" sz="1800" dirty="0" err="1">
                <a:solidFill>
                  <a:srgbClr val="000000"/>
                </a:solidFill>
                <a:latin typeface="Courier New" pitchFamily="49" charset="0"/>
              </a:rPr>
              <a:t>user_sequences</a:t>
            </a:r>
            <a:r>
              <a:rPr lang="en-US" sz="1800" dirty="0">
                <a:solidFill>
                  <a:srgbClr val="000000"/>
                </a:solidFill>
                <a:latin typeface="Courier New" pitchFamily="49" charset="0"/>
              </a:rPr>
              <a:t>;</a:t>
            </a:r>
          </a:p>
        </p:txBody>
      </p:sp>
      <p:sp>
        <p:nvSpPr>
          <p:cNvPr id="5" name="Slide Number Placeholder 4"/>
          <p:cNvSpPr>
            <a:spLocks noGrp="1"/>
          </p:cNvSpPr>
          <p:nvPr>
            <p:ph type="sldNum" sz="quarter" idx="12"/>
          </p:nvPr>
        </p:nvSpPr>
        <p:spPr/>
        <p:txBody>
          <a:bodyPr/>
          <a:lstStyle/>
          <a:p>
            <a:pPr>
              <a:defRPr/>
            </a:pPr>
            <a:fld id="{6C7A8632-7304-4A16-9764-8BED3D3E8194}" type="slidenum">
              <a:rPr lang="en-US" smtClean="0"/>
              <a:pPr>
                <a:defRPr/>
              </a:pPr>
              <a:t>85</a:t>
            </a:fld>
            <a:endParaRPr lang="en-US" dirty="0"/>
          </a:p>
        </p:txBody>
      </p:sp>
    </p:spTree>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pPr algn="l"/>
            <a:r>
              <a:rPr lang="en-US" sz="2800" b="1" dirty="0">
                <a:solidFill>
                  <a:schemeClr val="tx1"/>
                </a:solidFill>
              </a:rPr>
              <a:t>NEXTVAL and CURRVAL </a:t>
            </a:r>
            <a:r>
              <a:rPr lang="en-US" sz="2800" b="1" dirty="0" err="1">
                <a:solidFill>
                  <a:schemeClr val="tx1"/>
                </a:solidFill>
              </a:rPr>
              <a:t>Pseudocolumns</a:t>
            </a:r>
            <a:endParaRPr lang="en-US" sz="2800" b="1" dirty="0">
              <a:solidFill>
                <a:schemeClr val="tx1"/>
              </a:solidFill>
            </a:endParaRPr>
          </a:p>
        </p:txBody>
      </p:sp>
      <p:sp>
        <p:nvSpPr>
          <p:cNvPr id="19459" name="Rectangle 3"/>
          <p:cNvSpPr>
            <a:spLocks noGrp="1" noChangeArrowheads="1"/>
          </p:cNvSpPr>
          <p:nvPr>
            <p:ph type="body" idx="1"/>
          </p:nvPr>
        </p:nvSpPr>
        <p:spPr>
          <a:xfrm>
            <a:off x="860425" y="1795463"/>
            <a:ext cx="7385050" cy="4197350"/>
          </a:xfrm>
          <a:noFill/>
          <a:ln/>
        </p:spPr>
        <p:txBody>
          <a:bodyPr/>
          <a:lstStyle/>
          <a:p>
            <a:pPr lvl="1"/>
            <a:r>
              <a:rPr lang="en-US"/>
              <a:t>NEXTVAL returns the next available sequence value.</a:t>
            </a:r>
          </a:p>
          <a:p>
            <a:pPr lvl="1">
              <a:buFontTx/>
              <a:buNone/>
            </a:pPr>
            <a:r>
              <a:rPr lang="en-US"/>
              <a:t>	It returns a unique value every time it is referenced, even for different users.</a:t>
            </a:r>
          </a:p>
          <a:p>
            <a:pPr lvl="1"/>
            <a:r>
              <a:rPr lang="en-US"/>
              <a:t>CURRVAL obtains the current sequence value.</a:t>
            </a:r>
          </a:p>
          <a:p>
            <a:pPr lvl="1">
              <a:buFontTx/>
              <a:buNone/>
            </a:pPr>
            <a:r>
              <a:rPr lang="en-US"/>
              <a:t>	NEXTVAL must be issued for that sequence before CURRVAL contains a value.</a:t>
            </a:r>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86</a:t>
            </a:fld>
            <a:endParaRPr lang="en-US" dirty="0"/>
          </a:p>
        </p:txBody>
      </p:sp>
    </p:spTree>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a:lstStyle/>
          <a:p>
            <a:pPr algn="l"/>
            <a:r>
              <a:rPr lang="en-US" b="1" dirty="0">
                <a:solidFill>
                  <a:schemeClr val="tx1"/>
                </a:solidFill>
              </a:rPr>
              <a:t>Using a Sequence</a:t>
            </a:r>
          </a:p>
        </p:txBody>
      </p:sp>
      <p:sp>
        <p:nvSpPr>
          <p:cNvPr id="23555" name="Rectangle 3"/>
          <p:cNvSpPr>
            <a:spLocks noGrp="1" noChangeArrowheads="1"/>
          </p:cNvSpPr>
          <p:nvPr>
            <p:ph type="body" idx="1"/>
          </p:nvPr>
        </p:nvSpPr>
        <p:spPr>
          <a:xfrm>
            <a:off x="860425" y="1314450"/>
            <a:ext cx="7385050" cy="3671888"/>
          </a:xfrm>
          <a:noFill/>
          <a:ln/>
        </p:spPr>
        <p:txBody>
          <a:bodyPr/>
          <a:lstStyle/>
          <a:p>
            <a:pPr lvl="1"/>
            <a:r>
              <a:rPr lang="en-US"/>
              <a:t>Insert a new department named “MARKETING” in San Diego.</a:t>
            </a:r>
            <a:endParaRPr lang="en-US">
              <a:solidFill>
                <a:srgbClr val="FF0033"/>
              </a:solidFill>
            </a:endParaRPr>
          </a:p>
          <a:p>
            <a:pPr lvl="1">
              <a:buFontTx/>
              <a:buNone/>
            </a:pPr>
            <a:endParaRPr lang="en-US"/>
          </a:p>
          <a:p>
            <a:pPr lvl="1">
              <a:buFontTx/>
              <a:buNone/>
            </a:pPr>
            <a:endParaRPr lang="en-US"/>
          </a:p>
          <a:p>
            <a:pPr lvl="1">
              <a:buFontTx/>
              <a:buNone/>
            </a:pPr>
            <a:endParaRPr lang="en-US" sz="3500"/>
          </a:p>
          <a:p>
            <a:pPr lvl="1"/>
            <a:r>
              <a:rPr lang="en-US"/>
              <a:t>View the current value for the DEPT_DEPTNO sequence.</a:t>
            </a:r>
          </a:p>
        </p:txBody>
      </p:sp>
      <p:sp>
        <p:nvSpPr>
          <p:cNvPr id="23556" name="Rectangle 4"/>
          <p:cNvSpPr>
            <a:spLocks noChangeArrowheads="1"/>
          </p:cNvSpPr>
          <p:nvPr/>
        </p:nvSpPr>
        <p:spPr bwMode="blackWhite">
          <a:xfrm>
            <a:off x="912813" y="2289175"/>
            <a:ext cx="7518400"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SQL&gt; INSERT INTO	</a:t>
            </a:r>
            <a:r>
              <a:rPr lang="en-US" sz="1800" dirty="0" err="1">
                <a:solidFill>
                  <a:srgbClr val="000000"/>
                </a:solidFill>
                <a:latin typeface="Courier New" pitchFamily="49" charset="0"/>
              </a:rPr>
              <a:t>dept</a:t>
            </a:r>
            <a:r>
              <a:rPr lang="en-US" sz="1800" dirty="0">
                <a:solidFill>
                  <a:srgbClr val="000000"/>
                </a:solidFill>
                <a:latin typeface="Courier New" pitchFamily="49" charset="0"/>
              </a:rPr>
              <a:t>(</a:t>
            </a:r>
            <a:r>
              <a:rPr lang="en-US" sz="1800" dirty="0" err="1">
                <a:solidFill>
                  <a:srgbClr val="000000"/>
                </a:solidFill>
                <a:latin typeface="Courier New" pitchFamily="49" charset="0"/>
              </a:rPr>
              <a:t>deptno</a:t>
            </a:r>
            <a:r>
              <a:rPr lang="en-US" sz="1800" dirty="0">
                <a:solidFill>
                  <a:srgbClr val="000000"/>
                </a:solidFill>
                <a:latin typeface="Courier New" pitchFamily="49" charset="0"/>
              </a:rPr>
              <a:t>, </a:t>
            </a:r>
            <a:r>
              <a:rPr lang="en-US" sz="1800" dirty="0" err="1">
                <a:solidFill>
                  <a:srgbClr val="000000"/>
                </a:solidFill>
                <a:latin typeface="Courier New" pitchFamily="49" charset="0"/>
              </a:rPr>
              <a:t>dname</a:t>
            </a:r>
            <a:r>
              <a:rPr lang="en-US" sz="1800" dirty="0">
                <a:solidFill>
                  <a:srgbClr val="000000"/>
                </a:solidFill>
                <a:latin typeface="Courier New" pitchFamily="49" charset="0"/>
              </a:rPr>
              <a:t>, </a:t>
            </a:r>
            <a:r>
              <a:rPr lang="en-US" sz="1800" dirty="0" err="1">
                <a:solidFill>
                  <a:srgbClr val="000000"/>
                </a:solidFill>
                <a:latin typeface="Courier New" pitchFamily="49" charset="0"/>
              </a:rPr>
              <a:t>loc</a:t>
            </a:r>
            <a:r>
              <a:rPr lang="en-US" sz="1800" dirty="0">
                <a:solidFill>
                  <a:srgbClr val="000000"/>
                </a:solidFill>
                <a:latin typeface="Courier New" pitchFamily="49" charset="0"/>
              </a:rPr>
              <a:t>)</a:t>
            </a:r>
          </a:p>
          <a:p>
            <a:pPr algn="l">
              <a:lnSpc>
                <a:spcPct val="100000"/>
              </a:lnSpc>
              <a:spcBef>
                <a:spcPct val="0"/>
              </a:spcBef>
              <a:tabLst>
                <a:tab pos="1200150" algn="l"/>
              </a:tabLst>
            </a:pPr>
            <a:r>
              <a:rPr lang="en-US" sz="1800" dirty="0">
                <a:solidFill>
                  <a:srgbClr val="000000"/>
                </a:solidFill>
                <a:latin typeface="Courier New" pitchFamily="49" charset="0"/>
              </a:rPr>
              <a:t>  2  VALUES		(</a:t>
            </a:r>
            <a:r>
              <a:rPr lang="en-US" sz="1800" dirty="0" err="1">
                <a:solidFill>
                  <a:srgbClr val="000000"/>
                </a:solidFill>
                <a:latin typeface="Courier New" pitchFamily="49" charset="0"/>
              </a:rPr>
              <a:t>dept_deptno.NEXTVAL</a:t>
            </a:r>
            <a:r>
              <a:rPr lang="en-US" sz="1800" dirty="0">
                <a:solidFill>
                  <a:srgbClr val="000000"/>
                </a:solidFill>
                <a:latin typeface="Courier New" pitchFamily="49" charset="0"/>
              </a:rPr>
              <a:t>, </a:t>
            </a:r>
          </a:p>
          <a:p>
            <a:pPr algn="l">
              <a:lnSpc>
                <a:spcPct val="100000"/>
              </a:lnSpc>
              <a:spcBef>
                <a:spcPct val="0"/>
              </a:spcBef>
              <a:tabLst>
                <a:tab pos="1200150" algn="l"/>
              </a:tabLst>
            </a:pPr>
            <a:r>
              <a:rPr lang="en-US" sz="1800" dirty="0">
                <a:solidFill>
                  <a:srgbClr val="000000"/>
                </a:solidFill>
                <a:latin typeface="Courier New" pitchFamily="49" charset="0"/>
              </a:rPr>
              <a:t>  3	 	       'MARKETING', 'SAN DIEGO');</a:t>
            </a:r>
          </a:p>
          <a:p>
            <a:pPr algn="l">
              <a:lnSpc>
                <a:spcPct val="100000"/>
              </a:lnSpc>
              <a:spcBef>
                <a:spcPct val="0"/>
              </a:spcBef>
              <a:tabLst>
                <a:tab pos="1200150" algn="l"/>
              </a:tabLst>
            </a:pPr>
            <a:r>
              <a:rPr lang="en-US" sz="1800" dirty="0">
                <a:solidFill>
                  <a:srgbClr val="FF3300"/>
                </a:solidFill>
                <a:effectLst>
                  <a:outerShdw blurRad="38100" dist="38100" dir="2700000" algn="tl">
                    <a:srgbClr val="000000"/>
                  </a:outerShdw>
                </a:effectLst>
                <a:latin typeface="Courier New" pitchFamily="49" charset="0"/>
              </a:rPr>
              <a:t>1 row created.</a:t>
            </a:r>
          </a:p>
        </p:txBody>
      </p:sp>
      <p:sp>
        <p:nvSpPr>
          <p:cNvPr id="23557" name="Rectangle 5"/>
          <p:cNvSpPr>
            <a:spLocks noChangeArrowheads="1"/>
          </p:cNvSpPr>
          <p:nvPr/>
        </p:nvSpPr>
        <p:spPr bwMode="blackWhite">
          <a:xfrm>
            <a:off x="912813" y="5033963"/>
            <a:ext cx="7518400"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dept_deptno.CURRVAL</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  2  FROM	dual;</a:t>
            </a:r>
          </a:p>
        </p:txBody>
      </p:sp>
      <p:sp>
        <p:nvSpPr>
          <p:cNvPr id="6" name="Slide Number Placeholder 5"/>
          <p:cNvSpPr>
            <a:spLocks noGrp="1"/>
          </p:cNvSpPr>
          <p:nvPr>
            <p:ph type="sldNum" sz="quarter" idx="12"/>
          </p:nvPr>
        </p:nvSpPr>
        <p:spPr/>
        <p:txBody>
          <a:bodyPr/>
          <a:lstStyle/>
          <a:p>
            <a:pPr>
              <a:defRPr/>
            </a:pPr>
            <a:fld id="{6C7A8632-7304-4A16-9764-8BED3D3E8194}" type="slidenum">
              <a:rPr lang="en-US" smtClean="0"/>
              <a:pPr>
                <a:defRPr/>
              </a:pPr>
              <a:t>87</a:t>
            </a:fld>
            <a:endParaRPr lang="en-US" dirty="0"/>
          </a:p>
        </p:txBody>
      </p:sp>
    </p:spTree>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a:lstStyle/>
          <a:p>
            <a:pPr algn="l"/>
            <a:r>
              <a:rPr lang="en-US" b="1" dirty="0">
                <a:solidFill>
                  <a:schemeClr val="tx1"/>
                </a:solidFill>
              </a:rPr>
              <a:t>Using a Sequence</a:t>
            </a:r>
          </a:p>
        </p:txBody>
      </p:sp>
      <p:sp>
        <p:nvSpPr>
          <p:cNvPr id="25603" name="Rectangle 3"/>
          <p:cNvSpPr>
            <a:spLocks noGrp="1" noChangeArrowheads="1"/>
          </p:cNvSpPr>
          <p:nvPr>
            <p:ph type="body" idx="1"/>
          </p:nvPr>
        </p:nvSpPr>
        <p:spPr>
          <a:xfrm>
            <a:off x="841375" y="1512888"/>
            <a:ext cx="7845425" cy="4495800"/>
          </a:xfrm>
          <a:noFill/>
          <a:ln/>
        </p:spPr>
        <p:txBody>
          <a:bodyPr/>
          <a:lstStyle/>
          <a:p>
            <a:pPr lvl="1"/>
            <a:r>
              <a:rPr lang="en-US"/>
              <a:t>Caching sequence values in memory allows faster access to those values.</a:t>
            </a:r>
          </a:p>
          <a:p>
            <a:pPr lvl="1"/>
            <a:r>
              <a:rPr lang="en-US"/>
              <a:t>Gaps in sequence values can occur when:</a:t>
            </a:r>
          </a:p>
          <a:p>
            <a:pPr lvl="2"/>
            <a:r>
              <a:rPr lang="en-US"/>
              <a:t>A rollback occurs</a:t>
            </a:r>
          </a:p>
          <a:p>
            <a:pPr lvl="2"/>
            <a:r>
              <a:rPr lang="en-US"/>
              <a:t>The system crashes</a:t>
            </a:r>
          </a:p>
          <a:p>
            <a:pPr lvl="2"/>
            <a:r>
              <a:rPr lang="en-US"/>
              <a:t>A sequence is used in another table</a:t>
            </a:r>
          </a:p>
          <a:p>
            <a:pPr lvl="1"/>
            <a:r>
              <a:rPr lang="en-US"/>
              <a:t>View the next available sequence, if it was created with NOCACHE, by querying the USER_SEQUENCES table.</a:t>
            </a:r>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88</a:t>
            </a:fld>
            <a:endParaRPr lang="en-US" dirty="0"/>
          </a:p>
        </p:txBody>
      </p:sp>
    </p:spTree>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p:spPr>
        <p:txBody>
          <a:bodyPr/>
          <a:lstStyle/>
          <a:p>
            <a:pPr algn="l"/>
            <a:r>
              <a:rPr lang="en-US" b="1" dirty="0">
                <a:solidFill>
                  <a:schemeClr val="tx1"/>
                </a:solidFill>
              </a:rPr>
              <a:t>Modifying a Sequence</a:t>
            </a:r>
          </a:p>
        </p:txBody>
      </p:sp>
      <p:sp>
        <p:nvSpPr>
          <p:cNvPr id="27651" name="Rectangle 3"/>
          <p:cNvSpPr>
            <a:spLocks noGrp="1" noChangeArrowheads="1"/>
          </p:cNvSpPr>
          <p:nvPr>
            <p:ph type="body" idx="1"/>
          </p:nvPr>
        </p:nvSpPr>
        <p:spPr>
          <a:xfrm>
            <a:off x="1130300" y="1585913"/>
            <a:ext cx="7385050" cy="1311275"/>
          </a:xfrm>
          <a:noFill/>
          <a:ln/>
        </p:spPr>
        <p:txBody>
          <a:bodyPr/>
          <a:lstStyle/>
          <a:p>
            <a:r>
              <a:rPr lang="en-US"/>
              <a:t>Change the increment value, maximum value, minimum value, cycle option, or cache option.</a:t>
            </a:r>
          </a:p>
        </p:txBody>
      </p:sp>
      <p:sp>
        <p:nvSpPr>
          <p:cNvPr id="27652" name="Arc 4"/>
          <p:cNvSpPr>
            <a:spLocks/>
          </p:cNvSpPr>
          <p:nvPr/>
        </p:nvSpPr>
        <p:spPr bwMode="ltGray">
          <a:xfrm>
            <a:off x="5459413" y="2813050"/>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
        <p:nvSpPr>
          <p:cNvPr id="27653" name="Rectangle 5"/>
          <p:cNvSpPr>
            <a:spLocks noChangeArrowheads="1"/>
          </p:cNvSpPr>
          <p:nvPr/>
        </p:nvSpPr>
        <p:spPr bwMode="blackWhite">
          <a:xfrm>
            <a:off x="912813" y="3036888"/>
            <a:ext cx="7518400" cy="190341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ALTER SEQUENCE dept_deptno</a:t>
            </a:r>
          </a:p>
          <a:p>
            <a:pPr algn="l">
              <a:lnSpc>
                <a:spcPct val="100000"/>
              </a:lnSpc>
              <a:spcBef>
                <a:spcPct val="0"/>
              </a:spcBef>
              <a:tabLst>
                <a:tab pos="1200150" algn="l"/>
              </a:tabLst>
            </a:pPr>
            <a:r>
              <a:rPr lang="en-US" sz="1800">
                <a:solidFill>
                  <a:srgbClr val="000000"/>
                </a:solidFill>
                <a:latin typeface="Courier New" pitchFamily="49" charset="0"/>
              </a:rPr>
              <a:t>  2	  INCREMENT BY 1</a:t>
            </a:r>
          </a:p>
          <a:p>
            <a:pPr algn="l">
              <a:lnSpc>
                <a:spcPct val="100000"/>
              </a:lnSpc>
              <a:spcBef>
                <a:spcPct val="0"/>
              </a:spcBef>
              <a:tabLst>
                <a:tab pos="1200150" algn="l"/>
              </a:tabLst>
            </a:pPr>
            <a:r>
              <a:rPr lang="en-US" sz="1800">
                <a:solidFill>
                  <a:srgbClr val="000000"/>
                </a:solidFill>
                <a:latin typeface="Courier New" pitchFamily="49" charset="0"/>
              </a:rPr>
              <a:t>  3	  MAXVALUE 999999</a:t>
            </a:r>
          </a:p>
          <a:p>
            <a:pPr algn="l">
              <a:lnSpc>
                <a:spcPct val="100000"/>
              </a:lnSpc>
              <a:spcBef>
                <a:spcPct val="0"/>
              </a:spcBef>
              <a:tabLst>
                <a:tab pos="1200150" algn="l"/>
              </a:tabLst>
            </a:pPr>
            <a:r>
              <a:rPr lang="en-US" sz="1800">
                <a:solidFill>
                  <a:srgbClr val="000000"/>
                </a:solidFill>
                <a:latin typeface="Courier New" pitchFamily="49" charset="0"/>
              </a:rPr>
              <a:t>  4	  NOCACHE</a:t>
            </a:r>
          </a:p>
          <a:p>
            <a:pPr algn="l">
              <a:lnSpc>
                <a:spcPct val="100000"/>
              </a:lnSpc>
              <a:spcBef>
                <a:spcPct val="0"/>
              </a:spcBef>
              <a:tabLst>
                <a:tab pos="1200150" algn="l"/>
              </a:tabLst>
            </a:pPr>
            <a:r>
              <a:rPr lang="en-US" sz="1800">
                <a:solidFill>
                  <a:srgbClr val="000000"/>
                </a:solidFill>
                <a:latin typeface="Courier New" pitchFamily="49" charset="0"/>
              </a:rPr>
              <a:t>  5	  NOCYCLE;</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Sequence altered.</a:t>
            </a:r>
          </a:p>
        </p:txBody>
      </p:sp>
      <p:sp>
        <p:nvSpPr>
          <p:cNvPr id="6" name="Slide Number Placeholder 5"/>
          <p:cNvSpPr>
            <a:spLocks noGrp="1"/>
          </p:cNvSpPr>
          <p:nvPr>
            <p:ph type="sldNum" sz="quarter" idx="12"/>
          </p:nvPr>
        </p:nvSpPr>
        <p:spPr/>
        <p:txBody>
          <a:bodyPr/>
          <a:lstStyle/>
          <a:p>
            <a:pPr>
              <a:defRPr/>
            </a:pPr>
            <a:fld id="{6C7A8632-7304-4A16-9764-8BED3D3E8194}" type="slidenum">
              <a:rPr lang="en-US" smtClean="0"/>
              <a:pPr>
                <a:defRPr/>
              </a:pPr>
              <a:t>89</a:t>
            </a:fld>
            <a:endParaRPr lang="en-US"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l"/>
            <a:r>
              <a:rPr lang="en-US" b="1" dirty="0">
                <a:solidFill>
                  <a:schemeClr val="tx1"/>
                </a:solidFill>
              </a:rPr>
              <a:t>Types of Joins</a:t>
            </a:r>
            <a:endParaRPr lang="en-US" dirty="0"/>
          </a:p>
        </p:txBody>
      </p:sp>
      <p:sp>
        <p:nvSpPr>
          <p:cNvPr id="6" name="Slide Number Placeholder 5"/>
          <p:cNvSpPr>
            <a:spLocks noGrp="1"/>
          </p:cNvSpPr>
          <p:nvPr>
            <p:ph type="sldNum" sz="quarter" idx="12"/>
          </p:nvPr>
        </p:nvSpPr>
        <p:spPr/>
        <p:txBody>
          <a:bodyPr/>
          <a:lstStyle/>
          <a:p>
            <a:pPr>
              <a:defRPr/>
            </a:pPr>
            <a:fld id="{7C4FA578-6CA6-42C0-840A-1CC104BF0A30}" type="slidenum">
              <a:rPr lang="en-US"/>
              <a:pPr>
                <a:defRPr/>
              </a:pPr>
              <a:t>9</a:t>
            </a:fld>
            <a:endParaRPr lang="en-US" dirty="0"/>
          </a:p>
        </p:txBody>
      </p:sp>
      <p:sp>
        <p:nvSpPr>
          <p:cNvPr id="4" name="Content Placeholder 3"/>
          <p:cNvSpPr>
            <a:spLocks noGrp="1"/>
          </p:cNvSpPr>
          <p:nvPr>
            <p:ph sz="quarter" idx="1"/>
          </p:nvPr>
        </p:nvSpPr>
        <p:spPr/>
        <p:txBody>
          <a:bodyPr>
            <a:normAutofit fontScale="25000" lnSpcReduction="20000"/>
          </a:bodyPr>
          <a:lstStyle/>
          <a:p>
            <a:pPr marL="0" indent="0">
              <a:defRPr/>
            </a:pPr>
            <a:r>
              <a:rPr lang="en-US" sz="11200" dirty="0">
                <a:solidFill>
                  <a:prstClr val="black">
                    <a:lumMod val="75000"/>
                    <a:lumOff val="25000"/>
                  </a:prstClr>
                </a:solidFill>
                <a:ea typeface="+mj-ea"/>
                <a:cs typeface="+mj-cs"/>
              </a:rPr>
              <a:t>Equijoin</a:t>
            </a:r>
          </a:p>
          <a:p>
            <a:pPr marL="0" indent="0">
              <a:defRPr/>
            </a:pPr>
            <a:r>
              <a:rPr lang="en-US" sz="11200" dirty="0">
                <a:solidFill>
                  <a:prstClr val="black">
                    <a:lumMod val="75000"/>
                    <a:lumOff val="25000"/>
                  </a:prstClr>
                </a:solidFill>
                <a:ea typeface="+mj-ea"/>
                <a:cs typeface="+mj-cs"/>
              </a:rPr>
              <a:t>Non-equijoin</a:t>
            </a:r>
          </a:p>
          <a:p>
            <a:pPr marL="0" indent="0">
              <a:defRPr/>
            </a:pPr>
            <a:r>
              <a:rPr lang="en-US" sz="11200" dirty="0">
                <a:solidFill>
                  <a:prstClr val="black">
                    <a:lumMod val="75000"/>
                    <a:lumOff val="25000"/>
                  </a:prstClr>
                </a:solidFill>
                <a:ea typeface="+mj-ea"/>
                <a:cs typeface="+mj-cs"/>
              </a:rPr>
              <a:t>Outer join</a:t>
            </a:r>
          </a:p>
          <a:p>
            <a:pPr marL="0" indent="0">
              <a:defRPr/>
            </a:pPr>
            <a:r>
              <a:rPr lang="en-US" sz="11200" dirty="0">
                <a:solidFill>
                  <a:prstClr val="black">
                    <a:lumMod val="75000"/>
                    <a:lumOff val="25000"/>
                  </a:prstClr>
                </a:solidFill>
                <a:ea typeface="+mj-ea"/>
                <a:cs typeface="+mj-cs"/>
              </a:rPr>
              <a:t>Self join</a:t>
            </a:r>
          </a:p>
          <a:p>
            <a:pPr marL="0" indent="0">
              <a:defRPr/>
            </a:pPr>
            <a:r>
              <a:rPr lang="en-US" sz="11200" dirty="0">
                <a:solidFill>
                  <a:prstClr val="black">
                    <a:lumMod val="75000"/>
                    <a:lumOff val="25000"/>
                  </a:prstClr>
                </a:solidFill>
                <a:ea typeface="+mj-ea"/>
                <a:cs typeface="+mj-cs"/>
              </a:rPr>
              <a:t>Cross Joins</a:t>
            </a:r>
          </a:p>
          <a:p>
            <a:pPr marL="0" indent="0">
              <a:defRPr/>
            </a:pPr>
            <a:r>
              <a:rPr lang="en-US" sz="11200" dirty="0">
                <a:solidFill>
                  <a:prstClr val="black">
                    <a:lumMod val="75000"/>
                    <a:lumOff val="25000"/>
                  </a:prstClr>
                </a:solidFill>
                <a:ea typeface="+mj-ea"/>
                <a:cs typeface="+mj-cs"/>
              </a:rPr>
              <a:t>Natural Joins</a:t>
            </a:r>
          </a:p>
          <a:p>
            <a:pPr marL="0" indent="0">
              <a:defRPr/>
            </a:pPr>
            <a:r>
              <a:rPr lang="en-US" sz="11200" dirty="0">
                <a:solidFill>
                  <a:prstClr val="black">
                    <a:lumMod val="75000"/>
                    <a:lumOff val="25000"/>
                  </a:prstClr>
                </a:solidFill>
                <a:ea typeface="+mj-ea"/>
                <a:cs typeface="+mj-cs"/>
              </a:rPr>
              <a:t>Using Clause</a:t>
            </a:r>
          </a:p>
          <a:p>
            <a:pPr marL="0" indent="0">
              <a:defRPr/>
            </a:pPr>
            <a:r>
              <a:rPr lang="en-US" sz="11200" dirty="0">
                <a:solidFill>
                  <a:prstClr val="black">
                    <a:lumMod val="75000"/>
                    <a:lumOff val="25000"/>
                  </a:prstClr>
                </a:solidFill>
                <a:ea typeface="+mj-ea"/>
                <a:cs typeface="+mj-cs"/>
              </a:rPr>
              <a:t>ON Clause</a:t>
            </a:r>
          </a:p>
          <a:p>
            <a:pPr marL="0" indent="0">
              <a:defRPr/>
            </a:pPr>
            <a:r>
              <a:rPr lang="en-US" sz="11200" dirty="0">
                <a:solidFill>
                  <a:prstClr val="black">
                    <a:lumMod val="75000"/>
                    <a:lumOff val="25000"/>
                  </a:prstClr>
                </a:solidFill>
                <a:ea typeface="+mj-ea"/>
                <a:cs typeface="+mj-cs"/>
              </a:rPr>
              <a:t>Full or two sided outer joins</a:t>
            </a:r>
          </a:p>
          <a:p>
            <a:pPr marL="0" indent="0">
              <a:buNone/>
              <a:defRPr/>
            </a:pPr>
            <a:endParaRPr lang="en-US" sz="11200" dirty="0">
              <a:solidFill>
                <a:prstClr val="black">
                  <a:lumMod val="75000"/>
                  <a:lumOff val="25000"/>
                </a:prstClr>
              </a:solidFill>
              <a:ea typeface="+mj-ea"/>
              <a:cs typeface="+mj-cs"/>
            </a:endParaRPr>
          </a:p>
          <a:p>
            <a:pPr marL="0" indent="0" fontAlgn="auto">
              <a:spcAft>
                <a:spcPts val="0"/>
              </a:spcAft>
              <a:buFont typeface="Wingdings 2"/>
              <a:buNone/>
              <a:defRPr/>
            </a:pPr>
            <a:endParaRPr lang="en-US" sz="11200" dirty="0">
              <a:solidFill>
                <a:prstClr val="black">
                  <a:lumMod val="75000"/>
                  <a:lumOff val="25000"/>
                </a:prstClr>
              </a:solidFill>
              <a:ea typeface="+mj-ea"/>
              <a:cs typeface="+mj-cs"/>
            </a:endParaRPr>
          </a:p>
          <a:p>
            <a:pPr marL="0" indent="0" fontAlgn="auto">
              <a:spcAft>
                <a:spcPts val="0"/>
              </a:spcAft>
              <a:buFont typeface="Wingdings 2"/>
              <a:buNone/>
              <a:defRPr/>
            </a:pPr>
            <a:endParaRPr lang="en-US" sz="3600" dirty="0">
              <a:solidFill>
                <a:prstClr val="black">
                  <a:lumMod val="75000"/>
                  <a:lumOff val="25000"/>
                </a:prstClr>
              </a:solidFill>
              <a:ea typeface="+mj-ea"/>
              <a:cs typeface="+mj-cs"/>
            </a:endParaRPr>
          </a:p>
          <a:p>
            <a:pPr marL="0" indent="0" fontAlgn="auto">
              <a:spcAft>
                <a:spcPts val="0"/>
              </a:spcAft>
              <a:buFont typeface="Wingdings 2"/>
              <a:buNone/>
              <a:defRPr/>
            </a:pPr>
            <a:br>
              <a:rPr lang="en-US" sz="3600" dirty="0">
                <a:solidFill>
                  <a:prstClr val="black">
                    <a:lumMod val="75000"/>
                    <a:lumOff val="25000"/>
                  </a:prstClr>
                </a:solidFill>
                <a:ea typeface="+mj-ea"/>
                <a:cs typeface="+mj-cs"/>
              </a:rPr>
            </a:br>
            <a:endParaRPr lang="en-US" dirty="0"/>
          </a:p>
        </p:txBody>
      </p:sp>
      <p:sp>
        <p:nvSpPr>
          <p:cNvPr id="5" name="Content Placeholder 3"/>
          <p:cNvSpPr txBox="1">
            <a:spLocks/>
          </p:cNvSpPr>
          <p:nvPr/>
        </p:nvSpPr>
        <p:spPr>
          <a:xfrm>
            <a:off x="4572000" y="1600200"/>
            <a:ext cx="3581400" cy="4525963"/>
          </a:xfrm>
          <a:prstGeom prst="rect">
            <a:avLst/>
          </a:prstGeom>
        </p:spPr>
        <p:txBody>
          <a:bodyPr/>
          <a:lstStyle/>
          <a:p>
            <a:pPr marL="342900" indent="-342900" algn="l" eaLnBrk="1" fontAlgn="auto" hangingPunct="1">
              <a:lnSpc>
                <a:spcPct val="100000"/>
              </a:lnSpc>
              <a:spcBef>
                <a:spcPct val="20000"/>
              </a:spcBef>
              <a:spcAft>
                <a:spcPts val="0"/>
              </a:spcAft>
              <a:defRPr/>
            </a:pPr>
            <a:r>
              <a:rPr lang="en-US" sz="2000" b="0" dirty="0">
                <a:solidFill>
                  <a:schemeClr val="tx1">
                    <a:lumMod val="75000"/>
                    <a:lumOff val="25000"/>
                  </a:schemeClr>
                </a:solidFill>
                <a:latin typeface="+mj-lt"/>
              </a:rPr>
              <a:t>  </a:t>
            </a:r>
          </a:p>
          <a:p>
            <a:pPr marL="342900" indent="-342900">
              <a:spcBef>
                <a:spcPct val="20000"/>
              </a:spcBef>
              <a:defRPr/>
            </a:pPr>
            <a:endParaRPr lang="en-US" sz="2000" b="0" dirty="0">
              <a:solidFill>
                <a:schemeClr val="tx1">
                  <a:lumMod val="75000"/>
                  <a:lumOff val="25000"/>
                </a:schemeClr>
              </a:solidFill>
              <a:latin typeface="+mj-lt"/>
            </a:endParaRPr>
          </a:p>
        </p:txBody>
      </p:sp>
    </p:spTree>
    <p:extLst>
      <p:ext uri="{BB962C8B-B14F-4D97-AF65-F5344CB8AC3E}">
        <p14:creationId xmlns:p14="http://schemas.microsoft.com/office/powerpoint/2010/main" val="3628836229"/>
      </p:ext>
    </p:extLst>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ln/>
        </p:spPr>
        <p:txBody>
          <a:bodyPr/>
          <a:lstStyle/>
          <a:p>
            <a:pPr algn="l"/>
            <a:r>
              <a:rPr lang="en-US" sz="2800" b="1" dirty="0">
                <a:solidFill>
                  <a:schemeClr val="tx1"/>
                </a:solidFill>
              </a:rPr>
              <a:t>Guidelines for Modifying a Sequence</a:t>
            </a:r>
          </a:p>
        </p:txBody>
      </p:sp>
      <p:sp>
        <p:nvSpPr>
          <p:cNvPr id="29699" name="Rectangle 3"/>
          <p:cNvSpPr>
            <a:spLocks noGrp="1" noChangeArrowheads="1"/>
          </p:cNvSpPr>
          <p:nvPr>
            <p:ph type="body" idx="1"/>
          </p:nvPr>
        </p:nvSpPr>
        <p:spPr>
          <a:xfrm>
            <a:off x="860425" y="1928813"/>
            <a:ext cx="7385050" cy="3790950"/>
          </a:xfrm>
          <a:noFill/>
          <a:ln/>
        </p:spPr>
        <p:txBody>
          <a:bodyPr/>
          <a:lstStyle/>
          <a:p>
            <a:pPr lvl="1"/>
            <a:r>
              <a:rPr lang="en-US" dirty="0"/>
              <a:t>You must be the owner or have the ALTER privilege for the sequence.</a:t>
            </a:r>
          </a:p>
          <a:p>
            <a:pPr lvl="1"/>
            <a:r>
              <a:rPr lang="en-US" dirty="0"/>
              <a:t>Only future sequence numbers are affected.</a:t>
            </a:r>
          </a:p>
          <a:p>
            <a:pPr lvl="1"/>
            <a:r>
              <a:rPr lang="en-US" dirty="0"/>
              <a:t>The sequence must be dropped and </a:t>
            </a:r>
            <a:br>
              <a:rPr lang="en-US" dirty="0"/>
            </a:br>
            <a:r>
              <a:rPr lang="en-US" dirty="0"/>
              <a:t>re-created to restart the sequence at a different number.</a:t>
            </a:r>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90</a:t>
            </a:fld>
            <a:endParaRPr lang="en-US" dirty="0"/>
          </a:p>
        </p:txBody>
      </p:sp>
    </p:spTree>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pPr algn="l"/>
            <a:r>
              <a:rPr lang="en-US" b="1" dirty="0">
                <a:solidFill>
                  <a:schemeClr val="tx1"/>
                </a:solidFill>
              </a:rPr>
              <a:t>Removing a Sequence</a:t>
            </a:r>
          </a:p>
        </p:txBody>
      </p:sp>
      <p:sp>
        <p:nvSpPr>
          <p:cNvPr id="31747" name="Rectangle 3"/>
          <p:cNvSpPr>
            <a:spLocks noGrp="1" noChangeArrowheads="1"/>
          </p:cNvSpPr>
          <p:nvPr>
            <p:ph type="body" idx="1"/>
          </p:nvPr>
        </p:nvSpPr>
        <p:spPr>
          <a:xfrm>
            <a:off x="860425" y="1814513"/>
            <a:ext cx="7385050" cy="2273300"/>
          </a:xfrm>
          <a:noFill/>
          <a:ln/>
        </p:spPr>
        <p:txBody>
          <a:bodyPr/>
          <a:lstStyle/>
          <a:p>
            <a:pPr lvl="1"/>
            <a:r>
              <a:rPr lang="en-US"/>
              <a:t>Remove a sequence from the data dictionary by using the DROP SEQUENCE statement.</a:t>
            </a:r>
          </a:p>
          <a:p>
            <a:pPr lvl="1"/>
            <a:r>
              <a:rPr lang="en-US"/>
              <a:t>Once removed, the sequence can no longer be referenced.</a:t>
            </a:r>
          </a:p>
        </p:txBody>
      </p:sp>
      <p:sp>
        <p:nvSpPr>
          <p:cNvPr id="31748" name="Rectangle 4"/>
          <p:cNvSpPr>
            <a:spLocks noChangeArrowheads="1"/>
          </p:cNvSpPr>
          <p:nvPr/>
        </p:nvSpPr>
        <p:spPr bwMode="blackWhite">
          <a:xfrm>
            <a:off x="912813" y="4287838"/>
            <a:ext cx="7518400"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DROP SEQUENCE dept_deptno;</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Sequence dropped.</a:t>
            </a:r>
          </a:p>
        </p:txBody>
      </p:sp>
      <p:sp>
        <p:nvSpPr>
          <p:cNvPr id="5" name="Slide Number Placeholder 4"/>
          <p:cNvSpPr>
            <a:spLocks noGrp="1"/>
          </p:cNvSpPr>
          <p:nvPr>
            <p:ph type="sldNum" sz="quarter" idx="12"/>
          </p:nvPr>
        </p:nvSpPr>
        <p:spPr/>
        <p:txBody>
          <a:bodyPr/>
          <a:lstStyle/>
          <a:p>
            <a:pPr>
              <a:defRPr/>
            </a:pPr>
            <a:fld id="{6C7A8632-7304-4A16-9764-8BED3D3E8194}" type="slidenum">
              <a:rPr lang="en-US" smtClean="0"/>
              <a:pPr>
                <a:defRPr/>
              </a:pPr>
              <a:t>91</a:t>
            </a:fld>
            <a:endParaRPr lang="en-US" dirty="0"/>
          </a:p>
        </p:txBody>
      </p:sp>
    </p:spTree>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a:lstStyle/>
          <a:p>
            <a:pPr algn="l"/>
            <a:r>
              <a:rPr lang="en-US" b="1" dirty="0">
                <a:solidFill>
                  <a:schemeClr val="tx1"/>
                </a:solidFill>
              </a:rPr>
              <a:t>What Is an Index?</a:t>
            </a:r>
          </a:p>
        </p:txBody>
      </p:sp>
      <p:sp>
        <p:nvSpPr>
          <p:cNvPr id="33795" name="Rectangle 3"/>
          <p:cNvSpPr>
            <a:spLocks noGrp="1" noChangeArrowheads="1"/>
          </p:cNvSpPr>
          <p:nvPr>
            <p:ph type="body" idx="1"/>
          </p:nvPr>
        </p:nvSpPr>
        <p:spPr>
          <a:xfrm>
            <a:off x="860425" y="1466850"/>
            <a:ext cx="7385050" cy="4752975"/>
          </a:xfrm>
          <a:noFill/>
          <a:ln/>
        </p:spPr>
        <p:txBody>
          <a:bodyPr/>
          <a:lstStyle/>
          <a:p>
            <a:pPr lvl="1"/>
            <a:r>
              <a:rPr lang="en-US" dirty="0"/>
              <a:t>Is a schema object</a:t>
            </a:r>
          </a:p>
          <a:p>
            <a:pPr lvl="1"/>
            <a:r>
              <a:rPr lang="en-US" dirty="0"/>
              <a:t>Is used by the Oracle Server to speed up the retrieval of rows by using a pointer</a:t>
            </a:r>
          </a:p>
          <a:p>
            <a:pPr lvl="1"/>
            <a:r>
              <a:rPr lang="en-US" dirty="0"/>
              <a:t>Is independent of the table it indexes</a:t>
            </a:r>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92</a:t>
            </a:fld>
            <a:endParaRPr lang="en-US" dirty="0"/>
          </a:p>
        </p:txBody>
      </p:sp>
    </p:spTree>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a:lstStyle/>
          <a:p>
            <a:pPr algn="l"/>
            <a:r>
              <a:rPr lang="en-US" b="1" dirty="0">
                <a:solidFill>
                  <a:schemeClr val="tx1"/>
                </a:solidFill>
              </a:rPr>
              <a:t>How Are Indexes Created?</a:t>
            </a:r>
          </a:p>
        </p:txBody>
      </p:sp>
      <p:sp>
        <p:nvSpPr>
          <p:cNvPr id="35843" name="Rectangle 3"/>
          <p:cNvSpPr>
            <a:spLocks noGrp="1" noChangeArrowheads="1"/>
          </p:cNvSpPr>
          <p:nvPr>
            <p:ph type="body" idx="1"/>
          </p:nvPr>
        </p:nvSpPr>
        <p:spPr>
          <a:xfrm>
            <a:off x="860425" y="1795463"/>
            <a:ext cx="7385050" cy="3086100"/>
          </a:xfrm>
          <a:noFill/>
          <a:ln/>
        </p:spPr>
        <p:txBody>
          <a:bodyPr/>
          <a:lstStyle/>
          <a:p>
            <a:pPr lvl="1"/>
            <a:r>
              <a:rPr lang="en-US"/>
              <a:t>Automatically: A unique index is created automatically when you define a PRIMARY KEY or UNIQUE constraint in a table definition.</a:t>
            </a:r>
          </a:p>
          <a:p>
            <a:pPr lvl="1"/>
            <a:r>
              <a:rPr lang="en-US"/>
              <a:t>Manually: Users can create nonunique indexes on columns to speed up access time to the rows.</a:t>
            </a:r>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93</a:t>
            </a:fld>
            <a:endParaRPr lang="en-US" dirty="0"/>
          </a:p>
        </p:txBody>
      </p:sp>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a:lstStyle/>
          <a:p>
            <a:pPr algn="l"/>
            <a:r>
              <a:rPr lang="en-US" b="1" dirty="0">
                <a:solidFill>
                  <a:schemeClr val="tx1"/>
                </a:solidFill>
              </a:rPr>
              <a:t>Creating an Index</a:t>
            </a:r>
          </a:p>
        </p:txBody>
      </p:sp>
      <p:sp>
        <p:nvSpPr>
          <p:cNvPr id="37891" name="Rectangle 3"/>
          <p:cNvSpPr>
            <a:spLocks noGrp="1" noChangeArrowheads="1"/>
          </p:cNvSpPr>
          <p:nvPr>
            <p:ph type="body" idx="1"/>
          </p:nvPr>
        </p:nvSpPr>
        <p:spPr>
          <a:xfrm>
            <a:off x="933450" y="3160713"/>
            <a:ext cx="7385050" cy="904875"/>
          </a:xfrm>
          <a:noFill/>
          <a:ln/>
        </p:spPr>
        <p:txBody>
          <a:bodyPr/>
          <a:lstStyle/>
          <a:p>
            <a:pPr lvl="1"/>
            <a:r>
              <a:rPr lang="en-US"/>
              <a:t>Improve the speed of query access on the ENAME column in the EMP table.</a:t>
            </a:r>
          </a:p>
        </p:txBody>
      </p:sp>
      <p:sp>
        <p:nvSpPr>
          <p:cNvPr id="37892" name="Rectangle 4"/>
          <p:cNvSpPr>
            <a:spLocks noChangeArrowheads="1"/>
          </p:cNvSpPr>
          <p:nvPr/>
        </p:nvSpPr>
        <p:spPr bwMode="blackWhite">
          <a:xfrm>
            <a:off x="912813" y="4257675"/>
            <a:ext cx="7518400" cy="91598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SQL&gt; CREATE INDEX 	</a:t>
            </a:r>
            <a:r>
              <a:rPr lang="en-US" sz="1800" dirty="0" err="1">
                <a:solidFill>
                  <a:srgbClr val="000000"/>
                </a:solidFill>
                <a:latin typeface="Courier New" pitchFamily="49" charset="0"/>
              </a:rPr>
              <a:t>emp_ename_idx</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  2  ON 			</a:t>
            </a:r>
            <a:r>
              <a:rPr lang="en-US" sz="1800" dirty="0" err="1">
                <a:solidFill>
                  <a:srgbClr val="000000"/>
                </a:solidFill>
                <a:latin typeface="Courier New" pitchFamily="49" charset="0"/>
              </a:rPr>
              <a:t>emp</a:t>
            </a:r>
            <a:r>
              <a:rPr lang="en-US" sz="1800" dirty="0">
                <a:solidFill>
                  <a:srgbClr val="000000"/>
                </a:solidFill>
                <a:latin typeface="Courier New" pitchFamily="49" charset="0"/>
              </a:rPr>
              <a:t>(</a:t>
            </a:r>
            <a:r>
              <a:rPr lang="en-US" sz="1800" dirty="0" err="1">
                <a:solidFill>
                  <a:srgbClr val="000000"/>
                </a:solidFill>
                <a:latin typeface="Courier New" pitchFamily="49" charset="0"/>
              </a:rPr>
              <a:t>ename</a:t>
            </a:r>
            <a:r>
              <a:rPr lang="en-US" sz="1800" dirty="0">
                <a:solidFill>
                  <a:srgbClr val="000000"/>
                </a:solidFill>
                <a:latin typeface="Courier New" pitchFamily="49" charset="0"/>
              </a:rPr>
              <a:t>);</a:t>
            </a:r>
          </a:p>
          <a:p>
            <a:pPr algn="l">
              <a:lnSpc>
                <a:spcPct val="100000"/>
              </a:lnSpc>
              <a:spcBef>
                <a:spcPct val="0"/>
              </a:spcBef>
              <a:tabLst>
                <a:tab pos="1200150" algn="l"/>
              </a:tabLst>
            </a:pPr>
            <a:r>
              <a:rPr lang="en-US" sz="1800" dirty="0">
                <a:solidFill>
                  <a:srgbClr val="FF3300"/>
                </a:solidFill>
                <a:effectLst>
                  <a:outerShdw blurRad="38100" dist="38100" dir="2700000" algn="tl">
                    <a:srgbClr val="000000"/>
                  </a:outerShdw>
                </a:effectLst>
                <a:latin typeface="Courier New" pitchFamily="49" charset="0"/>
              </a:rPr>
              <a:t>Index created.</a:t>
            </a:r>
          </a:p>
        </p:txBody>
      </p:sp>
      <p:sp>
        <p:nvSpPr>
          <p:cNvPr id="37893" name="Rectangle 5"/>
          <p:cNvSpPr>
            <a:spLocks noChangeArrowheads="1"/>
          </p:cNvSpPr>
          <p:nvPr/>
        </p:nvSpPr>
        <p:spPr bwMode="blackWhite">
          <a:xfrm>
            <a:off x="912813" y="2128838"/>
            <a:ext cx="7518400"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CREATE INDEX </a:t>
            </a:r>
            <a:r>
              <a:rPr lang="en-US" sz="1800" i="1">
                <a:solidFill>
                  <a:srgbClr val="000000"/>
                </a:solidFill>
                <a:latin typeface="Courier New" pitchFamily="49" charset="0"/>
              </a:rPr>
              <a:t>index</a:t>
            </a: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ON </a:t>
            </a:r>
            <a:r>
              <a:rPr lang="en-US" sz="1800" i="1">
                <a:solidFill>
                  <a:srgbClr val="000000"/>
                </a:solidFill>
                <a:latin typeface="Courier New" pitchFamily="49" charset="0"/>
              </a:rPr>
              <a:t>table</a:t>
            </a:r>
            <a:r>
              <a:rPr lang="en-US" sz="1800">
                <a:solidFill>
                  <a:srgbClr val="000000"/>
                </a:solidFill>
                <a:latin typeface="Courier New" pitchFamily="49" charset="0"/>
              </a:rPr>
              <a:t> (</a:t>
            </a:r>
            <a:r>
              <a:rPr lang="en-US" sz="1800" i="1">
                <a:solidFill>
                  <a:srgbClr val="000000"/>
                </a:solidFill>
                <a:latin typeface="Courier New" pitchFamily="49" charset="0"/>
              </a:rPr>
              <a:t>column</a:t>
            </a:r>
            <a:r>
              <a:rPr lang="en-US" sz="1800">
                <a:solidFill>
                  <a:srgbClr val="000000"/>
                </a:solidFill>
                <a:latin typeface="Courier New" pitchFamily="49" charset="0"/>
              </a:rPr>
              <a:t>[, </a:t>
            </a:r>
            <a:r>
              <a:rPr lang="en-US" sz="1800" i="1">
                <a:solidFill>
                  <a:srgbClr val="000000"/>
                </a:solidFill>
                <a:latin typeface="Courier New" pitchFamily="49" charset="0"/>
              </a:rPr>
              <a:t>column</a:t>
            </a:r>
            <a:r>
              <a:rPr lang="en-US" sz="1800">
                <a:solidFill>
                  <a:srgbClr val="000000"/>
                </a:solidFill>
                <a:latin typeface="Courier New" pitchFamily="49" charset="0"/>
              </a:rPr>
              <a:t>]...);</a:t>
            </a:r>
          </a:p>
        </p:txBody>
      </p:sp>
      <p:sp>
        <p:nvSpPr>
          <p:cNvPr id="37894" name="Rectangle 6"/>
          <p:cNvSpPr>
            <a:spLocks noChangeArrowheads="1"/>
          </p:cNvSpPr>
          <p:nvPr/>
        </p:nvSpPr>
        <p:spPr bwMode="auto">
          <a:xfrm>
            <a:off x="881063" y="1414463"/>
            <a:ext cx="7613650" cy="498475"/>
          </a:xfrm>
          <a:prstGeom prst="rect">
            <a:avLst/>
          </a:prstGeom>
          <a:noFill/>
          <a:ln w="9525">
            <a:noFill/>
            <a:miter lim="800000"/>
            <a:headEnd/>
            <a:tailEnd/>
          </a:ln>
          <a:effectLst>
            <a:outerShdw dist="53882" dir="2700000" algn="ctr" rotWithShape="0">
              <a:srgbClr val="000000">
                <a:alpha val="50000"/>
              </a:srgbClr>
            </a:outerShdw>
          </a:effectLst>
        </p:spPr>
        <p:txBody>
          <a:bodyPr lIns="92075" tIns="46038" rIns="92075" bIns="46038">
            <a:spAutoFit/>
          </a:bodyPr>
          <a:lstStyle/>
          <a:p>
            <a:pPr marL="341313" lvl="1" indent="-227013" algn="l" defTabSz="346075">
              <a:lnSpc>
                <a:spcPct val="95000"/>
              </a:lnSpc>
              <a:spcBef>
                <a:spcPct val="35000"/>
              </a:spcBef>
              <a:buClr>
                <a:srgbClr val="FFCC66"/>
              </a:buClr>
              <a:buSzPct val="100000"/>
              <a:buFontTx/>
              <a:buChar char="•"/>
              <a:tabLst>
                <a:tab pos="571500" algn="l"/>
              </a:tabLst>
            </a:pPr>
            <a:r>
              <a:rPr lang="en-US">
                <a:solidFill>
                  <a:srgbClr val="F8F8D3"/>
                </a:solidFill>
                <a:latin typeface="Arial" pitchFamily="34" charset="0"/>
              </a:rPr>
              <a:t>Create an index on one or more columns.</a:t>
            </a:r>
          </a:p>
        </p:txBody>
      </p:sp>
      <p:sp>
        <p:nvSpPr>
          <p:cNvPr id="7" name="Slide Number Placeholder 6"/>
          <p:cNvSpPr>
            <a:spLocks noGrp="1"/>
          </p:cNvSpPr>
          <p:nvPr>
            <p:ph type="sldNum" sz="quarter" idx="12"/>
          </p:nvPr>
        </p:nvSpPr>
        <p:spPr/>
        <p:txBody>
          <a:bodyPr/>
          <a:lstStyle/>
          <a:p>
            <a:pPr>
              <a:defRPr/>
            </a:pPr>
            <a:fld id="{6C7A8632-7304-4A16-9764-8BED3D3E8194}" type="slidenum">
              <a:rPr lang="en-US" smtClean="0"/>
              <a:pPr>
                <a:defRPr/>
              </a:pPr>
              <a:t>94</a:t>
            </a:fld>
            <a:endParaRPr lang="en-US" dirty="0"/>
          </a:p>
        </p:txBody>
      </p:sp>
    </p:spTree>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81000" y="320675"/>
            <a:ext cx="7859713" cy="881063"/>
          </a:xfrm>
          <a:noFill/>
          <a:ln/>
        </p:spPr>
        <p:txBody>
          <a:bodyPr/>
          <a:lstStyle/>
          <a:p>
            <a:pPr algn="l"/>
            <a:r>
              <a:rPr lang="en-US" b="1" dirty="0">
                <a:solidFill>
                  <a:schemeClr val="tx1"/>
                </a:solidFill>
              </a:rPr>
              <a:t>When to Create an Index</a:t>
            </a:r>
          </a:p>
        </p:txBody>
      </p:sp>
      <p:sp>
        <p:nvSpPr>
          <p:cNvPr id="39939" name="Rectangle 3"/>
          <p:cNvSpPr>
            <a:spLocks noGrp="1" noChangeArrowheads="1"/>
          </p:cNvSpPr>
          <p:nvPr>
            <p:ph type="body" idx="1"/>
          </p:nvPr>
        </p:nvSpPr>
        <p:spPr>
          <a:xfrm>
            <a:off x="727075" y="1185863"/>
            <a:ext cx="8150225" cy="5159375"/>
          </a:xfrm>
          <a:noFill/>
          <a:ln/>
        </p:spPr>
        <p:txBody>
          <a:bodyPr/>
          <a:lstStyle/>
          <a:p>
            <a:pPr lvl="1"/>
            <a:endParaRPr lang="en-US" dirty="0"/>
          </a:p>
          <a:p>
            <a:pPr lvl="1"/>
            <a:r>
              <a:rPr lang="en-US" dirty="0"/>
              <a:t>The column is used frequently in the WHERE clause or in a join condition.</a:t>
            </a:r>
          </a:p>
          <a:p>
            <a:pPr lvl="1"/>
            <a:r>
              <a:rPr lang="en-US" dirty="0"/>
              <a:t>The column contains a wide range of values.</a:t>
            </a:r>
          </a:p>
          <a:p>
            <a:pPr lvl="1"/>
            <a:r>
              <a:rPr lang="en-US" dirty="0"/>
              <a:t>The column contains a large number of null values.</a:t>
            </a:r>
          </a:p>
          <a:p>
            <a:pPr lvl="1"/>
            <a:r>
              <a:rPr lang="en-US" dirty="0"/>
              <a:t>Two or more columns are frequently used together in a WHERE clause or a join condition.</a:t>
            </a:r>
          </a:p>
          <a:p>
            <a:pPr lvl="1"/>
            <a:r>
              <a:rPr lang="en-US" dirty="0"/>
              <a:t>The table is large and most queries are expected to retrieve less than 2–4% of the rows.</a:t>
            </a:r>
          </a:p>
        </p:txBody>
      </p:sp>
      <p:sp>
        <p:nvSpPr>
          <p:cNvPr id="39940" name="Arc 4"/>
          <p:cNvSpPr>
            <a:spLocks/>
          </p:cNvSpPr>
          <p:nvPr/>
        </p:nvSpPr>
        <p:spPr bwMode="ltGray">
          <a:xfrm>
            <a:off x="5459413" y="2813050"/>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
        <p:nvSpPr>
          <p:cNvPr id="5" name="Slide Number Placeholder 4"/>
          <p:cNvSpPr>
            <a:spLocks noGrp="1"/>
          </p:cNvSpPr>
          <p:nvPr>
            <p:ph type="sldNum" sz="quarter" idx="12"/>
          </p:nvPr>
        </p:nvSpPr>
        <p:spPr/>
        <p:txBody>
          <a:bodyPr/>
          <a:lstStyle/>
          <a:p>
            <a:pPr>
              <a:defRPr/>
            </a:pPr>
            <a:fld id="{6C7A8632-7304-4A16-9764-8BED3D3E8194}" type="slidenum">
              <a:rPr lang="en-US" smtClean="0"/>
              <a:pPr>
                <a:defRPr/>
              </a:pPr>
              <a:t>95</a:t>
            </a:fld>
            <a:endParaRPr lang="en-US" dirty="0"/>
          </a:p>
        </p:txBody>
      </p:sp>
    </p:spTree>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a:lstStyle/>
          <a:p>
            <a:pPr algn="l"/>
            <a:r>
              <a:rPr lang="en-US" b="1" dirty="0">
                <a:solidFill>
                  <a:schemeClr val="tx1"/>
                </a:solidFill>
              </a:rPr>
              <a:t>When Not to Create an Index</a:t>
            </a:r>
          </a:p>
        </p:txBody>
      </p:sp>
      <p:sp>
        <p:nvSpPr>
          <p:cNvPr id="41987" name="Rectangle 3"/>
          <p:cNvSpPr>
            <a:spLocks noGrp="1" noChangeArrowheads="1"/>
          </p:cNvSpPr>
          <p:nvPr>
            <p:ph type="body" idx="1"/>
          </p:nvPr>
        </p:nvSpPr>
        <p:spPr>
          <a:xfrm>
            <a:off x="914400" y="1143000"/>
            <a:ext cx="7385050" cy="3533775"/>
          </a:xfrm>
          <a:noFill/>
          <a:ln/>
        </p:spPr>
        <p:txBody>
          <a:bodyPr/>
          <a:lstStyle/>
          <a:p>
            <a:endParaRPr lang="en-US"/>
          </a:p>
          <a:p>
            <a:pPr lvl="1"/>
            <a:r>
              <a:rPr lang="en-US"/>
              <a:t>The table is small.</a:t>
            </a:r>
          </a:p>
          <a:p>
            <a:pPr lvl="1"/>
            <a:r>
              <a:rPr lang="en-US"/>
              <a:t>The columns are not often used as a condition in the query.</a:t>
            </a:r>
          </a:p>
          <a:p>
            <a:pPr lvl="1"/>
            <a:r>
              <a:rPr lang="en-US"/>
              <a:t>Most queries are expected to retrieve more than 2–4% of the rows.</a:t>
            </a:r>
          </a:p>
          <a:p>
            <a:pPr lvl="1"/>
            <a:r>
              <a:rPr lang="en-US"/>
              <a:t>The table is updated frequently.</a:t>
            </a:r>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96</a:t>
            </a:fld>
            <a:endParaRPr lang="en-US" dirty="0"/>
          </a:p>
        </p:txBody>
      </p:sp>
    </p:spTree>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5" name="Rectangle 3"/>
          <p:cNvSpPr>
            <a:spLocks noGrp="1" noChangeArrowheads="1"/>
          </p:cNvSpPr>
          <p:nvPr>
            <p:ph type="title"/>
          </p:nvPr>
        </p:nvSpPr>
        <p:spPr>
          <a:noFill/>
          <a:ln/>
        </p:spPr>
        <p:txBody>
          <a:bodyPr/>
          <a:lstStyle/>
          <a:p>
            <a:pPr algn="l"/>
            <a:r>
              <a:rPr lang="en-US" b="1" dirty="0">
                <a:solidFill>
                  <a:schemeClr val="tx1"/>
                </a:solidFill>
              </a:rPr>
              <a:t>Confirming Indexes</a:t>
            </a:r>
          </a:p>
        </p:txBody>
      </p:sp>
      <p:sp>
        <p:nvSpPr>
          <p:cNvPr id="44036" name="Rectangle 4"/>
          <p:cNvSpPr>
            <a:spLocks noGrp="1" noChangeArrowheads="1"/>
          </p:cNvSpPr>
          <p:nvPr>
            <p:ph type="body" idx="1"/>
          </p:nvPr>
        </p:nvSpPr>
        <p:spPr>
          <a:xfrm>
            <a:off x="727075" y="1268413"/>
            <a:ext cx="7578725" cy="2679700"/>
          </a:xfrm>
          <a:noFill/>
          <a:ln/>
        </p:spPr>
        <p:txBody>
          <a:bodyPr/>
          <a:lstStyle/>
          <a:p>
            <a:pPr lvl="1"/>
            <a:r>
              <a:rPr lang="en-US" dirty="0"/>
              <a:t>The USER_INDEXES data dictionary view contains the name of the index and its uniqueness.</a:t>
            </a:r>
          </a:p>
          <a:p>
            <a:pPr lvl="1"/>
            <a:r>
              <a:rPr lang="en-US" dirty="0"/>
              <a:t>The USER_IND_COLUMNS view contains the index name, the table name, and the column name.</a:t>
            </a:r>
          </a:p>
        </p:txBody>
      </p:sp>
      <p:sp>
        <p:nvSpPr>
          <p:cNvPr id="7" name="Slide Number Placeholder 6"/>
          <p:cNvSpPr>
            <a:spLocks noGrp="1"/>
          </p:cNvSpPr>
          <p:nvPr>
            <p:ph type="sldNum" sz="quarter" idx="12"/>
          </p:nvPr>
        </p:nvSpPr>
        <p:spPr/>
        <p:txBody>
          <a:bodyPr/>
          <a:lstStyle/>
          <a:p>
            <a:pPr>
              <a:defRPr/>
            </a:pPr>
            <a:fld id="{6C7A8632-7304-4A16-9764-8BED3D3E8194}" type="slidenum">
              <a:rPr lang="en-US" smtClean="0"/>
              <a:pPr>
                <a:defRPr/>
              </a:pPr>
              <a:t>97</a:t>
            </a:fld>
            <a:endParaRPr lang="en-US" dirty="0"/>
          </a:p>
        </p:txBody>
      </p:sp>
    </p:spTree>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a:lstStyle/>
          <a:p>
            <a:pPr algn="l"/>
            <a:r>
              <a:rPr lang="en-US" b="1" dirty="0">
                <a:solidFill>
                  <a:schemeClr val="tx1"/>
                </a:solidFill>
              </a:rPr>
              <a:t>Removing an Index</a:t>
            </a:r>
          </a:p>
        </p:txBody>
      </p:sp>
      <p:sp>
        <p:nvSpPr>
          <p:cNvPr id="46083" name="Rectangle 3"/>
          <p:cNvSpPr>
            <a:spLocks noGrp="1" noChangeArrowheads="1"/>
          </p:cNvSpPr>
          <p:nvPr>
            <p:ph type="body" idx="1"/>
          </p:nvPr>
        </p:nvSpPr>
        <p:spPr>
          <a:xfrm>
            <a:off x="822325" y="1282700"/>
            <a:ext cx="7826375" cy="5051425"/>
          </a:xfrm>
          <a:noFill/>
          <a:ln/>
        </p:spPr>
        <p:txBody>
          <a:bodyPr/>
          <a:lstStyle/>
          <a:p>
            <a:pPr lvl="1"/>
            <a:r>
              <a:rPr lang="en-US"/>
              <a:t>Remove an index from the data dictionary.</a:t>
            </a:r>
          </a:p>
          <a:p>
            <a:pPr lvl="1">
              <a:buFontTx/>
              <a:buNone/>
            </a:pPr>
            <a:endParaRPr lang="en-US"/>
          </a:p>
          <a:p>
            <a:pPr lvl="1">
              <a:buFontTx/>
              <a:buNone/>
            </a:pPr>
            <a:endParaRPr lang="en-US"/>
          </a:p>
          <a:p>
            <a:pPr lvl="1"/>
            <a:r>
              <a:rPr lang="en-US"/>
              <a:t>Remove the EMP_ENAME_IDX index from the data dictionary.</a:t>
            </a:r>
          </a:p>
          <a:p>
            <a:pPr lvl="1">
              <a:buFontTx/>
              <a:buNone/>
            </a:pPr>
            <a:endParaRPr lang="en-US"/>
          </a:p>
          <a:p>
            <a:pPr lvl="1">
              <a:buFontTx/>
              <a:buNone/>
            </a:pPr>
            <a:endParaRPr lang="en-US"/>
          </a:p>
          <a:p>
            <a:pPr lvl="1"/>
            <a:r>
              <a:rPr lang="en-US"/>
              <a:t>To drop an index, you must be the owner of the index or have the DROP ANY INDEX privilege.</a:t>
            </a:r>
          </a:p>
        </p:txBody>
      </p:sp>
      <p:sp>
        <p:nvSpPr>
          <p:cNvPr id="46084" name="Rectangle 4"/>
          <p:cNvSpPr>
            <a:spLocks noChangeArrowheads="1"/>
          </p:cNvSpPr>
          <p:nvPr/>
        </p:nvSpPr>
        <p:spPr bwMode="blackWhite">
          <a:xfrm>
            <a:off x="912813" y="4005263"/>
            <a:ext cx="7518400"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DROP INDEX emp_ename_idx;</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Index dropped.</a:t>
            </a:r>
          </a:p>
        </p:txBody>
      </p:sp>
      <p:sp>
        <p:nvSpPr>
          <p:cNvPr id="46085" name="Rectangle 5"/>
          <p:cNvSpPr>
            <a:spLocks noChangeArrowheads="1"/>
          </p:cNvSpPr>
          <p:nvPr/>
        </p:nvSpPr>
        <p:spPr bwMode="blackWhite">
          <a:xfrm>
            <a:off x="912813" y="2024063"/>
            <a:ext cx="7518400" cy="5349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DROP INDEX </a:t>
            </a:r>
            <a:r>
              <a:rPr lang="en-US" sz="1800" i="1">
                <a:solidFill>
                  <a:srgbClr val="000000"/>
                </a:solidFill>
                <a:latin typeface="Courier New" pitchFamily="49" charset="0"/>
              </a:rPr>
              <a:t>index</a:t>
            </a:r>
            <a:r>
              <a:rPr lang="en-US" sz="1800">
                <a:solidFill>
                  <a:srgbClr val="000000"/>
                </a:solidFill>
                <a:latin typeface="Courier New" pitchFamily="49" charset="0"/>
              </a:rPr>
              <a:t>;</a:t>
            </a:r>
          </a:p>
        </p:txBody>
      </p:sp>
      <p:sp>
        <p:nvSpPr>
          <p:cNvPr id="6" name="Slide Number Placeholder 5"/>
          <p:cNvSpPr>
            <a:spLocks noGrp="1"/>
          </p:cNvSpPr>
          <p:nvPr>
            <p:ph type="sldNum" sz="quarter" idx="12"/>
          </p:nvPr>
        </p:nvSpPr>
        <p:spPr/>
        <p:txBody>
          <a:bodyPr/>
          <a:lstStyle/>
          <a:p>
            <a:pPr>
              <a:defRPr/>
            </a:pPr>
            <a:fld id="{6C7A8632-7304-4A16-9764-8BED3D3E8194}" type="slidenum">
              <a:rPr lang="en-US" smtClean="0"/>
              <a:pPr>
                <a:defRPr/>
              </a:pPr>
              <a:t>98</a:t>
            </a:fld>
            <a:endParaRPr lang="en-US" dirty="0"/>
          </a:p>
        </p:txBody>
      </p:sp>
    </p:spTree>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a:ln/>
        </p:spPr>
        <p:txBody>
          <a:bodyPr/>
          <a:lstStyle/>
          <a:p>
            <a:pPr algn="l"/>
            <a:r>
              <a:rPr lang="en-US" b="1" dirty="0">
                <a:solidFill>
                  <a:schemeClr val="tx1"/>
                </a:solidFill>
              </a:rPr>
              <a:t>Synonyms</a:t>
            </a:r>
          </a:p>
        </p:txBody>
      </p:sp>
      <p:sp>
        <p:nvSpPr>
          <p:cNvPr id="48131" name="Rectangle 3"/>
          <p:cNvSpPr>
            <a:spLocks noGrp="1" noChangeArrowheads="1"/>
          </p:cNvSpPr>
          <p:nvPr>
            <p:ph type="body" idx="1"/>
          </p:nvPr>
        </p:nvSpPr>
        <p:spPr>
          <a:xfrm>
            <a:off x="1012825" y="1795463"/>
            <a:ext cx="7385050" cy="2016125"/>
          </a:xfrm>
          <a:noFill/>
          <a:ln/>
        </p:spPr>
        <p:txBody>
          <a:bodyPr/>
          <a:lstStyle/>
          <a:p>
            <a:r>
              <a:rPr lang="en-US" dirty="0"/>
              <a:t>Simplify access to objects by creating a synonym (another name for an object).</a:t>
            </a:r>
          </a:p>
          <a:p>
            <a:pPr lvl="1"/>
            <a:r>
              <a:rPr lang="en-US" dirty="0"/>
              <a:t>Refer to a table owned by another user.</a:t>
            </a:r>
          </a:p>
          <a:p>
            <a:pPr lvl="1"/>
            <a:r>
              <a:rPr lang="en-US" dirty="0"/>
              <a:t>Shorten lengthy object names.</a:t>
            </a:r>
          </a:p>
        </p:txBody>
      </p:sp>
      <p:sp>
        <p:nvSpPr>
          <p:cNvPr id="48132" name="Rectangle 4"/>
          <p:cNvSpPr>
            <a:spLocks noChangeArrowheads="1"/>
          </p:cNvSpPr>
          <p:nvPr/>
        </p:nvSpPr>
        <p:spPr bwMode="blackWhite">
          <a:xfrm>
            <a:off x="912813" y="3943350"/>
            <a:ext cx="7518400"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CREATE [PUBLIC] SYNONYM </a:t>
            </a:r>
            <a:r>
              <a:rPr lang="en-US" sz="1800" i="1">
                <a:solidFill>
                  <a:srgbClr val="000000"/>
                </a:solidFill>
                <a:latin typeface="Courier New" pitchFamily="49" charset="0"/>
              </a:rPr>
              <a:t>synonym</a:t>
            </a:r>
          </a:p>
          <a:p>
            <a:pPr algn="l">
              <a:lnSpc>
                <a:spcPct val="100000"/>
              </a:lnSpc>
              <a:spcBef>
                <a:spcPct val="0"/>
              </a:spcBef>
              <a:tabLst>
                <a:tab pos="1200150" algn="l"/>
              </a:tabLst>
            </a:pPr>
            <a:r>
              <a:rPr lang="en-US" sz="1800">
                <a:solidFill>
                  <a:srgbClr val="000000"/>
                </a:solidFill>
                <a:latin typeface="Courier New" pitchFamily="49" charset="0"/>
              </a:rPr>
              <a:t>FOR    </a:t>
            </a:r>
            <a:r>
              <a:rPr lang="en-US" sz="1800" i="1">
                <a:solidFill>
                  <a:srgbClr val="000000"/>
                </a:solidFill>
                <a:latin typeface="Courier New" pitchFamily="49" charset="0"/>
              </a:rPr>
              <a:t>object</a:t>
            </a:r>
            <a:r>
              <a:rPr lang="en-US" sz="1800">
                <a:solidFill>
                  <a:srgbClr val="000000"/>
                </a:solidFill>
                <a:latin typeface="Courier New" pitchFamily="49" charset="0"/>
              </a:rPr>
              <a:t>;</a:t>
            </a:r>
          </a:p>
        </p:txBody>
      </p:sp>
      <p:sp>
        <p:nvSpPr>
          <p:cNvPr id="5" name="Slide Number Placeholder 4"/>
          <p:cNvSpPr>
            <a:spLocks noGrp="1"/>
          </p:cNvSpPr>
          <p:nvPr>
            <p:ph type="sldNum" sz="quarter" idx="12"/>
          </p:nvPr>
        </p:nvSpPr>
        <p:spPr/>
        <p:txBody>
          <a:bodyPr/>
          <a:lstStyle/>
          <a:p>
            <a:pPr>
              <a:defRPr/>
            </a:pPr>
            <a:fld id="{6C7A8632-7304-4A16-9764-8BED3D3E8194}" type="slidenum">
              <a:rPr lang="en-US" smtClean="0"/>
              <a:pPr>
                <a:defRPr/>
              </a:pPr>
              <a:t>99</a:t>
            </a:fld>
            <a:endParaRPr lang="en-US" dirty="0"/>
          </a:p>
        </p:txBody>
      </p:sp>
    </p:spTree>
  </p:cSld>
  <p:clrMapOvr>
    <a:masterClrMapping/>
  </p:clrMapOvr>
  <p:transition spd="slow"/>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4025</TotalTime>
  <Words>14898</Words>
  <Application>Microsoft Office PowerPoint</Application>
  <PresentationFormat>On-screen Show (4:3)</PresentationFormat>
  <Paragraphs>1981</Paragraphs>
  <Slides>120</Slides>
  <Notes>95</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120</vt:i4>
      </vt:variant>
    </vt:vector>
  </HeadingPairs>
  <TitlesOfParts>
    <vt:vector size="132" baseType="lpstr">
      <vt:lpstr>Arial</vt:lpstr>
      <vt:lpstr>Arial Narrow</vt:lpstr>
      <vt:lpstr>Courier New</vt:lpstr>
      <vt:lpstr>Georgia</vt:lpstr>
      <vt:lpstr>Helvetica</vt:lpstr>
      <vt:lpstr>Symbol</vt:lpstr>
      <vt:lpstr>Times</vt:lpstr>
      <vt:lpstr>Times New Roman</vt:lpstr>
      <vt:lpstr>Wingdings</vt:lpstr>
      <vt:lpstr>Wingdings 2</vt:lpstr>
      <vt:lpstr>Civic</vt:lpstr>
      <vt:lpstr>Document</vt:lpstr>
      <vt:lpstr>Advance Database Management System Advance SQL Tutorial </vt:lpstr>
      <vt:lpstr>Looking Back At…</vt:lpstr>
      <vt:lpstr> Joining-Displaying Data from Multiple Tables </vt:lpstr>
      <vt:lpstr>Learning Objectives</vt:lpstr>
      <vt:lpstr>Obtaining Data from Multiple Tables</vt:lpstr>
      <vt:lpstr>What Is a Join?</vt:lpstr>
      <vt:lpstr>Cartesian Product</vt:lpstr>
      <vt:lpstr>Generating a Cartesian Product</vt:lpstr>
      <vt:lpstr>Types of Joins</vt:lpstr>
      <vt:lpstr>What Is an Equijoin?</vt:lpstr>
      <vt:lpstr>Retrieving Records with Equijoins</vt:lpstr>
      <vt:lpstr>Qualifying Ambiguous Column Names</vt:lpstr>
      <vt:lpstr>Additional Search Conditions Using the AND Operator </vt:lpstr>
      <vt:lpstr>Using Table Aliases</vt:lpstr>
      <vt:lpstr>Joining More Than Two Tables</vt:lpstr>
      <vt:lpstr>Non-Equijoins</vt:lpstr>
      <vt:lpstr>Retrieving Records with Non-Equijoins</vt:lpstr>
      <vt:lpstr>Outer Joins</vt:lpstr>
      <vt:lpstr>Outer Joins</vt:lpstr>
      <vt:lpstr>Using Outer Joins</vt:lpstr>
      <vt:lpstr>Self Joins</vt:lpstr>
      <vt:lpstr>Joining a Table to Itself</vt:lpstr>
      <vt:lpstr>Cross Join: Same as Cartesian product</vt:lpstr>
      <vt:lpstr>PowerPoint Presentation</vt:lpstr>
      <vt:lpstr>Join with USING clause</vt:lpstr>
      <vt:lpstr>Join with ON clause</vt:lpstr>
      <vt:lpstr>3 way joins with ON clause</vt:lpstr>
      <vt:lpstr>Left outer Join</vt:lpstr>
      <vt:lpstr>Right outer Join</vt:lpstr>
      <vt:lpstr>Full outer Join</vt:lpstr>
      <vt:lpstr> Subqueries </vt:lpstr>
      <vt:lpstr>Learning Objectives</vt:lpstr>
      <vt:lpstr>Using a Subquery  to Solve a Problem</vt:lpstr>
      <vt:lpstr>Subqueries</vt:lpstr>
      <vt:lpstr>Using a Subquery</vt:lpstr>
      <vt:lpstr>Guidelines for Using Subqueries</vt:lpstr>
      <vt:lpstr>Types of Subqueries</vt:lpstr>
      <vt:lpstr>Single-Row Subqueries</vt:lpstr>
      <vt:lpstr>Executing Single-Row Subqueries</vt:lpstr>
      <vt:lpstr>Using Group Functions in a Subquery</vt:lpstr>
      <vt:lpstr>HAVING Clause with Subqueries</vt:lpstr>
      <vt:lpstr>What Is Wrong with This Statement?</vt:lpstr>
      <vt:lpstr>Will This Statement Work?</vt:lpstr>
      <vt:lpstr>Multiple-Row Subqueries</vt:lpstr>
      <vt:lpstr>Using ANY Operator in Multiple-Row Subqueries</vt:lpstr>
      <vt:lpstr>Using IN Operator in Multiple-Row Subqueries</vt:lpstr>
      <vt:lpstr>Using ALL Operator in Multiple-Row Subqueries</vt:lpstr>
      <vt:lpstr>Multiple-Column Subqueries</vt:lpstr>
      <vt:lpstr>Multiple-Column Subqueries: Pairwise</vt:lpstr>
      <vt:lpstr>Multiple-Column Subqueries: Pairwise</vt:lpstr>
      <vt:lpstr>Multiple-Column Subqueries: Non pairwise</vt:lpstr>
      <vt:lpstr>Multiple-Column Subqueries: Non Pairwise</vt:lpstr>
      <vt:lpstr>Null Values in a Subquery</vt:lpstr>
      <vt:lpstr>Using a Subquery in the FROM Clause</vt:lpstr>
      <vt:lpstr>Correlated Subquery </vt:lpstr>
      <vt:lpstr>Correlated Subquery </vt:lpstr>
      <vt:lpstr>Exists operator</vt:lpstr>
      <vt:lpstr>Not Exists</vt:lpstr>
      <vt:lpstr>Correlated UPDATE  </vt:lpstr>
      <vt:lpstr>Using Correlated UPDATE</vt:lpstr>
      <vt:lpstr>Correlated DELETE  </vt:lpstr>
      <vt:lpstr>Using Correlated DELETE  </vt:lpstr>
      <vt:lpstr> View </vt:lpstr>
      <vt:lpstr>Learning Objectives</vt:lpstr>
      <vt:lpstr>View</vt:lpstr>
      <vt:lpstr>View…</vt:lpstr>
      <vt:lpstr>Advantage</vt:lpstr>
      <vt:lpstr>Classification</vt:lpstr>
      <vt:lpstr>Creating a View</vt:lpstr>
      <vt:lpstr>Creating a View</vt:lpstr>
      <vt:lpstr>Creating a View</vt:lpstr>
      <vt:lpstr>Retrieving Data from a View</vt:lpstr>
      <vt:lpstr>Modifying a View</vt:lpstr>
      <vt:lpstr>Creating a Complex View</vt:lpstr>
      <vt:lpstr>Rules for Performing  DML Operations on a View</vt:lpstr>
      <vt:lpstr>Rules for Performing  DML Operations on a View</vt:lpstr>
      <vt:lpstr>Using the WITH CHECK OPTION Clause</vt:lpstr>
      <vt:lpstr>Denying DML Operations</vt:lpstr>
      <vt:lpstr>Removing a View</vt:lpstr>
      <vt:lpstr> Sequence, Index, Synonym </vt:lpstr>
      <vt:lpstr>Learning Objectives</vt:lpstr>
      <vt:lpstr>What Is a Sequence?</vt:lpstr>
      <vt:lpstr>The CREATE SEQUENCE Statement</vt:lpstr>
      <vt:lpstr>Creating a Sequence</vt:lpstr>
      <vt:lpstr>Confirming Sequences</vt:lpstr>
      <vt:lpstr>NEXTVAL and CURRVAL Pseudocolumns</vt:lpstr>
      <vt:lpstr>Using a Sequence</vt:lpstr>
      <vt:lpstr>Using a Sequence</vt:lpstr>
      <vt:lpstr>Modifying a Sequence</vt:lpstr>
      <vt:lpstr>Guidelines for Modifying a Sequence</vt:lpstr>
      <vt:lpstr>Removing a Sequence</vt:lpstr>
      <vt:lpstr>What Is an Index?</vt:lpstr>
      <vt:lpstr>How Are Indexes Created?</vt:lpstr>
      <vt:lpstr>Creating an Index</vt:lpstr>
      <vt:lpstr>When to Create an Index</vt:lpstr>
      <vt:lpstr>When Not to Create an Index</vt:lpstr>
      <vt:lpstr>Confirming Indexes</vt:lpstr>
      <vt:lpstr>Removing an Index</vt:lpstr>
      <vt:lpstr>Synonyms</vt:lpstr>
      <vt:lpstr>Creating and Removing Synonyms</vt:lpstr>
      <vt:lpstr> User Access Control </vt:lpstr>
      <vt:lpstr>Learning Objectives</vt:lpstr>
      <vt:lpstr>Privileges</vt:lpstr>
      <vt:lpstr>System Privileges</vt:lpstr>
      <vt:lpstr>Creating Users</vt:lpstr>
      <vt:lpstr>User System Privileges</vt:lpstr>
      <vt:lpstr>Granting System Privileges</vt:lpstr>
      <vt:lpstr>What is a Role?</vt:lpstr>
      <vt:lpstr>Creating and Assigning Role</vt:lpstr>
      <vt:lpstr>Creating and Granting Privileges to a Role</vt:lpstr>
      <vt:lpstr>Changing Your Password</vt:lpstr>
      <vt:lpstr>Object Privilege</vt:lpstr>
      <vt:lpstr>Object Privileges</vt:lpstr>
      <vt:lpstr>Object Privileges</vt:lpstr>
      <vt:lpstr>Granting Object Privileges</vt:lpstr>
      <vt:lpstr>WITH GRANT OPTION and PUBLIC Keywords</vt:lpstr>
      <vt:lpstr>Use of Data dictionary to view privileges </vt:lpstr>
      <vt:lpstr>How to Revoke Object Privileges</vt:lpstr>
      <vt:lpstr>Revoking Object Privileges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subject>Advance Database Management System</dc:subject>
  <dc:creator>Juena Ahmed Noshin</dc:creator>
  <cp:lastModifiedBy>Juena Ahmed Noshin</cp:lastModifiedBy>
  <cp:revision>355</cp:revision>
  <cp:lastPrinted>1998-06-30T18:28:36Z</cp:lastPrinted>
  <dcterms:created xsi:type="dcterms:W3CDTF">1995-06-17T23:31:02Z</dcterms:created>
  <dcterms:modified xsi:type="dcterms:W3CDTF">2024-09-15T03:29:55Z</dcterms:modified>
</cp:coreProperties>
</file>