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1"/>
  </p:notesMasterIdLst>
  <p:sldIdLst>
    <p:sldId id="256" r:id="rId2"/>
    <p:sldId id="295" r:id="rId3"/>
    <p:sldId id="297" r:id="rId4"/>
    <p:sldId id="298" r:id="rId5"/>
    <p:sldId id="305" r:id="rId6"/>
    <p:sldId id="300" r:id="rId7"/>
    <p:sldId id="312" r:id="rId8"/>
    <p:sldId id="299" r:id="rId9"/>
    <p:sldId id="301" r:id="rId10"/>
    <p:sldId id="303" r:id="rId11"/>
    <p:sldId id="304" r:id="rId12"/>
    <p:sldId id="307" r:id="rId13"/>
    <p:sldId id="308" r:id="rId14"/>
    <p:sldId id="309" r:id="rId15"/>
    <p:sldId id="310" r:id="rId16"/>
    <p:sldId id="313" r:id="rId17"/>
    <p:sldId id="314" r:id="rId18"/>
    <p:sldId id="316" r:id="rId19"/>
    <p:sldId id="29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45" d="100"/>
          <a:sy n="45" d="100"/>
        </p:scale>
        <p:origin x="67" y="9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6A16A6-DA8A-44C0-B98C-DBA2BB702B20}"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7138BF-0972-417B-ABAE-229428A9B8FC}">
      <dgm:prSet/>
      <dgm:spPr/>
      <dgm:t>
        <a:bodyPr/>
        <a:lstStyle/>
        <a:p>
          <a:pPr>
            <a:defRPr b="1"/>
          </a:pPr>
          <a:r>
            <a:rPr lang="en-GB"/>
            <a:t>Validation</a:t>
          </a:r>
          <a:endParaRPr lang="en-US"/>
        </a:p>
      </dgm:t>
    </dgm:pt>
    <dgm:pt modelId="{0AB16BB5-7928-48E8-A9B8-0A67E81BF7F0}" type="parTrans" cxnId="{46596B02-2226-43D6-92E9-FA8E31B278B9}">
      <dgm:prSet/>
      <dgm:spPr/>
      <dgm:t>
        <a:bodyPr/>
        <a:lstStyle/>
        <a:p>
          <a:endParaRPr lang="en-US"/>
        </a:p>
      </dgm:t>
    </dgm:pt>
    <dgm:pt modelId="{F22450EC-F530-4FCC-A963-0D5AC7739CA4}" type="sibTrans" cxnId="{46596B02-2226-43D6-92E9-FA8E31B278B9}">
      <dgm:prSet/>
      <dgm:spPr/>
      <dgm:t>
        <a:bodyPr/>
        <a:lstStyle/>
        <a:p>
          <a:endParaRPr lang="en-US"/>
        </a:p>
      </dgm:t>
    </dgm:pt>
    <dgm:pt modelId="{F816F46D-0C26-4A90-823C-DEC57647FCDE}">
      <dgm:prSet custT="1"/>
      <dgm:spPr/>
      <dgm:t>
        <a:bodyPr/>
        <a:lstStyle/>
        <a:p>
          <a:pPr>
            <a:buFont typeface="Wingdings" panose="05000000000000000000" pitchFamily="2" charset="2"/>
            <a:buChar char="q"/>
          </a:pPr>
          <a:r>
            <a:rPr lang="en-GB" sz="2200" dirty="0"/>
            <a:t>-  </a:t>
          </a:r>
          <a:r>
            <a:rPr lang="en-GB" sz="2200" dirty="0">
              <a:solidFill>
                <a:srgbClr val="002060"/>
              </a:solidFill>
            </a:rPr>
            <a:t>Software systems must do what they are </a:t>
          </a:r>
          <a:br>
            <a:rPr lang="en-GB" sz="2200" dirty="0">
              <a:solidFill>
                <a:srgbClr val="002060"/>
              </a:solidFill>
            </a:rPr>
          </a:br>
          <a:r>
            <a:rPr lang="en-GB" sz="2200" dirty="0">
              <a:solidFill>
                <a:srgbClr val="002060"/>
              </a:solidFill>
            </a:rPr>
            <a:t>   supposed to do; they must </a:t>
          </a:r>
          <a:r>
            <a:rPr lang="en-GB" sz="2200" dirty="0">
              <a:solidFill>
                <a:srgbClr val="C00000"/>
              </a:solidFill>
            </a:rPr>
            <a:t>do the right things</a:t>
          </a:r>
          <a:endParaRPr lang="en-US" sz="2200" dirty="0">
            <a:solidFill>
              <a:srgbClr val="C00000"/>
            </a:solidFill>
          </a:endParaRPr>
        </a:p>
      </dgm:t>
    </dgm:pt>
    <dgm:pt modelId="{F49DA08C-8950-4B57-ADA4-11C49265D107}" type="parTrans" cxnId="{8BF676ED-86A3-4819-8E3A-9C37820CF1B0}">
      <dgm:prSet/>
      <dgm:spPr/>
      <dgm:t>
        <a:bodyPr/>
        <a:lstStyle/>
        <a:p>
          <a:endParaRPr lang="en-US"/>
        </a:p>
      </dgm:t>
    </dgm:pt>
    <dgm:pt modelId="{DDD784BD-40A2-482D-9206-8B7F604ADEC5}" type="sibTrans" cxnId="{8BF676ED-86A3-4819-8E3A-9C37820CF1B0}">
      <dgm:prSet/>
      <dgm:spPr/>
      <dgm:t>
        <a:bodyPr/>
        <a:lstStyle/>
        <a:p>
          <a:endParaRPr lang="en-US"/>
        </a:p>
      </dgm:t>
    </dgm:pt>
    <dgm:pt modelId="{AAD34C7F-A880-420B-8855-60CD74D20EF2}">
      <dgm:prSet custT="1"/>
      <dgm:spPr/>
      <dgm:t>
        <a:bodyPr/>
        <a:lstStyle/>
        <a:p>
          <a:pPr>
            <a:buNone/>
          </a:pPr>
          <a:r>
            <a:rPr lang="en-GB" sz="2200" dirty="0">
              <a:solidFill>
                <a:srgbClr val="002060"/>
              </a:solidFill>
            </a:rPr>
            <a:t>-  Validation is a process that ensures the software </a:t>
          </a:r>
          <a:br>
            <a:rPr lang="en-GB" sz="2200" dirty="0">
              <a:solidFill>
                <a:srgbClr val="002060"/>
              </a:solidFill>
            </a:rPr>
          </a:br>
          <a:r>
            <a:rPr lang="en-GB" sz="2200" dirty="0">
              <a:solidFill>
                <a:srgbClr val="002060"/>
              </a:solidFill>
            </a:rPr>
            <a:t>   product meets the customer requirements.</a:t>
          </a:r>
          <a:endParaRPr lang="en-US" sz="2200" dirty="0">
            <a:solidFill>
              <a:srgbClr val="002060"/>
            </a:solidFill>
          </a:endParaRPr>
        </a:p>
      </dgm:t>
    </dgm:pt>
    <dgm:pt modelId="{1137C444-90DE-44E6-9ABB-443584634166}" type="parTrans" cxnId="{D677B371-FFEE-4C47-839B-36014B144BCB}">
      <dgm:prSet/>
      <dgm:spPr/>
      <dgm:t>
        <a:bodyPr/>
        <a:lstStyle/>
        <a:p>
          <a:endParaRPr lang="en-US"/>
        </a:p>
      </dgm:t>
    </dgm:pt>
    <dgm:pt modelId="{B960749C-570D-4AB9-A4A9-36DD17AB0916}" type="sibTrans" cxnId="{D677B371-FFEE-4C47-839B-36014B144BCB}">
      <dgm:prSet/>
      <dgm:spPr/>
      <dgm:t>
        <a:bodyPr/>
        <a:lstStyle/>
        <a:p>
          <a:endParaRPr lang="en-US"/>
        </a:p>
      </dgm:t>
    </dgm:pt>
    <dgm:pt modelId="{31FCEB45-E0B1-4447-9002-F2DE8384E6A8}">
      <dgm:prSet custT="1"/>
      <dgm:spPr/>
      <dgm:t>
        <a:bodyPr/>
        <a:lstStyle/>
        <a:p>
          <a:pPr>
            <a:buNone/>
          </a:pPr>
          <a:r>
            <a:rPr lang="en-GB" sz="2200" dirty="0">
              <a:solidFill>
                <a:srgbClr val="002060"/>
              </a:solidFill>
            </a:rPr>
            <a:t>-  Building the correct product </a:t>
          </a:r>
          <a:endParaRPr lang="en-US" sz="2200" dirty="0">
            <a:solidFill>
              <a:srgbClr val="002060"/>
            </a:solidFill>
          </a:endParaRPr>
        </a:p>
      </dgm:t>
    </dgm:pt>
    <dgm:pt modelId="{76BBA42C-A894-4BB3-A9E4-755F0A16622F}" type="parTrans" cxnId="{31372CFE-8FA5-4EA5-9C8E-25CD676A61BB}">
      <dgm:prSet/>
      <dgm:spPr/>
      <dgm:t>
        <a:bodyPr/>
        <a:lstStyle/>
        <a:p>
          <a:endParaRPr lang="en-US"/>
        </a:p>
      </dgm:t>
    </dgm:pt>
    <dgm:pt modelId="{2DA6C946-FF38-4869-8941-9798674324B2}" type="sibTrans" cxnId="{31372CFE-8FA5-4EA5-9C8E-25CD676A61BB}">
      <dgm:prSet/>
      <dgm:spPr/>
      <dgm:t>
        <a:bodyPr/>
        <a:lstStyle/>
        <a:p>
          <a:endParaRPr lang="en-US"/>
        </a:p>
      </dgm:t>
    </dgm:pt>
    <dgm:pt modelId="{D8AC7D92-8982-43A5-A323-DCB7177E7164}">
      <dgm:prSet/>
      <dgm:spPr/>
      <dgm:t>
        <a:bodyPr/>
        <a:lstStyle/>
        <a:p>
          <a:pPr>
            <a:defRPr b="1"/>
          </a:pPr>
          <a:r>
            <a:rPr lang="en-GB" dirty="0"/>
            <a:t>Verification</a:t>
          </a:r>
          <a:endParaRPr lang="en-US" dirty="0"/>
        </a:p>
      </dgm:t>
    </dgm:pt>
    <dgm:pt modelId="{EC9C7E54-304F-45BC-B252-90B5E8EF7580}" type="parTrans" cxnId="{51C8E50F-D7E6-48AF-B0E1-2194F0353E9A}">
      <dgm:prSet/>
      <dgm:spPr/>
      <dgm:t>
        <a:bodyPr/>
        <a:lstStyle/>
        <a:p>
          <a:endParaRPr lang="en-US"/>
        </a:p>
      </dgm:t>
    </dgm:pt>
    <dgm:pt modelId="{5BB92125-16B2-4FDD-8B45-D7FF75586E0E}" type="sibTrans" cxnId="{51C8E50F-D7E6-48AF-B0E1-2194F0353E9A}">
      <dgm:prSet/>
      <dgm:spPr/>
      <dgm:t>
        <a:bodyPr/>
        <a:lstStyle/>
        <a:p>
          <a:endParaRPr lang="en-US"/>
        </a:p>
      </dgm:t>
    </dgm:pt>
    <dgm:pt modelId="{D75EDDE5-6817-4191-8FD4-F4618C672370}">
      <dgm:prSet custT="1"/>
      <dgm:spPr/>
      <dgm:t>
        <a:bodyPr/>
        <a:lstStyle/>
        <a:p>
          <a:r>
            <a:rPr lang="en-GB" sz="2200" dirty="0"/>
            <a:t>-  </a:t>
          </a:r>
          <a:r>
            <a:rPr lang="en-GB" sz="2200" dirty="0">
              <a:solidFill>
                <a:srgbClr val="002060"/>
              </a:solidFill>
            </a:rPr>
            <a:t>Software systems must perform the </a:t>
          </a:r>
          <a:br>
            <a:rPr lang="en-GB" sz="2200" dirty="0">
              <a:solidFill>
                <a:srgbClr val="002060"/>
              </a:solidFill>
            </a:rPr>
          </a:br>
          <a:r>
            <a:rPr lang="en-GB" sz="2200" dirty="0">
              <a:solidFill>
                <a:srgbClr val="002060"/>
              </a:solidFill>
            </a:rPr>
            <a:t>   specific tasks correctly; they must </a:t>
          </a:r>
          <a:br>
            <a:rPr lang="en-GB" sz="2200" dirty="0">
              <a:solidFill>
                <a:srgbClr val="002060"/>
              </a:solidFill>
            </a:rPr>
          </a:br>
          <a:r>
            <a:rPr lang="en-GB" sz="2200" dirty="0">
              <a:solidFill>
                <a:srgbClr val="002060"/>
              </a:solidFill>
            </a:rPr>
            <a:t>   </a:t>
          </a:r>
          <a:r>
            <a:rPr lang="en-GB" sz="2200" dirty="0">
              <a:solidFill>
                <a:srgbClr val="C00000"/>
              </a:solidFill>
            </a:rPr>
            <a:t>do the things right</a:t>
          </a:r>
          <a:endParaRPr lang="en-US" sz="2200" dirty="0">
            <a:solidFill>
              <a:srgbClr val="C00000"/>
            </a:solidFill>
          </a:endParaRPr>
        </a:p>
      </dgm:t>
    </dgm:pt>
    <dgm:pt modelId="{4F4585DC-BB46-4CDF-ADE2-06DCC864F443}" type="parTrans" cxnId="{198BC140-F650-45DA-A19E-A97FB178C011}">
      <dgm:prSet/>
      <dgm:spPr/>
      <dgm:t>
        <a:bodyPr/>
        <a:lstStyle/>
        <a:p>
          <a:endParaRPr lang="en-US"/>
        </a:p>
      </dgm:t>
    </dgm:pt>
    <dgm:pt modelId="{A2A825EE-D27C-4B7D-8F25-844A6DAB2614}" type="sibTrans" cxnId="{198BC140-F650-45DA-A19E-A97FB178C011}">
      <dgm:prSet/>
      <dgm:spPr/>
      <dgm:t>
        <a:bodyPr/>
        <a:lstStyle/>
        <a:p>
          <a:endParaRPr lang="en-US"/>
        </a:p>
      </dgm:t>
    </dgm:pt>
    <dgm:pt modelId="{ABF254CD-382C-4E27-9D59-7ABE179D3B25}">
      <dgm:prSet custT="1"/>
      <dgm:spPr/>
      <dgm:t>
        <a:bodyPr/>
        <a:lstStyle/>
        <a:p>
          <a:r>
            <a:rPr lang="en-GB" sz="2200" dirty="0">
              <a:solidFill>
                <a:srgbClr val="002060"/>
              </a:solidFill>
            </a:rPr>
            <a:t>-  Verification is a process that </a:t>
          </a:r>
          <a:br>
            <a:rPr lang="en-GB" sz="2200" dirty="0">
              <a:solidFill>
                <a:srgbClr val="002060"/>
              </a:solidFill>
            </a:rPr>
          </a:br>
          <a:r>
            <a:rPr lang="en-GB" sz="2200" dirty="0">
              <a:solidFill>
                <a:srgbClr val="002060"/>
              </a:solidFill>
            </a:rPr>
            <a:t>   ensures the software product </a:t>
          </a:r>
          <a:br>
            <a:rPr lang="en-GB" sz="2200" dirty="0">
              <a:solidFill>
                <a:srgbClr val="002060"/>
              </a:solidFill>
            </a:rPr>
          </a:br>
          <a:r>
            <a:rPr lang="en-GB" sz="2200" dirty="0">
              <a:solidFill>
                <a:srgbClr val="002060"/>
              </a:solidFill>
            </a:rPr>
            <a:t>   works properly.</a:t>
          </a:r>
          <a:endParaRPr lang="en-US" sz="2200" dirty="0">
            <a:solidFill>
              <a:srgbClr val="002060"/>
            </a:solidFill>
          </a:endParaRPr>
        </a:p>
      </dgm:t>
    </dgm:pt>
    <dgm:pt modelId="{4BFCE91A-1321-4392-90A8-DEC659439001}" type="parTrans" cxnId="{B97B4AD1-DF98-4C67-9D7E-3FC49EB41FB4}">
      <dgm:prSet/>
      <dgm:spPr/>
      <dgm:t>
        <a:bodyPr/>
        <a:lstStyle/>
        <a:p>
          <a:endParaRPr lang="en-US"/>
        </a:p>
      </dgm:t>
    </dgm:pt>
    <dgm:pt modelId="{2F923FC8-5EA2-4F98-8F36-B76B896137EC}" type="sibTrans" cxnId="{B97B4AD1-DF98-4C67-9D7E-3FC49EB41FB4}">
      <dgm:prSet/>
      <dgm:spPr/>
      <dgm:t>
        <a:bodyPr/>
        <a:lstStyle/>
        <a:p>
          <a:endParaRPr lang="en-US"/>
        </a:p>
      </dgm:t>
    </dgm:pt>
    <dgm:pt modelId="{6862A7D9-7A89-4720-AED9-218DBF6900E8}">
      <dgm:prSet custT="1"/>
      <dgm:spPr/>
      <dgm:t>
        <a:bodyPr/>
        <a:lstStyle/>
        <a:p>
          <a:r>
            <a:rPr lang="en-GB" sz="2200" dirty="0">
              <a:solidFill>
                <a:srgbClr val="002060"/>
              </a:solidFill>
            </a:rPr>
            <a:t>-  Building the product correctly</a:t>
          </a:r>
          <a:endParaRPr lang="en-US" sz="2200" dirty="0">
            <a:solidFill>
              <a:srgbClr val="002060"/>
            </a:solidFill>
          </a:endParaRPr>
        </a:p>
      </dgm:t>
    </dgm:pt>
    <dgm:pt modelId="{A59943C5-7611-4D3C-8E29-88141FE7B30E}" type="parTrans" cxnId="{38F89111-47CC-4323-BFD4-B5912EF04C7C}">
      <dgm:prSet/>
      <dgm:spPr/>
      <dgm:t>
        <a:bodyPr/>
        <a:lstStyle/>
        <a:p>
          <a:endParaRPr lang="en-US"/>
        </a:p>
      </dgm:t>
    </dgm:pt>
    <dgm:pt modelId="{71309072-B90B-4FD1-A44E-24BB02800202}" type="sibTrans" cxnId="{38F89111-47CC-4323-BFD4-B5912EF04C7C}">
      <dgm:prSet/>
      <dgm:spPr/>
      <dgm:t>
        <a:bodyPr/>
        <a:lstStyle/>
        <a:p>
          <a:endParaRPr lang="en-US"/>
        </a:p>
      </dgm:t>
    </dgm:pt>
    <dgm:pt modelId="{14CD9BBC-BCA4-4765-A7F1-53F548463966}" type="pres">
      <dgm:prSet presAssocID="{A46A16A6-DA8A-44C0-B98C-DBA2BB702B20}" presName="root" presStyleCnt="0">
        <dgm:presLayoutVars>
          <dgm:dir/>
          <dgm:resizeHandles val="exact"/>
        </dgm:presLayoutVars>
      </dgm:prSet>
      <dgm:spPr/>
    </dgm:pt>
    <dgm:pt modelId="{E3AF7E1E-DDFC-473E-9637-24F1878B9BDC}" type="pres">
      <dgm:prSet presAssocID="{657138BF-0972-417B-ABAE-229428A9B8FC}" presName="compNode" presStyleCnt="0"/>
      <dgm:spPr/>
    </dgm:pt>
    <dgm:pt modelId="{6590FE70-F5FB-4986-974F-78069AAEA596}" type="pres">
      <dgm:prSet presAssocID="{657138BF-0972-417B-ABAE-229428A9B8F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39D6E317-2D80-466C-AE1A-DFF6B231FEE8}" type="pres">
      <dgm:prSet presAssocID="{657138BF-0972-417B-ABAE-229428A9B8FC}" presName="iconSpace" presStyleCnt="0"/>
      <dgm:spPr/>
    </dgm:pt>
    <dgm:pt modelId="{80DEF5C7-3213-40FF-9BC1-50B3F914B214}" type="pres">
      <dgm:prSet presAssocID="{657138BF-0972-417B-ABAE-229428A9B8FC}" presName="parTx" presStyleLbl="revTx" presStyleIdx="0" presStyleCnt="4">
        <dgm:presLayoutVars>
          <dgm:chMax val="0"/>
          <dgm:chPref val="0"/>
        </dgm:presLayoutVars>
      </dgm:prSet>
      <dgm:spPr/>
    </dgm:pt>
    <dgm:pt modelId="{F86821C5-3EBC-4E89-A785-B654098485DB}" type="pres">
      <dgm:prSet presAssocID="{657138BF-0972-417B-ABAE-229428A9B8FC}" presName="txSpace" presStyleCnt="0"/>
      <dgm:spPr/>
    </dgm:pt>
    <dgm:pt modelId="{6F0EECCB-DEA8-493C-9DDA-41B65E12ABF9}" type="pres">
      <dgm:prSet presAssocID="{657138BF-0972-417B-ABAE-229428A9B8FC}" presName="desTx" presStyleLbl="revTx" presStyleIdx="1" presStyleCnt="4" custScaleX="132323">
        <dgm:presLayoutVars/>
      </dgm:prSet>
      <dgm:spPr/>
    </dgm:pt>
    <dgm:pt modelId="{1751D4BE-475E-441B-9E58-B9FF1BFFA2FE}" type="pres">
      <dgm:prSet presAssocID="{F22450EC-F530-4FCC-A963-0D5AC7739CA4}" presName="sibTrans" presStyleCnt="0"/>
      <dgm:spPr/>
    </dgm:pt>
    <dgm:pt modelId="{21D162FE-0344-4F6A-BE0F-2C1C1CCA2459}" type="pres">
      <dgm:prSet presAssocID="{D8AC7D92-8982-43A5-A323-DCB7177E7164}" presName="compNode" presStyleCnt="0"/>
      <dgm:spPr/>
    </dgm:pt>
    <dgm:pt modelId="{61B5331C-14EE-4E2A-9D66-05871767AFBC}" type="pres">
      <dgm:prSet presAssocID="{D8AC7D92-8982-43A5-A323-DCB7177E716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F38046BA-664C-440C-A3F4-E1A2678B55A0}" type="pres">
      <dgm:prSet presAssocID="{D8AC7D92-8982-43A5-A323-DCB7177E7164}" presName="iconSpace" presStyleCnt="0"/>
      <dgm:spPr/>
    </dgm:pt>
    <dgm:pt modelId="{759BA58B-4786-4E0A-B067-56FC236157D6}" type="pres">
      <dgm:prSet presAssocID="{D8AC7D92-8982-43A5-A323-DCB7177E7164}" presName="parTx" presStyleLbl="revTx" presStyleIdx="2" presStyleCnt="4">
        <dgm:presLayoutVars>
          <dgm:chMax val="0"/>
          <dgm:chPref val="0"/>
        </dgm:presLayoutVars>
      </dgm:prSet>
      <dgm:spPr/>
    </dgm:pt>
    <dgm:pt modelId="{D92C8556-CA54-475F-81E6-1174FC41513B}" type="pres">
      <dgm:prSet presAssocID="{D8AC7D92-8982-43A5-A323-DCB7177E7164}" presName="txSpace" presStyleCnt="0"/>
      <dgm:spPr/>
    </dgm:pt>
    <dgm:pt modelId="{C46EEC6C-63A4-4AD5-9A6B-B42E01F378E4}" type="pres">
      <dgm:prSet presAssocID="{D8AC7D92-8982-43A5-A323-DCB7177E7164}" presName="desTx" presStyleLbl="revTx" presStyleIdx="3" presStyleCnt="4" custLinFactNeighborX="-9568" custLinFactNeighborY="-4414">
        <dgm:presLayoutVars/>
      </dgm:prSet>
      <dgm:spPr/>
    </dgm:pt>
  </dgm:ptLst>
  <dgm:cxnLst>
    <dgm:cxn modelId="{46596B02-2226-43D6-92E9-FA8E31B278B9}" srcId="{A46A16A6-DA8A-44C0-B98C-DBA2BB702B20}" destId="{657138BF-0972-417B-ABAE-229428A9B8FC}" srcOrd="0" destOrd="0" parTransId="{0AB16BB5-7928-48E8-A9B8-0A67E81BF7F0}" sibTransId="{F22450EC-F530-4FCC-A963-0D5AC7739CA4}"/>
    <dgm:cxn modelId="{FDED8907-7385-4499-BC21-6FDFB0FA9EA0}" type="presOf" srcId="{ABF254CD-382C-4E27-9D59-7ABE179D3B25}" destId="{C46EEC6C-63A4-4AD5-9A6B-B42E01F378E4}" srcOrd="0" destOrd="1" presId="urn:microsoft.com/office/officeart/2018/2/layout/IconLabelDescriptionList"/>
    <dgm:cxn modelId="{51C8E50F-D7E6-48AF-B0E1-2194F0353E9A}" srcId="{A46A16A6-DA8A-44C0-B98C-DBA2BB702B20}" destId="{D8AC7D92-8982-43A5-A323-DCB7177E7164}" srcOrd="1" destOrd="0" parTransId="{EC9C7E54-304F-45BC-B252-90B5E8EF7580}" sibTransId="{5BB92125-16B2-4FDD-8B45-D7FF75586E0E}"/>
    <dgm:cxn modelId="{38F89111-47CC-4323-BFD4-B5912EF04C7C}" srcId="{D8AC7D92-8982-43A5-A323-DCB7177E7164}" destId="{6862A7D9-7A89-4720-AED9-218DBF6900E8}" srcOrd="2" destOrd="0" parTransId="{A59943C5-7611-4D3C-8E29-88141FE7B30E}" sibTransId="{71309072-B90B-4FD1-A44E-24BB02800202}"/>
    <dgm:cxn modelId="{3BE30219-77D4-4D99-89FA-CCCE3F565016}" type="presOf" srcId="{657138BF-0972-417B-ABAE-229428A9B8FC}" destId="{80DEF5C7-3213-40FF-9BC1-50B3F914B214}" srcOrd="0" destOrd="0" presId="urn:microsoft.com/office/officeart/2018/2/layout/IconLabelDescriptionList"/>
    <dgm:cxn modelId="{291C3C1D-F59C-421C-8344-B0A208719469}" type="presOf" srcId="{A46A16A6-DA8A-44C0-B98C-DBA2BB702B20}" destId="{14CD9BBC-BCA4-4765-A7F1-53F548463966}" srcOrd="0" destOrd="0" presId="urn:microsoft.com/office/officeart/2018/2/layout/IconLabelDescriptionList"/>
    <dgm:cxn modelId="{198BC140-F650-45DA-A19E-A97FB178C011}" srcId="{D8AC7D92-8982-43A5-A323-DCB7177E7164}" destId="{D75EDDE5-6817-4191-8FD4-F4618C672370}" srcOrd="0" destOrd="0" parTransId="{4F4585DC-BB46-4CDF-ADE2-06DCC864F443}" sibTransId="{A2A825EE-D27C-4B7D-8F25-844A6DAB2614}"/>
    <dgm:cxn modelId="{ACBED468-0672-4BBA-8B27-52E1009687DF}" type="presOf" srcId="{31FCEB45-E0B1-4447-9002-F2DE8384E6A8}" destId="{6F0EECCB-DEA8-493C-9DDA-41B65E12ABF9}" srcOrd="0" destOrd="2" presId="urn:microsoft.com/office/officeart/2018/2/layout/IconLabelDescriptionList"/>
    <dgm:cxn modelId="{D677B371-FFEE-4C47-839B-36014B144BCB}" srcId="{657138BF-0972-417B-ABAE-229428A9B8FC}" destId="{AAD34C7F-A880-420B-8855-60CD74D20EF2}" srcOrd="1" destOrd="0" parTransId="{1137C444-90DE-44E6-9ABB-443584634166}" sibTransId="{B960749C-570D-4AB9-A4A9-36DD17AB0916}"/>
    <dgm:cxn modelId="{C6F4AA9A-FFE0-420C-B952-144B08DC8C1D}" type="presOf" srcId="{AAD34C7F-A880-420B-8855-60CD74D20EF2}" destId="{6F0EECCB-DEA8-493C-9DDA-41B65E12ABF9}" srcOrd="0" destOrd="1" presId="urn:microsoft.com/office/officeart/2018/2/layout/IconLabelDescriptionList"/>
    <dgm:cxn modelId="{B36E30C8-09A5-4BA2-A0EC-04BA5F1B5A19}" type="presOf" srcId="{D8AC7D92-8982-43A5-A323-DCB7177E7164}" destId="{759BA58B-4786-4E0A-B067-56FC236157D6}" srcOrd="0" destOrd="0" presId="urn:microsoft.com/office/officeart/2018/2/layout/IconLabelDescriptionList"/>
    <dgm:cxn modelId="{2E3AB0CC-DF90-4AAF-AE60-3A7CA91DE7D8}" type="presOf" srcId="{F816F46D-0C26-4A90-823C-DEC57647FCDE}" destId="{6F0EECCB-DEA8-493C-9DDA-41B65E12ABF9}" srcOrd="0" destOrd="0" presId="urn:microsoft.com/office/officeart/2018/2/layout/IconLabelDescriptionList"/>
    <dgm:cxn modelId="{B97B4AD1-DF98-4C67-9D7E-3FC49EB41FB4}" srcId="{D8AC7D92-8982-43A5-A323-DCB7177E7164}" destId="{ABF254CD-382C-4E27-9D59-7ABE179D3B25}" srcOrd="1" destOrd="0" parTransId="{4BFCE91A-1321-4392-90A8-DEC659439001}" sibTransId="{2F923FC8-5EA2-4F98-8F36-B76B896137EC}"/>
    <dgm:cxn modelId="{9F6D58E4-FF1B-464F-9C6A-435627CF2CC1}" type="presOf" srcId="{6862A7D9-7A89-4720-AED9-218DBF6900E8}" destId="{C46EEC6C-63A4-4AD5-9A6B-B42E01F378E4}" srcOrd="0" destOrd="2" presId="urn:microsoft.com/office/officeart/2018/2/layout/IconLabelDescriptionList"/>
    <dgm:cxn modelId="{8BF676ED-86A3-4819-8E3A-9C37820CF1B0}" srcId="{657138BF-0972-417B-ABAE-229428A9B8FC}" destId="{F816F46D-0C26-4A90-823C-DEC57647FCDE}" srcOrd="0" destOrd="0" parTransId="{F49DA08C-8950-4B57-ADA4-11C49265D107}" sibTransId="{DDD784BD-40A2-482D-9206-8B7F604ADEC5}"/>
    <dgm:cxn modelId="{0742AAFA-3751-426D-9280-BD37C7FB1664}" type="presOf" srcId="{D75EDDE5-6817-4191-8FD4-F4618C672370}" destId="{C46EEC6C-63A4-4AD5-9A6B-B42E01F378E4}" srcOrd="0" destOrd="0" presId="urn:microsoft.com/office/officeart/2018/2/layout/IconLabelDescriptionList"/>
    <dgm:cxn modelId="{31372CFE-8FA5-4EA5-9C8E-25CD676A61BB}" srcId="{657138BF-0972-417B-ABAE-229428A9B8FC}" destId="{31FCEB45-E0B1-4447-9002-F2DE8384E6A8}" srcOrd="2" destOrd="0" parTransId="{76BBA42C-A894-4BB3-A9E4-755F0A16622F}" sibTransId="{2DA6C946-FF38-4869-8941-9798674324B2}"/>
    <dgm:cxn modelId="{450C13CD-70EB-4C5E-AB31-53C45CB85097}" type="presParOf" srcId="{14CD9BBC-BCA4-4765-A7F1-53F548463966}" destId="{E3AF7E1E-DDFC-473E-9637-24F1878B9BDC}" srcOrd="0" destOrd="0" presId="urn:microsoft.com/office/officeart/2018/2/layout/IconLabelDescriptionList"/>
    <dgm:cxn modelId="{D4AEA7C6-0B69-4D25-9B39-6B3475223062}" type="presParOf" srcId="{E3AF7E1E-DDFC-473E-9637-24F1878B9BDC}" destId="{6590FE70-F5FB-4986-974F-78069AAEA596}" srcOrd="0" destOrd="0" presId="urn:microsoft.com/office/officeart/2018/2/layout/IconLabelDescriptionList"/>
    <dgm:cxn modelId="{6A8BA974-7894-4EFD-B785-3E5C21CB0198}" type="presParOf" srcId="{E3AF7E1E-DDFC-473E-9637-24F1878B9BDC}" destId="{39D6E317-2D80-466C-AE1A-DFF6B231FEE8}" srcOrd="1" destOrd="0" presId="urn:microsoft.com/office/officeart/2018/2/layout/IconLabelDescriptionList"/>
    <dgm:cxn modelId="{AFBDE7FB-DAA7-4A93-B85C-25A894F7D8A0}" type="presParOf" srcId="{E3AF7E1E-DDFC-473E-9637-24F1878B9BDC}" destId="{80DEF5C7-3213-40FF-9BC1-50B3F914B214}" srcOrd="2" destOrd="0" presId="urn:microsoft.com/office/officeart/2018/2/layout/IconLabelDescriptionList"/>
    <dgm:cxn modelId="{62235A7A-F1F8-4571-B572-C60991E986D0}" type="presParOf" srcId="{E3AF7E1E-DDFC-473E-9637-24F1878B9BDC}" destId="{F86821C5-3EBC-4E89-A785-B654098485DB}" srcOrd="3" destOrd="0" presId="urn:microsoft.com/office/officeart/2018/2/layout/IconLabelDescriptionList"/>
    <dgm:cxn modelId="{9ADD0056-F44F-457C-9892-E5BDDD2D1EC5}" type="presParOf" srcId="{E3AF7E1E-DDFC-473E-9637-24F1878B9BDC}" destId="{6F0EECCB-DEA8-493C-9DDA-41B65E12ABF9}" srcOrd="4" destOrd="0" presId="urn:microsoft.com/office/officeart/2018/2/layout/IconLabelDescriptionList"/>
    <dgm:cxn modelId="{B6D123E3-5C3A-439F-B858-1429196C5534}" type="presParOf" srcId="{14CD9BBC-BCA4-4765-A7F1-53F548463966}" destId="{1751D4BE-475E-441B-9E58-B9FF1BFFA2FE}" srcOrd="1" destOrd="0" presId="urn:microsoft.com/office/officeart/2018/2/layout/IconLabelDescriptionList"/>
    <dgm:cxn modelId="{6D5B3C35-4B1E-42C4-A36D-A1C25E9F7492}" type="presParOf" srcId="{14CD9BBC-BCA4-4765-A7F1-53F548463966}" destId="{21D162FE-0344-4F6A-BE0F-2C1C1CCA2459}" srcOrd="2" destOrd="0" presId="urn:microsoft.com/office/officeart/2018/2/layout/IconLabelDescriptionList"/>
    <dgm:cxn modelId="{195BCFB4-E522-4464-B327-046D4CE7AF48}" type="presParOf" srcId="{21D162FE-0344-4F6A-BE0F-2C1C1CCA2459}" destId="{61B5331C-14EE-4E2A-9D66-05871767AFBC}" srcOrd="0" destOrd="0" presId="urn:microsoft.com/office/officeart/2018/2/layout/IconLabelDescriptionList"/>
    <dgm:cxn modelId="{E68C7C42-5BC0-4236-97D2-9411930E2EFC}" type="presParOf" srcId="{21D162FE-0344-4F6A-BE0F-2C1C1CCA2459}" destId="{F38046BA-664C-440C-A3F4-E1A2678B55A0}" srcOrd="1" destOrd="0" presId="urn:microsoft.com/office/officeart/2018/2/layout/IconLabelDescriptionList"/>
    <dgm:cxn modelId="{8CAA47AD-B074-4ECB-97EE-53DA6EE25C0C}" type="presParOf" srcId="{21D162FE-0344-4F6A-BE0F-2C1C1CCA2459}" destId="{759BA58B-4786-4E0A-B067-56FC236157D6}" srcOrd="2" destOrd="0" presId="urn:microsoft.com/office/officeart/2018/2/layout/IconLabelDescriptionList"/>
    <dgm:cxn modelId="{BE375ECB-C14A-43FE-B2CF-3C58C24F6E5F}" type="presParOf" srcId="{21D162FE-0344-4F6A-BE0F-2C1C1CCA2459}" destId="{D92C8556-CA54-475F-81E6-1174FC41513B}" srcOrd="3" destOrd="0" presId="urn:microsoft.com/office/officeart/2018/2/layout/IconLabelDescriptionList"/>
    <dgm:cxn modelId="{CD50C2C0-01DF-4EFE-9E33-5536F87C7661}" type="presParOf" srcId="{21D162FE-0344-4F6A-BE0F-2C1C1CCA2459}" destId="{C46EEC6C-63A4-4AD5-9A6B-B42E01F378E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90FE70-F5FB-4986-974F-78069AAEA596}">
      <dsp:nvSpPr>
        <dsp:cNvPr id="0" name=""/>
        <dsp:cNvSpPr/>
      </dsp:nvSpPr>
      <dsp:spPr>
        <a:xfrm>
          <a:off x="821562" y="381379"/>
          <a:ext cx="1510523" cy="1510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0DEF5C7-3213-40FF-9BC1-50B3F914B214}">
      <dsp:nvSpPr>
        <dsp:cNvPr id="0" name=""/>
        <dsp:cNvSpPr/>
      </dsp:nvSpPr>
      <dsp:spPr>
        <a:xfrm>
          <a:off x="821562" y="2095810"/>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GB" sz="3600" kern="1200"/>
            <a:t>Validation</a:t>
          </a:r>
          <a:endParaRPr lang="en-US" sz="3600" kern="1200"/>
        </a:p>
      </dsp:txBody>
      <dsp:txXfrm>
        <a:off x="821562" y="2095810"/>
        <a:ext cx="4315781" cy="647367"/>
      </dsp:txXfrm>
    </dsp:sp>
    <dsp:sp modelId="{6F0EECCB-DEA8-493C-9DDA-41B65E12ABF9}">
      <dsp:nvSpPr>
        <dsp:cNvPr id="0" name=""/>
        <dsp:cNvSpPr/>
      </dsp:nvSpPr>
      <dsp:spPr>
        <a:xfrm>
          <a:off x="124067" y="2838018"/>
          <a:ext cx="5710771" cy="2283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Font typeface="Wingdings" panose="05000000000000000000" pitchFamily="2" charset="2"/>
            <a:buNone/>
          </a:pPr>
          <a:r>
            <a:rPr lang="en-GB" sz="2200" kern="1200" dirty="0"/>
            <a:t>-  </a:t>
          </a:r>
          <a:r>
            <a:rPr lang="en-GB" sz="2200" kern="1200" dirty="0">
              <a:solidFill>
                <a:srgbClr val="002060"/>
              </a:solidFill>
            </a:rPr>
            <a:t>Software systems must do what they are </a:t>
          </a:r>
          <a:br>
            <a:rPr lang="en-GB" sz="2200" kern="1200" dirty="0">
              <a:solidFill>
                <a:srgbClr val="002060"/>
              </a:solidFill>
            </a:rPr>
          </a:br>
          <a:r>
            <a:rPr lang="en-GB" sz="2200" kern="1200" dirty="0">
              <a:solidFill>
                <a:srgbClr val="002060"/>
              </a:solidFill>
            </a:rPr>
            <a:t>   supposed to do; they must </a:t>
          </a:r>
          <a:r>
            <a:rPr lang="en-GB" sz="2200" kern="1200" dirty="0">
              <a:solidFill>
                <a:srgbClr val="C00000"/>
              </a:solidFill>
            </a:rPr>
            <a:t>do the right things</a:t>
          </a:r>
          <a:endParaRPr lang="en-US" sz="2200" kern="1200" dirty="0">
            <a:solidFill>
              <a:srgbClr val="C00000"/>
            </a:solidFill>
          </a:endParaRPr>
        </a:p>
        <a:p>
          <a:pPr marL="0" lvl="0" indent="0" algn="l" defTabSz="977900">
            <a:lnSpc>
              <a:spcPct val="90000"/>
            </a:lnSpc>
            <a:spcBef>
              <a:spcPct val="0"/>
            </a:spcBef>
            <a:spcAft>
              <a:spcPct val="35000"/>
            </a:spcAft>
            <a:buNone/>
          </a:pPr>
          <a:r>
            <a:rPr lang="en-GB" sz="2200" kern="1200" dirty="0">
              <a:solidFill>
                <a:srgbClr val="002060"/>
              </a:solidFill>
            </a:rPr>
            <a:t>-  Validation is a process that ensures the software </a:t>
          </a:r>
          <a:br>
            <a:rPr lang="en-GB" sz="2200" kern="1200" dirty="0">
              <a:solidFill>
                <a:srgbClr val="002060"/>
              </a:solidFill>
            </a:rPr>
          </a:br>
          <a:r>
            <a:rPr lang="en-GB" sz="2200" kern="1200" dirty="0">
              <a:solidFill>
                <a:srgbClr val="002060"/>
              </a:solidFill>
            </a:rPr>
            <a:t>   product meets the customer requirements.</a:t>
          </a:r>
          <a:endParaRPr lang="en-US" sz="2200" kern="1200" dirty="0">
            <a:solidFill>
              <a:srgbClr val="002060"/>
            </a:solidFill>
          </a:endParaRPr>
        </a:p>
        <a:p>
          <a:pPr marL="0" lvl="0" indent="0" algn="l" defTabSz="977900">
            <a:lnSpc>
              <a:spcPct val="90000"/>
            </a:lnSpc>
            <a:spcBef>
              <a:spcPct val="0"/>
            </a:spcBef>
            <a:spcAft>
              <a:spcPct val="35000"/>
            </a:spcAft>
            <a:buNone/>
          </a:pPr>
          <a:r>
            <a:rPr lang="en-GB" sz="2200" kern="1200" dirty="0">
              <a:solidFill>
                <a:srgbClr val="002060"/>
              </a:solidFill>
            </a:rPr>
            <a:t>-  Building the correct product </a:t>
          </a:r>
          <a:endParaRPr lang="en-US" sz="2200" kern="1200" dirty="0">
            <a:solidFill>
              <a:srgbClr val="002060"/>
            </a:solidFill>
          </a:endParaRPr>
        </a:p>
      </dsp:txBody>
      <dsp:txXfrm>
        <a:off x="124067" y="2838018"/>
        <a:ext cx="5710771" cy="2283288"/>
      </dsp:txXfrm>
    </dsp:sp>
    <dsp:sp modelId="{61B5331C-14EE-4E2A-9D66-05871767AFBC}">
      <dsp:nvSpPr>
        <dsp:cNvPr id="0" name=""/>
        <dsp:cNvSpPr/>
      </dsp:nvSpPr>
      <dsp:spPr>
        <a:xfrm>
          <a:off x="6590100" y="381379"/>
          <a:ext cx="1510523" cy="1510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59BA58B-4786-4E0A-B067-56FC236157D6}">
      <dsp:nvSpPr>
        <dsp:cNvPr id="0" name=""/>
        <dsp:cNvSpPr/>
      </dsp:nvSpPr>
      <dsp:spPr>
        <a:xfrm>
          <a:off x="6590100" y="2095810"/>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GB" sz="3600" kern="1200" dirty="0"/>
            <a:t>Verification</a:t>
          </a:r>
          <a:endParaRPr lang="en-US" sz="3600" kern="1200" dirty="0"/>
        </a:p>
      </dsp:txBody>
      <dsp:txXfrm>
        <a:off x="6590100" y="2095810"/>
        <a:ext cx="4315781" cy="647367"/>
      </dsp:txXfrm>
    </dsp:sp>
    <dsp:sp modelId="{C46EEC6C-63A4-4AD5-9A6B-B42E01F378E4}">
      <dsp:nvSpPr>
        <dsp:cNvPr id="0" name=""/>
        <dsp:cNvSpPr/>
      </dsp:nvSpPr>
      <dsp:spPr>
        <a:xfrm>
          <a:off x="6177166" y="2737234"/>
          <a:ext cx="4315781" cy="2283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pPr>
          <a:r>
            <a:rPr lang="en-GB" sz="2200" kern="1200" dirty="0"/>
            <a:t>-  </a:t>
          </a:r>
          <a:r>
            <a:rPr lang="en-GB" sz="2200" kern="1200" dirty="0">
              <a:solidFill>
                <a:srgbClr val="002060"/>
              </a:solidFill>
            </a:rPr>
            <a:t>Software systems must perform the </a:t>
          </a:r>
          <a:br>
            <a:rPr lang="en-GB" sz="2200" kern="1200" dirty="0">
              <a:solidFill>
                <a:srgbClr val="002060"/>
              </a:solidFill>
            </a:rPr>
          </a:br>
          <a:r>
            <a:rPr lang="en-GB" sz="2200" kern="1200" dirty="0">
              <a:solidFill>
                <a:srgbClr val="002060"/>
              </a:solidFill>
            </a:rPr>
            <a:t>   specific tasks correctly; they must </a:t>
          </a:r>
          <a:br>
            <a:rPr lang="en-GB" sz="2200" kern="1200" dirty="0">
              <a:solidFill>
                <a:srgbClr val="002060"/>
              </a:solidFill>
            </a:rPr>
          </a:br>
          <a:r>
            <a:rPr lang="en-GB" sz="2200" kern="1200" dirty="0">
              <a:solidFill>
                <a:srgbClr val="002060"/>
              </a:solidFill>
            </a:rPr>
            <a:t>   </a:t>
          </a:r>
          <a:r>
            <a:rPr lang="en-GB" sz="2200" kern="1200" dirty="0">
              <a:solidFill>
                <a:srgbClr val="C00000"/>
              </a:solidFill>
            </a:rPr>
            <a:t>do the things right</a:t>
          </a:r>
          <a:endParaRPr lang="en-US" sz="2200" kern="1200" dirty="0">
            <a:solidFill>
              <a:srgbClr val="C00000"/>
            </a:solidFill>
          </a:endParaRPr>
        </a:p>
        <a:p>
          <a:pPr marL="0" lvl="0" indent="0" algn="l" defTabSz="977900">
            <a:lnSpc>
              <a:spcPct val="90000"/>
            </a:lnSpc>
            <a:spcBef>
              <a:spcPct val="0"/>
            </a:spcBef>
            <a:spcAft>
              <a:spcPct val="35000"/>
            </a:spcAft>
            <a:buNone/>
          </a:pPr>
          <a:r>
            <a:rPr lang="en-GB" sz="2200" kern="1200" dirty="0">
              <a:solidFill>
                <a:srgbClr val="002060"/>
              </a:solidFill>
            </a:rPr>
            <a:t>-  Verification is a process that </a:t>
          </a:r>
          <a:br>
            <a:rPr lang="en-GB" sz="2200" kern="1200" dirty="0">
              <a:solidFill>
                <a:srgbClr val="002060"/>
              </a:solidFill>
            </a:rPr>
          </a:br>
          <a:r>
            <a:rPr lang="en-GB" sz="2200" kern="1200" dirty="0">
              <a:solidFill>
                <a:srgbClr val="002060"/>
              </a:solidFill>
            </a:rPr>
            <a:t>   ensures the software product </a:t>
          </a:r>
          <a:br>
            <a:rPr lang="en-GB" sz="2200" kern="1200" dirty="0">
              <a:solidFill>
                <a:srgbClr val="002060"/>
              </a:solidFill>
            </a:rPr>
          </a:br>
          <a:r>
            <a:rPr lang="en-GB" sz="2200" kern="1200" dirty="0">
              <a:solidFill>
                <a:srgbClr val="002060"/>
              </a:solidFill>
            </a:rPr>
            <a:t>   works properly.</a:t>
          </a:r>
          <a:endParaRPr lang="en-US" sz="2200" kern="1200" dirty="0">
            <a:solidFill>
              <a:srgbClr val="002060"/>
            </a:solidFill>
          </a:endParaRPr>
        </a:p>
        <a:p>
          <a:pPr marL="0" lvl="0" indent="0" algn="l" defTabSz="977900">
            <a:lnSpc>
              <a:spcPct val="90000"/>
            </a:lnSpc>
            <a:spcBef>
              <a:spcPct val="0"/>
            </a:spcBef>
            <a:spcAft>
              <a:spcPct val="35000"/>
            </a:spcAft>
            <a:buNone/>
          </a:pPr>
          <a:r>
            <a:rPr lang="en-GB" sz="2200" kern="1200" dirty="0">
              <a:solidFill>
                <a:srgbClr val="002060"/>
              </a:solidFill>
            </a:rPr>
            <a:t>-  Building the product correctly</a:t>
          </a:r>
          <a:endParaRPr lang="en-US" sz="2200" kern="1200" dirty="0">
            <a:solidFill>
              <a:srgbClr val="002060"/>
            </a:solidFill>
          </a:endParaRPr>
        </a:p>
      </dsp:txBody>
      <dsp:txXfrm>
        <a:off x="6177166" y="2737234"/>
        <a:ext cx="4315781" cy="228328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18/04/2025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4/18/2025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4/18/2025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4/18/2025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4/18/2025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4/18/2025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4/18/2025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4/18/2025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4/18/2025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4/18/2025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4/18/2025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4/18/2025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quality and testing</a:t>
            </a:r>
          </a:p>
          <a:p>
            <a:pPr marL="0" indent="0" algn="ctr">
              <a:buFont typeface="Wingdings 2" panose="05020102010507070707" pitchFamily="18" charset="2"/>
              <a:buNone/>
            </a:pPr>
            <a:r>
              <a:rPr lang="en-US" sz="2400" cap="all" dirty="0">
                <a:solidFill>
                  <a:srgbClr val="FFFFFF"/>
                </a:solidFill>
              </a:rPr>
              <a:t>CSC 4133</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825850"/>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1</a:t>
            </a:r>
            <a:br>
              <a:rPr lang="en-US" sz="3000" dirty="0">
                <a:solidFill>
                  <a:srgbClr val="C00000"/>
                </a:solidFill>
              </a:rPr>
            </a:br>
            <a:br>
              <a:rPr lang="en-US" sz="3000" dirty="0">
                <a:solidFill>
                  <a:schemeClr val="tx2"/>
                </a:solidFill>
              </a:rPr>
            </a:br>
            <a:r>
              <a:rPr lang="en-US" sz="2500" dirty="0">
                <a:solidFill>
                  <a:schemeClr val="tx2"/>
                </a:solidFill>
              </a:rPr>
              <a:t>basics of software quality assurance</a:t>
            </a:r>
            <a:endParaRPr lang="en-US" sz="3000" dirty="0">
              <a:solidFill>
                <a:srgbClr val="0070C0"/>
              </a:solidFill>
            </a:endParaRPr>
          </a:p>
        </p:txBody>
      </p:sp>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4465" y="539444"/>
            <a:ext cx="11029950" cy="463448"/>
          </a:xfrm>
        </p:spPr>
        <p:txBody>
          <a:bodyPr>
            <a:normAutofit fontScale="90000"/>
          </a:bodyPr>
          <a:lstStyle/>
          <a:p>
            <a:pPr algn="ctr"/>
            <a:r>
              <a:rPr lang="en-GB" dirty="0">
                <a:solidFill>
                  <a:srgbClr val="0070C0"/>
                </a:solidFill>
              </a:rPr>
              <a:t>Difference between SQA &amp; SQC</a:t>
            </a:r>
          </a:p>
        </p:txBody>
      </p:sp>
      <p:graphicFrame>
        <p:nvGraphicFramePr>
          <p:cNvPr id="6" name="Content Placeholder 3"/>
          <p:cNvGraphicFramePr>
            <a:graphicFrameLocks/>
          </p:cNvGraphicFramePr>
          <p:nvPr>
            <p:extLst>
              <p:ext uri="{D42A27DB-BD31-4B8C-83A1-F6EECF244321}">
                <p14:modId xmlns:p14="http://schemas.microsoft.com/office/powerpoint/2010/main" val="828483371"/>
              </p:ext>
            </p:extLst>
          </p:nvPr>
        </p:nvGraphicFramePr>
        <p:xfrm>
          <a:off x="684430" y="1054506"/>
          <a:ext cx="10762670" cy="3401486"/>
        </p:xfrm>
        <a:graphic>
          <a:graphicData uri="http://schemas.openxmlformats.org/drawingml/2006/table">
            <a:tbl>
              <a:tblPr firstRow="1" bandRow="1">
                <a:tableStyleId>{5C22544A-7EE6-4342-B048-85BDC9FD1C3A}</a:tableStyleId>
              </a:tblPr>
              <a:tblGrid>
                <a:gridCol w="5701622">
                  <a:extLst>
                    <a:ext uri="{9D8B030D-6E8A-4147-A177-3AD203B41FA5}">
                      <a16:colId xmlns:a16="http://schemas.microsoft.com/office/drawing/2014/main" val="20000"/>
                    </a:ext>
                  </a:extLst>
                </a:gridCol>
                <a:gridCol w="5061048">
                  <a:extLst>
                    <a:ext uri="{9D8B030D-6E8A-4147-A177-3AD203B41FA5}">
                      <a16:colId xmlns:a16="http://schemas.microsoft.com/office/drawing/2014/main" val="20001"/>
                    </a:ext>
                  </a:extLst>
                </a:gridCol>
              </a:tblGrid>
              <a:tr h="485603">
                <a:tc>
                  <a:txBody>
                    <a:bodyPr/>
                    <a:lstStyle/>
                    <a:p>
                      <a:r>
                        <a:rPr lang="en-US" sz="2200" dirty="0"/>
                        <a:t>SQA</a:t>
                      </a:r>
                    </a:p>
                  </a:txBody>
                  <a:tcPr/>
                </a:tc>
                <a:tc>
                  <a:txBody>
                    <a:bodyPr/>
                    <a:lstStyle/>
                    <a:p>
                      <a:r>
                        <a:rPr lang="en-US" sz="2200" dirty="0"/>
                        <a:t>SQC</a:t>
                      </a:r>
                    </a:p>
                  </a:txBody>
                  <a:tcPr/>
                </a:tc>
                <a:extLst>
                  <a:ext uri="{0D108BD9-81ED-4DB2-BD59-A6C34878D82A}">
                    <a16:rowId xmlns:a16="http://schemas.microsoft.com/office/drawing/2014/main" val="10000"/>
                  </a:ext>
                </a:extLst>
              </a:tr>
              <a:tr h="973471">
                <a:tc>
                  <a:txBody>
                    <a:bodyPr/>
                    <a:lstStyle/>
                    <a:p>
                      <a:r>
                        <a:rPr lang="en-US" sz="2200" dirty="0"/>
                        <a:t>A process which deliberate on </a:t>
                      </a:r>
                      <a:r>
                        <a:rPr lang="en-US" sz="2200" dirty="0">
                          <a:solidFill>
                            <a:srgbClr val="7030A0"/>
                          </a:solidFill>
                        </a:rPr>
                        <a:t>providing assurance that quality</a:t>
                      </a:r>
                      <a:r>
                        <a:rPr lang="en-US" sz="2200" dirty="0"/>
                        <a:t> request will be achieved</a:t>
                      </a:r>
                    </a:p>
                  </a:txBody>
                  <a:tcPr/>
                </a:tc>
                <a:tc>
                  <a:txBody>
                    <a:bodyPr/>
                    <a:lstStyle/>
                    <a:p>
                      <a:r>
                        <a:rPr lang="en-US" sz="2200" dirty="0"/>
                        <a:t>A process which deliberates on </a:t>
                      </a:r>
                      <a:r>
                        <a:rPr lang="en-US" sz="2200" dirty="0">
                          <a:solidFill>
                            <a:srgbClr val="7030A0"/>
                          </a:solidFill>
                        </a:rPr>
                        <a:t>fulfilling the quality</a:t>
                      </a:r>
                      <a:r>
                        <a:rPr lang="en-US" sz="2200" dirty="0"/>
                        <a:t> request</a:t>
                      </a:r>
                    </a:p>
                  </a:txBody>
                  <a:tcPr/>
                </a:tc>
                <a:extLst>
                  <a:ext uri="{0D108BD9-81ED-4DB2-BD59-A6C34878D82A}">
                    <a16:rowId xmlns:a16="http://schemas.microsoft.com/office/drawing/2014/main" val="10001"/>
                  </a:ext>
                </a:extLst>
              </a:tr>
              <a:tr h="485603">
                <a:tc>
                  <a:txBody>
                    <a:bodyPr/>
                    <a:lstStyle/>
                    <a:p>
                      <a:r>
                        <a:rPr lang="en-US" sz="2200" dirty="0">
                          <a:solidFill>
                            <a:srgbClr val="7030A0"/>
                          </a:solidFill>
                        </a:rPr>
                        <a:t>Aim is to prevent the defect</a:t>
                      </a:r>
                    </a:p>
                  </a:txBody>
                  <a:tcPr/>
                </a:tc>
                <a:tc>
                  <a:txBody>
                    <a:bodyPr/>
                    <a:lstStyle/>
                    <a:p>
                      <a:r>
                        <a:rPr lang="en-US" sz="2200" dirty="0"/>
                        <a:t>Aim is to identify and resolve the defects</a:t>
                      </a:r>
                    </a:p>
                  </a:txBody>
                  <a:tcPr/>
                </a:tc>
                <a:extLst>
                  <a:ext uri="{0D108BD9-81ED-4DB2-BD59-A6C34878D82A}">
                    <a16:rowId xmlns:a16="http://schemas.microsoft.com/office/drawing/2014/main" val="10002"/>
                  </a:ext>
                </a:extLst>
              </a:tr>
              <a:tr h="485603">
                <a:tc>
                  <a:txBody>
                    <a:bodyPr/>
                    <a:lstStyle/>
                    <a:p>
                      <a:r>
                        <a:rPr lang="en-US" sz="2200" dirty="0"/>
                        <a:t>Is the technique of </a:t>
                      </a:r>
                      <a:r>
                        <a:rPr lang="en-US" sz="2200" dirty="0">
                          <a:solidFill>
                            <a:srgbClr val="7030A0"/>
                          </a:solidFill>
                        </a:rPr>
                        <a:t>managing the quality</a:t>
                      </a:r>
                    </a:p>
                  </a:txBody>
                  <a:tcPr/>
                </a:tc>
                <a:tc>
                  <a:txBody>
                    <a:bodyPr/>
                    <a:lstStyle/>
                    <a:p>
                      <a:r>
                        <a:rPr lang="en-US" sz="2200" dirty="0"/>
                        <a:t>Is the method to </a:t>
                      </a:r>
                      <a:r>
                        <a:rPr lang="en-US" sz="2200" dirty="0">
                          <a:solidFill>
                            <a:srgbClr val="7030A0"/>
                          </a:solidFill>
                        </a:rPr>
                        <a:t>verify the quality</a:t>
                      </a:r>
                    </a:p>
                  </a:txBody>
                  <a:tcPr/>
                </a:tc>
                <a:extLst>
                  <a:ext uri="{0D108BD9-81ED-4DB2-BD59-A6C34878D82A}">
                    <a16:rowId xmlns:a16="http://schemas.microsoft.com/office/drawing/2014/main" val="10003"/>
                  </a:ext>
                </a:extLst>
              </a:tr>
              <a:tr h="485603">
                <a:tc>
                  <a:txBody>
                    <a:bodyPr/>
                    <a:lstStyle/>
                    <a:p>
                      <a:r>
                        <a:rPr lang="en-US" sz="2200" dirty="0">
                          <a:solidFill>
                            <a:srgbClr val="7030A0"/>
                          </a:solidFill>
                        </a:rPr>
                        <a:t>Does not involve executing the program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a:t>Always involves </a:t>
                      </a:r>
                      <a:r>
                        <a:rPr lang="en-US" sz="2200" dirty="0">
                          <a:solidFill>
                            <a:srgbClr val="7030A0"/>
                          </a:solidFill>
                        </a:rPr>
                        <a:t>executing the program</a:t>
                      </a:r>
                    </a:p>
                  </a:txBody>
                  <a:tcPr/>
                </a:tc>
                <a:extLst>
                  <a:ext uri="{0D108BD9-81ED-4DB2-BD59-A6C34878D82A}">
                    <a16:rowId xmlns:a16="http://schemas.microsoft.com/office/drawing/2014/main" val="10004"/>
                  </a:ext>
                </a:extLst>
              </a:tr>
              <a:tr h="485603">
                <a:tc>
                  <a:txBody>
                    <a:bodyPr/>
                    <a:lstStyle/>
                    <a:p>
                      <a:r>
                        <a:rPr lang="en-US" sz="2200" dirty="0">
                          <a:solidFill>
                            <a:srgbClr val="7030A0"/>
                          </a:solidFill>
                        </a:rPr>
                        <a:t>All team members are responsible</a:t>
                      </a:r>
                    </a:p>
                  </a:txBody>
                  <a:tcPr/>
                </a:tc>
                <a:tc>
                  <a:txBody>
                    <a:bodyPr/>
                    <a:lstStyle/>
                    <a:p>
                      <a:r>
                        <a:rPr lang="en-US" sz="2200" dirty="0"/>
                        <a:t>Only testing team is responsible</a:t>
                      </a:r>
                    </a:p>
                  </a:txBody>
                  <a:tcPr/>
                </a:tc>
                <a:extLst>
                  <a:ext uri="{0D108BD9-81ED-4DB2-BD59-A6C34878D82A}">
                    <a16:rowId xmlns:a16="http://schemas.microsoft.com/office/drawing/2014/main" val="10005"/>
                  </a:ext>
                </a:extLst>
              </a:tr>
            </a:tbl>
          </a:graphicData>
        </a:graphic>
      </p:graphicFrame>
      <p:pic>
        <p:nvPicPr>
          <p:cNvPr id="2050" name="Picture 2" descr="Image result for sqa vs sqc">
            <a:extLst>
              <a:ext uri="{FF2B5EF4-FFF2-40B4-BE49-F238E27FC236}">
                <a16:creationId xmlns:a16="http://schemas.microsoft.com/office/drawing/2014/main" id="{991CDB2C-8361-447B-9E5D-F8D261B723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4530523"/>
            <a:ext cx="8229599" cy="23274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3751BE1-9AA2-4379-B5CC-CEE60B8C2E05}"/>
              </a:ext>
            </a:extLst>
          </p:cNvPr>
          <p:cNvPicPr>
            <a:picLocks noChangeAspect="1"/>
          </p:cNvPicPr>
          <p:nvPr/>
        </p:nvPicPr>
        <p:blipFill>
          <a:blip r:embed="rId3"/>
          <a:stretch>
            <a:fillRect/>
          </a:stretch>
        </p:blipFill>
        <p:spPr>
          <a:xfrm>
            <a:off x="8875916" y="4839466"/>
            <a:ext cx="2581275" cy="1190625"/>
          </a:xfrm>
          <a:prstGeom prst="rect">
            <a:avLst/>
          </a:prstGeom>
        </p:spPr>
      </p:pic>
      <p:sp>
        <p:nvSpPr>
          <p:cNvPr id="9" name="Content Placeholder 2">
            <a:extLst>
              <a:ext uri="{FF2B5EF4-FFF2-40B4-BE49-F238E27FC236}">
                <a16:creationId xmlns:a16="http://schemas.microsoft.com/office/drawing/2014/main" id="{BFBCE0F5-F926-40FA-AC89-ABBF84277A80}"/>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0AFBB6A2-C55C-4E3E-AD77-DC3D25ABB293}"/>
              </a:ext>
            </a:extLst>
          </p:cNvPr>
          <p:cNvSpPr txBox="1">
            <a:spLocks/>
          </p:cNvSpPr>
          <p:nvPr/>
        </p:nvSpPr>
        <p:spPr>
          <a:xfrm rot="5400000">
            <a:off x="11852787" y="13273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10</a:t>
            </a:fld>
            <a:r>
              <a:rPr lang="en-US" sz="1400" b="1" dirty="0"/>
              <a:t> </a:t>
            </a:r>
          </a:p>
        </p:txBody>
      </p:sp>
    </p:spTree>
    <p:extLst>
      <p:ext uri="{BB962C8B-B14F-4D97-AF65-F5344CB8AC3E}">
        <p14:creationId xmlns:p14="http://schemas.microsoft.com/office/powerpoint/2010/main" val="3009095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27933"/>
            <a:ext cx="11029950" cy="448699"/>
          </a:xfrm>
        </p:spPr>
        <p:txBody>
          <a:bodyPr>
            <a:normAutofit fontScale="90000"/>
          </a:bodyPr>
          <a:lstStyle/>
          <a:p>
            <a:pPr algn="ctr"/>
            <a:r>
              <a:rPr lang="en-GB" dirty="0">
                <a:solidFill>
                  <a:srgbClr val="0070C0"/>
                </a:solidFill>
              </a:rPr>
              <a:t>Difference between SQA &amp; SQC</a:t>
            </a:r>
          </a:p>
        </p:txBody>
      </p:sp>
      <p:graphicFrame>
        <p:nvGraphicFramePr>
          <p:cNvPr id="7" name="Content Placeholder 3"/>
          <p:cNvGraphicFramePr>
            <a:graphicFrameLocks/>
          </p:cNvGraphicFramePr>
          <p:nvPr>
            <p:extLst>
              <p:ext uri="{D42A27DB-BD31-4B8C-83A1-F6EECF244321}">
                <p14:modId xmlns:p14="http://schemas.microsoft.com/office/powerpoint/2010/main" val="842679740"/>
              </p:ext>
            </p:extLst>
          </p:nvPr>
        </p:nvGraphicFramePr>
        <p:xfrm>
          <a:off x="463205" y="1187245"/>
          <a:ext cx="10970236" cy="5342674"/>
        </p:xfrm>
        <a:graphic>
          <a:graphicData uri="http://schemas.openxmlformats.org/drawingml/2006/table">
            <a:tbl>
              <a:tblPr firstRow="1" bandRow="1">
                <a:tableStyleId>{5C22544A-7EE6-4342-B048-85BDC9FD1C3A}</a:tableStyleId>
              </a:tblPr>
              <a:tblGrid>
                <a:gridCol w="5011225">
                  <a:extLst>
                    <a:ext uri="{9D8B030D-6E8A-4147-A177-3AD203B41FA5}">
                      <a16:colId xmlns:a16="http://schemas.microsoft.com/office/drawing/2014/main" val="20000"/>
                    </a:ext>
                  </a:extLst>
                </a:gridCol>
                <a:gridCol w="5959011">
                  <a:extLst>
                    <a:ext uri="{9D8B030D-6E8A-4147-A177-3AD203B41FA5}">
                      <a16:colId xmlns:a16="http://schemas.microsoft.com/office/drawing/2014/main" val="20001"/>
                    </a:ext>
                  </a:extLst>
                </a:gridCol>
              </a:tblGrid>
              <a:tr h="393525">
                <a:tc>
                  <a:txBody>
                    <a:bodyPr/>
                    <a:lstStyle/>
                    <a:p>
                      <a:r>
                        <a:rPr lang="en-US" sz="2200" dirty="0"/>
                        <a:t>SQA</a:t>
                      </a:r>
                    </a:p>
                  </a:txBody>
                  <a:tcPr/>
                </a:tc>
                <a:tc>
                  <a:txBody>
                    <a:bodyPr/>
                    <a:lstStyle/>
                    <a:p>
                      <a:r>
                        <a:rPr lang="en-US" sz="2200" dirty="0"/>
                        <a:t>SQC</a:t>
                      </a:r>
                    </a:p>
                  </a:txBody>
                  <a:tcPr/>
                </a:tc>
                <a:extLst>
                  <a:ext uri="{0D108BD9-81ED-4DB2-BD59-A6C34878D82A}">
                    <a16:rowId xmlns:a16="http://schemas.microsoft.com/office/drawing/2014/main" val="10000"/>
                  </a:ext>
                </a:extLst>
              </a:tr>
              <a:tr h="55956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solidFill>
                            <a:srgbClr val="C00000"/>
                          </a:solidFill>
                        </a:rPr>
                        <a:t>Verification</a:t>
                      </a:r>
                      <a:r>
                        <a:rPr lang="en-US" sz="2200" dirty="0"/>
                        <a:t> - Makes sure you are doing the things right (is process oriented)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solidFill>
                            <a:srgbClr val="C00000"/>
                          </a:solidFill>
                        </a:rPr>
                        <a:t>Validation</a:t>
                      </a:r>
                      <a:r>
                        <a:rPr lang="en-US" sz="2200" dirty="0"/>
                        <a:t> - Makes sure the results of what you’ve done are what you expected (product oriented)</a:t>
                      </a:r>
                      <a:br>
                        <a:rPr lang="en-US" sz="2200" dirty="0"/>
                      </a:br>
                      <a:endParaRPr lang="en-US" sz="2200" dirty="0"/>
                    </a:p>
                  </a:txBody>
                  <a:tcPr/>
                </a:tc>
                <a:extLst>
                  <a:ext uri="{0D108BD9-81ED-4DB2-BD59-A6C34878D82A}">
                    <a16:rowId xmlns:a16="http://schemas.microsoft.com/office/drawing/2014/main" val="10001"/>
                  </a:ext>
                </a:extLst>
              </a:tr>
              <a:tr h="67923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solidFill>
                            <a:srgbClr val="7030A0"/>
                          </a:solidFill>
                        </a:rPr>
                        <a:t>Planning </a:t>
                      </a:r>
                      <a:r>
                        <a:rPr lang="en-US" sz="2200" dirty="0"/>
                        <a:t>for doing a process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t>Action for </a:t>
                      </a:r>
                      <a:r>
                        <a:rPr lang="en-US" sz="2200" dirty="0">
                          <a:solidFill>
                            <a:srgbClr val="7030A0"/>
                          </a:solidFill>
                        </a:rPr>
                        <a:t>executing the planned</a:t>
                      </a:r>
                      <a:r>
                        <a:rPr lang="en-US" sz="2200" dirty="0"/>
                        <a:t> process</a:t>
                      </a:r>
                    </a:p>
                  </a:txBody>
                  <a:tcPr/>
                </a:tc>
                <a:extLst>
                  <a:ext uri="{0D108BD9-81ED-4DB2-BD59-A6C34878D82A}">
                    <a16:rowId xmlns:a16="http://schemas.microsoft.com/office/drawing/2014/main" val="10002"/>
                  </a:ext>
                </a:extLst>
              </a:tr>
              <a:tr h="393525">
                <a:tc>
                  <a:txBody>
                    <a:bodyPr/>
                    <a:lstStyle/>
                    <a:p>
                      <a:r>
                        <a:rPr lang="en-US" sz="2200" dirty="0">
                          <a:solidFill>
                            <a:srgbClr val="7030A0"/>
                          </a:solidFill>
                        </a:rPr>
                        <a:t>Defines standards</a:t>
                      </a:r>
                      <a:r>
                        <a:rPr lang="en-US" sz="2200" dirty="0"/>
                        <a:t> and methodologies to followed in order to meet the customer requirements</a:t>
                      </a:r>
                    </a:p>
                  </a:txBody>
                  <a:tcPr/>
                </a:tc>
                <a:tc>
                  <a:txBody>
                    <a:bodyPr/>
                    <a:lstStyle/>
                    <a:p>
                      <a:r>
                        <a:rPr lang="en-US" sz="2200" dirty="0">
                          <a:solidFill>
                            <a:srgbClr val="7030A0"/>
                          </a:solidFill>
                        </a:rPr>
                        <a:t>Ensures</a:t>
                      </a:r>
                      <a:r>
                        <a:rPr lang="en-US" sz="2200" dirty="0"/>
                        <a:t> that the defined </a:t>
                      </a:r>
                      <a:r>
                        <a:rPr lang="en-US" sz="2200" dirty="0">
                          <a:solidFill>
                            <a:srgbClr val="7030A0"/>
                          </a:solidFill>
                        </a:rPr>
                        <a:t>standards are followed </a:t>
                      </a:r>
                      <a:r>
                        <a:rPr lang="en-US" sz="2200" dirty="0"/>
                        <a:t>while working on the product</a:t>
                      </a:r>
                    </a:p>
                  </a:txBody>
                  <a:tcPr/>
                </a:tc>
                <a:extLst>
                  <a:ext uri="{0D108BD9-81ED-4DB2-BD59-A6C34878D82A}">
                    <a16:rowId xmlns:a16="http://schemas.microsoft.com/office/drawing/2014/main" val="10003"/>
                  </a:ext>
                </a:extLst>
              </a:tr>
              <a:tr h="393525">
                <a:tc>
                  <a:txBody>
                    <a:bodyPr/>
                    <a:lstStyle/>
                    <a:p>
                      <a:r>
                        <a:rPr lang="en-US" sz="2200" dirty="0"/>
                        <a:t>The process to </a:t>
                      </a:r>
                      <a:r>
                        <a:rPr lang="en-US" sz="2200" dirty="0">
                          <a:solidFill>
                            <a:srgbClr val="7030A0"/>
                          </a:solidFill>
                        </a:rPr>
                        <a:t>create the deliverables</a:t>
                      </a:r>
                    </a:p>
                  </a:txBody>
                  <a:tcPr/>
                </a:tc>
                <a:tc>
                  <a:txBody>
                    <a:bodyPr/>
                    <a:lstStyle/>
                    <a:p>
                      <a:r>
                        <a:rPr lang="en-US" sz="2200" dirty="0"/>
                        <a:t>The process to </a:t>
                      </a:r>
                      <a:r>
                        <a:rPr lang="en-US" sz="2200" dirty="0">
                          <a:solidFill>
                            <a:srgbClr val="7030A0"/>
                          </a:solidFill>
                        </a:rPr>
                        <a:t>verify that deliverables</a:t>
                      </a:r>
                    </a:p>
                  </a:txBody>
                  <a:tcPr/>
                </a:tc>
                <a:extLst>
                  <a:ext uri="{0D108BD9-81ED-4DB2-BD59-A6C34878D82A}">
                    <a16:rowId xmlns:a16="http://schemas.microsoft.com/office/drawing/2014/main" val="10004"/>
                  </a:ext>
                </a:extLst>
              </a:tr>
              <a:tr h="393525">
                <a:tc>
                  <a:txBody>
                    <a:bodyPr/>
                    <a:lstStyle/>
                    <a:p>
                      <a:r>
                        <a:rPr lang="en-US" sz="2200" dirty="0">
                          <a:solidFill>
                            <a:srgbClr val="7030A0"/>
                          </a:solidFill>
                        </a:rPr>
                        <a:t>Responsible for full software development life cycle (SDLC)</a:t>
                      </a:r>
                    </a:p>
                  </a:txBody>
                  <a:tcPr/>
                </a:tc>
                <a:tc>
                  <a:txBody>
                    <a:bodyPr/>
                    <a:lstStyle/>
                    <a:p>
                      <a:r>
                        <a:rPr lang="en-US" sz="2200" dirty="0"/>
                        <a:t>Responsible for software testing life cycle</a:t>
                      </a:r>
                    </a:p>
                  </a:txBody>
                  <a:tcPr/>
                </a:tc>
                <a:extLst>
                  <a:ext uri="{0D108BD9-81ED-4DB2-BD59-A6C34878D82A}">
                    <a16:rowId xmlns:a16="http://schemas.microsoft.com/office/drawing/2014/main" val="10006"/>
                  </a:ext>
                </a:extLst>
              </a:tr>
              <a:tr h="393525">
                <a:tc>
                  <a:txBody>
                    <a:bodyPr/>
                    <a:lstStyle/>
                    <a:p>
                      <a:r>
                        <a:rPr lang="en-US" sz="2200" dirty="0">
                          <a:solidFill>
                            <a:srgbClr val="7030A0"/>
                          </a:solidFill>
                        </a:rPr>
                        <a:t>Detects weakness</a:t>
                      </a:r>
                    </a:p>
                  </a:txBody>
                  <a:tcPr/>
                </a:tc>
                <a:tc>
                  <a:txBody>
                    <a:bodyPr/>
                    <a:lstStyle/>
                    <a:p>
                      <a:r>
                        <a:rPr lang="en-US" sz="2200" dirty="0"/>
                        <a:t>Detects defects</a:t>
                      </a:r>
                    </a:p>
                  </a:txBody>
                  <a:tcPr/>
                </a:tc>
                <a:extLst>
                  <a:ext uri="{0D108BD9-81ED-4DB2-BD59-A6C34878D82A}">
                    <a16:rowId xmlns:a16="http://schemas.microsoft.com/office/drawing/2014/main" val="10007"/>
                  </a:ext>
                </a:extLst>
              </a:tr>
              <a:tr h="393525">
                <a:tc>
                  <a:txBody>
                    <a:bodyPr/>
                    <a:lstStyle/>
                    <a:p>
                      <a:r>
                        <a:rPr lang="en-US" sz="2200" dirty="0"/>
                        <a:t>Is failure prevention system</a:t>
                      </a:r>
                    </a:p>
                  </a:txBody>
                  <a:tcPr/>
                </a:tc>
                <a:tc>
                  <a:txBody>
                    <a:bodyPr/>
                    <a:lstStyle/>
                    <a:p>
                      <a:r>
                        <a:rPr lang="en-US" sz="2200" dirty="0"/>
                        <a:t>Is failure detection system</a:t>
                      </a:r>
                    </a:p>
                  </a:txBody>
                  <a:tcPr/>
                </a:tc>
                <a:extLst>
                  <a:ext uri="{0D108BD9-81ED-4DB2-BD59-A6C34878D82A}">
                    <a16:rowId xmlns:a16="http://schemas.microsoft.com/office/drawing/2014/main" val="66109801"/>
                  </a:ext>
                </a:extLst>
              </a:tr>
            </a:tbl>
          </a:graphicData>
        </a:graphic>
      </p:graphicFrame>
      <p:sp>
        <p:nvSpPr>
          <p:cNvPr id="8" name="Content Placeholder 2">
            <a:extLst>
              <a:ext uri="{FF2B5EF4-FFF2-40B4-BE49-F238E27FC236}">
                <a16:creationId xmlns:a16="http://schemas.microsoft.com/office/drawing/2014/main" id="{653C2716-D29C-47BA-9C4F-20E4A697F515}"/>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D761FD3C-EF7F-4F9E-8545-99F59D526281}"/>
              </a:ext>
            </a:extLst>
          </p:cNvPr>
          <p:cNvSpPr txBox="1">
            <a:spLocks/>
          </p:cNvSpPr>
          <p:nvPr/>
        </p:nvSpPr>
        <p:spPr>
          <a:xfrm rot="5400000">
            <a:off x="11852787" y="13273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11</a:t>
            </a:fld>
            <a:r>
              <a:rPr lang="en-US" sz="1400" b="1" dirty="0"/>
              <a:t> </a:t>
            </a:r>
          </a:p>
        </p:txBody>
      </p:sp>
    </p:spTree>
    <p:extLst>
      <p:ext uri="{BB962C8B-B14F-4D97-AF65-F5344CB8AC3E}">
        <p14:creationId xmlns:p14="http://schemas.microsoft.com/office/powerpoint/2010/main" val="1299964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9213" y="568939"/>
            <a:ext cx="11029950" cy="596183"/>
          </a:xfrm>
        </p:spPr>
        <p:txBody>
          <a:bodyPr vert="horz" lIns="91440" tIns="45720" rIns="91440" bIns="45720" rtlCol="0" anchor="b">
            <a:normAutofit/>
          </a:bodyPr>
          <a:lstStyle/>
          <a:p>
            <a:pPr algn="ctr"/>
            <a:r>
              <a:rPr lang="en-US" dirty="0">
                <a:solidFill>
                  <a:srgbClr val="0070C0"/>
                </a:solidFill>
              </a:rPr>
              <a:t>Validation and Verification</a:t>
            </a:r>
          </a:p>
        </p:txBody>
      </p:sp>
      <p:graphicFrame>
        <p:nvGraphicFramePr>
          <p:cNvPr id="8" name="Content Placeholder 2">
            <a:extLst>
              <a:ext uri="{FF2B5EF4-FFF2-40B4-BE49-F238E27FC236}">
                <a16:creationId xmlns:a16="http://schemas.microsoft.com/office/drawing/2014/main" id="{D258FDDD-80A9-4F88-A9AB-A67542FC9E2A}"/>
              </a:ext>
            </a:extLst>
          </p:cNvPr>
          <p:cNvGraphicFramePr/>
          <p:nvPr>
            <p:extLst>
              <p:ext uri="{D42A27DB-BD31-4B8C-83A1-F6EECF244321}">
                <p14:modId xmlns:p14="http://schemas.microsoft.com/office/powerpoint/2010/main" val="3417357371"/>
              </p:ext>
            </p:extLst>
          </p:nvPr>
        </p:nvGraphicFramePr>
        <p:xfrm>
          <a:off x="920238" y="942358"/>
          <a:ext cx="11029950" cy="5502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a:extLst>
              <a:ext uri="{FF2B5EF4-FFF2-40B4-BE49-F238E27FC236}">
                <a16:creationId xmlns:a16="http://schemas.microsoft.com/office/drawing/2014/main" id="{D8DBF7C2-F2E0-4684-B727-456E66AC7DBA}"/>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5BBB09B8-2031-4888-BE08-174A5BC7FAD3}"/>
              </a:ext>
            </a:extLst>
          </p:cNvPr>
          <p:cNvSpPr txBox="1">
            <a:spLocks/>
          </p:cNvSpPr>
          <p:nvPr/>
        </p:nvSpPr>
        <p:spPr>
          <a:xfrm rot="5400000">
            <a:off x="11852787" y="13273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12</a:t>
            </a:fld>
            <a:r>
              <a:rPr lang="en-US" sz="1400" b="1" dirty="0"/>
              <a:t> </a:t>
            </a:r>
          </a:p>
        </p:txBody>
      </p:sp>
    </p:spTree>
    <p:extLst>
      <p:ext uri="{BB962C8B-B14F-4D97-AF65-F5344CB8AC3E}">
        <p14:creationId xmlns:p14="http://schemas.microsoft.com/office/powerpoint/2010/main" val="2916484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9213" y="495198"/>
            <a:ext cx="11029950" cy="596183"/>
          </a:xfrm>
        </p:spPr>
        <p:txBody>
          <a:bodyPr/>
          <a:lstStyle/>
          <a:p>
            <a:pPr algn="ctr"/>
            <a:r>
              <a:rPr lang="en-GB" dirty="0">
                <a:solidFill>
                  <a:srgbClr val="0070C0"/>
                </a:solidFill>
              </a:rPr>
              <a:t>     Difficulties on quality expectations</a:t>
            </a:r>
          </a:p>
        </p:txBody>
      </p:sp>
      <p:sp>
        <p:nvSpPr>
          <p:cNvPr id="5" name="Content Placeholder 2"/>
          <p:cNvSpPr txBox="1">
            <a:spLocks/>
          </p:cNvSpPr>
          <p:nvPr/>
        </p:nvSpPr>
        <p:spPr>
          <a:xfrm>
            <a:off x="489348" y="1120877"/>
            <a:ext cx="11250368" cy="554539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GB" sz="2200" dirty="0"/>
              <a:t>Difficulties in achieving good quality:</a:t>
            </a:r>
          </a:p>
          <a:p>
            <a:pPr lvl="1"/>
            <a:r>
              <a:rPr lang="en-GB" sz="2200" dirty="0">
                <a:solidFill>
                  <a:srgbClr val="C00000"/>
                </a:solidFill>
              </a:rPr>
              <a:t>Size (LOC in the function code)</a:t>
            </a:r>
            <a:br>
              <a:rPr lang="en-GB" sz="2200" dirty="0">
                <a:solidFill>
                  <a:srgbClr val="C00000"/>
                </a:solidFill>
              </a:rPr>
            </a:br>
            <a:r>
              <a:rPr lang="en-GB" sz="2200" dirty="0">
                <a:solidFill>
                  <a:srgbClr val="002060"/>
                </a:solidFill>
              </a:rPr>
              <a:t>Manual testing would be difficult </a:t>
            </a:r>
            <a:r>
              <a:rPr lang="en-GB" sz="2200" dirty="0"/>
              <a:t>to find logical errors</a:t>
            </a:r>
            <a:br>
              <a:rPr lang="en-GB" sz="2200" dirty="0"/>
            </a:br>
            <a:r>
              <a:rPr lang="en-GB" sz="2200" dirty="0"/>
              <a:t>in bulky source code</a:t>
            </a:r>
            <a:endParaRPr lang="en-GB" sz="2200" dirty="0">
              <a:solidFill>
                <a:srgbClr val="C00000"/>
              </a:solidFill>
            </a:endParaRPr>
          </a:p>
          <a:p>
            <a:pPr lvl="1"/>
            <a:r>
              <a:rPr lang="en-GB" sz="2200" dirty="0">
                <a:solidFill>
                  <a:srgbClr val="C00000"/>
                </a:solidFill>
              </a:rPr>
              <a:t>Invariant Complexity in the Product and Project</a:t>
            </a:r>
            <a:br>
              <a:rPr lang="en-GB" sz="2200" dirty="0"/>
            </a:br>
            <a:r>
              <a:rPr lang="en-GB" sz="2200" dirty="0"/>
              <a:t> Complexity in S/W is more because it deals with</a:t>
            </a:r>
            <a:br>
              <a:rPr lang="en-GB" sz="2200" dirty="0"/>
            </a:br>
            <a:r>
              <a:rPr lang="en-GB" sz="2200" dirty="0"/>
              <a:t> logic where </a:t>
            </a:r>
            <a:r>
              <a:rPr lang="en-GB" sz="2200" dirty="0">
                <a:solidFill>
                  <a:srgbClr val="7030A0"/>
                </a:solidFill>
              </a:rPr>
              <a:t>any error </a:t>
            </a:r>
            <a:r>
              <a:rPr lang="en-GB" sz="2200" dirty="0"/>
              <a:t>in logic may cause significant</a:t>
            </a:r>
            <a:br>
              <a:rPr lang="en-GB" sz="2200" dirty="0"/>
            </a:br>
            <a:r>
              <a:rPr lang="en-GB" sz="2200" dirty="0"/>
              <a:t> impact such as </a:t>
            </a:r>
            <a:r>
              <a:rPr lang="en-GB" sz="2200" dirty="0">
                <a:solidFill>
                  <a:srgbClr val="7030A0"/>
                </a:solidFill>
              </a:rPr>
              <a:t>autopilot</a:t>
            </a:r>
            <a:r>
              <a:rPr lang="en-GB" sz="2200" dirty="0"/>
              <a:t> software (e.g. set landing mode)</a:t>
            </a:r>
          </a:p>
          <a:p>
            <a:pPr lvl="1"/>
            <a:r>
              <a:rPr lang="en-GB" sz="2200" dirty="0">
                <a:solidFill>
                  <a:srgbClr val="C00000"/>
                </a:solidFill>
              </a:rPr>
              <a:t>Environmental stress/constraints</a:t>
            </a:r>
            <a:br>
              <a:rPr lang="en-GB" sz="2200" dirty="0"/>
            </a:br>
            <a:r>
              <a:rPr lang="en-GB" sz="2200" dirty="0"/>
              <a:t>Test the system with it maximum load (e.g. result publish website)</a:t>
            </a:r>
          </a:p>
          <a:p>
            <a:pPr lvl="1"/>
            <a:r>
              <a:rPr lang="en-GB" sz="2200" dirty="0">
                <a:solidFill>
                  <a:srgbClr val="C00000"/>
                </a:solidFill>
              </a:rPr>
              <a:t>Flexibility/adaptability expected</a:t>
            </a:r>
            <a:br>
              <a:rPr lang="en-GB" sz="2200" dirty="0"/>
            </a:br>
            <a:r>
              <a:rPr lang="en-GB" sz="2200" dirty="0"/>
              <a:t>Frequent change because of flexibility in S/W (e.g. regression testing after each change)</a:t>
            </a:r>
          </a:p>
          <a:p>
            <a:pPr lvl="1"/>
            <a:r>
              <a:rPr lang="en-GB" sz="2200" dirty="0">
                <a:solidFill>
                  <a:srgbClr val="C00000"/>
                </a:solidFill>
              </a:rPr>
              <a:t>Cost and market conditions</a:t>
            </a:r>
            <a:br>
              <a:rPr lang="en-GB" sz="2200" dirty="0"/>
            </a:br>
            <a:r>
              <a:rPr lang="en-GB" sz="2200" dirty="0"/>
              <a:t>Testing cost with automated tools and license</a:t>
            </a:r>
          </a:p>
        </p:txBody>
      </p:sp>
      <p:pic>
        <p:nvPicPr>
          <p:cNvPr id="1028" name="Picture 4" descr="Image result for difficulties in quality expectation">
            <a:extLst>
              <a:ext uri="{FF2B5EF4-FFF2-40B4-BE49-F238E27FC236}">
                <a16:creationId xmlns:a16="http://schemas.microsoft.com/office/drawing/2014/main" id="{58CA0F93-82D4-4FC2-BAEA-7366F6C1B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690" y="1283109"/>
            <a:ext cx="3723846" cy="2979174"/>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846DE963-B3D4-4740-A0F1-522DFA61783F}"/>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44DAA4CD-1ED2-4931-8863-2CA1F7BF4234}"/>
              </a:ext>
            </a:extLst>
          </p:cNvPr>
          <p:cNvSpPr txBox="1">
            <a:spLocks/>
          </p:cNvSpPr>
          <p:nvPr/>
        </p:nvSpPr>
        <p:spPr>
          <a:xfrm rot="5400000">
            <a:off x="11852787" y="13273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13</a:t>
            </a:fld>
            <a:r>
              <a:rPr lang="en-US" sz="1400" b="1" dirty="0"/>
              <a:t> </a:t>
            </a:r>
          </a:p>
        </p:txBody>
      </p:sp>
    </p:spTree>
    <p:extLst>
      <p:ext uri="{BB962C8B-B14F-4D97-AF65-F5344CB8AC3E}">
        <p14:creationId xmlns:p14="http://schemas.microsoft.com/office/powerpoint/2010/main" val="2685718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2735" y="583689"/>
            <a:ext cx="11029950" cy="463447"/>
          </a:xfrm>
        </p:spPr>
        <p:txBody>
          <a:bodyPr>
            <a:normAutofit fontScale="90000"/>
          </a:bodyPr>
          <a:lstStyle/>
          <a:p>
            <a:pPr algn="ctr"/>
            <a:r>
              <a:rPr lang="en-GB" dirty="0">
                <a:solidFill>
                  <a:srgbClr val="0070C0"/>
                </a:solidFill>
              </a:rPr>
              <a:t>             Software quality engineering (</a:t>
            </a:r>
            <a:r>
              <a:rPr lang="en-GB" dirty="0" err="1">
                <a:solidFill>
                  <a:srgbClr val="0070C0"/>
                </a:solidFill>
              </a:rPr>
              <a:t>SqE</a:t>
            </a:r>
            <a:r>
              <a:rPr lang="en-GB" dirty="0">
                <a:solidFill>
                  <a:srgbClr val="0070C0"/>
                </a:solidFill>
              </a:rPr>
              <a:t>)</a:t>
            </a:r>
          </a:p>
        </p:txBody>
      </p:sp>
      <p:sp>
        <p:nvSpPr>
          <p:cNvPr id="5" name="Content Placeholder 2"/>
          <p:cNvSpPr txBox="1">
            <a:spLocks/>
          </p:cNvSpPr>
          <p:nvPr/>
        </p:nvSpPr>
        <p:spPr>
          <a:xfrm>
            <a:off x="707922" y="1145157"/>
            <a:ext cx="10788251" cy="468483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GB" sz="2200" dirty="0"/>
              <a:t>To ensure software quality through the related </a:t>
            </a:r>
            <a:r>
              <a:rPr lang="en-GB" sz="2200" dirty="0">
                <a:solidFill>
                  <a:srgbClr val="0070C0"/>
                </a:solidFill>
              </a:rPr>
              <a:t>validation</a:t>
            </a:r>
            <a:r>
              <a:rPr lang="en-GB" sz="2200" dirty="0"/>
              <a:t> and </a:t>
            </a:r>
            <a:r>
              <a:rPr lang="en-GB" sz="2200" dirty="0">
                <a:solidFill>
                  <a:srgbClr val="0070C0"/>
                </a:solidFill>
              </a:rPr>
              <a:t>verification</a:t>
            </a:r>
            <a:r>
              <a:rPr lang="en-GB" sz="2200" dirty="0"/>
              <a:t> activities. </a:t>
            </a:r>
          </a:p>
          <a:p>
            <a:pPr>
              <a:buFont typeface="Wingdings" panose="05000000000000000000" pitchFamily="2" charset="2"/>
              <a:buChar char="q"/>
            </a:pPr>
            <a:r>
              <a:rPr lang="en-GB" sz="2200" dirty="0"/>
              <a:t>To be </a:t>
            </a:r>
            <a:r>
              <a:rPr lang="en-GB" sz="2200" dirty="0">
                <a:solidFill>
                  <a:srgbClr val="0070C0"/>
                </a:solidFill>
              </a:rPr>
              <a:t>carried</a:t>
            </a:r>
            <a:r>
              <a:rPr lang="en-GB" sz="2200" dirty="0"/>
              <a:t> out by the </a:t>
            </a:r>
            <a:r>
              <a:rPr lang="en-GB" sz="2200" dirty="0">
                <a:solidFill>
                  <a:srgbClr val="0070C0"/>
                </a:solidFill>
              </a:rPr>
              <a:t>people and organizations </a:t>
            </a:r>
            <a:r>
              <a:rPr lang="en-GB" sz="2200" dirty="0"/>
              <a:t>responsible for developing and supporting these software systems in an overall quality engineering process:</a:t>
            </a:r>
          </a:p>
          <a:p>
            <a:pPr lvl="1"/>
            <a:r>
              <a:rPr lang="en-GB" sz="2200" dirty="0">
                <a:solidFill>
                  <a:srgbClr val="C00000"/>
                </a:solidFill>
              </a:rPr>
              <a:t>Planning: </a:t>
            </a:r>
            <a:r>
              <a:rPr lang="en-GB" sz="2200" dirty="0">
                <a:solidFill>
                  <a:srgbClr val="002060"/>
                </a:solidFill>
              </a:rPr>
              <a:t>Quality planning</a:t>
            </a:r>
          </a:p>
          <a:p>
            <a:pPr lvl="1"/>
            <a:r>
              <a:rPr lang="en-GB" sz="2200" dirty="0">
                <a:solidFill>
                  <a:srgbClr val="C00000"/>
                </a:solidFill>
              </a:rPr>
              <a:t>Execution: </a:t>
            </a:r>
            <a:r>
              <a:rPr lang="en-GB" sz="2200" dirty="0">
                <a:solidFill>
                  <a:srgbClr val="002060"/>
                </a:solidFill>
              </a:rPr>
              <a:t>Execution of selected QA plan or software validation &amp; verification activities</a:t>
            </a:r>
          </a:p>
          <a:p>
            <a:pPr lvl="1"/>
            <a:r>
              <a:rPr lang="en-GB" sz="2200" dirty="0">
                <a:solidFill>
                  <a:srgbClr val="C00000"/>
                </a:solidFill>
              </a:rPr>
              <a:t>Decision: </a:t>
            </a:r>
            <a:r>
              <a:rPr lang="en-GB" sz="2200" dirty="0">
                <a:solidFill>
                  <a:srgbClr val="002060"/>
                </a:solidFill>
              </a:rPr>
              <a:t>Decide pass/fail criteria of a test case. Measurement and Analysis to provide convincing evidence to demonstrate software quality to all parties involved</a:t>
            </a:r>
          </a:p>
          <a:p>
            <a:pPr>
              <a:buFont typeface="Wingdings" panose="05000000000000000000" pitchFamily="2" charset="2"/>
              <a:buChar char="q"/>
            </a:pPr>
            <a:r>
              <a:rPr lang="en-GB" sz="2200" dirty="0">
                <a:solidFill>
                  <a:srgbClr val="002060"/>
                </a:solidFill>
              </a:rPr>
              <a:t>Customers and users need to have the assurance that their quality expectations are satisfied by the delivered software systems.</a:t>
            </a:r>
          </a:p>
          <a:p>
            <a:pPr lvl="1"/>
            <a:endParaRPr lang="en-GB" sz="2200" dirty="0"/>
          </a:p>
        </p:txBody>
      </p:sp>
      <p:sp>
        <p:nvSpPr>
          <p:cNvPr id="7" name="Content Placeholder 2">
            <a:extLst>
              <a:ext uri="{FF2B5EF4-FFF2-40B4-BE49-F238E27FC236}">
                <a16:creationId xmlns:a16="http://schemas.microsoft.com/office/drawing/2014/main" id="{741C08D6-8A2E-411C-8D9F-FEBAE397E4A4}"/>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2D1B96AF-5EC8-4F6B-B964-1080F2C334BD}"/>
              </a:ext>
            </a:extLst>
          </p:cNvPr>
          <p:cNvSpPr txBox="1">
            <a:spLocks/>
          </p:cNvSpPr>
          <p:nvPr/>
        </p:nvSpPr>
        <p:spPr>
          <a:xfrm rot="5400000">
            <a:off x="11852787" y="13273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14</a:t>
            </a:fld>
            <a:r>
              <a:rPr lang="en-US" sz="1400" b="1" dirty="0"/>
              <a:t> </a:t>
            </a:r>
          </a:p>
        </p:txBody>
      </p:sp>
    </p:spTree>
    <p:extLst>
      <p:ext uri="{BB962C8B-B14F-4D97-AF65-F5344CB8AC3E}">
        <p14:creationId xmlns:p14="http://schemas.microsoft.com/office/powerpoint/2010/main" val="1236189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480450"/>
            <a:ext cx="11029950" cy="537190"/>
          </a:xfrm>
        </p:spPr>
        <p:txBody>
          <a:bodyPr/>
          <a:lstStyle/>
          <a:p>
            <a:pPr algn="ctr"/>
            <a:r>
              <a:rPr lang="en-GB" dirty="0">
                <a:solidFill>
                  <a:srgbClr val="0070C0"/>
                </a:solidFill>
              </a:rPr>
              <a:t>   </a:t>
            </a:r>
            <a:r>
              <a:rPr lang="en-GB" dirty="0" err="1">
                <a:solidFill>
                  <a:srgbClr val="0070C0"/>
                </a:solidFill>
              </a:rPr>
              <a:t>SqE</a:t>
            </a:r>
            <a:r>
              <a:rPr lang="en-GB" dirty="0">
                <a:solidFill>
                  <a:srgbClr val="0070C0"/>
                </a:solidFill>
              </a:rPr>
              <a:t>  activities</a:t>
            </a:r>
          </a:p>
        </p:txBody>
      </p:sp>
      <p:sp>
        <p:nvSpPr>
          <p:cNvPr id="5" name="Content Placeholder 2"/>
          <p:cNvSpPr txBox="1">
            <a:spLocks/>
          </p:cNvSpPr>
          <p:nvPr/>
        </p:nvSpPr>
        <p:spPr>
          <a:xfrm>
            <a:off x="430354" y="1277893"/>
            <a:ext cx="10652865" cy="399989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GB" sz="2200" dirty="0">
                <a:solidFill>
                  <a:srgbClr val="FF0000"/>
                </a:solidFill>
              </a:rPr>
              <a:t>Testing: </a:t>
            </a:r>
            <a:r>
              <a:rPr lang="en-GB" sz="2200" dirty="0"/>
              <a:t>remove defect &amp; ensure quality</a:t>
            </a:r>
          </a:p>
          <a:p>
            <a:pPr>
              <a:buFont typeface="Wingdings" panose="05000000000000000000" pitchFamily="2" charset="2"/>
              <a:buChar char="q"/>
            </a:pPr>
            <a:r>
              <a:rPr lang="en-GB" sz="2200" dirty="0"/>
              <a:t>Other QA alternatives to testing </a:t>
            </a:r>
          </a:p>
          <a:p>
            <a:pPr lvl="1"/>
            <a:r>
              <a:rPr lang="en-GB" sz="2200" dirty="0">
                <a:solidFill>
                  <a:srgbClr val="7030A0"/>
                </a:solidFill>
              </a:rPr>
              <a:t>Defect Prevention</a:t>
            </a:r>
            <a:br>
              <a:rPr lang="en-GB" sz="2200" dirty="0"/>
            </a:br>
            <a:r>
              <a:rPr lang="en-GB" sz="2200" dirty="0"/>
              <a:t>(plan for avoid any defect)</a:t>
            </a:r>
          </a:p>
          <a:p>
            <a:pPr lvl="1"/>
            <a:r>
              <a:rPr lang="en-GB" sz="2200" dirty="0">
                <a:solidFill>
                  <a:srgbClr val="7030A0"/>
                </a:solidFill>
              </a:rPr>
              <a:t>Formal Verification</a:t>
            </a:r>
            <a:br>
              <a:rPr lang="en-GB" sz="2200" dirty="0"/>
            </a:br>
            <a:r>
              <a:rPr lang="en-GB" sz="2200" dirty="0"/>
              <a:t>(e.g. Inspection/Review/Walkthrough)</a:t>
            </a:r>
          </a:p>
          <a:p>
            <a:pPr lvl="1"/>
            <a:r>
              <a:rPr lang="en-GB" sz="2200" dirty="0">
                <a:solidFill>
                  <a:srgbClr val="7030A0"/>
                </a:solidFill>
              </a:rPr>
              <a:t>Fault Tolerance</a:t>
            </a:r>
            <a:br>
              <a:rPr lang="en-GB" sz="2200" dirty="0"/>
            </a:br>
            <a:r>
              <a:rPr lang="en-GB" sz="2200" dirty="0"/>
              <a:t>(e.g. data backup, autosave document,</a:t>
            </a:r>
            <a:br>
              <a:rPr lang="en-GB" sz="2200" dirty="0"/>
            </a:br>
            <a:r>
              <a:rPr lang="en-GB" sz="2200" dirty="0"/>
              <a:t>system reliability </a:t>
            </a:r>
            <a:r>
              <a:rPr lang="en-GB" sz="2200" dirty="0" err="1"/>
              <a:t>upto</a:t>
            </a:r>
            <a:r>
              <a:rPr lang="en-GB" sz="2200" dirty="0"/>
              <a:t> 5 failure)</a:t>
            </a:r>
          </a:p>
          <a:p>
            <a:pPr lvl="1"/>
            <a:endParaRPr lang="en-GB" sz="2000" dirty="0"/>
          </a:p>
        </p:txBody>
      </p:sp>
      <p:pic>
        <p:nvPicPr>
          <p:cNvPr id="2050" name="Picture 2" descr="Image result for inspection">
            <a:extLst>
              <a:ext uri="{FF2B5EF4-FFF2-40B4-BE49-F238E27FC236}">
                <a16:creationId xmlns:a16="http://schemas.microsoft.com/office/drawing/2014/main" id="{429B8496-076C-4FEE-ACEA-CA916DD2E3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0635" y="3257241"/>
            <a:ext cx="2476500" cy="18478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fault tolerance">
            <a:extLst>
              <a:ext uri="{FF2B5EF4-FFF2-40B4-BE49-F238E27FC236}">
                <a16:creationId xmlns:a16="http://schemas.microsoft.com/office/drawing/2014/main" id="{6DA313BA-AEB4-4A87-B9FC-93E1D89531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2164" y="3392129"/>
            <a:ext cx="3709836"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defect prevention">
            <a:extLst>
              <a:ext uri="{FF2B5EF4-FFF2-40B4-BE49-F238E27FC236}">
                <a16:creationId xmlns:a16="http://schemas.microsoft.com/office/drawing/2014/main" id="{5F74915B-B047-44F0-94C5-CD7CD1B294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3561" y="937137"/>
            <a:ext cx="3470833" cy="227801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remove defect and ensure quality">
            <a:extLst>
              <a:ext uri="{FF2B5EF4-FFF2-40B4-BE49-F238E27FC236}">
                <a16:creationId xmlns:a16="http://schemas.microsoft.com/office/drawing/2014/main" id="{D71DA395-0951-4DAE-8893-2CF82D7231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6399" y="1213053"/>
            <a:ext cx="3285466" cy="1839861"/>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3905F2C7-8B2F-4FEA-8A97-12EAA2CE0D45}"/>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1" name="Slide Number Placeholder 3">
            <a:extLst>
              <a:ext uri="{FF2B5EF4-FFF2-40B4-BE49-F238E27FC236}">
                <a16:creationId xmlns:a16="http://schemas.microsoft.com/office/drawing/2014/main" id="{6A461B30-2633-4EB5-9708-7F4FEAF715B6}"/>
              </a:ext>
            </a:extLst>
          </p:cNvPr>
          <p:cNvSpPr txBox="1">
            <a:spLocks/>
          </p:cNvSpPr>
          <p:nvPr/>
        </p:nvSpPr>
        <p:spPr>
          <a:xfrm rot="5400000">
            <a:off x="11852787" y="13273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15</a:t>
            </a:fld>
            <a:r>
              <a:rPr lang="en-US" sz="1400" b="1" dirty="0"/>
              <a:t> </a:t>
            </a:r>
          </a:p>
        </p:txBody>
      </p:sp>
    </p:spTree>
    <p:extLst>
      <p:ext uri="{BB962C8B-B14F-4D97-AF65-F5344CB8AC3E}">
        <p14:creationId xmlns:p14="http://schemas.microsoft.com/office/powerpoint/2010/main" val="4105168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206" y="539444"/>
            <a:ext cx="11029950" cy="537190"/>
          </a:xfrm>
        </p:spPr>
        <p:txBody>
          <a:bodyPr/>
          <a:lstStyle/>
          <a:p>
            <a:pPr algn="ctr"/>
            <a:r>
              <a:rPr lang="en-GB" dirty="0">
                <a:solidFill>
                  <a:srgbClr val="0070C0"/>
                </a:solidFill>
              </a:rPr>
              <a:t>Error, Fault, Failure, and Defect</a:t>
            </a:r>
          </a:p>
        </p:txBody>
      </p:sp>
      <p:sp>
        <p:nvSpPr>
          <p:cNvPr id="5" name="Content Placeholder 2"/>
          <p:cNvSpPr txBox="1">
            <a:spLocks/>
          </p:cNvSpPr>
          <p:nvPr/>
        </p:nvSpPr>
        <p:spPr>
          <a:xfrm>
            <a:off x="1253612" y="1238865"/>
            <a:ext cx="10707331" cy="525042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r>
              <a:rPr lang="en-GB" sz="2200" dirty="0">
                <a:solidFill>
                  <a:srgbClr val="7030A0"/>
                </a:solidFill>
              </a:rPr>
              <a:t>A human action that produces an incorrect result</a:t>
            </a:r>
          </a:p>
          <a:p>
            <a:pPr lvl="1"/>
            <a:r>
              <a:rPr lang="en-GB" sz="2200" dirty="0">
                <a:solidFill>
                  <a:srgbClr val="7030A0"/>
                </a:solidFill>
              </a:rPr>
              <a:t>Missing or incorrect human action resulting in certain fault(s) being injected into a software</a:t>
            </a:r>
          </a:p>
          <a:p>
            <a:pPr lvl="1"/>
            <a:r>
              <a:rPr lang="en-GB" sz="2200" dirty="0">
                <a:solidFill>
                  <a:srgbClr val="C00000"/>
                </a:solidFill>
              </a:rPr>
              <a:t>An incorrect step,  process, or data definition in a computer program</a:t>
            </a:r>
          </a:p>
          <a:p>
            <a:pPr lvl="1"/>
            <a:r>
              <a:rPr lang="en-GB" sz="2200" dirty="0">
                <a:solidFill>
                  <a:srgbClr val="C00000"/>
                </a:solidFill>
              </a:rPr>
              <a:t>An underlying condition within a software that causes certain failure(s) to occur</a:t>
            </a:r>
          </a:p>
          <a:p>
            <a:pPr lvl="1"/>
            <a:r>
              <a:rPr lang="en-GB" sz="2200" dirty="0">
                <a:solidFill>
                  <a:srgbClr val="0070C0"/>
                </a:solidFill>
              </a:rPr>
              <a:t>The inability of a system or component to perform its required functions within specified performance requirements</a:t>
            </a:r>
          </a:p>
          <a:p>
            <a:pPr lvl="1"/>
            <a:r>
              <a:rPr lang="en-GB" sz="2200" dirty="0">
                <a:solidFill>
                  <a:srgbClr val="0070C0"/>
                </a:solidFill>
              </a:rPr>
              <a:t>A behavioural deviation from the user requirement or the product specification</a:t>
            </a:r>
          </a:p>
          <a:p>
            <a:pPr lvl="1"/>
            <a:r>
              <a:rPr lang="en-GB" sz="2200" dirty="0">
                <a:solidFill>
                  <a:schemeClr val="tx1"/>
                </a:solidFill>
              </a:rPr>
              <a:t>Failures, faults, and errors are collectively referred to as defects in literature.</a:t>
            </a:r>
          </a:p>
          <a:p>
            <a:pPr marL="324000" lvl="1" indent="0">
              <a:buNone/>
            </a:pPr>
            <a:endParaRPr lang="en-GB" sz="2200" dirty="0">
              <a:solidFill>
                <a:srgbClr val="C00000"/>
              </a:solidFill>
            </a:endParaRPr>
          </a:p>
          <a:p>
            <a:pPr marL="0" indent="0">
              <a:buNone/>
            </a:pPr>
            <a:r>
              <a:rPr lang="en-GB" sz="2200" dirty="0">
                <a:solidFill>
                  <a:srgbClr val="FF0000"/>
                </a:solidFill>
              </a:rPr>
              <a:t>    Note:</a:t>
            </a:r>
            <a:r>
              <a:rPr lang="en-GB" sz="2200" dirty="0"/>
              <a:t> Software problems or defects, are also commonly referred to as “bugs”</a:t>
            </a:r>
          </a:p>
        </p:txBody>
      </p:sp>
      <p:sp>
        <p:nvSpPr>
          <p:cNvPr id="3" name="Rectangle 2">
            <a:extLst>
              <a:ext uri="{FF2B5EF4-FFF2-40B4-BE49-F238E27FC236}">
                <a16:creationId xmlns:a16="http://schemas.microsoft.com/office/drawing/2014/main" id="{712E7ED6-BF8F-4B98-B7D3-B011382A8826}"/>
              </a:ext>
            </a:extLst>
          </p:cNvPr>
          <p:cNvSpPr/>
          <p:nvPr/>
        </p:nvSpPr>
        <p:spPr>
          <a:xfrm>
            <a:off x="455565" y="1592513"/>
            <a:ext cx="1087349" cy="584775"/>
          </a:xfrm>
          <a:prstGeom prst="rect">
            <a:avLst/>
          </a:prstGeom>
        </p:spPr>
        <p:txBody>
          <a:bodyPr wrap="none">
            <a:spAutoFit/>
          </a:bodyPr>
          <a:lstStyle/>
          <a:p>
            <a:r>
              <a:rPr lang="en-GB" sz="3200" dirty="0">
                <a:solidFill>
                  <a:srgbClr val="7030A0"/>
                </a:solidFill>
              </a:rPr>
              <a:t>Error</a:t>
            </a:r>
          </a:p>
        </p:txBody>
      </p:sp>
      <p:sp>
        <p:nvSpPr>
          <p:cNvPr id="7" name="Rectangle 6">
            <a:extLst>
              <a:ext uri="{FF2B5EF4-FFF2-40B4-BE49-F238E27FC236}">
                <a16:creationId xmlns:a16="http://schemas.microsoft.com/office/drawing/2014/main" id="{8C774909-BAF3-4537-88D8-7537C639B45E}"/>
              </a:ext>
            </a:extLst>
          </p:cNvPr>
          <p:cNvSpPr/>
          <p:nvPr/>
        </p:nvSpPr>
        <p:spPr>
          <a:xfrm>
            <a:off x="534224" y="2851044"/>
            <a:ext cx="982961" cy="584775"/>
          </a:xfrm>
          <a:prstGeom prst="rect">
            <a:avLst/>
          </a:prstGeom>
        </p:spPr>
        <p:txBody>
          <a:bodyPr wrap="none">
            <a:spAutoFit/>
          </a:bodyPr>
          <a:lstStyle/>
          <a:p>
            <a:r>
              <a:rPr lang="en-GB" sz="3200" dirty="0">
                <a:solidFill>
                  <a:srgbClr val="C00000"/>
                </a:solidFill>
              </a:rPr>
              <a:t>Fault</a:t>
            </a:r>
          </a:p>
        </p:txBody>
      </p:sp>
      <p:sp>
        <p:nvSpPr>
          <p:cNvPr id="8" name="Rectangle 7">
            <a:extLst>
              <a:ext uri="{FF2B5EF4-FFF2-40B4-BE49-F238E27FC236}">
                <a16:creationId xmlns:a16="http://schemas.microsoft.com/office/drawing/2014/main" id="{542D0AB1-F92D-4637-B73D-168514179AE2}"/>
              </a:ext>
            </a:extLst>
          </p:cNvPr>
          <p:cNvSpPr/>
          <p:nvPr/>
        </p:nvSpPr>
        <p:spPr>
          <a:xfrm>
            <a:off x="317914" y="3873598"/>
            <a:ext cx="1287340" cy="584775"/>
          </a:xfrm>
          <a:prstGeom prst="rect">
            <a:avLst/>
          </a:prstGeom>
        </p:spPr>
        <p:txBody>
          <a:bodyPr wrap="none">
            <a:spAutoFit/>
          </a:bodyPr>
          <a:lstStyle/>
          <a:p>
            <a:r>
              <a:rPr lang="en-GB" sz="3200" dirty="0">
                <a:solidFill>
                  <a:srgbClr val="0070C0"/>
                </a:solidFill>
              </a:rPr>
              <a:t>Failure</a:t>
            </a:r>
          </a:p>
        </p:txBody>
      </p:sp>
      <p:sp>
        <p:nvSpPr>
          <p:cNvPr id="9" name="Rectangle 8">
            <a:extLst>
              <a:ext uri="{FF2B5EF4-FFF2-40B4-BE49-F238E27FC236}">
                <a16:creationId xmlns:a16="http://schemas.microsoft.com/office/drawing/2014/main" id="{CAA92095-972E-439E-9575-B9AD1A77F9F2}"/>
              </a:ext>
            </a:extLst>
          </p:cNvPr>
          <p:cNvSpPr/>
          <p:nvPr/>
        </p:nvSpPr>
        <p:spPr>
          <a:xfrm>
            <a:off x="263837" y="4851908"/>
            <a:ext cx="1301125" cy="584775"/>
          </a:xfrm>
          <a:prstGeom prst="rect">
            <a:avLst/>
          </a:prstGeom>
        </p:spPr>
        <p:txBody>
          <a:bodyPr wrap="none">
            <a:spAutoFit/>
          </a:bodyPr>
          <a:lstStyle/>
          <a:p>
            <a:r>
              <a:rPr lang="en-GB" sz="3200" dirty="0"/>
              <a:t>Defect</a:t>
            </a:r>
          </a:p>
        </p:txBody>
      </p:sp>
      <p:sp>
        <p:nvSpPr>
          <p:cNvPr id="10" name="Content Placeholder 2">
            <a:extLst>
              <a:ext uri="{FF2B5EF4-FFF2-40B4-BE49-F238E27FC236}">
                <a16:creationId xmlns:a16="http://schemas.microsoft.com/office/drawing/2014/main" id="{F3E058E8-CC3B-49F7-8960-3BD6CBC7084B}"/>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1" name="Slide Number Placeholder 3">
            <a:extLst>
              <a:ext uri="{FF2B5EF4-FFF2-40B4-BE49-F238E27FC236}">
                <a16:creationId xmlns:a16="http://schemas.microsoft.com/office/drawing/2014/main" id="{8F9F940B-831A-4A57-A9EA-4D6802BC965E}"/>
              </a:ext>
            </a:extLst>
          </p:cNvPr>
          <p:cNvSpPr txBox="1">
            <a:spLocks/>
          </p:cNvSpPr>
          <p:nvPr/>
        </p:nvSpPr>
        <p:spPr>
          <a:xfrm rot="5400000">
            <a:off x="11852787" y="13273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16</a:t>
            </a:fld>
            <a:r>
              <a:rPr lang="en-US" sz="1400" b="1" dirty="0"/>
              <a:t> </a:t>
            </a:r>
          </a:p>
        </p:txBody>
      </p:sp>
    </p:spTree>
    <p:extLst>
      <p:ext uri="{BB962C8B-B14F-4D97-AF65-F5344CB8AC3E}">
        <p14:creationId xmlns:p14="http://schemas.microsoft.com/office/powerpoint/2010/main" val="3609929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1226" y="509946"/>
            <a:ext cx="11029950" cy="522441"/>
          </a:xfrm>
        </p:spPr>
        <p:txBody>
          <a:bodyPr/>
          <a:lstStyle/>
          <a:p>
            <a:pPr algn="ctr"/>
            <a:r>
              <a:rPr lang="en-GB" dirty="0">
                <a:solidFill>
                  <a:srgbClr val="0070C0"/>
                </a:solidFill>
              </a:rPr>
              <a:t>        Complete testing</a:t>
            </a:r>
          </a:p>
        </p:txBody>
      </p:sp>
      <p:sp>
        <p:nvSpPr>
          <p:cNvPr id="5" name="Content Placeholder 2"/>
          <p:cNvSpPr txBox="1">
            <a:spLocks/>
          </p:cNvSpPr>
          <p:nvPr/>
        </p:nvSpPr>
        <p:spPr>
          <a:xfrm>
            <a:off x="592586" y="1100911"/>
            <a:ext cx="7342047" cy="2954895"/>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GB" sz="2200" dirty="0">
                <a:solidFill>
                  <a:srgbClr val="C00000"/>
                </a:solidFill>
              </a:rPr>
              <a:t>The objectives of Testing is to Detect bugs</a:t>
            </a:r>
          </a:p>
          <a:p>
            <a:pPr lvl="1"/>
            <a:r>
              <a:rPr lang="en-GB" sz="2200" dirty="0"/>
              <a:t>Reduce the risk of defects</a:t>
            </a:r>
          </a:p>
          <a:p>
            <a:pPr lvl="1"/>
            <a:r>
              <a:rPr lang="en-GB" sz="2200" dirty="0"/>
              <a:t>Reduce the cost of testing</a:t>
            </a:r>
          </a:p>
          <a:p>
            <a:pPr>
              <a:buFont typeface="Wingdings" panose="05000000000000000000" pitchFamily="2" charset="2"/>
              <a:buChar char="q"/>
            </a:pPr>
            <a:r>
              <a:rPr lang="en-GB" sz="2200" dirty="0">
                <a:solidFill>
                  <a:srgbClr val="C00000"/>
                </a:solidFill>
              </a:rPr>
              <a:t>Complete/Exhaustive testing </a:t>
            </a:r>
          </a:p>
          <a:p>
            <a:pPr lvl="1">
              <a:buFont typeface="Wingdings" panose="05000000000000000000" pitchFamily="2" charset="2"/>
              <a:buChar char="§"/>
            </a:pPr>
            <a:r>
              <a:rPr lang="en-GB" sz="2200" dirty="0"/>
              <a:t>There are no undisclosed faults at the end of test phase</a:t>
            </a:r>
          </a:p>
          <a:p>
            <a:pPr>
              <a:buFont typeface="Wingdings" panose="05000000000000000000" pitchFamily="2" charset="2"/>
              <a:buChar char="q"/>
            </a:pPr>
            <a:r>
              <a:rPr lang="en-GB" sz="2200" dirty="0">
                <a:solidFill>
                  <a:srgbClr val="C00000"/>
                </a:solidFill>
              </a:rPr>
              <a:t>Complete testing is nearly impossible for most of the  systems, Because..</a:t>
            </a:r>
          </a:p>
        </p:txBody>
      </p:sp>
      <p:pic>
        <p:nvPicPr>
          <p:cNvPr id="4098" name="Picture 2" descr="Image result for detect software bugs">
            <a:extLst>
              <a:ext uri="{FF2B5EF4-FFF2-40B4-BE49-F238E27FC236}">
                <a16:creationId xmlns:a16="http://schemas.microsoft.com/office/drawing/2014/main" id="{DFEA1B4C-0C07-482A-98D1-C9966EC877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0015" y="1432898"/>
            <a:ext cx="2886076" cy="144303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autopilot simulation cockpit view">
            <a:extLst>
              <a:ext uri="{FF2B5EF4-FFF2-40B4-BE49-F238E27FC236}">
                <a16:creationId xmlns:a16="http://schemas.microsoft.com/office/drawing/2014/main" id="{E29E02C5-0DE1-4150-81EB-55829CD6A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5353" y="1154023"/>
            <a:ext cx="3628105" cy="25608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B57762BA-7AAD-455B-9114-973A256275F3}"/>
              </a:ext>
            </a:extLst>
          </p:cNvPr>
          <p:cNvSpPr txBox="1">
            <a:spLocks/>
          </p:cNvSpPr>
          <p:nvPr/>
        </p:nvSpPr>
        <p:spPr>
          <a:xfrm>
            <a:off x="582752" y="4159046"/>
            <a:ext cx="11319196" cy="235974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r>
              <a:rPr lang="en-GB" sz="2200" dirty="0"/>
              <a:t>The domain of possible inputs of a program is too large (valid inputs and invalid inputs)</a:t>
            </a:r>
          </a:p>
          <a:p>
            <a:pPr lvl="1"/>
            <a:r>
              <a:rPr lang="en-GB" sz="2200" dirty="0"/>
              <a:t>The design issues may be too complex to completely test. And testing effort/budget may very high for testing the system completely</a:t>
            </a:r>
          </a:p>
          <a:p>
            <a:pPr lvl="1"/>
            <a:r>
              <a:rPr lang="en-GB" sz="2200" dirty="0"/>
              <a:t>It may not be possible to create all possible execution environments of the system (create all possible simulation of an auto pilot testing) </a:t>
            </a:r>
          </a:p>
        </p:txBody>
      </p:sp>
      <p:sp>
        <p:nvSpPr>
          <p:cNvPr id="9" name="Content Placeholder 2">
            <a:extLst>
              <a:ext uri="{FF2B5EF4-FFF2-40B4-BE49-F238E27FC236}">
                <a16:creationId xmlns:a16="http://schemas.microsoft.com/office/drawing/2014/main" id="{7E8BA77E-EBED-4164-84DD-8E4FBF41F897}"/>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60185B36-F8DB-4138-9209-AC29D4CD9D5D}"/>
              </a:ext>
            </a:extLst>
          </p:cNvPr>
          <p:cNvSpPr txBox="1">
            <a:spLocks/>
          </p:cNvSpPr>
          <p:nvPr/>
        </p:nvSpPr>
        <p:spPr>
          <a:xfrm rot="5400000">
            <a:off x="11852787" y="13273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17</a:t>
            </a:fld>
            <a:r>
              <a:rPr lang="en-US" sz="1400" b="1" dirty="0"/>
              <a:t> </a:t>
            </a:r>
          </a:p>
        </p:txBody>
      </p:sp>
    </p:spTree>
    <p:extLst>
      <p:ext uri="{BB962C8B-B14F-4D97-AF65-F5344CB8AC3E}">
        <p14:creationId xmlns:p14="http://schemas.microsoft.com/office/powerpoint/2010/main" val="3196692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89934" y="583688"/>
            <a:ext cx="10440015" cy="522441"/>
          </a:xfrm>
        </p:spPr>
        <p:txBody>
          <a:bodyPr/>
          <a:lstStyle/>
          <a:p>
            <a:pPr algn="ctr"/>
            <a:r>
              <a:rPr lang="en-GB" dirty="0">
                <a:solidFill>
                  <a:srgbClr val="0070C0"/>
                </a:solidFill>
              </a:rPr>
              <a:t>Testing activities</a:t>
            </a:r>
          </a:p>
        </p:txBody>
      </p:sp>
      <p:sp>
        <p:nvSpPr>
          <p:cNvPr id="5" name="Content Placeholder 2"/>
          <p:cNvSpPr txBox="1">
            <a:spLocks/>
          </p:cNvSpPr>
          <p:nvPr/>
        </p:nvSpPr>
        <p:spPr>
          <a:xfrm>
            <a:off x="6109251" y="1468005"/>
            <a:ext cx="6082749" cy="254215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GB" sz="2000" dirty="0"/>
              <a:t>Identify the objective to be tested (prioritized)</a:t>
            </a:r>
          </a:p>
          <a:p>
            <a:r>
              <a:rPr lang="en-GB" sz="2000" dirty="0"/>
              <a:t>Select inputs from input domain</a:t>
            </a:r>
          </a:p>
          <a:p>
            <a:r>
              <a:rPr lang="en-GB" sz="2000" dirty="0"/>
              <a:t>Compute the expected outcome</a:t>
            </a:r>
          </a:p>
          <a:p>
            <a:r>
              <a:rPr lang="en-GB" sz="2000" dirty="0"/>
              <a:t>Set up the execution environment of the program</a:t>
            </a:r>
          </a:p>
          <a:p>
            <a:r>
              <a:rPr lang="en-GB" sz="2000" dirty="0"/>
              <a:t>Execute the program</a:t>
            </a:r>
          </a:p>
          <a:p>
            <a:r>
              <a:rPr lang="en-GB" sz="2000" dirty="0"/>
              <a:t>Analyse the test results with expected outcome</a:t>
            </a:r>
          </a:p>
        </p:txBody>
      </p:sp>
      <p:pic>
        <p:nvPicPr>
          <p:cNvPr id="6" name="Picture 7" descr="testactiv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75187" y="1283111"/>
            <a:ext cx="5501149" cy="3208598"/>
          </a:xfrm>
          <a:prstGeom prst="rect">
            <a:avLst/>
          </a:prstGeom>
        </p:spPr>
      </p:pic>
      <p:pic>
        <p:nvPicPr>
          <p:cNvPr id="7" name="Picture 7" descr="centraliss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636774" y="4350774"/>
            <a:ext cx="5235678" cy="1837179"/>
          </a:xfrm>
          <a:prstGeom prst="rect">
            <a:avLst/>
          </a:prstGeom>
        </p:spPr>
      </p:pic>
      <p:sp>
        <p:nvSpPr>
          <p:cNvPr id="9" name="Content Placeholder 2"/>
          <p:cNvSpPr txBox="1">
            <a:spLocks/>
          </p:cNvSpPr>
          <p:nvPr/>
        </p:nvSpPr>
        <p:spPr>
          <a:xfrm>
            <a:off x="800514" y="4336026"/>
            <a:ext cx="6082749" cy="2403987"/>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GB" sz="2000" dirty="0"/>
              <a:t>A subset of the input domain exercising a subset of the program behaviour</a:t>
            </a:r>
          </a:p>
          <a:p>
            <a:r>
              <a:rPr lang="en-GB" sz="2000" dirty="0"/>
              <a:t>Divide the input domain D into D1 and D2</a:t>
            </a:r>
          </a:p>
          <a:p>
            <a:r>
              <a:rPr lang="en-GB" sz="2000" dirty="0"/>
              <a:t>Select a subset D1 of D to test program P</a:t>
            </a:r>
          </a:p>
          <a:p>
            <a:r>
              <a:rPr lang="en-GB" sz="2000" dirty="0"/>
              <a:t>It is possible that D1 exercise only a part P1 of P</a:t>
            </a:r>
          </a:p>
        </p:txBody>
      </p:sp>
      <p:sp>
        <p:nvSpPr>
          <p:cNvPr id="11" name="Content Placeholder 2">
            <a:extLst>
              <a:ext uri="{FF2B5EF4-FFF2-40B4-BE49-F238E27FC236}">
                <a16:creationId xmlns:a16="http://schemas.microsoft.com/office/drawing/2014/main" id="{B164A343-E367-40D6-BBF4-37C82EE444AA}"/>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2" name="Slide Number Placeholder 3">
            <a:extLst>
              <a:ext uri="{FF2B5EF4-FFF2-40B4-BE49-F238E27FC236}">
                <a16:creationId xmlns:a16="http://schemas.microsoft.com/office/drawing/2014/main" id="{236E4D17-A0DD-49F8-B35C-7695EBEDA907}"/>
              </a:ext>
            </a:extLst>
          </p:cNvPr>
          <p:cNvSpPr txBox="1">
            <a:spLocks/>
          </p:cNvSpPr>
          <p:nvPr/>
        </p:nvSpPr>
        <p:spPr>
          <a:xfrm rot="5400000">
            <a:off x="11852787" y="13273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18</a:t>
            </a:fld>
            <a:r>
              <a:rPr lang="en-US" sz="1400" b="1" dirty="0"/>
              <a:t> </a:t>
            </a:r>
          </a:p>
        </p:txBody>
      </p:sp>
    </p:spTree>
    <p:extLst>
      <p:ext uri="{BB962C8B-B14F-4D97-AF65-F5344CB8AC3E}">
        <p14:creationId xmlns:p14="http://schemas.microsoft.com/office/powerpoint/2010/main" val="3909514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68940"/>
            <a:ext cx="11029950" cy="566686"/>
          </a:xfrm>
        </p:spPr>
        <p:txBody>
          <a:bodyPr/>
          <a:lstStyle/>
          <a:p>
            <a:pPr algn="ctr"/>
            <a:r>
              <a:rPr lang="en-GB" dirty="0">
                <a:solidFill>
                  <a:srgbClr val="0070C0"/>
                </a:solidFill>
              </a:rPr>
              <a:t> references</a:t>
            </a:r>
          </a:p>
        </p:txBody>
      </p:sp>
      <p:sp>
        <p:nvSpPr>
          <p:cNvPr id="3" name="Content Placeholder 2"/>
          <p:cNvSpPr>
            <a:spLocks noGrp="1"/>
          </p:cNvSpPr>
          <p:nvPr>
            <p:ph idx="4294967295"/>
          </p:nvPr>
        </p:nvSpPr>
        <p:spPr>
          <a:xfrm>
            <a:off x="591626" y="1294837"/>
            <a:ext cx="11025187" cy="1920311"/>
          </a:xfrm>
        </p:spPr>
        <p:txBody>
          <a:bodyPr>
            <a:noAutofit/>
          </a:bodyPr>
          <a:lstStyle/>
          <a:p>
            <a:pPr>
              <a:buFont typeface="Wingdings" panose="05000000000000000000" pitchFamily="2" charset="2"/>
              <a:buChar char="q"/>
            </a:pPr>
            <a:r>
              <a:rPr lang="en-US" sz="2000" dirty="0"/>
              <a:t>Software Testing And Quality Assurance – Theory and Practice - </a:t>
            </a:r>
            <a:r>
              <a:rPr lang="en-US" sz="2000" dirty="0" err="1"/>
              <a:t>Kshirasagar</a:t>
            </a:r>
            <a:r>
              <a:rPr lang="en-US" sz="2000" dirty="0"/>
              <a:t> Naik &amp; </a:t>
            </a:r>
            <a:r>
              <a:rPr lang="en-US" sz="2000" dirty="0" err="1"/>
              <a:t>Priyadarshi</a:t>
            </a:r>
            <a:r>
              <a:rPr lang="en-US" sz="2000" dirty="0"/>
              <a:t> </a:t>
            </a:r>
            <a:r>
              <a:rPr lang="en-US" sz="2000" dirty="0" err="1"/>
              <a:t>Tripathy</a:t>
            </a:r>
            <a:endParaRPr lang="en-US" sz="2000" dirty="0"/>
          </a:p>
          <a:p>
            <a:pPr>
              <a:buFont typeface="Wingdings" panose="05000000000000000000" pitchFamily="2" charset="2"/>
              <a:buChar char="q"/>
            </a:pPr>
            <a:r>
              <a:rPr lang="en-GB" sz="2000" dirty="0"/>
              <a:t>Software Quality Engineering: Testing, Quality Assurance and Quantifiable Improvement - Jeff Tian</a:t>
            </a:r>
            <a:endParaRPr lang="en-US" sz="2200" dirty="0"/>
          </a:p>
          <a:p>
            <a:pPr>
              <a:lnSpc>
                <a:spcPct val="90000"/>
              </a:lnSpc>
              <a:spcBef>
                <a:spcPts val="300"/>
              </a:spcBef>
            </a:pPr>
            <a:endParaRPr lang="en-US" sz="2000" dirty="0">
              <a:ea typeface="ＭＳ Ｐゴシック" pitchFamily="34" charset="-128"/>
            </a:endParaRPr>
          </a:p>
        </p:txBody>
      </p:sp>
      <p:sp>
        <p:nvSpPr>
          <p:cNvPr id="6" name="Content Placeholder 2">
            <a:extLst>
              <a:ext uri="{FF2B5EF4-FFF2-40B4-BE49-F238E27FC236}">
                <a16:creationId xmlns:a16="http://schemas.microsoft.com/office/drawing/2014/main" id="{D56D2FBA-3842-4AFD-B63D-FF765EDD3267}"/>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7CC13B49-3356-417D-9967-E92DE282251D}"/>
              </a:ext>
            </a:extLst>
          </p:cNvPr>
          <p:cNvSpPr txBox="1">
            <a:spLocks/>
          </p:cNvSpPr>
          <p:nvPr/>
        </p:nvSpPr>
        <p:spPr>
          <a:xfrm rot="5400000">
            <a:off x="11852787" y="13273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19</a:t>
            </a:fld>
            <a:r>
              <a:rPr lang="en-US" sz="1400" b="1" dirty="0"/>
              <a:t> </a:t>
            </a:r>
          </a:p>
        </p:txBody>
      </p:sp>
    </p:spTree>
    <p:extLst>
      <p:ext uri="{BB962C8B-B14F-4D97-AF65-F5344CB8AC3E}">
        <p14:creationId xmlns:p14="http://schemas.microsoft.com/office/powerpoint/2010/main" val="113644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4968" y="568940"/>
            <a:ext cx="11029950" cy="596184"/>
          </a:xfrm>
        </p:spPr>
        <p:txBody>
          <a:bodyPr/>
          <a:lstStyle/>
          <a:p>
            <a:pPr algn="ctr"/>
            <a:r>
              <a:rPr lang="en-GB" dirty="0">
                <a:solidFill>
                  <a:srgbClr val="0070C0"/>
                </a:solidFill>
              </a:rPr>
              <a:t>What is a software?</a:t>
            </a:r>
          </a:p>
        </p:txBody>
      </p:sp>
      <p:sp>
        <p:nvSpPr>
          <p:cNvPr id="5" name="Content Placeholder 2"/>
          <p:cNvSpPr txBox="1">
            <a:spLocks/>
          </p:cNvSpPr>
          <p:nvPr/>
        </p:nvSpPr>
        <p:spPr>
          <a:xfrm>
            <a:off x="559353" y="1119621"/>
            <a:ext cx="6888584" cy="208078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t>Software is: </a:t>
            </a:r>
          </a:p>
          <a:p>
            <a:pPr lvl="1">
              <a:buFont typeface="Wingdings" panose="05000000000000000000" pitchFamily="2" charset="2"/>
              <a:buChar char="§"/>
            </a:pPr>
            <a:r>
              <a:rPr lang="en-US" sz="2200" dirty="0"/>
              <a:t>More than just a computer program!</a:t>
            </a:r>
          </a:p>
          <a:p>
            <a:pPr lvl="1">
              <a:buFont typeface="Wingdings" panose="05000000000000000000" pitchFamily="2" charset="2"/>
              <a:buChar char="§"/>
            </a:pPr>
            <a:r>
              <a:rPr lang="en-US" sz="2200" dirty="0"/>
              <a:t>Composed of computer programs, procedures, and possibly associated documentation and data related to the operation of a computer system. </a:t>
            </a:r>
          </a:p>
        </p:txBody>
      </p:sp>
      <p:pic>
        <p:nvPicPr>
          <p:cNvPr id="1026" name="Picture 2">
            <a:extLst>
              <a:ext uri="{FF2B5EF4-FFF2-40B4-BE49-F238E27FC236}">
                <a16:creationId xmlns:a16="http://schemas.microsoft.com/office/drawing/2014/main" id="{AD485AE9-968C-410B-94C3-0E4020D3E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9" y="2846436"/>
            <a:ext cx="3547205" cy="2010083"/>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56975AE9-B6D8-416F-9214-C5F0C3FB37BD}"/>
              </a:ext>
            </a:extLst>
          </p:cNvPr>
          <p:cNvSpPr txBox="1">
            <a:spLocks/>
          </p:cNvSpPr>
          <p:nvPr/>
        </p:nvSpPr>
        <p:spPr>
          <a:xfrm>
            <a:off x="461028" y="3082411"/>
            <a:ext cx="11553990" cy="3229897"/>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24000" lvl="1" indent="0">
              <a:buNone/>
            </a:pPr>
            <a:endParaRPr lang="en-US" sz="2200" dirty="0"/>
          </a:p>
          <a:p>
            <a:pPr>
              <a:buFont typeface="Wingdings" panose="05000000000000000000" pitchFamily="2" charset="2"/>
              <a:buChar char="q"/>
            </a:pPr>
            <a:r>
              <a:rPr lang="en-US" sz="2200" dirty="0"/>
              <a:t>Two major types of Software:</a:t>
            </a:r>
          </a:p>
          <a:p>
            <a:pPr lvl="1"/>
            <a:r>
              <a:rPr lang="en-US" sz="2200" dirty="0">
                <a:solidFill>
                  <a:srgbClr val="C00000"/>
                </a:solidFill>
              </a:rPr>
              <a:t>Generic (Buy)</a:t>
            </a:r>
            <a:r>
              <a:rPr lang="en-US" sz="2200" dirty="0"/>
              <a:t> – Stand alone, Sold on open market (OTH)</a:t>
            </a:r>
          </a:p>
          <a:p>
            <a:pPr lvl="1"/>
            <a:r>
              <a:rPr lang="en-US" sz="2200" dirty="0">
                <a:solidFill>
                  <a:srgbClr val="C00000"/>
                </a:solidFill>
              </a:rPr>
              <a:t>Customized (Build)</a:t>
            </a:r>
            <a:r>
              <a:rPr lang="en-US" sz="2200" dirty="0"/>
              <a:t> – For specific customer or business</a:t>
            </a:r>
          </a:p>
          <a:p>
            <a:pPr lvl="1"/>
            <a:r>
              <a:rPr lang="en-US" sz="2200" dirty="0">
                <a:solidFill>
                  <a:srgbClr val="C00000"/>
                </a:solidFill>
              </a:rPr>
              <a:t>BUY &amp; BUILD </a:t>
            </a:r>
            <a:r>
              <a:rPr lang="en-US" sz="2200" dirty="0"/>
              <a:t>– Most software that you buy for personal use will likely be ‘</a:t>
            </a:r>
            <a:r>
              <a:rPr lang="en-US" sz="2200" dirty="0">
                <a:solidFill>
                  <a:srgbClr val="7030A0"/>
                </a:solidFill>
              </a:rPr>
              <a:t>commercial off-the-shelf’ (COTS)</a:t>
            </a:r>
            <a:r>
              <a:rPr lang="en-US" sz="2200" dirty="0"/>
              <a:t>, means the same application will be run by thousands of other users. It may not work exactly how you’d like it to or do everything you’d want it to whereas a customized (bespoke) software solution is built exactly to the business’ specific requirements.</a:t>
            </a:r>
          </a:p>
        </p:txBody>
      </p:sp>
      <p:pic>
        <p:nvPicPr>
          <p:cNvPr id="1028" name="Picture 4" descr="Image result for software">
            <a:extLst>
              <a:ext uri="{FF2B5EF4-FFF2-40B4-BE49-F238E27FC236}">
                <a16:creationId xmlns:a16="http://schemas.microsoft.com/office/drawing/2014/main" id="{E97E500A-5ED8-4A1C-A30B-1CD04A58C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0385" y="932835"/>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8C947FBF-276B-482E-B62B-EB69B6CE73D5}"/>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2" name="Slide Number Placeholder 3">
            <a:extLst>
              <a:ext uri="{FF2B5EF4-FFF2-40B4-BE49-F238E27FC236}">
                <a16:creationId xmlns:a16="http://schemas.microsoft.com/office/drawing/2014/main" id="{05CAB598-184C-4C48-A928-FC5CF512E0E7}"/>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a:t>
            </a:fld>
            <a:r>
              <a:rPr lang="en-US" sz="1400" b="1" dirty="0"/>
              <a:t> </a:t>
            </a:r>
          </a:p>
        </p:txBody>
      </p:sp>
    </p:spTree>
    <p:extLst>
      <p:ext uri="{BB962C8B-B14F-4D97-AF65-F5344CB8AC3E}">
        <p14:creationId xmlns:p14="http://schemas.microsoft.com/office/powerpoint/2010/main" val="341168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5974" y="568940"/>
            <a:ext cx="11029950" cy="448700"/>
          </a:xfrm>
        </p:spPr>
        <p:txBody>
          <a:bodyPr>
            <a:normAutofit fontScale="90000"/>
          </a:bodyPr>
          <a:lstStyle/>
          <a:p>
            <a:pPr algn="ctr"/>
            <a:r>
              <a:rPr lang="en-GB" dirty="0">
                <a:solidFill>
                  <a:srgbClr val="0070C0"/>
                </a:solidFill>
              </a:rPr>
              <a:t>        What </a:t>
            </a:r>
            <a:r>
              <a:rPr lang="en-GB">
                <a:solidFill>
                  <a:srgbClr val="0070C0"/>
                </a:solidFill>
              </a:rPr>
              <a:t>is software </a:t>
            </a:r>
            <a:r>
              <a:rPr lang="en-GB" dirty="0">
                <a:solidFill>
                  <a:srgbClr val="0070C0"/>
                </a:solidFill>
              </a:rPr>
              <a:t>quality?</a:t>
            </a:r>
          </a:p>
        </p:txBody>
      </p:sp>
      <p:sp>
        <p:nvSpPr>
          <p:cNvPr id="5" name="Content Placeholder 2"/>
          <p:cNvSpPr txBox="1">
            <a:spLocks/>
          </p:cNvSpPr>
          <p:nvPr/>
        </p:nvSpPr>
        <p:spPr>
          <a:xfrm>
            <a:off x="574097" y="958645"/>
            <a:ext cx="11224611" cy="266945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solidFill>
                  <a:srgbClr val="C00000"/>
                </a:solidFill>
              </a:rPr>
              <a:t>Software Quality (as per ISO/ IEC 9126):</a:t>
            </a:r>
          </a:p>
          <a:p>
            <a:pPr marL="324000" lvl="1" indent="0">
              <a:buNone/>
            </a:pPr>
            <a:r>
              <a:rPr lang="en-US" sz="2200" dirty="0"/>
              <a:t>The totality of functionality and features of a software product that contributes to its ability to </a:t>
            </a:r>
            <a:r>
              <a:rPr lang="en-US" sz="2200" dirty="0">
                <a:solidFill>
                  <a:srgbClr val="7030A0"/>
                </a:solidFill>
              </a:rPr>
              <a:t>satisfy</a:t>
            </a:r>
            <a:r>
              <a:rPr lang="en-US" sz="2200" dirty="0"/>
              <a:t> stated or implied </a:t>
            </a:r>
            <a:r>
              <a:rPr lang="en-US" sz="2200" dirty="0">
                <a:solidFill>
                  <a:srgbClr val="7030A0"/>
                </a:solidFill>
              </a:rPr>
              <a:t>needs</a:t>
            </a:r>
            <a:r>
              <a:rPr lang="en-US" sz="2200" dirty="0"/>
              <a:t>. It can be customized for organizations.</a:t>
            </a:r>
          </a:p>
          <a:p>
            <a:pPr>
              <a:buFont typeface="Wingdings" panose="05000000000000000000" pitchFamily="2" charset="2"/>
              <a:buChar char="q"/>
            </a:pPr>
            <a:r>
              <a:rPr lang="en-US" sz="2200" dirty="0">
                <a:solidFill>
                  <a:srgbClr val="C00000"/>
                </a:solidFill>
              </a:rPr>
              <a:t>Software Quality (as IEEE </a:t>
            </a:r>
            <a:r>
              <a:rPr lang="en-US" sz="2200" dirty="0" err="1">
                <a:solidFill>
                  <a:srgbClr val="C00000"/>
                </a:solidFill>
              </a:rPr>
              <a:t>Std</a:t>
            </a:r>
            <a:r>
              <a:rPr lang="en-US" sz="2200" dirty="0">
                <a:solidFill>
                  <a:srgbClr val="C00000"/>
                </a:solidFill>
              </a:rPr>
              <a:t> 610):</a:t>
            </a:r>
          </a:p>
          <a:p>
            <a:pPr marL="324000" lvl="1" indent="0">
              <a:buNone/>
            </a:pPr>
            <a:r>
              <a:rPr lang="en-US" sz="2200" dirty="0"/>
              <a:t>The degree to which a component, system or process </a:t>
            </a:r>
            <a:r>
              <a:rPr lang="en-US" sz="2200" dirty="0">
                <a:solidFill>
                  <a:srgbClr val="7030A0"/>
                </a:solidFill>
              </a:rPr>
              <a:t>meets specified requirements </a:t>
            </a:r>
            <a:r>
              <a:rPr lang="en-US" sz="2200" dirty="0"/>
              <a:t>and/or </a:t>
            </a:r>
            <a:r>
              <a:rPr lang="en-US" sz="2200" dirty="0">
                <a:solidFill>
                  <a:srgbClr val="7030A0"/>
                </a:solidFill>
              </a:rPr>
              <a:t>user/customer needs and expectations</a:t>
            </a:r>
            <a:r>
              <a:rPr lang="en-US" sz="2200" dirty="0"/>
              <a:t>.</a:t>
            </a:r>
          </a:p>
        </p:txBody>
      </p:sp>
      <p:pic>
        <p:nvPicPr>
          <p:cNvPr id="1026" name="Picture 2">
            <a:extLst>
              <a:ext uri="{FF2B5EF4-FFF2-40B4-BE49-F238E27FC236}">
                <a16:creationId xmlns:a16="http://schemas.microsoft.com/office/drawing/2014/main" id="{E340FDDC-8273-4D96-81EC-8090B307E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581" y="3554362"/>
            <a:ext cx="9404554" cy="330363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D0432EE4-422D-412D-B6F8-C4A49DC58DCB}"/>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710754D1-F725-489D-9C80-7ECB825863C1}"/>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a:t>
            </a:fld>
            <a:r>
              <a:rPr lang="en-US" sz="1400" b="1" dirty="0"/>
              <a:t> </a:t>
            </a:r>
          </a:p>
        </p:txBody>
      </p:sp>
    </p:spTree>
    <p:extLst>
      <p:ext uri="{BB962C8B-B14F-4D97-AF65-F5344CB8AC3E}">
        <p14:creationId xmlns:p14="http://schemas.microsoft.com/office/powerpoint/2010/main" val="3538825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5974" y="568940"/>
            <a:ext cx="11029950" cy="478196"/>
          </a:xfrm>
        </p:spPr>
        <p:txBody>
          <a:bodyPr>
            <a:normAutofit fontScale="90000"/>
          </a:bodyPr>
          <a:lstStyle/>
          <a:p>
            <a:pPr algn="ctr"/>
            <a:r>
              <a:rPr lang="en-GB" dirty="0">
                <a:solidFill>
                  <a:srgbClr val="0070C0"/>
                </a:solidFill>
              </a:rPr>
              <a:t>Challenges in software projects</a:t>
            </a:r>
          </a:p>
        </p:txBody>
      </p:sp>
      <p:sp>
        <p:nvSpPr>
          <p:cNvPr id="5" name="Content Placeholder 2"/>
          <p:cNvSpPr txBox="1">
            <a:spLocks/>
          </p:cNvSpPr>
          <p:nvPr/>
        </p:nvSpPr>
        <p:spPr>
          <a:xfrm>
            <a:off x="957556" y="1458834"/>
            <a:ext cx="10652865" cy="3039424"/>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t>The primary goal of project management activity is to deliver the product</a:t>
            </a:r>
            <a:br>
              <a:rPr lang="en-US" sz="2200" dirty="0"/>
            </a:br>
            <a:r>
              <a:rPr lang="en-US" sz="2200" dirty="0"/>
              <a:t>on </a:t>
            </a:r>
            <a:r>
              <a:rPr lang="en-US" sz="2200" dirty="0">
                <a:solidFill>
                  <a:srgbClr val="C00000"/>
                </a:solidFill>
              </a:rPr>
              <a:t>time</a:t>
            </a:r>
            <a:r>
              <a:rPr lang="en-US" sz="2200" dirty="0"/>
              <a:t>, on </a:t>
            </a:r>
            <a:r>
              <a:rPr lang="en-US" sz="2200" dirty="0">
                <a:solidFill>
                  <a:srgbClr val="C00000"/>
                </a:solidFill>
              </a:rPr>
              <a:t>budget</a:t>
            </a:r>
            <a:r>
              <a:rPr lang="en-US" sz="2200" dirty="0"/>
              <a:t> and expected </a:t>
            </a:r>
            <a:r>
              <a:rPr lang="en-US" sz="2200" dirty="0">
                <a:solidFill>
                  <a:srgbClr val="C00000"/>
                </a:solidFill>
              </a:rPr>
              <a:t>quality</a:t>
            </a:r>
          </a:p>
          <a:p>
            <a:pPr>
              <a:buFont typeface="Wingdings" panose="05000000000000000000" pitchFamily="2" charset="2"/>
              <a:buChar char="q"/>
            </a:pPr>
            <a:r>
              <a:rPr lang="en-US" sz="2200" dirty="0"/>
              <a:t>What’s the main challenges of software development now-a-days?</a:t>
            </a:r>
          </a:p>
          <a:p>
            <a:pPr>
              <a:buFont typeface="Wingdings" panose="05000000000000000000" pitchFamily="2" charset="2"/>
              <a:buChar char="q"/>
            </a:pPr>
            <a:endParaRPr lang="en-US" sz="2200" dirty="0"/>
          </a:p>
          <a:p>
            <a:pPr lvl="1"/>
            <a:r>
              <a:rPr lang="en-US" sz="2200" dirty="0">
                <a:solidFill>
                  <a:srgbClr val="FF0000"/>
                </a:solidFill>
              </a:rPr>
              <a:t>Time: </a:t>
            </a:r>
            <a:r>
              <a:rPr lang="en-US" sz="2200" dirty="0"/>
              <a:t>late, difficult to deliver on time  </a:t>
            </a:r>
          </a:p>
          <a:p>
            <a:pPr lvl="1"/>
            <a:r>
              <a:rPr lang="en-US" sz="2200" dirty="0">
                <a:solidFill>
                  <a:srgbClr val="FF0000"/>
                </a:solidFill>
              </a:rPr>
              <a:t>Cost: </a:t>
            </a:r>
            <a:r>
              <a:rPr lang="en-US" sz="2200" dirty="0"/>
              <a:t>high cost, over budget</a:t>
            </a:r>
          </a:p>
          <a:p>
            <a:pPr lvl="1"/>
            <a:r>
              <a:rPr lang="en-US" sz="2200" dirty="0">
                <a:solidFill>
                  <a:srgbClr val="FF0000"/>
                </a:solidFill>
              </a:rPr>
              <a:t>Scope: </a:t>
            </a:r>
            <a:r>
              <a:rPr lang="en-US" sz="2200" dirty="0"/>
              <a:t>low quality with faults</a:t>
            </a:r>
          </a:p>
        </p:txBody>
      </p:sp>
      <p:grpSp>
        <p:nvGrpSpPr>
          <p:cNvPr id="6" name="Group 5"/>
          <p:cNvGrpSpPr/>
          <p:nvPr/>
        </p:nvGrpSpPr>
        <p:grpSpPr>
          <a:xfrm>
            <a:off x="6799006" y="2979175"/>
            <a:ext cx="3115737" cy="3139984"/>
            <a:chOff x="1608636" y="2438400"/>
            <a:chExt cx="2851174" cy="3200400"/>
          </a:xfrm>
        </p:grpSpPr>
        <p:sp>
          <p:nvSpPr>
            <p:cNvPr id="7" name="Isosceles Triangle 6"/>
            <p:cNvSpPr/>
            <p:nvPr/>
          </p:nvSpPr>
          <p:spPr bwMode="auto">
            <a:xfrm>
              <a:off x="1752600" y="2438400"/>
              <a:ext cx="2590800" cy="2438400"/>
            </a:xfrm>
            <a:prstGeom prs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
          <p:nvSpPr>
            <p:cNvPr id="8" name="Rectangle 7"/>
            <p:cNvSpPr/>
            <p:nvPr/>
          </p:nvSpPr>
          <p:spPr>
            <a:xfrm rot="17900340">
              <a:off x="1094713" y="3069846"/>
              <a:ext cx="1951176" cy="923330"/>
            </a:xfrm>
            <a:prstGeom prst="rect">
              <a:avLst/>
            </a:prstGeom>
            <a:no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Time</a:t>
              </a:r>
            </a:p>
          </p:txBody>
        </p:sp>
        <p:sp>
          <p:nvSpPr>
            <p:cNvPr id="9" name="Rectangle 8"/>
            <p:cNvSpPr/>
            <p:nvPr/>
          </p:nvSpPr>
          <p:spPr>
            <a:xfrm rot="3724682">
              <a:off x="3113928" y="2997296"/>
              <a:ext cx="1768434" cy="923330"/>
            </a:xfrm>
            <a:prstGeom prst="rect">
              <a:avLst/>
            </a:prstGeom>
            <a:no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Cost</a:t>
              </a:r>
            </a:p>
          </p:txBody>
        </p:sp>
        <p:sp>
          <p:nvSpPr>
            <p:cNvPr id="10" name="Rectangle 9"/>
            <p:cNvSpPr/>
            <p:nvPr/>
          </p:nvSpPr>
          <p:spPr>
            <a:xfrm>
              <a:off x="1898328" y="4715470"/>
              <a:ext cx="2324675" cy="923330"/>
            </a:xfrm>
            <a:prstGeom prst="rect">
              <a:avLst/>
            </a:prstGeom>
            <a:no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Scope</a:t>
              </a:r>
            </a:p>
          </p:txBody>
        </p:sp>
      </p:grpSp>
      <p:sp>
        <p:nvSpPr>
          <p:cNvPr id="12" name="Content Placeholder 2">
            <a:extLst>
              <a:ext uri="{FF2B5EF4-FFF2-40B4-BE49-F238E27FC236}">
                <a16:creationId xmlns:a16="http://schemas.microsoft.com/office/drawing/2014/main" id="{8FADDDDE-D541-430A-BB99-3BF08F5AFACF}"/>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3" name="Slide Number Placeholder 3">
            <a:extLst>
              <a:ext uri="{FF2B5EF4-FFF2-40B4-BE49-F238E27FC236}">
                <a16:creationId xmlns:a16="http://schemas.microsoft.com/office/drawing/2014/main" id="{133BF751-3E15-4D7E-8117-F56641CBBDD8}"/>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a:t>
            </a:fld>
            <a:r>
              <a:rPr lang="en-US" sz="1400" b="1" dirty="0"/>
              <a:t> </a:t>
            </a:r>
          </a:p>
        </p:txBody>
      </p:sp>
    </p:spTree>
    <p:extLst>
      <p:ext uri="{BB962C8B-B14F-4D97-AF65-F5344CB8AC3E}">
        <p14:creationId xmlns:p14="http://schemas.microsoft.com/office/powerpoint/2010/main" val="4285075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5471" y="598437"/>
            <a:ext cx="11029950" cy="537190"/>
          </a:xfrm>
        </p:spPr>
        <p:txBody>
          <a:bodyPr/>
          <a:lstStyle/>
          <a:p>
            <a:pPr algn="ctr"/>
            <a:r>
              <a:rPr lang="en-GB" dirty="0">
                <a:solidFill>
                  <a:srgbClr val="0070C0"/>
                </a:solidFill>
              </a:rPr>
              <a:t>Example of software defects</a:t>
            </a:r>
          </a:p>
        </p:txBody>
      </p:sp>
      <p:sp>
        <p:nvSpPr>
          <p:cNvPr id="5" name="Content Placeholder 2"/>
          <p:cNvSpPr txBox="1">
            <a:spLocks/>
          </p:cNvSpPr>
          <p:nvPr/>
        </p:nvSpPr>
        <p:spPr>
          <a:xfrm>
            <a:off x="4101139" y="4100051"/>
            <a:ext cx="7284616" cy="211949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solidFill>
                  <a:srgbClr val="C00000"/>
                </a:solidFill>
              </a:rPr>
              <a:t>Lethal X-Rays :Therac-25 system </a:t>
            </a:r>
          </a:p>
          <a:p>
            <a:pPr marL="324000" lvl="1" indent="0">
              <a:buNone/>
            </a:pPr>
            <a:r>
              <a:rPr lang="en-US" sz="2200" dirty="0"/>
              <a:t>Therac-25 was a radiation therapy machine produced by Atomic Energy of Canada Ltd (AECL) in 1986. But initially lot of people died because of massive overdose of radiation. And this is happened because of a software bug.</a:t>
            </a:r>
          </a:p>
        </p:txBody>
      </p:sp>
      <p:pic>
        <p:nvPicPr>
          <p:cNvPr id="1026" name="Picture 2">
            <a:extLst>
              <a:ext uri="{FF2B5EF4-FFF2-40B4-BE49-F238E27FC236}">
                <a16:creationId xmlns:a16="http://schemas.microsoft.com/office/drawing/2014/main" id="{EBD45217-2AB5-4961-9EA4-591EC67848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302" y="1345637"/>
            <a:ext cx="2505075" cy="2809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B2CD7AB-2592-4B13-A4E7-F816AE93B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142" y="4215889"/>
            <a:ext cx="2897279" cy="2170163"/>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D76EFA1E-E0CB-4400-B4EA-150ED6C33254}"/>
              </a:ext>
            </a:extLst>
          </p:cNvPr>
          <p:cNvSpPr txBox="1">
            <a:spLocks/>
          </p:cNvSpPr>
          <p:nvPr/>
        </p:nvSpPr>
        <p:spPr>
          <a:xfrm>
            <a:off x="836830" y="1460092"/>
            <a:ext cx="7677906" cy="237513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solidFill>
                  <a:srgbClr val="C00000"/>
                </a:solidFill>
              </a:rPr>
              <a:t>Flight Ariane 5 </a:t>
            </a:r>
          </a:p>
          <a:p>
            <a:pPr lvl="1"/>
            <a:r>
              <a:rPr lang="en-US" sz="2200" dirty="0"/>
              <a:t>Most Expensive Computer Bug in History</a:t>
            </a:r>
          </a:p>
          <a:p>
            <a:pPr lvl="1"/>
            <a:r>
              <a:rPr lang="en-US" sz="2200" dirty="0"/>
              <a:t>On June 4, 1996, the rocket Ariane 5 tore itself apart 37 seconds after launch because of a malfunction in the control software making the fault most expensive computer bug in history.</a:t>
            </a:r>
          </a:p>
        </p:txBody>
      </p:sp>
      <p:sp>
        <p:nvSpPr>
          <p:cNvPr id="10" name="Content Placeholder 2">
            <a:extLst>
              <a:ext uri="{FF2B5EF4-FFF2-40B4-BE49-F238E27FC236}">
                <a16:creationId xmlns:a16="http://schemas.microsoft.com/office/drawing/2014/main" id="{FD933AE9-C344-4E61-8A58-91F3FFCCA1D8}"/>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1" name="Slide Number Placeholder 3">
            <a:extLst>
              <a:ext uri="{FF2B5EF4-FFF2-40B4-BE49-F238E27FC236}">
                <a16:creationId xmlns:a16="http://schemas.microsoft.com/office/drawing/2014/main" id="{A310FA42-184C-41AB-86CA-AE2772EC49C9}"/>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5</a:t>
            </a:fld>
            <a:r>
              <a:rPr lang="en-US" sz="1400" b="1" dirty="0"/>
              <a:t> </a:t>
            </a:r>
          </a:p>
        </p:txBody>
      </p:sp>
    </p:spTree>
    <p:extLst>
      <p:ext uri="{BB962C8B-B14F-4D97-AF65-F5344CB8AC3E}">
        <p14:creationId xmlns:p14="http://schemas.microsoft.com/office/powerpoint/2010/main" val="3688954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568940"/>
            <a:ext cx="11029950" cy="522441"/>
          </a:xfrm>
        </p:spPr>
        <p:txBody>
          <a:bodyPr/>
          <a:lstStyle/>
          <a:p>
            <a:pPr algn="ctr"/>
            <a:r>
              <a:rPr lang="en-GB" dirty="0">
                <a:solidFill>
                  <a:srgbClr val="0070C0"/>
                </a:solidFill>
              </a:rPr>
              <a:t>software testing</a:t>
            </a:r>
          </a:p>
        </p:txBody>
      </p:sp>
      <p:sp>
        <p:nvSpPr>
          <p:cNvPr id="5" name="Content Placeholder 2"/>
          <p:cNvSpPr txBox="1">
            <a:spLocks/>
          </p:cNvSpPr>
          <p:nvPr/>
        </p:nvSpPr>
        <p:spPr>
          <a:xfrm>
            <a:off x="736332" y="1016382"/>
            <a:ext cx="10841152" cy="174156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t>Software Testing is the process of executing a system or component under specified conditions with the intent of </a:t>
            </a:r>
            <a:r>
              <a:rPr lang="en-US" sz="2200" dirty="0">
                <a:solidFill>
                  <a:srgbClr val="C00000"/>
                </a:solidFill>
              </a:rPr>
              <a:t>finding defects/bugs </a:t>
            </a:r>
            <a:r>
              <a:rPr lang="en-US" sz="2200" dirty="0"/>
              <a:t>and to verify that it </a:t>
            </a:r>
            <a:r>
              <a:rPr lang="en-US" sz="2200" dirty="0">
                <a:solidFill>
                  <a:srgbClr val="C00000"/>
                </a:solidFill>
              </a:rPr>
              <a:t>satisfies specified requirements</a:t>
            </a:r>
            <a:r>
              <a:rPr lang="en-US" sz="2200" dirty="0"/>
              <a:t>.</a:t>
            </a:r>
          </a:p>
        </p:txBody>
      </p:sp>
      <p:sp>
        <p:nvSpPr>
          <p:cNvPr id="7" name="Content Placeholder 2">
            <a:extLst>
              <a:ext uri="{FF2B5EF4-FFF2-40B4-BE49-F238E27FC236}">
                <a16:creationId xmlns:a16="http://schemas.microsoft.com/office/drawing/2014/main" id="{94B54AC1-0667-48E7-B80E-9CF867133DE5}"/>
              </a:ext>
            </a:extLst>
          </p:cNvPr>
          <p:cNvSpPr txBox="1">
            <a:spLocks/>
          </p:cNvSpPr>
          <p:nvPr/>
        </p:nvSpPr>
        <p:spPr>
          <a:xfrm>
            <a:off x="762000" y="2728452"/>
            <a:ext cx="11430000" cy="4129548"/>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solidFill>
                  <a:srgbClr val="7030A0"/>
                </a:solidFill>
              </a:rPr>
              <a:t>Goals of Software Testing</a:t>
            </a:r>
          </a:p>
          <a:p>
            <a:pPr lvl="1"/>
            <a:r>
              <a:rPr lang="en-US" sz="2200" dirty="0">
                <a:solidFill>
                  <a:srgbClr val="FF0000"/>
                </a:solidFill>
              </a:rPr>
              <a:t>Main goal is to detect issues</a:t>
            </a:r>
          </a:p>
          <a:p>
            <a:pPr marL="324000" lvl="1" indent="0">
              <a:buNone/>
            </a:pPr>
            <a:r>
              <a:rPr lang="en-US" sz="2200" dirty="0"/>
              <a:t>     - Requirement conformance</a:t>
            </a:r>
          </a:p>
          <a:p>
            <a:pPr marL="324000" lvl="1" indent="0">
              <a:buNone/>
            </a:pPr>
            <a:r>
              <a:rPr lang="en-US" sz="2200" dirty="0"/>
              <a:t>     - Errors in system operation</a:t>
            </a:r>
          </a:p>
          <a:p>
            <a:pPr marL="324000" lvl="1" indent="0">
              <a:buNone/>
            </a:pPr>
            <a:r>
              <a:rPr lang="en-US" sz="2200" dirty="0"/>
              <a:t>     - System performance (TCAS in Autopilot system)</a:t>
            </a:r>
          </a:p>
          <a:p>
            <a:pPr lvl="1"/>
            <a:r>
              <a:rPr lang="en-US" sz="2200" dirty="0">
                <a:solidFill>
                  <a:srgbClr val="FF0000"/>
                </a:solidFill>
              </a:rPr>
              <a:t>Have different levels of testing operation</a:t>
            </a:r>
          </a:p>
          <a:p>
            <a:pPr marL="324000" lvl="1" indent="0">
              <a:buNone/>
            </a:pPr>
            <a:r>
              <a:rPr lang="en-US" sz="2200" dirty="0"/>
              <a:t>    - Unit testing in developing each module</a:t>
            </a:r>
          </a:p>
          <a:p>
            <a:pPr marL="324000" lvl="1" indent="0">
              <a:buNone/>
            </a:pPr>
            <a:r>
              <a:rPr lang="en-US" sz="2200" dirty="0"/>
              <a:t>    - Integration testing to combine different module and check incompatibility</a:t>
            </a:r>
          </a:p>
          <a:p>
            <a:pPr marL="324000" lvl="1" indent="0">
              <a:buNone/>
            </a:pPr>
            <a:r>
              <a:rPr lang="en-US" sz="2200" dirty="0"/>
              <a:t>    - System testing is done at system combination of software and hardware</a:t>
            </a:r>
          </a:p>
        </p:txBody>
      </p:sp>
      <p:pic>
        <p:nvPicPr>
          <p:cNvPr id="3" name="Picture 2">
            <a:extLst>
              <a:ext uri="{FF2B5EF4-FFF2-40B4-BE49-F238E27FC236}">
                <a16:creationId xmlns:a16="http://schemas.microsoft.com/office/drawing/2014/main" id="{F9D924A2-429B-4585-AB01-67DB4B176D3D}"/>
              </a:ext>
            </a:extLst>
          </p:cNvPr>
          <p:cNvPicPr>
            <a:picLocks noChangeAspect="1"/>
          </p:cNvPicPr>
          <p:nvPr/>
        </p:nvPicPr>
        <p:blipFill>
          <a:blip r:embed="rId2"/>
          <a:stretch>
            <a:fillRect/>
          </a:stretch>
        </p:blipFill>
        <p:spPr>
          <a:xfrm>
            <a:off x="6737707" y="2356516"/>
            <a:ext cx="4662796" cy="2141743"/>
          </a:xfrm>
          <a:prstGeom prst="rect">
            <a:avLst/>
          </a:prstGeom>
        </p:spPr>
      </p:pic>
      <p:sp>
        <p:nvSpPr>
          <p:cNvPr id="8" name="Content Placeholder 2">
            <a:extLst>
              <a:ext uri="{FF2B5EF4-FFF2-40B4-BE49-F238E27FC236}">
                <a16:creationId xmlns:a16="http://schemas.microsoft.com/office/drawing/2014/main" id="{591EB2C9-8A7D-4D4C-8140-50D984003D0B}"/>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9D99E0A6-129F-41C5-87BA-E4E1ECF03254}"/>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6</a:t>
            </a:fld>
            <a:r>
              <a:rPr lang="en-US" sz="1400" b="1" dirty="0"/>
              <a:t> </a:t>
            </a:r>
          </a:p>
        </p:txBody>
      </p:sp>
    </p:spTree>
    <p:extLst>
      <p:ext uri="{BB962C8B-B14F-4D97-AF65-F5344CB8AC3E}">
        <p14:creationId xmlns:p14="http://schemas.microsoft.com/office/powerpoint/2010/main" val="226703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4465" y="539444"/>
            <a:ext cx="11029950" cy="478196"/>
          </a:xfrm>
        </p:spPr>
        <p:txBody>
          <a:bodyPr>
            <a:normAutofit fontScale="90000"/>
          </a:bodyPr>
          <a:lstStyle/>
          <a:p>
            <a:pPr algn="ctr"/>
            <a:r>
              <a:rPr lang="en-GB">
                <a:solidFill>
                  <a:srgbClr val="0070C0"/>
                </a:solidFill>
              </a:rPr>
              <a:t>      Role of testing</a:t>
            </a:r>
            <a:endParaRPr lang="en-GB" dirty="0">
              <a:solidFill>
                <a:srgbClr val="0070C0"/>
              </a:solidFill>
            </a:endParaRPr>
          </a:p>
        </p:txBody>
      </p:sp>
      <p:sp>
        <p:nvSpPr>
          <p:cNvPr id="5" name="Content Placeholder 2"/>
          <p:cNvSpPr txBox="1">
            <a:spLocks/>
          </p:cNvSpPr>
          <p:nvPr/>
        </p:nvSpPr>
        <p:spPr>
          <a:xfrm>
            <a:off x="567488" y="1041142"/>
            <a:ext cx="7986577" cy="448950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GB" sz="2400" dirty="0"/>
              <a:t>Software quality assessment divide into two categories:</a:t>
            </a:r>
          </a:p>
          <a:p>
            <a:pPr>
              <a:buFont typeface="Wingdings" panose="05000000000000000000" pitchFamily="2" charset="2"/>
              <a:buChar char="q"/>
            </a:pPr>
            <a:r>
              <a:rPr lang="en-GB" sz="2200" dirty="0">
                <a:solidFill>
                  <a:srgbClr val="C00000"/>
                </a:solidFill>
              </a:rPr>
              <a:t>Static analysis (manual testing)</a:t>
            </a:r>
          </a:p>
          <a:p>
            <a:pPr lvl="1"/>
            <a:r>
              <a:rPr lang="en-GB" sz="2200" dirty="0"/>
              <a:t>It examines the code/document and reasons over all behaviours that might arise during run time </a:t>
            </a:r>
          </a:p>
          <a:p>
            <a:pPr lvl="1"/>
            <a:r>
              <a:rPr lang="en-GB" sz="2200" dirty="0">
                <a:solidFill>
                  <a:srgbClr val="7030A0"/>
                </a:solidFill>
              </a:rPr>
              <a:t>Examples: c</a:t>
            </a:r>
            <a:r>
              <a:rPr lang="en-GB" sz="2200" dirty="0"/>
              <a:t>ode review, inspection, and algorithm analysis</a:t>
            </a:r>
          </a:p>
          <a:p>
            <a:pPr lvl="1"/>
            <a:r>
              <a:rPr lang="en-GB" sz="2200" dirty="0">
                <a:solidFill>
                  <a:srgbClr val="7030A0"/>
                </a:solidFill>
              </a:rPr>
              <a:t>Limitation:</a:t>
            </a:r>
            <a:r>
              <a:rPr lang="en-GB" sz="2200" dirty="0"/>
              <a:t> takes longer time in review process</a:t>
            </a:r>
          </a:p>
          <a:p>
            <a:pPr>
              <a:buFont typeface="Wingdings" panose="05000000000000000000" pitchFamily="2" charset="2"/>
              <a:buChar char="q"/>
            </a:pPr>
            <a:r>
              <a:rPr lang="en-GB" sz="2200" dirty="0">
                <a:solidFill>
                  <a:srgbClr val="C00000"/>
                </a:solidFill>
              </a:rPr>
              <a:t>Dynamic analysis (automated testing)</a:t>
            </a:r>
          </a:p>
          <a:p>
            <a:pPr lvl="1"/>
            <a:r>
              <a:rPr lang="en-GB" sz="2200" dirty="0"/>
              <a:t>Actual program execution to expose possible program failure</a:t>
            </a:r>
          </a:p>
          <a:p>
            <a:pPr lvl="1"/>
            <a:r>
              <a:rPr lang="en-GB" sz="2200" dirty="0"/>
              <a:t>One observe some representative program behaviour, and reach conclusion about the quality of the system</a:t>
            </a:r>
          </a:p>
        </p:txBody>
      </p:sp>
      <p:pic>
        <p:nvPicPr>
          <p:cNvPr id="7" name="Picture 6">
            <a:extLst>
              <a:ext uri="{FF2B5EF4-FFF2-40B4-BE49-F238E27FC236}">
                <a16:creationId xmlns:a16="http://schemas.microsoft.com/office/drawing/2014/main" id="{CC5084C2-B0AD-40E2-BF4F-B9CAF3AD1765}"/>
              </a:ext>
            </a:extLst>
          </p:cNvPr>
          <p:cNvPicPr>
            <a:picLocks noChangeAspect="1"/>
          </p:cNvPicPr>
          <p:nvPr/>
        </p:nvPicPr>
        <p:blipFill>
          <a:blip r:embed="rId2"/>
          <a:stretch>
            <a:fillRect/>
          </a:stretch>
        </p:blipFill>
        <p:spPr>
          <a:xfrm>
            <a:off x="8398049" y="752168"/>
            <a:ext cx="3288883" cy="1828800"/>
          </a:xfrm>
          <a:prstGeom prst="rect">
            <a:avLst/>
          </a:prstGeom>
        </p:spPr>
      </p:pic>
      <p:pic>
        <p:nvPicPr>
          <p:cNvPr id="8" name="Picture 7">
            <a:extLst>
              <a:ext uri="{FF2B5EF4-FFF2-40B4-BE49-F238E27FC236}">
                <a16:creationId xmlns:a16="http://schemas.microsoft.com/office/drawing/2014/main" id="{EF7EA707-8B15-42E8-8A22-0BFA4D8149AB}"/>
              </a:ext>
            </a:extLst>
          </p:cNvPr>
          <p:cNvPicPr>
            <a:picLocks noChangeAspect="1"/>
          </p:cNvPicPr>
          <p:nvPr/>
        </p:nvPicPr>
        <p:blipFill>
          <a:blip r:embed="rId3"/>
          <a:stretch>
            <a:fillRect/>
          </a:stretch>
        </p:blipFill>
        <p:spPr>
          <a:xfrm>
            <a:off x="8451178" y="2703248"/>
            <a:ext cx="3126304" cy="1912997"/>
          </a:xfrm>
          <a:prstGeom prst="rect">
            <a:avLst/>
          </a:prstGeom>
        </p:spPr>
      </p:pic>
      <p:sp>
        <p:nvSpPr>
          <p:cNvPr id="9" name="Content Placeholder 2">
            <a:extLst>
              <a:ext uri="{FF2B5EF4-FFF2-40B4-BE49-F238E27FC236}">
                <a16:creationId xmlns:a16="http://schemas.microsoft.com/office/drawing/2014/main" id="{06A029E8-836C-4755-B212-F0BA2BF2DA55}"/>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B69BC1EE-1486-459A-923A-DFD46BA1AE92}"/>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7</a:t>
            </a:fld>
            <a:r>
              <a:rPr lang="en-US" sz="1400" b="1" dirty="0"/>
              <a:t> </a:t>
            </a:r>
          </a:p>
        </p:txBody>
      </p:sp>
      <p:sp>
        <p:nvSpPr>
          <p:cNvPr id="3" name="Rectangle 2">
            <a:extLst>
              <a:ext uri="{FF2B5EF4-FFF2-40B4-BE49-F238E27FC236}">
                <a16:creationId xmlns:a16="http://schemas.microsoft.com/office/drawing/2014/main" id="{C0A39FEB-84AC-4D43-B075-91E02EFF540B}"/>
              </a:ext>
            </a:extLst>
          </p:cNvPr>
          <p:cNvSpPr/>
          <p:nvPr/>
        </p:nvSpPr>
        <p:spPr>
          <a:xfrm>
            <a:off x="599767" y="5970572"/>
            <a:ext cx="11110452" cy="769441"/>
          </a:xfrm>
          <a:prstGeom prst="rect">
            <a:avLst/>
          </a:prstGeom>
        </p:spPr>
        <p:txBody>
          <a:bodyPr wrap="square">
            <a:spAutoFit/>
          </a:bodyPr>
          <a:lstStyle/>
          <a:p>
            <a:pPr marL="342900" indent="-342900">
              <a:buFont typeface="Wingdings" panose="05000000000000000000" pitchFamily="2" charset="2"/>
              <a:buChar char="q"/>
            </a:pPr>
            <a:r>
              <a:rPr lang="en-GB" sz="2200" dirty="0">
                <a:solidFill>
                  <a:srgbClr val="0070C0"/>
                </a:solidFill>
              </a:rPr>
              <a:t>Static and Dynamic Analysis are complementary in nature. Focus is to combine the strengths of both approaches</a:t>
            </a:r>
          </a:p>
        </p:txBody>
      </p:sp>
      <p:sp>
        <p:nvSpPr>
          <p:cNvPr id="4" name="Rectangle 3">
            <a:extLst>
              <a:ext uri="{FF2B5EF4-FFF2-40B4-BE49-F238E27FC236}">
                <a16:creationId xmlns:a16="http://schemas.microsoft.com/office/drawing/2014/main" id="{CE07710A-0BD6-4AAC-89B0-3A194521607D}"/>
              </a:ext>
            </a:extLst>
          </p:cNvPr>
          <p:cNvSpPr/>
          <p:nvPr/>
        </p:nvSpPr>
        <p:spPr>
          <a:xfrm>
            <a:off x="422786" y="5522010"/>
            <a:ext cx="11007213" cy="430887"/>
          </a:xfrm>
          <a:prstGeom prst="rect">
            <a:avLst/>
          </a:prstGeom>
        </p:spPr>
        <p:txBody>
          <a:bodyPr wrap="square">
            <a:spAutoFit/>
          </a:bodyPr>
          <a:lstStyle/>
          <a:p>
            <a:pPr marL="800100" lvl="1" indent="-342900">
              <a:buFont typeface="Wingdings" panose="05000000000000000000" pitchFamily="2" charset="2"/>
              <a:buChar char="§"/>
            </a:pPr>
            <a:r>
              <a:rPr lang="en-GB" sz="2200" dirty="0">
                <a:solidFill>
                  <a:srgbClr val="7030A0"/>
                </a:solidFill>
              </a:rPr>
              <a:t>Limitation: </a:t>
            </a:r>
            <a:r>
              <a:rPr lang="en-GB" sz="2200" dirty="0">
                <a:solidFill>
                  <a:srgbClr val="002060"/>
                </a:solidFill>
              </a:rPr>
              <a:t>It can not think out of the box (supervised learning) </a:t>
            </a:r>
            <a:r>
              <a:rPr lang="en-GB" sz="2200" dirty="0">
                <a:solidFill>
                  <a:srgbClr val="7030A0"/>
                </a:solidFill>
              </a:rPr>
              <a:t>finds only syntax error</a:t>
            </a:r>
          </a:p>
        </p:txBody>
      </p:sp>
    </p:spTree>
    <p:extLst>
      <p:ext uri="{BB962C8B-B14F-4D97-AF65-F5344CB8AC3E}">
        <p14:creationId xmlns:p14="http://schemas.microsoft.com/office/powerpoint/2010/main" val="2228479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6696" y="598436"/>
            <a:ext cx="11029950" cy="522441"/>
          </a:xfrm>
        </p:spPr>
        <p:txBody>
          <a:bodyPr/>
          <a:lstStyle/>
          <a:p>
            <a:pPr algn="ctr"/>
            <a:r>
              <a:rPr lang="en-GB" dirty="0">
                <a:solidFill>
                  <a:srgbClr val="0070C0"/>
                </a:solidFill>
              </a:rPr>
              <a:t>software quality Assurance (SQA)</a:t>
            </a:r>
          </a:p>
        </p:txBody>
      </p:sp>
      <p:sp>
        <p:nvSpPr>
          <p:cNvPr id="5" name="Content Placeholder 2"/>
          <p:cNvSpPr txBox="1">
            <a:spLocks/>
          </p:cNvSpPr>
          <p:nvPr/>
        </p:nvSpPr>
        <p:spPr>
          <a:xfrm>
            <a:off x="441364" y="1296600"/>
            <a:ext cx="6637862" cy="379159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sz="2200" dirty="0">
                <a:solidFill>
                  <a:srgbClr val="FF0000"/>
                </a:solidFill>
              </a:rPr>
              <a:t>Develop an effective plan for software development</a:t>
            </a:r>
          </a:p>
          <a:p>
            <a:pPr algn="just"/>
            <a:r>
              <a:rPr lang="en-US" sz="2200" dirty="0">
                <a:solidFill>
                  <a:srgbClr val="002060"/>
                </a:solidFill>
              </a:rPr>
              <a:t>The function of software quality that </a:t>
            </a:r>
            <a:r>
              <a:rPr lang="en-US" sz="2200" dirty="0">
                <a:solidFill>
                  <a:srgbClr val="7030A0"/>
                </a:solidFill>
              </a:rPr>
              <a:t>assures that the standards, processes and procedures are appropriate </a:t>
            </a:r>
            <a:r>
              <a:rPr lang="en-US" sz="2200" dirty="0">
                <a:solidFill>
                  <a:srgbClr val="002060"/>
                </a:solidFill>
              </a:rPr>
              <a:t>for the project and are correctly implemented. </a:t>
            </a:r>
          </a:p>
          <a:p>
            <a:pPr algn="just"/>
            <a:r>
              <a:rPr lang="en-US" sz="2200" dirty="0"/>
              <a:t>Defined as a planned and </a:t>
            </a:r>
            <a:r>
              <a:rPr lang="en-US" sz="2200" dirty="0">
                <a:solidFill>
                  <a:srgbClr val="7030A0"/>
                </a:solidFill>
              </a:rPr>
              <a:t>systematic approach to the evaluation of the quality</a:t>
            </a:r>
            <a:r>
              <a:rPr lang="en-US" sz="2200" dirty="0"/>
              <a:t> of and adherence to software product standards, processes and procedures.  </a:t>
            </a:r>
          </a:p>
          <a:p>
            <a:pPr algn="just"/>
            <a:r>
              <a:rPr lang="en-US" sz="2200" dirty="0"/>
              <a:t>A set of activities designed to </a:t>
            </a:r>
            <a:r>
              <a:rPr lang="en-US" sz="2200" dirty="0">
                <a:solidFill>
                  <a:srgbClr val="7030A0"/>
                </a:solidFill>
              </a:rPr>
              <a:t>ensure that the development and/or maintenance process is adequate to ensure a system will meet its objectives.</a:t>
            </a:r>
          </a:p>
        </p:txBody>
      </p:sp>
      <p:pic>
        <p:nvPicPr>
          <p:cNvPr id="1026" name="Picture 2" descr="Image result for software quality assurance">
            <a:extLst>
              <a:ext uri="{FF2B5EF4-FFF2-40B4-BE49-F238E27FC236}">
                <a16:creationId xmlns:a16="http://schemas.microsoft.com/office/drawing/2014/main" id="{1F92E3A0-1148-4A2D-A29E-9020A7DF6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1458" y="1148992"/>
            <a:ext cx="4468761" cy="4278413"/>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2">
            <a:extLst>
              <a:ext uri="{FF2B5EF4-FFF2-40B4-BE49-F238E27FC236}">
                <a16:creationId xmlns:a16="http://schemas.microsoft.com/office/drawing/2014/main" id="{1E003D55-D93F-489D-B1A5-57462D1BC60E}"/>
              </a:ext>
            </a:extLst>
          </p:cNvPr>
          <p:cNvSpPr txBox="1">
            <a:spLocks/>
          </p:cNvSpPr>
          <p:nvPr/>
        </p:nvSpPr>
        <p:spPr>
          <a:xfrm>
            <a:off x="461026" y="4940710"/>
            <a:ext cx="11352431" cy="168131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200" dirty="0"/>
              <a:t>An </a:t>
            </a:r>
            <a:r>
              <a:rPr lang="en-US" sz="2200" dirty="0">
                <a:solidFill>
                  <a:srgbClr val="0070C0"/>
                </a:solidFill>
              </a:rPr>
              <a:t>umbrella activity </a:t>
            </a:r>
            <a:r>
              <a:rPr lang="en-US" sz="2200" dirty="0"/>
              <a:t>that is applied throughout the software process.</a:t>
            </a:r>
          </a:p>
          <a:p>
            <a:r>
              <a:rPr lang="en-US" sz="2200" dirty="0"/>
              <a:t>Consists of a means of </a:t>
            </a:r>
            <a:r>
              <a:rPr lang="en-US" sz="2200" dirty="0">
                <a:solidFill>
                  <a:srgbClr val="0070C0"/>
                </a:solidFill>
              </a:rPr>
              <a:t>monitoring the software engineering processes and methods </a:t>
            </a:r>
            <a:r>
              <a:rPr lang="en-US" sz="2200" dirty="0"/>
              <a:t>used to ensure quality.  An effective approach to produce high quality software.</a:t>
            </a:r>
          </a:p>
        </p:txBody>
      </p:sp>
      <p:sp>
        <p:nvSpPr>
          <p:cNvPr id="8" name="Content Placeholder 2">
            <a:extLst>
              <a:ext uri="{FF2B5EF4-FFF2-40B4-BE49-F238E27FC236}">
                <a16:creationId xmlns:a16="http://schemas.microsoft.com/office/drawing/2014/main" id="{D21F3AED-5E7E-4EC1-999E-2E4A4057A043}"/>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75F3EEE1-540A-4DAA-B84F-85B71327EED8}"/>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8</a:t>
            </a:fld>
            <a:r>
              <a:rPr lang="en-US" sz="1400" b="1" dirty="0"/>
              <a:t> </a:t>
            </a:r>
          </a:p>
        </p:txBody>
      </p:sp>
    </p:spTree>
    <p:extLst>
      <p:ext uri="{BB962C8B-B14F-4D97-AF65-F5344CB8AC3E}">
        <p14:creationId xmlns:p14="http://schemas.microsoft.com/office/powerpoint/2010/main" val="1514775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4464" y="613185"/>
            <a:ext cx="11029950" cy="581434"/>
          </a:xfrm>
        </p:spPr>
        <p:txBody>
          <a:bodyPr>
            <a:normAutofit/>
          </a:bodyPr>
          <a:lstStyle/>
          <a:p>
            <a:pPr algn="ctr"/>
            <a:r>
              <a:rPr lang="en-GB" dirty="0">
                <a:solidFill>
                  <a:srgbClr val="0070C0"/>
                </a:solidFill>
              </a:rPr>
              <a:t>software quality Control (SQC)</a:t>
            </a:r>
          </a:p>
        </p:txBody>
      </p:sp>
      <p:sp>
        <p:nvSpPr>
          <p:cNvPr id="5" name="Content Placeholder 2"/>
          <p:cNvSpPr txBox="1">
            <a:spLocks/>
          </p:cNvSpPr>
          <p:nvPr/>
        </p:nvSpPr>
        <p:spPr>
          <a:xfrm>
            <a:off x="728870" y="1268362"/>
            <a:ext cx="10760123" cy="519143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solidFill>
                  <a:srgbClr val="FF0000"/>
                </a:solidFill>
              </a:rPr>
              <a:t>Execute the software development plan effectively</a:t>
            </a:r>
          </a:p>
          <a:p>
            <a:pPr>
              <a:buFont typeface="Wingdings" panose="05000000000000000000" pitchFamily="2" charset="2"/>
              <a:buChar char="q"/>
            </a:pPr>
            <a:r>
              <a:rPr lang="en-US" sz="2200" dirty="0"/>
              <a:t>The function of software quality that checks that the </a:t>
            </a:r>
            <a:r>
              <a:rPr lang="en-US" sz="2200" dirty="0">
                <a:solidFill>
                  <a:srgbClr val="7030A0"/>
                </a:solidFill>
              </a:rPr>
              <a:t>project follows its standards processes, and procedures</a:t>
            </a:r>
            <a:r>
              <a:rPr lang="en-US" sz="2200" dirty="0"/>
              <a:t>, and that the project produces the required internal and external (deliverable) products.</a:t>
            </a:r>
          </a:p>
          <a:p>
            <a:pPr>
              <a:buFont typeface="Wingdings" panose="05000000000000000000" pitchFamily="2" charset="2"/>
              <a:buChar char="q"/>
            </a:pPr>
            <a:r>
              <a:rPr lang="en-US" sz="2200" dirty="0"/>
              <a:t>A set of activities designed to evaluate a developed work product. It includes the following activities:</a:t>
            </a:r>
          </a:p>
          <a:p>
            <a:pPr lvl="1"/>
            <a:r>
              <a:rPr lang="en-US" sz="2200" dirty="0"/>
              <a:t>Requirement Review (requirements document)</a:t>
            </a:r>
          </a:p>
          <a:p>
            <a:pPr lvl="1"/>
            <a:r>
              <a:rPr lang="en-US" sz="2200" dirty="0"/>
              <a:t>Design Review (system design)</a:t>
            </a:r>
          </a:p>
          <a:p>
            <a:pPr lvl="1"/>
            <a:r>
              <a:rPr lang="en-US" sz="2200" dirty="0"/>
              <a:t>Code Review (system module)</a:t>
            </a:r>
          </a:p>
          <a:p>
            <a:pPr lvl="1"/>
            <a:r>
              <a:rPr lang="en-US" sz="2200" dirty="0"/>
              <a:t>Deployment Plan Review (agile delivery process)</a:t>
            </a:r>
          </a:p>
          <a:p>
            <a:pPr lvl="1"/>
            <a:r>
              <a:rPr lang="en-US" sz="2200" dirty="0"/>
              <a:t>Test Plan Review </a:t>
            </a:r>
          </a:p>
          <a:p>
            <a:pPr lvl="1"/>
            <a:r>
              <a:rPr lang="en-US" sz="2200" dirty="0"/>
              <a:t>Test Cases Review</a:t>
            </a:r>
          </a:p>
        </p:txBody>
      </p:sp>
      <p:pic>
        <p:nvPicPr>
          <p:cNvPr id="2050" name="Picture 2">
            <a:extLst>
              <a:ext uri="{FF2B5EF4-FFF2-40B4-BE49-F238E27FC236}">
                <a16:creationId xmlns:a16="http://schemas.microsoft.com/office/drawing/2014/main" id="{C7E58342-B339-476E-A170-32A690A7D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5772" y="3379960"/>
            <a:ext cx="3315315" cy="331531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CADCE51D-4695-4E03-A748-9135922A2DE4}"/>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F43769ED-95AA-4BF9-B5B2-37F3D2E3CB83}"/>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9</a:t>
            </a:fld>
            <a:r>
              <a:rPr lang="en-US" sz="1400" b="1" dirty="0"/>
              <a:t> </a:t>
            </a:r>
          </a:p>
        </p:txBody>
      </p:sp>
    </p:spTree>
    <p:extLst>
      <p:ext uri="{BB962C8B-B14F-4D97-AF65-F5344CB8AC3E}">
        <p14:creationId xmlns:p14="http://schemas.microsoft.com/office/powerpoint/2010/main" val="1475420241"/>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891</TotalTime>
  <Words>1888</Words>
  <Application>Microsoft Office PowerPoint</Application>
  <PresentationFormat>Widescreen</PresentationFormat>
  <Paragraphs>208</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Gill Sans MT</vt:lpstr>
      <vt:lpstr>Times New Roman</vt:lpstr>
      <vt:lpstr>Wingdings</vt:lpstr>
      <vt:lpstr>Wingdings 2</vt:lpstr>
      <vt:lpstr>Dividend</vt:lpstr>
      <vt:lpstr>PowerPoint Presentation</vt:lpstr>
      <vt:lpstr>What is a software?</vt:lpstr>
      <vt:lpstr>        What is software quality?</vt:lpstr>
      <vt:lpstr>Challenges in software projects</vt:lpstr>
      <vt:lpstr>Example of software defects</vt:lpstr>
      <vt:lpstr>software testing</vt:lpstr>
      <vt:lpstr>      Role of testing</vt:lpstr>
      <vt:lpstr>software quality Assurance (SQA)</vt:lpstr>
      <vt:lpstr>software quality Control (SQC)</vt:lpstr>
      <vt:lpstr>Difference between SQA &amp; SQC</vt:lpstr>
      <vt:lpstr>Difference between SQA &amp; SQC</vt:lpstr>
      <vt:lpstr>Validation and Verification</vt:lpstr>
      <vt:lpstr>     Difficulties on quality expectations</vt:lpstr>
      <vt:lpstr>             Software quality engineering (SqE)</vt:lpstr>
      <vt:lpstr>   SqE  activities</vt:lpstr>
      <vt:lpstr>Error, Fault, Failure, and Defect</vt:lpstr>
      <vt:lpstr>        Complete testing</vt:lpstr>
      <vt:lpstr>Testing activities</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SQAT - Ch.01 - Basics of Software Quality Assurance</dc:title>
  <dc:subject>Software Quality and Testing (SQAT)</dc:subject>
  <dc:creator>M. Mahmudul Hasan</dc:creator>
  <cp:lastModifiedBy>FARJANA YESMIN OPI</cp:lastModifiedBy>
  <cp:revision>102</cp:revision>
  <dcterms:created xsi:type="dcterms:W3CDTF">2019-09-22T04:52:04Z</dcterms:created>
  <dcterms:modified xsi:type="dcterms:W3CDTF">2025-04-18T09:14:23Z</dcterms:modified>
</cp:coreProperties>
</file>