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299" r:id="rId4"/>
    <p:sldId id="312" r:id="rId5"/>
    <p:sldId id="300" r:id="rId6"/>
    <p:sldId id="302" r:id="rId7"/>
    <p:sldId id="303" r:id="rId8"/>
    <p:sldId id="304" r:id="rId9"/>
    <p:sldId id="306" r:id="rId10"/>
    <p:sldId id="313" r:id="rId11"/>
    <p:sldId id="310" r:id="rId12"/>
    <p:sldId id="308" r:id="rId13"/>
    <p:sldId id="311" r:id="rId14"/>
    <p:sldId id="309" r:id="rId15"/>
    <p:sldId id="29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6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unit  testing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09947"/>
            <a:ext cx="11029950" cy="50292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Debugging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ABC55-A1A9-48B3-BD0D-C839D5CD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27" y="4093698"/>
            <a:ext cx="5004306" cy="2520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06FC6-A734-4138-869A-85771D5A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20" y="4093700"/>
            <a:ext cx="5763239" cy="25819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7C7863-A244-4395-B320-B3CCA99B3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48" y="1659988"/>
            <a:ext cx="11017046" cy="2396953"/>
          </a:xfrm>
          <a:prstGeom prst="rect">
            <a:avLst/>
          </a:prstGeom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CAED9932-B73C-49B1-B60A-398BB62439C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40C0478-FD46-47AD-89FE-37F4BDA18C91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18E462-4F5D-4C9B-BC03-FBDF427B3EC9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629E01D9-F347-44B8-BA64-8EA9A37393D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4116" y="1135488"/>
            <a:ext cx="10091225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Debugging Identify the error and potential cause of error (hypothetical hidden errors) </a:t>
            </a:r>
          </a:p>
        </p:txBody>
      </p:sp>
    </p:spTree>
    <p:extLst>
      <p:ext uri="{BB962C8B-B14F-4D97-AF65-F5344CB8AC3E}">
        <p14:creationId xmlns:p14="http://schemas.microsoft.com/office/powerpoint/2010/main" val="238939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09947"/>
            <a:ext cx="11029950" cy="566686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1388" y="1258272"/>
            <a:ext cx="11296650" cy="51720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Identify the error and potential cause of error (hypothetical hidden errors)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memory dumps are taken, run-time traces are invoked, and the program is loaded with output statements 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common debugging approach that can be used successfully in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small programs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source code is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traced backward </a:t>
            </a:r>
            <a:r>
              <a:rPr lang="en-US" sz="2200" dirty="0">
                <a:ea typeface="ＭＳ Ｐゴシック" pitchFamily="34" charset="-128"/>
              </a:rPr>
              <a:t>(manually) until the cause is found 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a “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cause hypothesis</a:t>
            </a:r>
            <a:r>
              <a:rPr lang="en-US" sz="2200" dirty="0">
                <a:ea typeface="ＭＳ Ｐゴシック" pitchFamily="34" charset="-128"/>
              </a:rPr>
              <a:t>” is devised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ea typeface="ＭＳ Ｐゴシック" pitchFamily="34" charset="-128"/>
              </a:rPr>
              <a:t>if initial tests indicate that a particular cause hypothesis shows promise, data are refined in an attempt to isolate the bug (c/a-b where the possibility of a-b is zero)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F908EDF8-EA8C-4B83-9D20-F1288250B3A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46C275A-279A-40B1-992C-2746AA3A3A6B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15BF7A-FEB2-4E89-AE50-0FC0295A15C3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557E53AC-B119-4826-A2C9-D0C5A0F835B7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735" y="524695"/>
            <a:ext cx="11029950" cy="53719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Unit Testing in extreme Programming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084" y="1622324"/>
            <a:ext cx="7277309" cy="4675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00FF"/>
                </a:solidFill>
              </a:rPr>
              <a:t> Pair programming in XP</a:t>
            </a:r>
            <a:endParaRPr lang="en-US" altLang="en-US" sz="2200" dirty="0"/>
          </a:p>
          <a:p>
            <a:pPr marL="0" indent="0">
              <a:buNone/>
            </a:pPr>
            <a:r>
              <a:rPr lang="en-US" altLang="en-US" sz="2200" dirty="0"/>
              <a:t>1.  Pick a requirement (i.e. story)</a:t>
            </a:r>
          </a:p>
          <a:p>
            <a:pPr marL="0" indent="0">
              <a:buNone/>
            </a:pPr>
            <a:r>
              <a:rPr lang="en-US" altLang="en-US" sz="2200" dirty="0"/>
              <a:t>2.  Write a test case that will verify a small part</a:t>
            </a:r>
            <a:br>
              <a:rPr lang="en-US" altLang="en-US" sz="2200" dirty="0"/>
            </a:br>
            <a:r>
              <a:rPr lang="en-US" altLang="en-US" sz="2200" dirty="0"/>
              <a:t>    of the story and assign a fail verdict to it</a:t>
            </a:r>
          </a:p>
          <a:p>
            <a:pPr marL="0" indent="0">
              <a:buNone/>
            </a:pPr>
            <a:r>
              <a:rPr lang="en-US" altLang="en-US" sz="2200" dirty="0"/>
              <a:t>3.  Write the code that implement particular</a:t>
            </a:r>
            <a:br>
              <a:rPr lang="en-US" altLang="en-US" sz="2200" dirty="0"/>
            </a:br>
            <a:r>
              <a:rPr lang="en-US" altLang="en-US" sz="2200" dirty="0"/>
              <a:t>    part of the story to pass the test</a:t>
            </a:r>
          </a:p>
          <a:p>
            <a:pPr marL="0" indent="0">
              <a:buNone/>
            </a:pPr>
            <a:r>
              <a:rPr lang="en-US" altLang="en-US" sz="2200" dirty="0"/>
              <a:t>4.  Execute all tests</a:t>
            </a:r>
          </a:p>
          <a:p>
            <a:pPr marL="0" indent="0">
              <a:buNone/>
            </a:pPr>
            <a:r>
              <a:rPr lang="en-US" altLang="en-US" sz="2200" dirty="0"/>
              <a:t>5.  Rework on the code, and test the code until</a:t>
            </a:r>
            <a:br>
              <a:rPr lang="en-US" altLang="en-US" sz="2200" dirty="0"/>
            </a:br>
            <a:r>
              <a:rPr lang="en-US" altLang="en-US" sz="2200" dirty="0"/>
              <a:t>     all tests pass</a:t>
            </a:r>
          </a:p>
          <a:p>
            <a:pPr marL="0" indent="0">
              <a:buNone/>
            </a:pPr>
            <a:r>
              <a:rPr lang="en-US" altLang="en-US" sz="2200" dirty="0"/>
              <a:t>6.  Repeat step 2 to step 5 until the story is fully </a:t>
            </a:r>
            <a:br>
              <a:rPr lang="en-US" altLang="en-US" sz="2200" dirty="0"/>
            </a:br>
            <a:r>
              <a:rPr lang="en-US" altLang="en-US" sz="2200" dirty="0"/>
              <a:t>     implemented</a:t>
            </a:r>
          </a:p>
        </p:txBody>
      </p:sp>
      <p:pic>
        <p:nvPicPr>
          <p:cNvPr id="6" name="Picture 10" descr="test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7415" y="1392928"/>
            <a:ext cx="5063862" cy="4781551"/>
          </a:xfrm>
          <a:prstGeom prst="rect">
            <a:avLst/>
          </a:prstGeom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6359795-B56D-473D-81B1-259EBE11E85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4165481-F711-4FBE-9FBB-A675BDA0A067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1D192-9898-4225-A6FE-0100CE0F4692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2A028125-5E47-4CC4-B9E8-9B0B163BBF98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54191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83354" y="1265341"/>
            <a:ext cx="11025187" cy="2665412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rgbClr val="C00000"/>
                </a:solidFill>
              </a:rPr>
              <a:t>A mutation of a program </a:t>
            </a:r>
            <a:r>
              <a:rPr lang="en-US" sz="2200" dirty="0"/>
              <a:t>is a modification of the program created by introducing a single, small, legal syntactic change in the code.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Junit</a:t>
            </a:r>
            <a:r>
              <a:rPr lang="en-US" sz="2200" dirty="0"/>
              <a:t> is a framework for performing unit testing of Java programs. </a:t>
            </a:r>
          </a:p>
          <a:p>
            <a:pPr lvl="0"/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3E56596B-0CD5-4D33-92B2-B76F8800314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C1A4C4A-1DFD-4E63-9104-563A619646CB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8E5D9E-BC58-413F-9CF2-896A906379E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1E619725-19FF-4F75-8DAA-8121BF5227EB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83688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Tools for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04642" y="1429235"/>
            <a:ext cx="4121834" cy="4529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Code auditor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Documenters</a:t>
            </a:r>
          </a:p>
          <a:p>
            <a:r>
              <a:rPr lang="en-US" sz="2200" dirty="0"/>
              <a:t>Interactive debuggers</a:t>
            </a:r>
          </a:p>
          <a:p>
            <a:r>
              <a:rPr lang="en-US" sz="2200" dirty="0"/>
              <a:t>Static code (path) analyzer</a:t>
            </a:r>
          </a:p>
          <a:p>
            <a:r>
              <a:rPr lang="en-US" sz="2200" dirty="0"/>
              <a:t>Software inspection support</a:t>
            </a:r>
          </a:p>
          <a:p>
            <a:r>
              <a:rPr lang="en-US" sz="2200" dirty="0"/>
              <a:t>Test coverage analyzer</a:t>
            </a:r>
          </a:p>
          <a:p>
            <a:r>
              <a:rPr lang="en-US" sz="2200" dirty="0"/>
              <a:t>Test data generator</a:t>
            </a:r>
          </a:p>
          <a:p>
            <a:pPr>
              <a:buFont typeface="Wingdings" pitchFamily="2" charset="2"/>
              <a:buChar char="q"/>
            </a:pPr>
            <a:endParaRPr lang="en-US" altLang="en-US" sz="2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39709" y="1150375"/>
            <a:ext cx="4121834" cy="4086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Test harness</a:t>
            </a:r>
          </a:p>
          <a:p>
            <a:r>
              <a:rPr lang="en-US" sz="2200" dirty="0"/>
              <a:t>Performance monitors</a:t>
            </a:r>
          </a:p>
          <a:p>
            <a:r>
              <a:rPr lang="en-US" sz="2200" dirty="0"/>
              <a:t>Network analyzers</a:t>
            </a:r>
          </a:p>
          <a:p>
            <a:r>
              <a:rPr lang="en-US" sz="2200" dirty="0"/>
              <a:t>Simulators and emulators</a:t>
            </a:r>
          </a:p>
          <a:p>
            <a:r>
              <a:rPr lang="en-US" sz="2200" dirty="0"/>
              <a:t>Version control</a:t>
            </a:r>
          </a:p>
          <a:p>
            <a:pPr>
              <a:buFont typeface="Wingdings" pitchFamily="2" charset="2"/>
              <a:buChar char="q"/>
            </a:pPr>
            <a:endParaRPr lang="en-US" altLang="en-US" sz="2200" dirty="0"/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1ACA3AF6-6F28-4530-BEA3-7A04080442E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6F39095-EAA6-4748-AE75-16DA77E5A522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3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894BFD-1D48-4557-8582-B4C60A871F2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65797B12-938B-45AD-8987-46C24D27A27C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5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1" y="568940"/>
            <a:ext cx="11029950" cy="55193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6374" y="1221096"/>
            <a:ext cx="11025187" cy="2665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611E75D5-6EAD-4E52-941F-4BA71552655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A5EC9BF-59A4-4438-9C3E-234EB1E00FF7}"/>
              </a:ext>
            </a:extLst>
          </p:cNvPr>
          <p:cNvSpPr txBox="1">
            <a:spLocks/>
          </p:cNvSpPr>
          <p:nvPr/>
        </p:nvSpPr>
        <p:spPr>
          <a:xfrm rot="5400000">
            <a:off x="11852787" y="147486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15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91B6E7-3534-4561-A7C3-DD201C1415D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05B62EC5-8DDE-4CC5-B98F-E59605272673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583687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1" y="2993922"/>
            <a:ext cx="7990675" cy="2448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Static Unit Testing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Dynamic Unit Testing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200" dirty="0"/>
              <a:t>Static and Dynamic analysis are </a:t>
            </a:r>
            <a:r>
              <a:rPr lang="en-US" altLang="en-US" sz="2200" dirty="0">
                <a:solidFill>
                  <a:srgbClr val="7030A0"/>
                </a:solidFill>
              </a:rPr>
              <a:t>complementary</a:t>
            </a:r>
            <a:r>
              <a:rPr lang="en-US" altLang="en-US" sz="2200" dirty="0"/>
              <a:t> in nature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200" dirty="0"/>
              <a:t>It is recommended that </a:t>
            </a:r>
            <a:r>
              <a:rPr lang="en-US" altLang="en-US" sz="2200" dirty="0">
                <a:solidFill>
                  <a:srgbClr val="0070C0"/>
                </a:solidFill>
              </a:rPr>
              <a:t>static unit testing </a:t>
            </a:r>
            <a:r>
              <a:rPr lang="en-US" altLang="en-US" sz="2200" dirty="0"/>
              <a:t>be </a:t>
            </a:r>
            <a:r>
              <a:rPr lang="en-US" altLang="en-US" sz="2200" dirty="0">
                <a:solidFill>
                  <a:srgbClr val="7030A0"/>
                </a:solidFill>
              </a:rPr>
              <a:t>performed prior </a:t>
            </a:r>
            <a:r>
              <a:rPr lang="en-US" altLang="en-US" sz="2200" dirty="0"/>
              <a:t>to the </a:t>
            </a:r>
            <a:r>
              <a:rPr lang="en-US" altLang="en-US" sz="2200" dirty="0">
                <a:solidFill>
                  <a:srgbClr val="0070C0"/>
                </a:solidFill>
              </a:rPr>
              <a:t>dynamic unit testing</a:t>
            </a:r>
          </a:p>
        </p:txBody>
      </p:sp>
      <p:pic>
        <p:nvPicPr>
          <p:cNvPr id="1026" name="Picture 2" descr="Image result for unit testing">
            <a:extLst>
              <a:ext uri="{FF2B5EF4-FFF2-40B4-BE49-F238E27FC236}">
                <a16:creationId xmlns:a16="http://schemas.microsoft.com/office/drawing/2014/main" id="{D7657479-3F6B-4B3B-9275-ACD1421C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1" y="3140176"/>
            <a:ext cx="3652684" cy="30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AB4A13C-E260-4B1A-9CF6-6D933F2851C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6B93C35-C524-41AC-BBD6-4BD205DF05D1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8354F-0775-453B-98EA-81A6DC9328C3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DBA2C1CC-202D-4D6C-975C-DF2604B65B3E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BD8EDB-06E3-4D64-AE92-E9DC749E05D9}"/>
              </a:ext>
            </a:extLst>
          </p:cNvPr>
          <p:cNvSpPr txBox="1">
            <a:spLocks/>
          </p:cNvSpPr>
          <p:nvPr/>
        </p:nvSpPr>
        <p:spPr>
          <a:xfrm>
            <a:off x="553558" y="1265788"/>
            <a:ext cx="11318894" cy="16248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Tests a </a:t>
            </a:r>
            <a:r>
              <a:rPr lang="en-US" sz="2200" dirty="0">
                <a:solidFill>
                  <a:srgbClr val="7030A0"/>
                </a:solidFill>
              </a:rPr>
              <a:t>small software unit </a:t>
            </a:r>
            <a:r>
              <a:rPr lang="en-US" sz="2200" dirty="0"/>
              <a:t>at a time, which is typically performed by the </a:t>
            </a:r>
            <a:r>
              <a:rPr lang="en-US" sz="2200" dirty="0">
                <a:solidFill>
                  <a:srgbClr val="7030A0"/>
                </a:solidFill>
              </a:rPr>
              <a:t>individual programmer </a:t>
            </a:r>
            <a:r>
              <a:rPr lang="en-US" sz="2200" dirty="0"/>
              <a:t>who implemented the unit </a:t>
            </a:r>
            <a:r>
              <a:rPr lang="en-US" sz="2200" dirty="0">
                <a:solidFill>
                  <a:srgbClr val="7030A0"/>
                </a:solidFill>
              </a:rPr>
              <a:t>prior to Integration testing</a:t>
            </a:r>
          </a:p>
          <a:p>
            <a:r>
              <a:rPr lang="en-US" sz="2200" dirty="0">
                <a:solidFill>
                  <a:srgbClr val="7030A0"/>
                </a:solidFill>
              </a:rPr>
              <a:t>Unit Testing </a:t>
            </a:r>
            <a:r>
              <a:rPr lang="en-US" sz="2200" dirty="0"/>
              <a:t>is usually performed by using the </a:t>
            </a:r>
            <a:r>
              <a:rPr lang="en-US" sz="2200" dirty="0">
                <a:solidFill>
                  <a:srgbClr val="7030A0"/>
                </a:solidFill>
              </a:rPr>
              <a:t>White Box Testing </a:t>
            </a:r>
            <a:r>
              <a:rPr lang="en-US" sz="2200" dirty="0"/>
              <a:t>method</a:t>
            </a:r>
          </a:p>
          <a:p>
            <a:r>
              <a:rPr lang="en-US" sz="2200" dirty="0">
                <a:solidFill>
                  <a:srgbClr val="7030A0"/>
                </a:solidFill>
              </a:rPr>
              <a:t>Lower level/ initial level testing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5666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Static Unit testing (review code)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5907" y="1555839"/>
            <a:ext cx="7459733" cy="3502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Code is examined at </a:t>
            </a:r>
            <a:r>
              <a:rPr lang="en-US" altLang="en-US" sz="2200" dirty="0">
                <a:solidFill>
                  <a:srgbClr val="7030A0"/>
                </a:solidFill>
              </a:rPr>
              <a:t>compile time </a:t>
            </a:r>
            <a:r>
              <a:rPr lang="en-US" altLang="en-US" sz="2200" dirty="0"/>
              <a:t>over all possible behaviors that might arise during run time</a:t>
            </a:r>
          </a:p>
          <a:p>
            <a:r>
              <a:rPr lang="en-US" altLang="en-US" sz="2200" dirty="0">
                <a:solidFill>
                  <a:srgbClr val="7030A0"/>
                </a:solidFill>
              </a:rPr>
              <a:t>Code of each unit </a:t>
            </a:r>
            <a:r>
              <a:rPr lang="en-US" altLang="en-US" sz="2200" dirty="0"/>
              <a:t>is validated </a:t>
            </a:r>
            <a:r>
              <a:rPr lang="en-US" altLang="en-US" sz="2200" dirty="0">
                <a:solidFill>
                  <a:srgbClr val="7030A0"/>
                </a:solidFill>
              </a:rPr>
              <a:t>against requirements </a:t>
            </a:r>
            <a:r>
              <a:rPr lang="en-US" altLang="en-US" sz="2200" dirty="0"/>
              <a:t>of the unit by </a:t>
            </a:r>
            <a:r>
              <a:rPr lang="en-US" altLang="en-US" sz="2200" dirty="0">
                <a:solidFill>
                  <a:srgbClr val="7030A0"/>
                </a:solidFill>
              </a:rPr>
              <a:t>reviewing the code</a:t>
            </a:r>
          </a:p>
          <a:p>
            <a:r>
              <a:rPr lang="en-US" altLang="en-US" sz="2200" dirty="0"/>
              <a:t>In static unit testing, code is reviewed by applying techniques:</a:t>
            </a:r>
            <a:br>
              <a:rPr lang="en-US" altLang="en-US" sz="2200" dirty="0">
                <a:solidFill>
                  <a:srgbClr val="7030A0"/>
                </a:solidFill>
              </a:rPr>
            </a:br>
            <a:br>
              <a:rPr lang="en-US" altLang="en-US" sz="2200" dirty="0">
                <a:solidFill>
                  <a:srgbClr val="7030A0"/>
                </a:solidFill>
              </a:rPr>
            </a:br>
            <a:r>
              <a:rPr lang="en-US" altLang="en-US" sz="2200" dirty="0">
                <a:solidFill>
                  <a:srgbClr val="7030A0"/>
                </a:solidFill>
              </a:rPr>
              <a:t>-  Walkthrough </a:t>
            </a:r>
            <a:r>
              <a:rPr lang="en-US" altLang="en-US" sz="2200" dirty="0">
                <a:solidFill>
                  <a:srgbClr val="002060"/>
                </a:solidFill>
              </a:rPr>
              <a:t>(informal)</a:t>
            </a:r>
            <a:br>
              <a:rPr lang="en-US" altLang="en-US" sz="2200" dirty="0">
                <a:solidFill>
                  <a:srgbClr val="7030A0"/>
                </a:solidFill>
              </a:rPr>
            </a:br>
            <a:r>
              <a:rPr lang="en-US" altLang="en-US" sz="2200" dirty="0">
                <a:solidFill>
                  <a:srgbClr val="7030A0"/>
                </a:solidFill>
              </a:rPr>
              <a:t>-  Code Inspection </a:t>
            </a:r>
            <a:r>
              <a:rPr lang="en-US" altLang="en-US" sz="2200" dirty="0">
                <a:solidFill>
                  <a:srgbClr val="002060"/>
                </a:solidFill>
              </a:rPr>
              <a:t>(formal)</a:t>
            </a:r>
          </a:p>
          <a:p>
            <a:r>
              <a:rPr lang="en-US" altLang="en-US" sz="2200" dirty="0"/>
              <a:t>Black-box and White-box testing</a:t>
            </a:r>
          </a:p>
        </p:txBody>
      </p:sp>
      <p:pic>
        <p:nvPicPr>
          <p:cNvPr id="2054" name="Picture 6" descr="Image result for inspection and walkthrough">
            <a:extLst>
              <a:ext uri="{FF2B5EF4-FFF2-40B4-BE49-F238E27FC236}">
                <a16:creationId xmlns:a16="http://schemas.microsoft.com/office/drawing/2014/main" id="{63515C61-8762-4D00-9DBB-5FF4D6DB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71" y="1289254"/>
            <a:ext cx="4154129" cy="46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7883A38A-2128-4511-B0E2-6492F4ACD36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85C7C3E-D7C5-475A-B245-603B6D04E2B6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869474-62B9-464F-91BB-166165C41E7E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9ADE899-7621-47F9-930A-231E7EE5820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32" y="524695"/>
            <a:ext cx="11029950" cy="5666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 (execute code)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9C06D8-E367-4110-A5C6-06F337D92452}"/>
              </a:ext>
            </a:extLst>
          </p:cNvPr>
          <p:cNvSpPr txBox="1">
            <a:spLocks/>
          </p:cNvSpPr>
          <p:nvPr/>
        </p:nvSpPr>
        <p:spPr>
          <a:xfrm>
            <a:off x="958645" y="1511595"/>
            <a:ext cx="10043652" cy="980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Execute at </a:t>
            </a:r>
            <a:r>
              <a:rPr lang="en-US" altLang="en-US" sz="2200" dirty="0">
                <a:solidFill>
                  <a:srgbClr val="7030A0"/>
                </a:solidFill>
              </a:rPr>
              <a:t>Run time </a:t>
            </a:r>
            <a:r>
              <a:rPr lang="en-US" altLang="en-US" sz="2200" dirty="0"/>
              <a:t>testing of Code</a:t>
            </a:r>
          </a:p>
          <a:p>
            <a:r>
              <a:rPr lang="en-US" altLang="en-US" sz="2200" dirty="0"/>
              <a:t>Black-box testing</a:t>
            </a:r>
          </a:p>
        </p:txBody>
      </p:sp>
      <p:pic>
        <p:nvPicPr>
          <p:cNvPr id="10" name="Picture 4" descr="Image result for static unit testing">
            <a:extLst>
              <a:ext uri="{FF2B5EF4-FFF2-40B4-BE49-F238E27FC236}">
                <a16:creationId xmlns:a16="http://schemas.microsoft.com/office/drawing/2014/main" id="{4053CF94-D70D-43CF-8C2A-228B3EF2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36" y="2731056"/>
            <a:ext cx="5051938" cy="282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3B0544B-44B0-45A7-9C12-41FE1ABE07CB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5A0FF6F-F773-496E-9743-BBD954B97BD3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F2C23A-9406-4F5C-8A31-93B1226DB613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0F09FD3D-E661-4886-936E-CC2CC1AC3A9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3" y="509946"/>
            <a:ext cx="11029950" cy="5814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Steps in the code review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157" y="1148333"/>
            <a:ext cx="11217536" cy="4574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1: Readiness – </a:t>
            </a: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author</a:t>
            </a:r>
            <a:r>
              <a:rPr lang="en-US" sz="2200" dirty="0"/>
              <a:t> of the code unit ensures that the unit under test is ready for review. A unit is said to be ready if it satisfies the following  criteria – </a:t>
            </a:r>
            <a:r>
              <a:rPr lang="en-US" sz="2200" dirty="0">
                <a:solidFill>
                  <a:srgbClr val="7030A0"/>
                </a:solidFill>
              </a:rPr>
              <a:t>Completeness, Minimal functionality, Readability, Complexity, Requirements and Design documents 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2: Preparation – </a:t>
            </a:r>
            <a:r>
              <a:rPr lang="en-US" sz="2200" dirty="0"/>
              <a:t>Each </a:t>
            </a:r>
            <a:r>
              <a:rPr lang="en-US" sz="2200" dirty="0">
                <a:solidFill>
                  <a:srgbClr val="0000FF"/>
                </a:solidFill>
              </a:rPr>
              <a:t>reviewer</a:t>
            </a:r>
            <a:r>
              <a:rPr lang="en-US" sz="2200" dirty="0"/>
              <a:t> develops the following: </a:t>
            </a:r>
            <a:r>
              <a:rPr lang="en-US" sz="2200" dirty="0">
                <a:solidFill>
                  <a:srgbClr val="7030A0"/>
                </a:solidFill>
              </a:rPr>
              <a:t>List of questions, Potential Change Request (CR), Suggested improvement opportunities</a:t>
            </a:r>
            <a:endParaRPr lang="en-US" sz="22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3: Examination </a:t>
            </a:r>
            <a:r>
              <a:rPr lang="en-US" sz="2200" b="1" dirty="0">
                <a:solidFill>
                  <a:srgbClr val="C00000"/>
                </a:solidFill>
              </a:rPr>
              <a:t>– </a:t>
            </a:r>
            <a:r>
              <a:rPr lang="en-US" sz="2200" dirty="0"/>
              <a:t>the examination process consists of the following: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author</a:t>
            </a:r>
            <a:r>
              <a:rPr lang="en-US" sz="2200" dirty="0"/>
              <a:t> makes a presentation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0000FF"/>
                </a:solidFill>
              </a:rPr>
              <a:t>reviewer</a:t>
            </a:r>
            <a:r>
              <a:rPr lang="en-US" sz="2200" dirty="0"/>
              <a:t> reads the code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 The </a:t>
            </a:r>
            <a:r>
              <a:rPr lang="en-US" sz="2200" dirty="0">
                <a:solidFill>
                  <a:srgbClr val="0000FF"/>
                </a:solidFill>
              </a:rPr>
              <a:t>record keeper </a:t>
            </a:r>
            <a:r>
              <a:rPr lang="en-US" sz="2200" dirty="0"/>
              <a:t>documents the CR</a:t>
            </a:r>
          </a:p>
          <a:p>
            <a:pPr lvl="1">
              <a:buFont typeface="Courier New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Moderator</a:t>
            </a:r>
            <a:r>
              <a:rPr lang="en-US" sz="2200" dirty="0"/>
              <a:t> ensures the review is on track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99163" y="3987143"/>
            <a:ext cx="5992837" cy="215939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(Change Request) includes the following details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Give a brief description of the issue 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Assign a priority level (major or minor) to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Assign a person to follow it up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 a deadline for addressing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4658689-CB56-41CC-94C9-0A18819D708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FCE8FC5-A023-48DA-9930-4BD6A4FB2E1E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EFFBBE-87E0-4B1A-8581-91073DEE1657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4751E400-2F09-4D25-814E-DB08E63115C2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3" y="495199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Steps in the code review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1156" y="1177829"/>
            <a:ext cx="11217536" cy="5296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4: Re-work – </a:t>
            </a:r>
            <a:r>
              <a:rPr lang="en-US" sz="2200" dirty="0"/>
              <a:t>At the end of the meeting, the </a:t>
            </a:r>
            <a:r>
              <a:rPr lang="en-US" sz="2200" dirty="0">
                <a:solidFill>
                  <a:srgbClr val="0000FF"/>
                </a:solidFill>
              </a:rPr>
              <a:t>record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keeper</a:t>
            </a:r>
            <a:r>
              <a:rPr lang="en-US" sz="2200" dirty="0"/>
              <a:t> produces a summary of the meeting that includes the following information:</a:t>
            </a:r>
          </a:p>
          <a:p>
            <a:pPr lvl="1"/>
            <a:r>
              <a:rPr lang="en-US" sz="2200" dirty="0"/>
              <a:t> Make the list of all the CRs</a:t>
            </a:r>
          </a:p>
          <a:p>
            <a:pPr lvl="1"/>
            <a:r>
              <a:rPr lang="en-US" sz="2200" dirty="0"/>
              <a:t> Make a list of improvements/maintenance</a:t>
            </a:r>
            <a:br>
              <a:rPr lang="en-US" sz="2200" dirty="0"/>
            </a:br>
            <a:r>
              <a:rPr lang="en-US" sz="2200" dirty="0"/>
              <a:t>(</a:t>
            </a:r>
            <a:r>
              <a:rPr lang="en-US" sz="2200" dirty="0">
                <a:solidFill>
                  <a:srgbClr val="7030A0"/>
                </a:solidFill>
              </a:rPr>
              <a:t>corrective, perfective, adaptive, preventive </a:t>
            </a:r>
            <a:r>
              <a:rPr lang="en-US" sz="2200" dirty="0"/>
              <a:t>maintenance)</a:t>
            </a:r>
          </a:p>
          <a:p>
            <a:pPr lvl="1"/>
            <a:r>
              <a:rPr lang="en-US" sz="2200" dirty="0"/>
              <a:t>Record the minutes of the meeting (optional)</a:t>
            </a:r>
          </a:p>
          <a:p>
            <a:pPr lvl="1"/>
            <a:r>
              <a:rPr lang="en-US" sz="2200" dirty="0"/>
              <a:t>Author works on the CRs to fix the issue</a:t>
            </a:r>
            <a:endParaRPr lang="en-US" sz="22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5: Validation</a:t>
            </a:r>
          </a:p>
          <a:p>
            <a:pPr lvl="1"/>
            <a:r>
              <a:rPr lang="en-US" sz="2200" dirty="0"/>
              <a:t>CRs are independently validated (e.g. </a:t>
            </a:r>
            <a:r>
              <a:rPr lang="en-US" sz="2200" dirty="0">
                <a:solidFill>
                  <a:srgbClr val="7030A0"/>
                </a:solidFill>
              </a:rPr>
              <a:t>regression testing</a:t>
            </a:r>
            <a:r>
              <a:rPr lang="en-US" sz="2200" dirty="0"/>
              <a:t>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Step 6: Exit</a:t>
            </a:r>
          </a:p>
          <a:p>
            <a:pPr lvl="1"/>
            <a:r>
              <a:rPr lang="en-US" sz="2200" b="1" dirty="0"/>
              <a:t> </a:t>
            </a:r>
            <a:r>
              <a:rPr lang="en-US" sz="2200" dirty="0"/>
              <a:t>A summary report of the meeting minutes is distributed</a:t>
            </a:r>
            <a:br>
              <a:rPr lang="en-US" sz="2200" dirty="0"/>
            </a:br>
            <a:r>
              <a:rPr lang="en-US" sz="2200" dirty="0"/>
              <a:t> among the stakeholder who have requested and who will </a:t>
            </a:r>
            <a:br>
              <a:rPr lang="en-US" sz="2200" dirty="0"/>
            </a:br>
            <a:r>
              <a:rPr lang="en-US" sz="2200" dirty="0"/>
              <a:t> affected by the changes</a:t>
            </a:r>
            <a:endParaRPr lang="en-US" altLang="en-US" sz="2200" dirty="0"/>
          </a:p>
        </p:txBody>
      </p:sp>
      <p:pic>
        <p:nvPicPr>
          <p:cNvPr id="6" name="Picture 9" descr="coderevie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26361" y="2018970"/>
            <a:ext cx="3754804" cy="4009292"/>
          </a:xfrm>
          <a:prstGeom prst="rect">
            <a:avLst/>
          </a:prstGeom>
        </p:spPr>
      </p:pic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C9DC12EF-3C7B-4A0C-A377-9CC834057CE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E612A96-3B74-4F71-BA19-2E3EDD5C440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D7A800-69D8-45AD-90BE-961CF8F546C2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7D12B29A-E488-4352-819B-8C0053537B96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2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09947"/>
            <a:ext cx="11029950" cy="6551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code review metrics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138" y="1546540"/>
            <a:ext cx="11217536" cy="4234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Identify the Cost of Development and Change </a:t>
            </a:r>
          </a:p>
          <a:p>
            <a:pPr lvl="1"/>
            <a:r>
              <a:rPr lang="en-US" altLang="en-US" sz="2200" dirty="0"/>
              <a:t>Cost may calculate by </a:t>
            </a:r>
            <a:r>
              <a:rPr lang="en-US" altLang="en-US" sz="2200" dirty="0">
                <a:solidFill>
                  <a:srgbClr val="7030A0"/>
                </a:solidFill>
              </a:rPr>
              <a:t>How many lines the developer can write in each hour </a:t>
            </a:r>
            <a:r>
              <a:rPr lang="en-US" altLang="en-US" sz="2200" dirty="0"/>
              <a:t>and </a:t>
            </a:r>
            <a:r>
              <a:rPr lang="en-US" altLang="en-US" sz="2200" dirty="0">
                <a:solidFill>
                  <a:srgbClr val="0070C0"/>
                </a:solidFill>
              </a:rPr>
              <a:t>How much money to pay him for each hour </a:t>
            </a:r>
            <a:r>
              <a:rPr lang="en-US" altLang="en-US" sz="2200" dirty="0"/>
              <a:t>that finds out the cost of each line of code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lvl="1"/>
            <a:r>
              <a:rPr lang="en-US" altLang="en-US" sz="2200" dirty="0"/>
              <a:t>The number of lines of code (LOC) reviewed per hour</a:t>
            </a:r>
          </a:p>
          <a:p>
            <a:pPr lvl="1"/>
            <a:r>
              <a:rPr lang="en-US" altLang="en-US" sz="2200" dirty="0"/>
              <a:t>The number of CRs generated per thousand lines of code (KLOC)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Identify the Cost of Testing process </a:t>
            </a:r>
          </a:p>
          <a:p>
            <a:pPr lvl="1"/>
            <a:r>
              <a:rPr lang="en-US" altLang="en-US" sz="2200" dirty="0"/>
              <a:t>Number of CRs generated per hour</a:t>
            </a:r>
          </a:p>
          <a:p>
            <a:pPr lvl="1"/>
            <a:r>
              <a:rPr lang="en-US" altLang="en-US" sz="2200" dirty="0"/>
              <a:t>The total number of hours spend on code review process </a:t>
            </a:r>
          </a:p>
          <a:p>
            <a:pPr lvl="2"/>
            <a:endParaRPr lang="en-US" altLang="en-US" sz="2000" dirty="0"/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3108F3A5-5892-4781-B4BD-D80FC4ACF89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7AA073D-9DBA-4FFC-BBD9-538A04411AE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317224-69DB-4EB3-8DE8-5CE9059288D4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DD867D7-4D60-4BD7-88F9-7026C2243FBD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39443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724" y="1222075"/>
            <a:ext cx="11217536" cy="5060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Execution-based unit testing is referred to as dynamic unit testing</a:t>
            </a:r>
          </a:p>
          <a:p>
            <a:r>
              <a:rPr lang="en-US" sz="2200" dirty="0"/>
              <a:t>A program unit is executed in isolation, and the outcomes of program execution are observed</a:t>
            </a:r>
          </a:p>
          <a:p>
            <a:r>
              <a:rPr lang="en-US" altLang="en-US" sz="2200" dirty="0"/>
              <a:t>The environment of a unit is emulated and tested in isolation</a:t>
            </a:r>
          </a:p>
          <a:p>
            <a:r>
              <a:rPr lang="en-US" sz="2200" dirty="0">
                <a:solidFill>
                  <a:srgbClr val="7030A0"/>
                </a:solidFill>
              </a:rPr>
              <a:t>IDE checks every statement in the program for errors while writing</a:t>
            </a:r>
            <a:endParaRPr lang="en-US" altLang="en-US" sz="2200" dirty="0"/>
          </a:p>
          <a:p>
            <a:r>
              <a:rPr lang="en-US" altLang="en-US" sz="2200" dirty="0"/>
              <a:t>The caller unit is known as test driver 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>
                <a:solidFill>
                  <a:srgbClr val="C00000"/>
                </a:solidFill>
              </a:rPr>
              <a:t>A test driver </a:t>
            </a:r>
            <a:r>
              <a:rPr lang="en-US" altLang="en-US" sz="2200" dirty="0"/>
              <a:t>is a program that invokes the </a:t>
            </a:r>
            <a:r>
              <a:rPr lang="en-US" altLang="en-US" sz="2200" dirty="0">
                <a:solidFill>
                  <a:srgbClr val="7030A0"/>
                </a:solidFill>
              </a:rPr>
              <a:t>unit under test (UUT)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It provides input data to UUT and report the test result</a:t>
            </a:r>
          </a:p>
          <a:p>
            <a:r>
              <a:rPr lang="en-US" altLang="en-US" sz="2200" dirty="0">
                <a:solidFill>
                  <a:srgbClr val="C00000"/>
                </a:solidFill>
              </a:rPr>
              <a:t>The emulation </a:t>
            </a:r>
            <a:r>
              <a:rPr lang="en-US" altLang="en-US" sz="2200" dirty="0"/>
              <a:t>of the units called by the UUT are called </a:t>
            </a:r>
            <a:r>
              <a:rPr lang="en-US" altLang="en-US" sz="2200" dirty="0">
                <a:solidFill>
                  <a:srgbClr val="C00000"/>
                </a:solidFill>
              </a:rPr>
              <a:t>stubs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200" dirty="0"/>
              <a:t>It is a “sub-program” that replaces a unit that is called by the UUT</a:t>
            </a:r>
          </a:p>
          <a:p>
            <a:r>
              <a:rPr lang="en-US" altLang="en-US" sz="2200" dirty="0"/>
              <a:t> The </a:t>
            </a:r>
            <a:r>
              <a:rPr lang="en-US" altLang="en-US" sz="2200" dirty="0">
                <a:solidFill>
                  <a:srgbClr val="7030A0"/>
                </a:solidFill>
              </a:rPr>
              <a:t>test driver </a:t>
            </a:r>
            <a:r>
              <a:rPr lang="en-US" altLang="en-US" sz="2200" dirty="0"/>
              <a:t>and the </a:t>
            </a:r>
            <a:r>
              <a:rPr lang="en-US" altLang="en-US" sz="2200" dirty="0">
                <a:solidFill>
                  <a:srgbClr val="7030A0"/>
                </a:solidFill>
              </a:rPr>
              <a:t>stubs</a:t>
            </a:r>
            <a:r>
              <a:rPr lang="en-US" altLang="en-US" sz="2200" dirty="0"/>
              <a:t> are together called </a:t>
            </a:r>
            <a:r>
              <a:rPr lang="en-US" altLang="en-US" sz="2200" dirty="0">
                <a:solidFill>
                  <a:srgbClr val="C00000"/>
                </a:solidFill>
              </a:rPr>
              <a:t>scaffolding</a:t>
            </a:r>
          </a:p>
          <a:p>
            <a:r>
              <a:rPr lang="en-US" altLang="en-US" sz="2200" dirty="0"/>
              <a:t> The low-level design document provides guidance for selection of input test data</a:t>
            </a:r>
          </a:p>
        </p:txBody>
      </p:sp>
      <p:pic>
        <p:nvPicPr>
          <p:cNvPr id="6" name="Picture 7" descr="dynamicunit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06580" y="2092683"/>
            <a:ext cx="3682181" cy="2912012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146494" y="5176721"/>
            <a:ext cx="2794782" cy="737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Figure : Dynamic unit test </a:t>
            </a:r>
            <a:b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environment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0CA1E670-1F88-4896-A2C0-0C8E560D767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29724CAD-B03D-4775-894B-4C10233448D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BE9303-B4D6-4C90-BDBB-5F328FDD0AC6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4" name="Rectangle 13" descr="M. Mhahudul Hasan">
            <a:extLst>
              <a:ext uri="{FF2B5EF4-FFF2-40B4-BE49-F238E27FC236}">
                <a16:creationId xmlns:a16="http://schemas.microsoft.com/office/drawing/2014/main" id="{58BE6C7D-526D-4841-B9A1-4A3D6D56D163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0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723" y="554192"/>
            <a:ext cx="11029950" cy="6551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Dynamic unit testing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1688" y="1236824"/>
            <a:ext cx="11259740" cy="476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Control flow testing</a:t>
            </a:r>
          </a:p>
          <a:p>
            <a:pPr lvl="1"/>
            <a:r>
              <a:rPr lang="en-US" altLang="en-US" sz="2200" dirty="0"/>
              <a:t>Draw a control flow graph (CFG) from a program unit and Select a few control flow testing criteria</a:t>
            </a:r>
          </a:p>
          <a:p>
            <a:pPr lvl="1"/>
            <a:r>
              <a:rPr lang="en-US" altLang="en-US" sz="2200" dirty="0"/>
              <a:t>Identify a path in the CFG to satisfy the selection criteria</a:t>
            </a:r>
          </a:p>
          <a:p>
            <a:pPr lvl="1"/>
            <a:r>
              <a:rPr lang="en-US" altLang="en-US" sz="2200" dirty="0"/>
              <a:t>Derive the path predicate expression from the selection paths and one can generate the data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Data flow testing</a:t>
            </a:r>
          </a:p>
          <a:p>
            <a:pPr lvl="1"/>
            <a:r>
              <a:rPr lang="en-US" altLang="en-US" sz="2200" dirty="0"/>
              <a:t>Draw a data flow graph (DFG) from a program unit and then follow the  procedure described in control flow testing (e.g. marks conversion and grading in VUES)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Domain testing</a:t>
            </a:r>
          </a:p>
          <a:p>
            <a:pPr lvl="1"/>
            <a:r>
              <a:rPr lang="en-US" altLang="en-US" sz="2200" dirty="0"/>
              <a:t>A domain error occurs when a </a:t>
            </a:r>
            <a:r>
              <a:rPr lang="en-US" altLang="en-US" sz="2200" dirty="0">
                <a:solidFill>
                  <a:srgbClr val="7030A0"/>
                </a:solidFill>
              </a:rPr>
              <a:t>specific input data </a:t>
            </a:r>
            <a:r>
              <a:rPr lang="en-US" altLang="en-US" sz="2200" dirty="0"/>
              <a:t>causes the program to </a:t>
            </a:r>
            <a:r>
              <a:rPr lang="en-US" altLang="en-US" sz="2200" dirty="0">
                <a:solidFill>
                  <a:srgbClr val="7030A0"/>
                </a:solidFill>
              </a:rPr>
              <a:t>execute a wrong path </a:t>
            </a:r>
            <a:r>
              <a:rPr lang="en-US" altLang="en-US" sz="2200" dirty="0"/>
              <a:t>in the program (e.g.  Leave application: for1-5 days recommendation by team lead, 5-10 by PM)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Functional program testing</a:t>
            </a:r>
          </a:p>
          <a:p>
            <a:pPr lvl="1"/>
            <a:r>
              <a:rPr lang="en-US" altLang="en-US" sz="2200" dirty="0"/>
              <a:t>Input/output domains are defined to compute the input values that will cause the unit to </a:t>
            </a:r>
            <a:r>
              <a:rPr lang="en-US" altLang="en-US" sz="2200" dirty="0">
                <a:solidFill>
                  <a:srgbClr val="7030A0"/>
                </a:solidFill>
              </a:rPr>
              <a:t>produce expected output values </a:t>
            </a:r>
            <a:r>
              <a:rPr lang="en-US" altLang="en-US" sz="2200" dirty="0">
                <a:solidFill>
                  <a:srgbClr val="002060"/>
                </a:solidFill>
              </a:rPr>
              <a:t>(e.g. grading in VUES A+ for 90 marks)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FB8118BF-40D7-47AC-8455-4320B655A9F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Chapter 6: Unit Testing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755BC9-CE02-49EC-A2F0-2D5E5536562B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4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2E0C0D-C960-48A4-AACF-B00CFC57BB38}"/>
              </a:ext>
            </a:extLst>
          </p:cNvPr>
          <p:cNvSpPr>
            <a:spLocks noGrp="1"/>
          </p:cNvSpPr>
          <p:nvPr/>
        </p:nvSpPr>
        <p:spPr>
          <a:xfrm>
            <a:off x="-137653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FE8C7348-EB70-47FA-8113-EB3E9DE3A520}"/>
              </a:ext>
            </a:extLst>
          </p:cNvPr>
          <p:cNvSpPr/>
          <p:nvPr/>
        </p:nvSpPr>
        <p:spPr>
          <a:xfrm>
            <a:off x="0" y="6636774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18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1363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Unit testing</vt:lpstr>
      <vt:lpstr>Static Unit testing (review code)</vt:lpstr>
      <vt:lpstr>Dynamic Unit testing (execute code)</vt:lpstr>
      <vt:lpstr>Steps in the code review process</vt:lpstr>
      <vt:lpstr>Steps in the code review process</vt:lpstr>
      <vt:lpstr>code review metrics</vt:lpstr>
      <vt:lpstr>Dynamic unit testing</vt:lpstr>
      <vt:lpstr>Dynamic unit testing</vt:lpstr>
      <vt:lpstr>Debugging </vt:lpstr>
      <vt:lpstr>Debugging  techniques</vt:lpstr>
      <vt:lpstr>Unit Testing in extreme Programming</vt:lpstr>
      <vt:lpstr>Unit testing</vt:lpstr>
      <vt:lpstr>Tools for Unit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Ch.06 - Unit Testing</dc:title>
  <dc:subject>Software Quality and Testing</dc:subject>
  <dc:creator>M. Mahmudul Hasan</dc:creator>
  <cp:lastModifiedBy>FARJANA YESMIN OPI</cp:lastModifiedBy>
  <cp:revision>189</cp:revision>
  <dcterms:created xsi:type="dcterms:W3CDTF">2019-09-22T04:52:04Z</dcterms:created>
  <dcterms:modified xsi:type="dcterms:W3CDTF">2025-04-18T07:27:18Z</dcterms:modified>
</cp:coreProperties>
</file>