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handoutMasterIdLst>
    <p:handoutMasterId r:id="rId23"/>
  </p:handoutMasterIdLst>
  <p:sldIdLst>
    <p:sldId id="419" r:id="rId2"/>
    <p:sldId id="257" r:id="rId3"/>
    <p:sldId id="258" r:id="rId4"/>
    <p:sldId id="259" r:id="rId5"/>
    <p:sldId id="281" r:id="rId6"/>
    <p:sldId id="282" r:id="rId7"/>
    <p:sldId id="262" r:id="rId8"/>
    <p:sldId id="297" r:id="rId9"/>
    <p:sldId id="296" r:id="rId10"/>
    <p:sldId id="301" r:id="rId11"/>
    <p:sldId id="285" r:id="rId12"/>
    <p:sldId id="303" r:id="rId13"/>
    <p:sldId id="284" r:id="rId14"/>
    <p:sldId id="295" r:id="rId15"/>
    <p:sldId id="286" r:id="rId16"/>
    <p:sldId id="308" r:id="rId17"/>
    <p:sldId id="266" r:id="rId18"/>
    <p:sldId id="279" r:id="rId19"/>
    <p:sldId id="310" r:id="rId20"/>
    <p:sldId id="470" r:id="rId21"/>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p:cViewPr varScale="1">
        <p:scale>
          <a:sx n="72" d="100"/>
          <a:sy n="72" d="100"/>
        </p:scale>
        <p:origin x="1326" y="7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handoutMaster" Target="handoutMasters/handoutMaster1.xml" /><Relationship Id="rId28" Type="http://schemas.microsoft.com/office/2016/11/relationships/changesInfo" Target="changesInfos/changesInfo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ED0A5D68-E154-A649-86FD-0AA380A2F71A}"/>
    <pc:docChg chg="modSld">
      <pc:chgData name="Juena Ahmed Noshin" userId="df4442bb-949b-4849-8a28-5716394ec665" providerId="ADAL" clId="{ED0A5D68-E154-A649-86FD-0AA380A2F71A}" dt="2024-09-04T03:36:04.138" v="18" actId="20577"/>
      <pc:docMkLst>
        <pc:docMk/>
      </pc:docMkLst>
      <pc:sldChg chg="modSp">
        <pc:chgData name="Juena Ahmed Noshin" userId="df4442bb-949b-4849-8a28-5716394ec665" providerId="ADAL" clId="{ED0A5D68-E154-A649-86FD-0AA380A2F71A}" dt="2024-09-04T03:36:04.138" v="18" actId="20577"/>
        <pc:sldMkLst>
          <pc:docMk/>
          <pc:sldMk cId="0" sldId="419"/>
        </pc:sldMkLst>
        <pc:spChg chg="mod">
          <ac:chgData name="Juena Ahmed Noshin" userId="df4442bb-949b-4849-8a28-5716394ec665" providerId="ADAL" clId="{ED0A5D68-E154-A649-86FD-0AA380A2F71A}" dt="2024-09-04T03:36:04.138" v="18" actId="20577"/>
          <ac:spMkLst>
            <pc:docMk/>
            <pc:sldMk cId="0" sldId="41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868684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2510918829"/>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 Target="../slides/slide14.xml" /><Relationship Id="rId1" Type="http://schemas.openxmlformats.org/officeDocument/2006/relationships/notesMaster" Target="../notesMasters/notesMaster1.xml" /><Relationship Id="rId6" Type="http://schemas.openxmlformats.org/officeDocument/2006/relationships/image" Target="../media/image6.wmf" /><Relationship Id="rId5" Type="http://schemas.openxmlformats.org/officeDocument/2006/relationships/oleObject" Target="../embeddings/oleObject4.bin" /><Relationship Id="rId4" Type="http://schemas.openxmlformats.org/officeDocument/2006/relationships/image" Target="../media/image5.wmf"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 Target="../slides/slide5.xml" /><Relationship Id="rId1" Type="http://schemas.openxmlformats.org/officeDocument/2006/relationships/notesMaster" Target="../notesMasters/notesMaster1.xml" /><Relationship Id="rId4" Type="http://schemas.openxmlformats.org/officeDocument/2006/relationships/image" Target="../media/image3.wmf" /></Relationships>
</file>

<file path=ppt/notesSlides/_rels/notesSlide5.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 Target="../slides/slide6.xml" /><Relationship Id="rId1" Type="http://schemas.openxmlformats.org/officeDocument/2006/relationships/notesMaster" Target="../notesMasters/notesMaster1.xml" /><Relationship Id="rId4" Type="http://schemas.openxmlformats.org/officeDocument/2006/relationships/image" Target="../media/image4.wmf"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22F988A-17B8-4B39-B63E-EB2C4DD9D960}"/>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a:extLst>
              <a:ext uri="{FF2B5EF4-FFF2-40B4-BE49-F238E27FC236}">
                <a16:creationId xmlns:a16="http://schemas.microsoft.com/office/drawing/2014/main" id="{EE09D629-9EEC-4015-B54D-3AF9FCF1BC41}"/>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A0791322-A8DE-4917-87B7-543003E0C41A}"/>
              </a:ext>
            </a:extLst>
          </p:cNvPr>
          <p:cNvSpPr>
            <a:spLocks noGrp="1" noChangeArrowheads="1"/>
          </p:cNvSpPr>
          <p:nvPr>
            <p:ph type="body" idx="1"/>
          </p:nvPr>
        </p:nvSpPr>
        <p:spPr>
          <a:noFill/>
          <a:ln/>
        </p:spPr>
        <p:txBody>
          <a:bodyPr/>
          <a:lstStyle/>
          <a:p>
            <a:pPr>
              <a:tabLst/>
            </a:pPr>
            <a:r>
              <a:rPr lang="en-US" altLang="en-US"/>
              <a:t>Lesson Aim</a:t>
            </a:r>
          </a:p>
          <a:p>
            <a:pPr lvl="1">
              <a:tabLst/>
            </a:pPr>
            <a:r>
              <a:rPr lang="en-US" altLang="en-US"/>
              <a:t>In this lesson, you will learn what PL/SQL exceptions are and how to deal with them using predefined, non-predefined, and user-defined exception handlers.</a:t>
            </a:r>
          </a:p>
        </p:txBody>
      </p:sp>
      <p:sp>
        <p:nvSpPr>
          <p:cNvPr id="8197" name="Rectangle 5">
            <a:extLst>
              <a:ext uri="{FF2B5EF4-FFF2-40B4-BE49-F238E27FC236}">
                <a16:creationId xmlns:a16="http://schemas.microsoft.com/office/drawing/2014/main" id="{1D1BA03C-3CEC-48B2-A654-3AA05BBA6B7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CDF150F-5F0F-4153-9F2E-D21F0D87EF0D}"/>
              </a:ext>
            </a:extLst>
          </p:cNvPr>
          <p:cNvSpPr>
            <a:spLocks noGrp="1" noRot="1" noChangeAspect="1" noChangeArrowheads="1" noTextEdit="1"/>
          </p:cNvSpPr>
          <p:nvPr>
            <p:ph type="sldImg"/>
          </p:nvPr>
        </p:nvSpPr>
        <p:spPr>
          <a:xfrm>
            <a:off x="471488" y="157163"/>
            <a:ext cx="5870575" cy="4402137"/>
          </a:xfrm>
          <a:ln cap="flat"/>
        </p:spPr>
      </p:sp>
      <p:sp>
        <p:nvSpPr>
          <p:cNvPr id="28675" name="Rectangle 3">
            <a:extLst>
              <a:ext uri="{FF2B5EF4-FFF2-40B4-BE49-F238E27FC236}">
                <a16:creationId xmlns:a16="http://schemas.microsoft.com/office/drawing/2014/main" id="{1D1E6C08-C534-4C76-9D33-77222531C7E8}"/>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Trapping a Non-Predefined Oracle Server Exception</a:t>
            </a:r>
            <a:endParaRPr lang="en-US" altLang="en-US" b="0">
              <a:latin typeface="Helvetica" panose="020B0604020202020204" pitchFamily="34" charset="0"/>
            </a:endParaRPr>
          </a:p>
          <a:p>
            <a:pPr lvl="2">
              <a:buFontTx/>
              <a:buNone/>
            </a:pPr>
            <a:r>
              <a:rPr lang="en-US" altLang="en-US"/>
              <a:t>1.	Declare the name for the exception within the declarative section.</a:t>
            </a:r>
          </a:p>
          <a:p>
            <a:pPr lvl="2">
              <a:buFontTx/>
              <a:buNone/>
            </a:pPr>
            <a:r>
              <a:rPr lang="en-US" altLang="en-US"/>
              <a:t>	</a:t>
            </a:r>
            <a:r>
              <a:rPr lang="en-US" altLang="en-US" b="1"/>
              <a:t>Syntax</a:t>
            </a:r>
            <a:endParaRPr lang="en-US" altLang="en-US"/>
          </a:p>
          <a:p>
            <a:pPr>
              <a:spcAft>
                <a:spcPct val="2000"/>
              </a:spcAft>
            </a:pPr>
            <a:endParaRPr lang="en-US" altLang="en-US" b="0">
              <a:latin typeface="Courier" charset="0"/>
            </a:endParaRPr>
          </a:p>
          <a:p>
            <a:pPr lvl="2">
              <a:buFontTx/>
              <a:buNone/>
            </a:pPr>
            <a:r>
              <a:rPr lang="en-US" altLang="en-US" b="1"/>
              <a:t>	where:</a:t>
            </a:r>
            <a:r>
              <a:rPr lang="en-US" altLang="en-US"/>
              <a:t>	</a:t>
            </a:r>
            <a:r>
              <a:rPr lang="en-US" altLang="en-US" i="1"/>
              <a:t>exception		</a:t>
            </a:r>
            <a:r>
              <a:rPr lang="en-US" altLang="en-US"/>
              <a:t>is the name of the exception.</a:t>
            </a:r>
          </a:p>
          <a:p>
            <a:pPr lvl="2">
              <a:buFontTx/>
              <a:buNone/>
            </a:pPr>
            <a:r>
              <a:rPr lang="en-US" altLang="en-US"/>
              <a:t>2.	Associate the declared exception with the standard Oracle Server error number using the PRAGMA EXCEPTION_INIT statement.</a:t>
            </a:r>
            <a:endParaRPr lang="en-US" altLang="en-US" b="1"/>
          </a:p>
          <a:p>
            <a:pPr lvl="2">
              <a:buFontTx/>
              <a:buNone/>
            </a:pPr>
            <a:r>
              <a:rPr lang="en-US" altLang="en-US"/>
              <a:t>	</a:t>
            </a:r>
            <a:r>
              <a:rPr lang="en-US" altLang="en-US" b="1"/>
              <a:t>Syntax</a:t>
            </a:r>
            <a:endParaRPr lang="en-US" altLang="en-US"/>
          </a:p>
          <a:p>
            <a:pPr>
              <a:spcAft>
                <a:spcPct val="2000"/>
              </a:spcAft>
            </a:pPr>
            <a:endParaRPr lang="en-US" altLang="en-US"/>
          </a:p>
          <a:p>
            <a:pPr lvl="2">
              <a:buFontTx/>
              <a:buNone/>
            </a:pPr>
            <a:r>
              <a:rPr lang="en-US" altLang="en-US" b="1"/>
              <a:t>	where:	</a:t>
            </a:r>
            <a:r>
              <a:rPr lang="en-US" altLang="en-US" i="1"/>
              <a:t>exception		</a:t>
            </a:r>
            <a:r>
              <a:rPr lang="en-US" altLang="en-US"/>
              <a:t>is the previously declared exception.</a:t>
            </a:r>
          </a:p>
          <a:p>
            <a:pPr lvl="2">
              <a:buFontTx/>
              <a:buNone/>
            </a:pPr>
            <a:r>
              <a:rPr lang="en-US" altLang="en-US" i="1"/>
              <a:t>				error_number		</a:t>
            </a:r>
            <a:r>
              <a:rPr lang="en-US" altLang="en-US"/>
              <a:t>is a standard Oracle Server error number.</a:t>
            </a:r>
          </a:p>
          <a:p>
            <a:pPr lvl="2">
              <a:buFontTx/>
              <a:buNone/>
            </a:pPr>
            <a:r>
              <a:rPr lang="en-US" altLang="en-US"/>
              <a:t>3.	Reference the declared exception within the corresponding exception-handling routine.</a:t>
            </a:r>
          </a:p>
          <a:p>
            <a:pPr lvl="1"/>
            <a:r>
              <a:rPr lang="en-US" altLang="en-US" b="1"/>
              <a:t>Example</a:t>
            </a:r>
            <a:endParaRPr lang="en-US" altLang="en-US"/>
          </a:p>
          <a:p>
            <a:pPr lvl="1"/>
            <a:r>
              <a:rPr lang="en-US" altLang="en-US"/>
              <a:t>If there are employees in a department, print a message to the user that the department cannot be removed.</a:t>
            </a:r>
          </a:p>
          <a:p>
            <a:pPr lvl="1"/>
            <a:r>
              <a:rPr lang="en-US" altLang="en-US"/>
              <a:t>For more information, see </a:t>
            </a:r>
            <a:br>
              <a:rPr lang="en-US" altLang="en-US"/>
            </a:br>
            <a:r>
              <a:rPr lang="en-US" altLang="en-US" i="1"/>
              <a:t>Oracle Server Messages, </a:t>
            </a:r>
            <a:r>
              <a:rPr lang="en-US" altLang="en-US"/>
              <a:t>Release 8</a:t>
            </a:r>
            <a:r>
              <a:rPr lang="en-US" altLang="en-US" i="1"/>
              <a:t>.</a:t>
            </a:r>
          </a:p>
        </p:txBody>
      </p:sp>
      <p:grpSp>
        <p:nvGrpSpPr>
          <p:cNvPr id="28689" name="Group 17">
            <a:extLst>
              <a:ext uri="{FF2B5EF4-FFF2-40B4-BE49-F238E27FC236}">
                <a16:creationId xmlns:a16="http://schemas.microsoft.com/office/drawing/2014/main" id="{B28EC90F-490C-4F11-9F08-316711D3718A}"/>
              </a:ext>
            </a:extLst>
          </p:cNvPr>
          <p:cNvGrpSpPr>
            <a:grpSpLocks/>
          </p:cNvGrpSpPr>
          <p:nvPr/>
        </p:nvGrpSpPr>
        <p:grpSpPr bwMode="auto">
          <a:xfrm>
            <a:off x="182563" y="8040688"/>
            <a:ext cx="293687" cy="292100"/>
            <a:chOff x="115" y="5065"/>
            <a:chExt cx="185" cy="184"/>
          </a:xfrm>
        </p:grpSpPr>
        <p:sp>
          <p:nvSpPr>
            <p:cNvPr id="28676" name="Freeform 4">
              <a:extLst>
                <a:ext uri="{FF2B5EF4-FFF2-40B4-BE49-F238E27FC236}">
                  <a16:creationId xmlns:a16="http://schemas.microsoft.com/office/drawing/2014/main" id="{E1AB8ADD-4DDA-4A12-973F-D3E0B6255092}"/>
                </a:ext>
              </a:extLst>
            </p:cNvPr>
            <p:cNvSpPr>
              <a:spLocks/>
            </p:cNvSpPr>
            <p:nvPr/>
          </p:nvSpPr>
          <p:spPr bwMode="auto">
            <a:xfrm>
              <a:off x="115" y="5065"/>
              <a:ext cx="176" cy="177"/>
            </a:xfrm>
            <a:custGeom>
              <a:avLst/>
              <a:gdLst>
                <a:gd name="T0" fmla="*/ 175 w 176"/>
                <a:gd name="T1" fmla="*/ 176 h 177"/>
                <a:gd name="T2" fmla="*/ 175 w 176"/>
                <a:gd name="T3" fmla="*/ 0 h 177"/>
                <a:gd name="T4" fmla="*/ 0 w 176"/>
                <a:gd name="T5" fmla="*/ 0 h 177"/>
                <a:gd name="T6" fmla="*/ 0 w 176"/>
                <a:gd name="T7" fmla="*/ 176 h 177"/>
                <a:gd name="T8" fmla="*/ 175 w 176"/>
                <a:gd name="T9" fmla="*/ 176 h 177"/>
              </a:gdLst>
              <a:ahLst/>
              <a:cxnLst>
                <a:cxn ang="0">
                  <a:pos x="T0" y="T1"/>
                </a:cxn>
                <a:cxn ang="0">
                  <a:pos x="T2" y="T3"/>
                </a:cxn>
                <a:cxn ang="0">
                  <a:pos x="T4" y="T5"/>
                </a:cxn>
                <a:cxn ang="0">
                  <a:pos x="T6" y="T7"/>
                </a:cxn>
                <a:cxn ang="0">
                  <a:pos x="T8" y="T9"/>
                </a:cxn>
              </a:cxnLst>
              <a:rect l="0" t="0" r="r" b="b"/>
              <a:pathLst>
                <a:path w="176" h="177">
                  <a:moveTo>
                    <a:pt x="175" y="176"/>
                  </a:moveTo>
                  <a:lnTo>
                    <a:pt x="175" y="0"/>
                  </a:lnTo>
                  <a:lnTo>
                    <a:pt x="0" y="0"/>
                  </a:lnTo>
                  <a:lnTo>
                    <a:pt x="0" y="176"/>
                  </a:lnTo>
                  <a:lnTo>
                    <a:pt x="175"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Freeform 5">
              <a:extLst>
                <a:ext uri="{FF2B5EF4-FFF2-40B4-BE49-F238E27FC236}">
                  <a16:creationId xmlns:a16="http://schemas.microsoft.com/office/drawing/2014/main" id="{0DE41325-804C-407B-B71E-8A8287D6331B}"/>
                </a:ext>
              </a:extLst>
            </p:cNvPr>
            <p:cNvSpPr>
              <a:spLocks/>
            </p:cNvSpPr>
            <p:nvPr/>
          </p:nvSpPr>
          <p:spPr bwMode="auto">
            <a:xfrm>
              <a:off x="175" y="5132"/>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Freeform 6">
              <a:extLst>
                <a:ext uri="{FF2B5EF4-FFF2-40B4-BE49-F238E27FC236}">
                  <a16:creationId xmlns:a16="http://schemas.microsoft.com/office/drawing/2014/main" id="{6C134D7D-43FD-4DA9-BF4D-30A3B7ED4E66}"/>
                </a:ext>
              </a:extLst>
            </p:cNvPr>
            <p:cNvSpPr>
              <a:spLocks/>
            </p:cNvSpPr>
            <p:nvPr/>
          </p:nvSpPr>
          <p:spPr bwMode="auto">
            <a:xfrm>
              <a:off x="184" y="5149"/>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Lst>
              <a:ahLst/>
              <a:cxnLst>
                <a:cxn ang="0">
                  <a:pos x="T0" y="T1"/>
                </a:cxn>
                <a:cxn ang="0">
                  <a:pos x="T2" y="T3"/>
                </a:cxn>
                <a:cxn ang="0">
                  <a:pos x="T4" y="T5"/>
                </a:cxn>
                <a:cxn ang="0">
                  <a:pos x="T6" y="T7"/>
                </a:cxn>
                <a:cxn ang="0">
                  <a:pos x="T8" y="T9"/>
                </a:cxn>
              </a:cxnLst>
              <a:rect l="0" t="0" r="r" b="b"/>
              <a:pathLst>
                <a:path w="69" h="34">
                  <a:moveTo>
                    <a:pt x="68" y="6"/>
                  </a:moveTo>
                  <a:lnTo>
                    <a:pt x="65" y="0"/>
                  </a:lnTo>
                  <a:lnTo>
                    <a:pt x="0" y="26"/>
                  </a:lnTo>
                  <a:lnTo>
                    <a:pt x="3" y="33"/>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9" name="Freeform 7">
              <a:extLst>
                <a:ext uri="{FF2B5EF4-FFF2-40B4-BE49-F238E27FC236}">
                  <a16:creationId xmlns:a16="http://schemas.microsoft.com/office/drawing/2014/main" id="{4B19C47D-90F1-4D66-9D2C-C4917249C7EB}"/>
                </a:ext>
              </a:extLst>
            </p:cNvPr>
            <p:cNvSpPr>
              <a:spLocks/>
            </p:cNvSpPr>
            <p:nvPr/>
          </p:nvSpPr>
          <p:spPr bwMode="auto">
            <a:xfrm>
              <a:off x="190" y="516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Lst>
              <a:ahLst/>
              <a:cxnLst>
                <a:cxn ang="0">
                  <a:pos x="T0" y="T1"/>
                </a:cxn>
                <a:cxn ang="0">
                  <a:pos x="T2" y="T3"/>
                </a:cxn>
                <a:cxn ang="0">
                  <a:pos x="T4" y="T5"/>
                </a:cxn>
                <a:cxn ang="0">
                  <a:pos x="T6" y="T7"/>
                </a:cxn>
                <a:cxn ang="0">
                  <a:pos x="T8" y="T9"/>
                </a:cxn>
              </a:cxnLst>
              <a:rect l="0" t="0" r="r" b="b"/>
              <a:pathLst>
                <a:path w="68" h="35">
                  <a:moveTo>
                    <a:pt x="67" y="6"/>
                  </a:moveTo>
                  <a:lnTo>
                    <a:pt x="64" y="0"/>
                  </a:lnTo>
                  <a:lnTo>
                    <a:pt x="0" y="27"/>
                  </a:lnTo>
                  <a:lnTo>
                    <a:pt x="2" y="34"/>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Freeform 8">
              <a:extLst>
                <a:ext uri="{FF2B5EF4-FFF2-40B4-BE49-F238E27FC236}">
                  <a16:creationId xmlns:a16="http://schemas.microsoft.com/office/drawing/2014/main" id="{70CB027B-325E-4E96-A3AB-E4951C6C762F}"/>
                </a:ext>
              </a:extLst>
            </p:cNvPr>
            <p:cNvSpPr>
              <a:spLocks/>
            </p:cNvSpPr>
            <p:nvPr/>
          </p:nvSpPr>
          <p:spPr bwMode="auto">
            <a:xfrm>
              <a:off x="198" y="517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Freeform 9">
              <a:extLst>
                <a:ext uri="{FF2B5EF4-FFF2-40B4-BE49-F238E27FC236}">
                  <a16:creationId xmlns:a16="http://schemas.microsoft.com/office/drawing/2014/main" id="{FE90C0B7-039D-44B3-8D43-459B4453FB87}"/>
                </a:ext>
              </a:extLst>
            </p:cNvPr>
            <p:cNvSpPr>
              <a:spLocks/>
            </p:cNvSpPr>
            <p:nvPr/>
          </p:nvSpPr>
          <p:spPr bwMode="auto">
            <a:xfrm>
              <a:off x="205" y="5196"/>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Lst>
              <a:ahLst/>
              <a:cxnLst>
                <a:cxn ang="0">
                  <a:pos x="T0" y="T1"/>
                </a:cxn>
                <a:cxn ang="0">
                  <a:pos x="T2" y="T3"/>
                </a:cxn>
                <a:cxn ang="0">
                  <a:pos x="T4" y="T5"/>
                </a:cxn>
                <a:cxn ang="0">
                  <a:pos x="T6" y="T7"/>
                </a:cxn>
                <a:cxn ang="0">
                  <a:pos x="T8" y="T9"/>
                </a:cxn>
              </a:cxnLst>
              <a:rect l="0" t="0" r="r" b="b"/>
              <a:pathLst>
                <a:path w="70" h="37">
                  <a:moveTo>
                    <a:pt x="69" y="7"/>
                  </a:moveTo>
                  <a:lnTo>
                    <a:pt x="65" y="0"/>
                  </a:lnTo>
                  <a:lnTo>
                    <a:pt x="0" y="29"/>
                  </a:lnTo>
                  <a:lnTo>
                    <a:pt x="3" y="36"/>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Freeform 10">
              <a:extLst>
                <a:ext uri="{FF2B5EF4-FFF2-40B4-BE49-F238E27FC236}">
                  <a16:creationId xmlns:a16="http://schemas.microsoft.com/office/drawing/2014/main" id="{08F1A650-C46F-41B8-BE43-CC31AD27B147}"/>
                </a:ext>
              </a:extLst>
            </p:cNvPr>
            <p:cNvSpPr>
              <a:spLocks/>
            </p:cNvSpPr>
            <p:nvPr/>
          </p:nvSpPr>
          <p:spPr bwMode="auto">
            <a:xfrm>
              <a:off x="135" y="509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Freeform 11">
              <a:extLst>
                <a:ext uri="{FF2B5EF4-FFF2-40B4-BE49-F238E27FC236}">
                  <a16:creationId xmlns:a16="http://schemas.microsoft.com/office/drawing/2014/main" id="{FD170402-C30A-4B99-8302-092B2B4FC88B}"/>
                </a:ext>
              </a:extLst>
            </p:cNvPr>
            <p:cNvSpPr>
              <a:spLocks/>
            </p:cNvSpPr>
            <p:nvPr/>
          </p:nvSpPr>
          <p:spPr bwMode="auto">
            <a:xfrm>
              <a:off x="119" y="508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4" name="Freeform 12">
              <a:extLst>
                <a:ext uri="{FF2B5EF4-FFF2-40B4-BE49-F238E27FC236}">
                  <a16:creationId xmlns:a16="http://schemas.microsoft.com/office/drawing/2014/main" id="{7B04E4A7-55FB-43E7-99AA-E22EFAE295AD}"/>
                </a:ext>
              </a:extLst>
            </p:cNvPr>
            <p:cNvSpPr>
              <a:spLocks/>
            </p:cNvSpPr>
            <p:nvPr/>
          </p:nvSpPr>
          <p:spPr bwMode="auto">
            <a:xfrm>
              <a:off x="245" y="509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Lst>
              <a:ahLst/>
              <a:cxnLst>
                <a:cxn ang="0">
                  <a:pos x="T0" y="T1"/>
                </a:cxn>
                <a:cxn ang="0">
                  <a:pos x="T2" y="T3"/>
                </a:cxn>
                <a:cxn ang="0">
                  <a:pos x="T4" y="T5"/>
                </a:cxn>
                <a:cxn ang="0">
                  <a:pos x="T6" y="T7"/>
                </a:cxn>
                <a:cxn ang="0">
                  <a:pos x="T8" y="T9"/>
                </a:cxn>
              </a:cxnLst>
              <a:rect l="0" t="0" r="r" b="b"/>
              <a:pathLst>
                <a:path w="55" h="103">
                  <a:moveTo>
                    <a:pt x="46" y="102"/>
                  </a:moveTo>
                  <a:lnTo>
                    <a:pt x="54" y="99"/>
                  </a:lnTo>
                  <a:lnTo>
                    <a:pt x="7" y="0"/>
                  </a:lnTo>
                  <a:lnTo>
                    <a:pt x="0" y="2"/>
                  </a:lnTo>
                  <a:lnTo>
                    <a:pt x="46" y="10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5" name="Freeform 13">
              <a:extLst>
                <a:ext uri="{FF2B5EF4-FFF2-40B4-BE49-F238E27FC236}">
                  <a16:creationId xmlns:a16="http://schemas.microsoft.com/office/drawing/2014/main" id="{ECB2163D-947D-4C7F-9418-EF490F563552}"/>
                </a:ext>
              </a:extLst>
            </p:cNvPr>
            <p:cNvSpPr>
              <a:spLocks/>
            </p:cNvSpPr>
            <p:nvPr/>
          </p:nvSpPr>
          <p:spPr bwMode="auto">
            <a:xfrm>
              <a:off x="135" y="5142"/>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Lst>
              <a:ahLst/>
              <a:cxnLst>
                <a:cxn ang="0">
                  <a:pos x="T0" y="T1"/>
                </a:cxn>
                <a:cxn ang="0">
                  <a:pos x="T2" y="T3"/>
                </a:cxn>
                <a:cxn ang="0">
                  <a:pos x="T4" y="T5"/>
                </a:cxn>
                <a:cxn ang="0">
                  <a:pos x="T6" y="T7"/>
                </a:cxn>
                <a:cxn ang="0">
                  <a:pos x="T8" y="T9"/>
                </a:cxn>
              </a:cxnLst>
              <a:rect l="0" t="0" r="r" b="b"/>
              <a:pathLst>
                <a:path w="53" h="107">
                  <a:moveTo>
                    <a:pt x="45" y="106"/>
                  </a:moveTo>
                  <a:lnTo>
                    <a:pt x="52" y="102"/>
                  </a:lnTo>
                  <a:lnTo>
                    <a:pt x="6" y="0"/>
                  </a:lnTo>
                  <a:lnTo>
                    <a:pt x="0" y="4"/>
                  </a:lnTo>
                  <a:lnTo>
                    <a:pt x="45" y="10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Freeform 14">
              <a:extLst>
                <a:ext uri="{FF2B5EF4-FFF2-40B4-BE49-F238E27FC236}">
                  <a16:creationId xmlns:a16="http://schemas.microsoft.com/office/drawing/2014/main" id="{7296C2A3-B087-4D52-A088-88FC734E5907}"/>
                </a:ext>
              </a:extLst>
            </p:cNvPr>
            <p:cNvSpPr>
              <a:spLocks/>
            </p:cNvSpPr>
            <p:nvPr/>
          </p:nvSpPr>
          <p:spPr bwMode="auto">
            <a:xfrm>
              <a:off x="115" y="5134"/>
              <a:ext cx="57" cy="115"/>
            </a:xfrm>
            <a:custGeom>
              <a:avLst/>
              <a:gdLst>
                <a:gd name="T0" fmla="*/ 49 w 57"/>
                <a:gd name="T1" fmla="*/ 114 h 115"/>
                <a:gd name="T2" fmla="*/ 56 w 57"/>
                <a:gd name="T3" fmla="*/ 111 h 115"/>
                <a:gd name="T4" fmla="*/ 5 w 57"/>
                <a:gd name="T5" fmla="*/ 0 h 115"/>
                <a:gd name="T6" fmla="*/ 0 w 57"/>
                <a:gd name="T7" fmla="*/ 2 h 115"/>
                <a:gd name="T8" fmla="*/ 49 w 57"/>
                <a:gd name="T9" fmla="*/ 114 h 115"/>
              </a:gdLst>
              <a:ahLst/>
              <a:cxnLst>
                <a:cxn ang="0">
                  <a:pos x="T0" y="T1"/>
                </a:cxn>
                <a:cxn ang="0">
                  <a:pos x="T2" y="T3"/>
                </a:cxn>
                <a:cxn ang="0">
                  <a:pos x="T4" y="T5"/>
                </a:cxn>
                <a:cxn ang="0">
                  <a:pos x="T6" y="T7"/>
                </a:cxn>
                <a:cxn ang="0">
                  <a:pos x="T8" y="T9"/>
                </a:cxn>
              </a:cxnLst>
              <a:rect l="0" t="0" r="r" b="b"/>
              <a:pathLst>
                <a:path w="57" h="115">
                  <a:moveTo>
                    <a:pt x="49" y="114"/>
                  </a:moveTo>
                  <a:lnTo>
                    <a:pt x="56" y="111"/>
                  </a:lnTo>
                  <a:lnTo>
                    <a:pt x="5" y="0"/>
                  </a:lnTo>
                  <a:lnTo>
                    <a:pt x="0" y="2"/>
                  </a:lnTo>
                  <a:lnTo>
                    <a:pt x="49" y="11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Freeform 15">
              <a:extLst>
                <a:ext uri="{FF2B5EF4-FFF2-40B4-BE49-F238E27FC236}">
                  <a16:creationId xmlns:a16="http://schemas.microsoft.com/office/drawing/2014/main" id="{82EA2AFC-A976-4794-9740-27CAE748993B}"/>
                </a:ext>
              </a:extLst>
            </p:cNvPr>
            <p:cNvSpPr>
              <a:spLocks/>
            </p:cNvSpPr>
            <p:nvPr/>
          </p:nvSpPr>
          <p:spPr bwMode="auto">
            <a:xfrm>
              <a:off x="118" y="5134"/>
              <a:ext cx="27" cy="19"/>
            </a:xfrm>
            <a:custGeom>
              <a:avLst/>
              <a:gdLst>
                <a:gd name="T0" fmla="*/ 22 w 27"/>
                <a:gd name="T1" fmla="*/ 18 h 19"/>
                <a:gd name="T2" fmla="*/ 26 w 27"/>
                <a:gd name="T3" fmla="*/ 11 h 19"/>
                <a:gd name="T4" fmla="*/ 4 w 27"/>
                <a:gd name="T5" fmla="*/ 0 h 19"/>
                <a:gd name="T6" fmla="*/ 0 w 27"/>
                <a:gd name="T7" fmla="*/ 7 h 19"/>
                <a:gd name="T8" fmla="*/ 22 w 27"/>
                <a:gd name="T9" fmla="*/ 18 h 19"/>
              </a:gdLst>
              <a:ahLst/>
              <a:cxnLst>
                <a:cxn ang="0">
                  <a:pos x="T0" y="T1"/>
                </a:cxn>
                <a:cxn ang="0">
                  <a:pos x="T2" y="T3"/>
                </a:cxn>
                <a:cxn ang="0">
                  <a:pos x="T4" y="T5"/>
                </a:cxn>
                <a:cxn ang="0">
                  <a:pos x="T6" y="T7"/>
                </a:cxn>
                <a:cxn ang="0">
                  <a:pos x="T8" y="T9"/>
                </a:cxn>
              </a:cxnLst>
              <a:rect l="0" t="0" r="r" b="b"/>
              <a:pathLst>
                <a:path w="27" h="19">
                  <a:moveTo>
                    <a:pt x="22" y="18"/>
                  </a:moveTo>
                  <a:lnTo>
                    <a:pt x="26" y="11"/>
                  </a:lnTo>
                  <a:lnTo>
                    <a:pt x="4" y="0"/>
                  </a:lnTo>
                  <a:lnTo>
                    <a:pt x="0" y="7"/>
                  </a:lnTo>
                  <a:lnTo>
                    <a:pt x="22"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8" name="Freeform 16">
              <a:extLst>
                <a:ext uri="{FF2B5EF4-FFF2-40B4-BE49-F238E27FC236}">
                  <a16:creationId xmlns:a16="http://schemas.microsoft.com/office/drawing/2014/main" id="{81AD611A-BA72-4E60-B129-44960D687CD4}"/>
                </a:ext>
              </a:extLst>
            </p:cNvPr>
            <p:cNvSpPr>
              <a:spLocks/>
            </p:cNvSpPr>
            <p:nvPr/>
          </p:nvSpPr>
          <p:spPr bwMode="auto">
            <a:xfrm>
              <a:off x="224" y="5091"/>
              <a:ext cx="29" cy="17"/>
            </a:xfrm>
            <a:custGeom>
              <a:avLst/>
              <a:gdLst>
                <a:gd name="T0" fmla="*/ 24 w 29"/>
                <a:gd name="T1" fmla="*/ 16 h 17"/>
                <a:gd name="T2" fmla="*/ 28 w 29"/>
                <a:gd name="T3" fmla="*/ 9 h 17"/>
                <a:gd name="T4" fmla="*/ 4 w 29"/>
                <a:gd name="T5" fmla="*/ 0 h 17"/>
                <a:gd name="T6" fmla="*/ 0 w 29"/>
                <a:gd name="T7" fmla="*/ 5 h 17"/>
                <a:gd name="T8" fmla="*/ 24 w 29"/>
                <a:gd name="T9" fmla="*/ 16 h 17"/>
              </a:gdLst>
              <a:ahLst/>
              <a:cxnLst>
                <a:cxn ang="0">
                  <a:pos x="T0" y="T1"/>
                </a:cxn>
                <a:cxn ang="0">
                  <a:pos x="T2" y="T3"/>
                </a:cxn>
                <a:cxn ang="0">
                  <a:pos x="T4" y="T5"/>
                </a:cxn>
                <a:cxn ang="0">
                  <a:pos x="T6" y="T7"/>
                </a:cxn>
                <a:cxn ang="0">
                  <a:pos x="T8" y="T9"/>
                </a:cxn>
              </a:cxnLst>
              <a:rect l="0" t="0" r="r" b="b"/>
              <a:pathLst>
                <a:path w="29" h="17">
                  <a:moveTo>
                    <a:pt x="24" y="16"/>
                  </a:moveTo>
                  <a:lnTo>
                    <a:pt x="28" y="9"/>
                  </a:lnTo>
                  <a:lnTo>
                    <a:pt x="4" y="0"/>
                  </a:lnTo>
                  <a:lnTo>
                    <a:pt x="0" y="5"/>
                  </a:lnTo>
                  <a:lnTo>
                    <a:pt x="24"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8690" name="Rectangle 18">
            <a:extLst>
              <a:ext uri="{FF2B5EF4-FFF2-40B4-BE49-F238E27FC236}">
                <a16:creationId xmlns:a16="http://schemas.microsoft.com/office/drawing/2014/main" id="{DB0D1F54-C992-4B3D-BB96-974FD4F842CF}"/>
              </a:ext>
            </a:extLst>
          </p:cNvPr>
          <p:cNvSpPr>
            <a:spLocks noChangeArrowheads="1"/>
          </p:cNvSpPr>
          <p:nvPr/>
        </p:nvSpPr>
        <p:spPr bwMode="auto">
          <a:xfrm>
            <a:off x="1693863" y="5292725"/>
            <a:ext cx="2279650" cy="28098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1100" b="0" i="1">
                <a:latin typeface="Courier New" panose="02070309020205020404" pitchFamily="49" charset="0"/>
              </a:rPr>
              <a:t>exception	</a:t>
            </a:r>
            <a:r>
              <a:rPr lang="en-US" altLang="en-US" sz="1100" b="0">
                <a:latin typeface="Courier New" panose="02070309020205020404" pitchFamily="49" charset="0"/>
              </a:rPr>
              <a:t>EXCEPTION;</a:t>
            </a:r>
          </a:p>
        </p:txBody>
      </p:sp>
      <p:sp>
        <p:nvSpPr>
          <p:cNvPr id="28691" name="Rectangle 19">
            <a:extLst>
              <a:ext uri="{FF2B5EF4-FFF2-40B4-BE49-F238E27FC236}">
                <a16:creationId xmlns:a16="http://schemas.microsoft.com/office/drawing/2014/main" id="{E9A58A16-CA0E-4003-A3B1-F01849FCE0BB}"/>
              </a:ext>
            </a:extLst>
          </p:cNvPr>
          <p:cNvSpPr>
            <a:spLocks noChangeArrowheads="1"/>
          </p:cNvSpPr>
          <p:nvPr/>
        </p:nvSpPr>
        <p:spPr bwMode="auto">
          <a:xfrm>
            <a:off x="1649413" y="6348413"/>
            <a:ext cx="4127500" cy="330200"/>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a:latin typeface="Courier New" panose="02070309020205020404" pitchFamily="49" charset="0"/>
              </a:rPr>
              <a:t>PRAGMA EXCEPTION_INIT(</a:t>
            </a:r>
            <a:r>
              <a:rPr lang="en-US" altLang="en-US" sz="1100" b="0" i="1">
                <a:latin typeface="Courier New" panose="02070309020205020404" pitchFamily="49" charset="0"/>
              </a:rPr>
              <a:t>exception, error_number)</a:t>
            </a:r>
            <a:r>
              <a:rPr lang="en-US" altLang="en-US" sz="1100" b="0">
                <a:latin typeface="Courier New" panose="02070309020205020404" pitchFamily="49" charset="0"/>
              </a:rPr>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0A325FD-7351-4440-BEC9-C4A5F9223B89}"/>
              </a:ext>
            </a:extLst>
          </p:cNvPr>
          <p:cNvSpPr>
            <a:spLocks noGrp="1" noChangeArrowheads="1"/>
          </p:cNvSpPr>
          <p:nvPr>
            <p:ph type="body" idx="1"/>
          </p:nvPr>
        </p:nvSpPr>
        <p:spPr>
          <a:noFill/>
          <a:ln/>
        </p:spPr>
        <p:txBody>
          <a:bodyPr/>
          <a:lstStyle/>
          <a:p>
            <a:pPr>
              <a:tabLst/>
            </a:pPr>
            <a:r>
              <a:rPr lang="en-US" altLang="en-US"/>
              <a:t>Trapping User-Defined Exceptions</a:t>
            </a:r>
          </a:p>
          <a:p>
            <a:pPr lvl="1">
              <a:tabLst/>
            </a:pPr>
            <a:r>
              <a:rPr lang="en-US" altLang="en-US"/>
              <a:t>PL/SQL lets you define your own exceptions. User-defined PL/SQL exceptions must be:</a:t>
            </a:r>
          </a:p>
          <a:p>
            <a:pPr lvl="2">
              <a:tabLst/>
            </a:pPr>
            <a:r>
              <a:rPr lang="en-US" altLang="en-US"/>
              <a:t>Declared in the declare section of a PL/SQL block</a:t>
            </a:r>
          </a:p>
          <a:p>
            <a:pPr lvl="2">
              <a:tabLst/>
            </a:pPr>
            <a:r>
              <a:rPr lang="en-US" altLang="en-US"/>
              <a:t>Raised explicitly with RAISE statements</a:t>
            </a:r>
          </a:p>
        </p:txBody>
      </p:sp>
      <p:sp>
        <p:nvSpPr>
          <p:cNvPr id="30723" name="Rectangle 3">
            <a:extLst>
              <a:ext uri="{FF2B5EF4-FFF2-40B4-BE49-F238E27FC236}">
                <a16:creationId xmlns:a16="http://schemas.microsoft.com/office/drawing/2014/main" id="{DB6C9A0B-D417-45CB-B0F5-A6DC03D787D5}"/>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A597D0D-26D5-48BB-8675-944CEE700CF2}"/>
              </a:ext>
            </a:extLst>
          </p:cNvPr>
          <p:cNvSpPr>
            <a:spLocks noGrp="1" noRot="1" noChangeAspect="1" noChangeArrowheads="1" noTextEdit="1"/>
          </p:cNvSpPr>
          <p:nvPr>
            <p:ph type="sldImg"/>
          </p:nvPr>
        </p:nvSpPr>
        <p:spPr>
          <a:xfrm>
            <a:off x="471488" y="157163"/>
            <a:ext cx="5870575" cy="4402137"/>
          </a:xfrm>
          <a:ln cap="flat"/>
        </p:spPr>
      </p:sp>
      <p:sp>
        <p:nvSpPr>
          <p:cNvPr id="32771" name="Rectangle 3">
            <a:extLst>
              <a:ext uri="{FF2B5EF4-FFF2-40B4-BE49-F238E27FC236}">
                <a16:creationId xmlns:a16="http://schemas.microsoft.com/office/drawing/2014/main" id="{4577BE80-C744-4D9A-8EDA-B08A39E41D6A}"/>
              </a:ext>
            </a:extLst>
          </p:cNvPr>
          <p:cNvSpPr>
            <a:spLocks noGrp="1" noChangeArrowheads="1"/>
          </p:cNvSpPr>
          <p:nvPr>
            <p:ph type="body" idx="1"/>
          </p:nvPr>
        </p:nvSpPr>
        <p:spPr>
          <a:xfrm>
            <a:off x="409575" y="4664075"/>
            <a:ext cx="5995988" cy="3749675"/>
          </a:xfrm>
          <a:noFill/>
          <a:ln/>
        </p:spPr>
        <p:txBody>
          <a:bodyPr/>
          <a:lstStyle/>
          <a:p>
            <a:pPr>
              <a:lnSpc>
                <a:spcPct val="92000"/>
              </a:lnSpc>
            </a:pPr>
            <a:r>
              <a:rPr lang="en-US" altLang="en-US">
                <a:latin typeface="Helvetica" panose="020B0604020202020204" pitchFamily="34" charset="0"/>
              </a:rPr>
              <a:t>Trapping User-Defined Exceptions (continued)</a:t>
            </a:r>
            <a:endParaRPr lang="en-US" altLang="en-US" b="0">
              <a:latin typeface="Helvetica" panose="020B0604020202020204" pitchFamily="34" charset="0"/>
            </a:endParaRPr>
          </a:p>
          <a:p>
            <a:pPr lvl="1">
              <a:lnSpc>
                <a:spcPct val="92000"/>
              </a:lnSpc>
            </a:pPr>
            <a:r>
              <a:rPr lang="en-US" altLang="en-US"/>
              <a:t>You trap a </a:t>
            </a:r>
            <a:r>
              <a:rPr lang="en-US" altLang="en-US">
                <a:solidFill>
                  <a:srgbClr val="FC0128"/>
                </a:solidFill>
              </a:rPr>
              <a:t>user-defined exception </a:t>
            </a:r>
            <a:r>
              <a:rPr lang="en-US" altLang="en-US"/>
              <a:t>by declaring it and raising it explicitly.</a:t>
            </a:r>
          </a:p>
          <a:p>
            <a:pPr lvl="2">
              <a:buFontTx/>
              <a:buNone/>
            </a:pPr>
            <a:r>
              <a:rPr lang="en-US" altLang="en-US"/>
              <a:t>1.	Declare the name for the user-defined exception within the declarative section.</a:t>
            </a:r>
          </a:p>
          <a:p>
            <a:pPr lvl="2">
              <a:lnSpc>
                <a:spcPct val="92000"/>
              </a:lnSpc>
              <a:buFontTx/>
              <a:buNone/>
            </a:pPr>
            <a:r>
              <a:rPr lang="en-US" altLang="en-US"/>
              <a:t>	</a:t>
            </a:r>
            <a:r>
              <a:rPr lang="en-US" altLang="en-US" b="1"/>
              <a:t>Syntax</a:t>
            </a:r>
            <a:endParaRPr lang="en-US" altLang="en-US"/>
          </a:p>
          <a:p>
            <a:pPr lvl="1">
              <a:lnSpc>
                <a:spcPct val="92000"/>
              </a:lnSpc>
            </a:pPr>
            <a:endParaRPr lang="en-US" altLang="en-US"/>
          </a:p>
          <a:p>
            <a:pPr lvl="1">
              <a:lnSpc>
                <a:spcPct val="92000"/>
              </a:lnSpc>
            </a:pPr>
            <a:endParaRPr lang="en-US" altLang="en-US"/>
          </a:p>
          <a:p>
            <a:pPr lvl="1">
              <a:lnSpc>
                <a:spcPct val="92000"/>
              </a:lnSpc>
            </a:pPr>
            <a:r>
              <a:rPr lang="en-US" altLang="en-US" b="1"/>
              <a:t>	where:</a:t>
            </a:r>
            <a:r>
              <a:rPr lang="en-US" altLang="en-US"/>
              <a:t>	</a:t>
            </a:r>
            <a:r>
              <a:rPr lang="en-US" altLang="en-US" i="1"/>
              <a:t>exception		</a:t>
            </a:r>
            <a:r>
              <a:rPr lang="en-US" altLang="en-US"/>
              <a:t>is the name of the exception</a:t>
            </a:r>
          </a:p>
          <a:p>
            <a:pPr lvl="2">
              <a:lnSpc>
                <a:spcPct val="92000"/>
              </a:lnSpc>
              <a:buFontTx/>
              <a:buNone/>
            </a:pPr>
            <a:r>
              <a:rPr lang="en-US" altLang="en-US"/>
              <a:t>2.	Use the RAISE statement to raise the exception explicitly within the executable section.</a:t>
            </a:r>
          </a:p>
          <a:p>
            <a:pPr lvl="2">
              <a:lnSpc>
                <a:spcPct val="92000"/>
              </a:lnSpc>
              <a:buFontTx/>
              <a:buNone/>
            </a:pPr>
            <a:r>
              <a:rPr lang="en-US" altLang="en-US"/>
              <a:t>	</a:t>
            </a:r>
            <a:r>
              <a:rPr lang="en-US" altLang="en-US" b="1"/>
              <a:t>Syntax</a:t>
            </a:r>
            <a:endParaRPr lang="en-US" altLang="en-US"/>
          </a:p>
          <a:p>
            <a:pPr lvl="1">
              <a:lnSpc>
                <a:spcPct val="92000"/>
              </a:lnSpc>
            </a:pPr>
            <a:endParaRPr lang="en-US" altLang="en-US"/>
          </a:p>
          <a:p>
            <a:pPr lvl="1">
              <a:lnSpc>
                <a:spcPct val="92000"/>
              </a:lnSpc>
            </a:pPr>
            <a:endParaRPr lang="en-US" altLang="en-US"/>
          </a:p>
          <a:p>
            <a:pPr lvl="2">
              <a:lnSpc>
                <a:spcPct val="92000"/>
              </a:lnSpc>
              <a:buFontTx/>
              <a:buNone/>
            </a:pPr>
            <a:r>
              <a:rPr lang="en-US" altLang="en-US" b="1"/>
              <a:t>	where:	</a:t>
            </a:r>
            <a:r>
              <a:rPr lang="en-US" altLang="en-US" i="1"/>
              <a:t>exception		</a:t>
            </a:r>
            <a:r>
              <a:rPr lang="en-US" altLang="en-US"/>
              <a:t>is the previously declared exception</a:t>
            </a:r>
          </a:p>
          <a:p>
            <a:pPr lvl="2">
              <a:lnSpc>
                <a:spcPct val="92000"/>
              </a:lnSpc>
              <a:buFontTx/>
              <a:buNone/>
            </a:pPr>
            <a:r>
              <a:rPr lang="en-US" altLang="en-US"/>
              <a:t>3.	Reference the declared exception within the corresponding exception handling routine.</a:t>
            </a:r>
          </a:p>
          <a:p>
            <a:pPr lvl="1">
              <a:lnSpc>
                <a:spcPct val="92000"/>
              </a:lnSpc>
            </a:pPr>
            <a:r>
              <a:rPr lang="en-US" altLang="en-US" b="1"/>
              <a:t>Example</a:t>
            </a:r>
            <a:endParaRPr lang="en-US" altLang="en-US"/>
          </a:p>
          <a:p>
            <a:pPr lvl="1">
              <a:lnSpc>
                <a:spcPct val="92000"/>
              </a:lnSpc>
            </a:pPr>
            <a:r>
              <a:rPr lang="en-US" altLang="en-US"/>
              <a:t>This block updates the description of a product. The user supplies the product number and the new description. If the user enters a product number that does not exist, no rows will be updated in the PRODUCT table. Raise an exception and print a message to the user alerting them that an invalid product number was entered.</a:t>
            </a:r>
          </a:p>
          <a:p>
            <a:pPr lvl="1">
              <a:lnSpc>
                <a:spcPct val="92000"/>
              </a:lnSpc>
            </a:pPr>
            <a:r>
              <a:rPr lang="en-US" altLang="en-US" b="1"/>
              <a:t>Note:</a:t>
            </a:r>
            <a:r>
              <a:rPr lang="en-US" altLang="en-US"/>
              <a:t> Use the RAISE statement by itself within an exception handler to raise the same exception back to the calling environment.	</a:t>
            </a:r>
          </a:p>
        </p:txBody>
      </p:sp>
      <p:sp>
        <p:nvSpPr>
          <p:cNvPr id="32772" name="Rectangle 4">
            <a:extLst>
              <a:ext uri="{FF2B5EF4-FFF2-40B4-BE49-F238E27FC236}">
                <a16:creationId xmlns:a16="http://schemas.microsoft.com/office/drawing/2014/main" id="{EA2A406B-05BB-438E-8E3F-C3E867A8BF45}"/>
              </a:ext>
            </a:extLst>
          </p:cNvPr>
          <p:cNvSpPr>
            <a:spLocks noChangeArrowheads="1"/>
          </p:cNvSpPr>
          <p:nvPr/>
        </p:nvSpPr>
        <p:spPr bwMode="auto">
          <a:xfrm>
            <a:off x="957263" y="5543550"/>
            <a:ext cx="5257800" cy="261938"/>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i="1">
                <a:latin typeface="Courier New" panose="02070309020205020404" pitchFamily="49" charset="0"/>
              </a:rPr>
              <a:t>exception	</a:t>
            </a:r>
            <a:r>
              <a:rPr lang="en-US" altLang="en-US" sz="1100" b="0">
                <a:latin typeface="Courier New" panose="02070309020205020404" pitchFamily="49" charset="0"/>
              </a:rPr>
              <a:t>EXCEPTION;</a:t>
            </a:r>
          </a:p>
        </p:txBody>
      </p:sp>
      <p:sp>
        <p:nvSpPr>
          <p:cNvPr id="32773" name="Rectangle 5">
            <a:extLst>
              <a:ext uri="{FF2B5EF4-FFF2-40B4-BE49-F238E27FC236}">
                <a16:creationId xmlns:a16="http://schemas.microsoft.com/office/drawing/2014/main" id="{E31220CE-07D6-4B16-98FD-3FC998FDE21D}"/>
              </a:ext>
            </a:extLst>
          </p:cNvPr>
          <p:cNvSpPr>
            <a:spLocks noChangeArrowheads="1"/>
          </p:cNvSpPr>
          <p:nvPr/>
        </p:nvSpPr>
        <p:spPr bwMode="auto">
          <a:xfrm>
            <a:off x="963613" y="6586538"/>
            <a:ext cx="5251450" cy="274637"/>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lgn="l" defTabSz="869950">
              <a:spcBef>
                <a:spcPct val="0"/>
              </a:spcBef>
              <a:defRPr>
                <a:solidFill>
                  <a:schemeClr val="tx1"/>
                </a:solidFill>
                <a:latin typeface="Arial" panose="020B0604020202020204" pitchFamily="34" charset="0"/>
              </a:defRPr>
            </a:lvl1pPr>
            <a:lvl2pPr marL="446088" algn="l" defTabSz="869950">
              <a:spcBef>
                <a:spcPct val="0"/>
              </a:spcBef>
              <a:defRPr>
                <a:solidFill>
                  <a:schemeClr val="tx1"/>
                </a:solidFill>
                <a:latin typeface="Arial" panose="020B0604020202020204" pitchFamily="34" charset="0"/>
              </a:defRPr>
            </a:lvl2pPr>
            <a:lvl3pPr marL="892175" algn="l" defTabSz="869950">
              <a:spcBef>
                <a:spcPct val="0"/>
              </a:spcBef>
              <a:defRPr>
                <a:solidFill>
                  <a:schemeClr val="tx1"/>
                </a:solidFill>
                <a:latin typeface="Arial" panose="020B0604020202020204" pitchFamily="34" charset="0"/>
              </a:defRPr>
            </a:lvl3pPr>
            <a:lvl4pPr marL="1338263" algn="l" defTabSz="869950">
              <a:spcBef>
                <a:spcPct val="0"/>
              </a:spcBef>
              <a:defRPr>
                <a:solidFill>
                  <a:schemeClr val="tx1"/>
                </a:solidFill>
                <a:latin typeface="Arial" panose="020B0604020202020204" pitchFamily="34" charset="0"/>
              </a:defRPr>
            </a:lvl4pPr>
            <a:lvl5pPr marL="1781175" algn="l" defTabSz="869950">
              <a:spcBef>
                <a:spcPct val="0"/>
              </a:spcBef>
              <a:defRPr>
                <a:solidFill>
                  <a:schemeClr val="tx1"/>
                </a:solidFill>
                <a:latin typeface="Arial" panose="020B0604020202020204" pitchFamily="34" charset="0"/>
              </a:defRPr>
            </a:lvl5pPr>
            <a:lvl6pPr marL="2238375" defTabSz="869950" fontAlgn="base">
              <a:spcBef>
                <a:spcPct val="0"/>
              </a:spcBef>
              <a:spcAft>
                <a:spcPct val="0"/>
              </a:spcAft>
              <a:defRPr>
                <a:solidFill>
                  <a:schemeClr val="tx1"/>
                </a:solidFill>
                <a:latin typeface="Arial" panose="020B0604020202020204" pitchFamily="34" charset="0"/>
              </a:defRPr>
            </a:lvl6pPr>
            <a:lvl7pPr marL="2695575" defTabSz="869950" fontAlgn="base">
              <a:spcBef>
                <a:spcPct val="0"/>
              </a:spcBef>
              <a:spcAft>
                <a:spcPct val="0"/>
              </a:spcAft>
              <a:defRPr>
                <a:solidFill>
                  <a:schemeClr val="tx1"/>
                </a:solidFill>
                <a:latin typeface="Arial" panose="020B0604020202020204" pitchFamily="34" charset="0"/>
              </a:defRPr>
            </a:lvl7pPr>
            <a:lvl8pPr marL="3152775" defTabSz="869950" fontAlgn="base">
              <a:spcBef>
                <a:spcPct val="0"/>
              </a:spcBef>
              <a:spcAft>
                <a:spcPct val="0"/>
              </a:spcAft>
              <a:defRPr>
                <a:solidFill>
                  <a:schemeClr val="tx1"/>
                </a:solidFill>
                <a:latin typeface="Arial" panose="020B0604020202020204" pitchFamily="34" charset="0"/>
              </a:defRPr>
            </a:lvl8pPr>
            <a:lvl9pPr marL="3609975" defTabSz="8699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1100" b="0">
                <a:latin typeface="Courier New" panose="02070309020205020404" pitchFamily="49" charset="0"/>
              </a:rPr>
              <a:t>RAISE </a:t>
            </a:r>
            <a:r>
              <a:rPr lang="en-US" altLang="en-US" sz="1100" b="0" i="1">
                <a:latin typeface="Courier New" panose="02070309020205020404" pitchFamily="49" charset="0"/>
              </a:rPr>
              <a:t>exception</a:t>
            </a:r>
            <a:r>
              <a:rPr lang="en-US" altLang="en-US" sz="1100" b="0">
                <a:latin typeface="Courier New" panose="02070309020205020404" pitchFamily="49" charset="0"/>
              </a:rPr>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DE38E6E-B0F5-4CA3-8D2B-0EA3EFDD6649}"/>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Error Trapping Functions</a:t>
            </a:r>
            <a:endParaRPr lang="en-US" altLang="en-US" b="0">
              <a:latin typeface="Helvetica" panose="020B0604020202020204" pitchFamily="34" charset="0"/>
            </a:endParaRPr>
          </a:p>
          <a:p>
            <a:pPr lvl="1">
              <a:tabLst/>
            </a:pPr>
            <a:r>
              <a:rPr lang="en-US" altLang="en-US"/>
              <a:t>When an exception occurs, you can identify the associated error code or error message by using two functions. Based on the values of the code or message, you can decide what subsequent action to take based on the error.</a:t>
            </a:r>
          </a:p>
          <a:p>
            <a:pPr lvl="1">
              <a:tabLst/>
            </a:pPr>
            <a:r>
              <a:rPr lang="en-US" altLang="en-US">
                <a:solidFill>
                  <a:srgbClr val="FC0128"/>
                </a:solidFill>
              </a:rPr>
              <a:t>SQLCODE </a:t>
            </a:r>
            <a:r>
              <a:rPr lang="en-US" altLang="en-US"/>
              <a:t>returns the number of the Oracle error for internal exceptions. You can pass an error number to </a:t>
            </a:r>
            <a:r>
              <a:rPr lang="en-US" altLang="en-US">
                <a:solidFill>
                  <a:srgbClr val="FC0128"/>
                </a:solidFill>
              </a:rPr>
              <a:t>SQLERRM,</a:t>
            </a:r>
            <a:r>
              <a:rPr lang="en-US" altLang="en-US"/>
              <a:t> which then returns the message associated with the error number.</a:t>
            </a:r>
          </a:p>
          <a:p>
            <a:pPr lvl="1">
              <a:tabLst/>
            </a:pPr>
            <a:endParaRPr lang="en-US" altLang="en-US" sz="600"/>
          </a:p>
          <a:p>
            <a:pPr lvl="1">
              <a:tabLst/>
            </a:pPr>
            <a:endParaRPr lang="en-US" altLang="en-US"/>
          </a:p>
          <a:p>
            <a:pPr lvl="1">
              <a:tabLst/>
            </a:pPr>
            <a:endParaRPr lang="en-US" altLang="en-US"/>
          </a:p>
          <a:p>
            <a:pPr lvl="1">
              <a:tabLst/>
            </a:pPr>
            <a:endParaRPr lang="en-US" altLang="en-US"/>
          </a:p>
          <a:p>
            <a:pPr lvl="1">
              <a:tabLst/>
            </a:pPr>
            <a:endParaRPr lang="en-US" altLang="en-US"/>
          </a:p>
          <a:p>
            <a:pPr lvl="1">
              <a:tabLst/>
            </a:pPr>
            <a:r>
              <a:rPr lang="en-US" altLang="en-US" b="1"/>
              <a:t>Example SQLCODE Values</a:t>
            </a:r>
          </a:p>
          <a:p>
            <a:pPr lvl="1">
              <a:tabLst/>
            </a:pPr>
            <a:endParaRPr lang="en-US" altLang="en-US"/>
          </a:p>
          <a:p>
            <a:pPr>
              <a:spcAft>
                <a:spcPct val="2000"/>
              </a:spcAft>
              <a:tabLst/>
            </a:pPr>
            <a:endParaRPr lang="en-US" altLang="en-US">
              <a:solidFill>
                <a:schemeClr val="accent2"/>
              </a:solidFill>
              <a:latin typeface="Helvetica" panose="020B0604020202020204" pitchFamily="34" charset="0"/>
            </a:endParaRPr>
          </a:p>
          <a:p>
            <a:pPr>
              <a:spcAft>
                <a:spcPct val="2000"/>
              </a:spcAft>
              <a:tabLst/>
            </a:pPr>
            <a:endParaRPr lang="en-US" altLang="en-US">
              <a:solidFill>
                <a:schemeClr val="accent2"/>
              </a:solidFill>
              <a:latin typeface="Helvetica" panose="020B0604020202020204" pitchFamily="34" charset="0"/>
            </a:endParaRPr>
          </a:p>
          <a:p>
            <a:pPr>
              <a:spcAft>
                <a:spcPct val="2000"/>
              </a:spcAft>
              <a:tabLst/>
            </a:pPr>
            <a:endParaRPr lang="en-US" altLang="en-US">
              <a:solidFill>
                <a:schemeClr val="accent2"/>
              </a:solidFill>
              <a:latin typeface="Helvetica" panose="020B0604020202020204" pitchFamily="34" charset="0"/>
            </a:endParaRPr>
          </a:p>
        </p:txBody>
      </p:sp>
      <p:sp>
        <p:nvSpPr>
          <p:cNvPr id="34819" name="Rectangle 3">
            <a:extLst>
              <a:ext uri="{FF2B5EF4-FFF2-40B4-BE49-F238E27FC236}">
                <a16:creationId xmlns:a16="http://schemas.microsoft.com/office/drawing/2014/main" id="{5B54E4C3-E21F-4645-8C80-73C8EA29B6D7}"/>
              </a:ext>
            </a:extLst>
          </p:cNvPr>
          <p:cNvSpPr>
            <a:spLocks noGrp="1" noRot="1" noChangeAspect="1" noChangeArrowheads="1" noTextEdit="1"/>
          </p:cNvSpPr>
          <p:nvPr>
            <p:ph type="sldImg"/>
          </p:nvPr>
        </p:nvSpPr>
        <p:spPr>
          <a:xfrm>
            <a:off x="471488" y="157163"/>
            <a:ext cx="5870575" cy="4402137"/>
          </a:xfrm>
          <a:ln cap="flat"/>
        </p:spPr>
      </p:sp>
      <p:graphicFrame>
        <p:nvGraphicFramePr>
          <p:cNvPr id="34820" name="Object 4">
            <a:extLst>
              <a:ext uri="{FF2B5EF4-FFF2-40B4-BE49-F238E27FC236}">
                <a16:creationId xmlns:a16="http://schemas.microsoft.com/office/drawing/2014/main" id="{8A87E1B1-CD66-4B02-BD34-1FAC419FA2E6}"/>
              </a:ext>
            </a:extLst>
          </p:cNvPr>
          <p:cNvGraphicFramePr>
            <a:graphicFrameLocks/>
          </p:cNvGraphicFramePr>
          <p:nvPr/>
        </p:nvGraphicFramePr>
        <p:xfrm>
          <a:off x="617538" y="5972175"/>
          <a:ext cx="6072187" cy="1090613"/>
        </p:xfrm>
        <a:graphic>
          <a:graphicData uri="http://schemas.openxmlformats.org/presentationml/2006/ole">
            <mc:AlternateContent xmlns:mc="http://schemas.openxmlformats.org/markup-compatibility/2006">
              <mc:Choice xmlns:v="urn:schemas-microsoft-com:vml" Requires="v">
                <p:oleObj name="Document" r:id="rId3" imgW="6072120" imgH="1090440" progId="Word.Document.6">
                  <p:embed/>
                </p:oleObj>
              </mc:Choice>
              <mc:Fallback>
                <p:oleObj name="Document" r:id="rId3" imgW="6072120" imgH="1090440" progId="Word.Document.6">
                  <p:embed/>
                  <p:pic>
                    <p:nvPicPr>
                      <p:cNvPr id="34820" name="Object 4">
                        <a:extLst>
                          <a:ext uri="{FF2B5EF4-FFF2-40B4-BE49-F238E27FC236}">
                            <a16:creationId xmlns:a16="http://schemas.microsoft.com/office/drawing/2014/main" id="{8A87E1B1-CD66-4B02-BD34-1FAC419FA2E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8" y="5972175"/>
                        <a:ext cx="6072187"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1" name="Object 5">
            <a:extLst>
              <a:ext uri="{FF2B5EF4-FFF2-40B4-BE49-F238E27FC236}">
                <a16:creationId xmlns:a16="http://schemas.microsoft.com/office/drawing/2014/main" id="{EDEF3E9F-D248-4EFA-A58A-7FB43352F70E}"/>
              </a:ext>
            </a:extLst>
          </p:cNvPr>
          <p:cNvGraphicFramePr>
            <a:graphicFrameLocks/>
          </p:cNvGraphicFramePr>
          <p:nvPr/>
        </p:nvGraphicFramePr>
        <p:xfrm>
          <a:off x="619125" y="7232650"/>
          <a:ext cx="6137275" cy="1198563"/>
        </p:xfrm>
        <a:graphic>
          <a:graphicData uri="http://schemas.openxmlformats.org/presentationml/2006/ole">
            <mc:AlternateContent xmlns:mc="http://schemas.openxmlformats.org/markup-compatibility/2006">
              <mc:Choice xmlns:v="urn:schemas-microsoft-com:vml" Requires="v">
                <p:oleObj name="Document" r:id="rId5" imgW="6136920" imgH="1198440" progId="Word.Document.6">
                  <p:embed/>
                </p:oleObj>
              </mc:Choice>
              <mc:Fallback>
                <p:oleObj name="Document" r:id="rId5" imgW="6136920" imgH="1198440" progId="Word.Document.6">
                  <p:embed/>
                  <p:pic>
                    <p:nvPicPr>
                      <p:cNvPr id="34821" name="Object 5">
                        <a:extLst>
                          <a:ext uri="{FF2B5EF4-FFF2-40B4-BE49-F238E27FC236}">
                            <a16:creationId xmlns:a16="http://schemas.microsoft.com/office/drawing/2014/main" id="{EDEF3E9F-D248-4EFA-A58A-7FB43352F70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125" y="7232650"/>
                        <a:ext cx="6137275" cy="119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958FDFF-46CE-4274-A8A6-D2CE9662AE09}"/>
              </a:ext>
            </a:extLst>
          </p:cNvPr>
          <p:cNvSpPr>
            <a:spLocks noGrp="1" noRot="1" noChangeAspect="1" noChangeArrowheads="1" noTextEdit="1"/>
          </p:cNvSpPr>
          <p:nvPr>
            <p:ph type="sldImg"/>
          </p:nvPr>
        </p:nvSpPr>
        <p:spPr>
          <a:xfrm>
            <a:off x="471488" y="157163"/>
            <a:ext cx="5870575" cy="4402137"/>
          </a:xfrm>
          <a:ln cap="flat"/>
        </p:spPr>
      </p:sp>
      <p:sp>
        <p:nvSpPr>
          <p:cNvPr id="36867" name="Rectangle 3">
            <a:extLst>
              <a:ext uri="{FF2B5EF4-FFF2-40B4-BE49-F238E27FC236}">
                <a16:creationId xmlns:a16="http://schemas.microsoft.com/office/drawing/2014/main" id="{D8023395-86DE-4078-94EE-7E4663D040D1}"/>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Error-Trapping Functions</a:t>
            </a:r>
          </a:p>
          <a:p>
            <a:pPr lvl="1"/>
            <a:r>
              <a:rPr lang="en-US" altLang="en-US"/>
              <a:t>When an exception is trapped in the </a:t>
            </a:r>
            <a:r>
              <a:rPr lang="en-US" altLang="en-US">
                <a:solidFill>
                  <a:srgbClr val="FC0128"/>
                </a:solidFill>
              </a:rPr>
              <a:t>WHEN OTHERS </a:t>
            </a:r>
            <a:r>
              <a:rPr lang="en-US" altLang="en-US"/>
              <a:t>section, you can use a set of generic functions to identify those errors.</a:t>
            </a:r>
          </a:p>
          <a:p>
            <a:pPr lvl="1"/>
            <a:r>
              <a:rPr lang="en-US" altLang="en-US"/>
              <a:t>The example on the slide illustrates the values of SQLCODE and SQLERRM being assigned to variables and then those variables being used in a SQL statement.</a:t>
            </a:r>
          </a:p>
          <a:p>
            <a:pPr lvl="1"/>
            <a:r>
              <a:rPr lang="en-US" altLang="en-US"/>
              <a:t>Truncate the value of SQLERRM to a known length before attempting to write it to a variable.</a:t>
            </a: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endParaRPr lang="en-US" altLang="en-US">
              <a:solidFill>
                <a:schemeClr val="accent2"/>
              </a:solidFill>
              <a:latin typeface="Helvetica" panose="020B0604020202020204" pitchFamily="34" charset="0"/>
            </a:endParaRPr>
          </a:p>
          <a:p>
            <a:pPr>
              <a:spcAft>
                <a:spcPct val="2000"/>
              </a:spcAft>
            </a:pPr>
            <a:r>
              <a:rPr lang="en-US" altLang="en-US">
                <a:solidFill>
                  <a:schemeClr val="accent2"/>
                </a:solidFill>
                <a:latin typeface="Helvetica" panose="020B0604020202020204" pitchFamily="34" charset="0"/>
              </a:rPr>
              <a:t>Class Management Note</a:t>
            </a:r>
          </a:p>
          <a:p>
            <a:pPr lvl="1"/>
            <a:r>
              <a:rPr lang="en-US" altLang="en-US">
                <a:solidFill>
                  <a:schemeClr val="accent2"/>
                </a:solidFill>
              </a:rPr>
              <a:t>Do not reference the error-reporting functions directly in a SQL statement. Instead, first assign their values to a variable. You can pass an error number to SQLERRM to return the associated message; for example, “SQLERRM(-979)” returns “ORA-0979: not a GROUP BY expression.” These functions can be used as an actual parameter—for example “error_procedure(SQLERRM).”</a:t>
            </a:r>
          </a:p>
        </p:txBody>
      </p:sp>
      <p:grpSp>
        <p:nvGrpSpPr>
          <p:cNvPr id="36879" name="Group 15">
            <a:extLst>
              <a:ext uri="{FF2B5EF4-FFF2-40B4-BE49-F238E27FC236}">
                <a16:creationId xmlns:a16="http://schemas.microsoft.com/office/drawing/2014/main" id="{04F4F171-2F43-4C4D-9180-D1BA35E47DB9}"/>
              </a:ext>
            </a:extLst>
          </p:cNvPr>
          <p:cNvGrpSpPr>
            <a:grpSpLocks/>
          </p:cNvGrpSpPr>
          <p:nvPr/>
        </p:nvGrpSpPr>
        <p:grpSpPr bwMode="auto">
          <a:xfrm>
            <a:off x="185738" y="5821363"/>
            <a:ext cx="284162" cy="301625"/>
            <a:chOff x="117" y="3667"/>
            <a:chExt cx="179" cy="190"/>
          </a:xfrm>
        </p:grpSpPr>
        <p:sp>
          <p:nvSpPr>
            <p:cNvPr id="36868" name="Freeform 4">
              <a:extLst>
                <a:ext uri="{FF2B5EF4-FFF2-40B4-BE49-F238E27FC236}">
                  <a16:creationId xmlns:a16="http://schemas.microsoft.com/office/drawing/2014/main" id="{698AC748-DD33-4E16-877B-48E6E9EE0DBC}"/>
                </a:ext>
              </a:extLst>
            </p:cNvPr>
            <p:cNvSpPr>
              <a:spLocks/>
            </p:cNvSpPr>
            <p:nvPr/>
          </p:nvSpPr>
          <p:spPr bwMode="auto">
            <a:xfrm>
              <a:off x="117" y="3667"/>
              <a:ext cx="179" cy="182"/>
            </a:xfrm>
            <a:custGeom>
              <a:avLst/>
              <a:gdLst>
                <a:gd name="T0" fmla="*/ 178 w 179"/>
                <a:gd name="T1" fmla="*/ 181 h 182"/>
                <a:gd name="T2" fmla="*/ 178 w 179"/>
                <a:gd name="T3" fmla="*/ 0 h 182"/>
                <a:gd name="T4" fmla="*/ 0 w 179"/>
                <a:gd name="T5" fmla="*/ 0 h 182"/>
                <a:gd name="T6" fmla="*/ 0 w 179"/>
                <a:gd name="T7" fmla="*/ 181 h 182"/>
                <a:gd name="T8" fmla="*/ 178 w 179"/>
                <a:gd name="T9" fmla="*/ 181 h 182"/>
              </a:gdLst>
              <a:ahLst/>
              <a:cxnLst>
                <a:cxn ang="0">
                  <a:pos x="T0" y="T1"/>
                </a:cxn>
                <a:cxn ang="0">
                  <a:pos x="T2" y="T3"/>
                </a:cxn>
                <a:cxn ang="0">
                  <a:pos x="T4" y="T5"/>
                </a:cxn>
                <a:cxn ang="0">
                  <a:pos x="T6" y="T7"/>
                </a:cxn>
                <a:cxn ang="0">
                  <a:pos x="T8" y="T9"/>
                </a:cxn>
              </a:cxnLst>
              <a:rect l="0" t="0" r="r" b="b"/>
              <a:pathLst>
                <a:path w="179" h="182">
                  <a:moveTo>
                    <a:pt x="178" y="181"/>
                  </a:moveTo>
                  <a:lnTo>
                    <a:pt x="178" y="0"/>
                  </a:lnTo>
                  <a:lnTo>
                    <a:pt x="0" y="0"/>
                  </a:lnTo>
                  <a:lnTo>
                    <a:pt x="0" y="181"/>
                  </a:lnTo>
                  <a:lnTo>
                    <a:pt x="178" y="18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Freeform 5">
              <a:extLst>
                <a:ext uri="{FF2B5EF4-FFF2-40B4-BE49-F238E27FC236}">
                  <a16:creationId xmlns:a16="http://schemas.microsoft.com/office/drawing/2014/main" id="{4CF9ABCD-888F-497F-8004-C97966760547}"/>
                </a:ext>
              </a:extLst>
            </p:cNvPr>
            <p:cNvSpPr>
              <a:spLocks/>
            </p:cNvSpPr>
            <p:nvPr/>
          </p:nvSpPr>
          <p:spPr bwMode="auto">
            <a:xfrm>
              <a:off x="198" y="3839"/>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Lst>
              <a:ahLst/>
              <a:cxnLst>
                <a:cxn ang="0">
                  <a:pos x="T0" y="T1"/>
                </a:cxn>
                <a:cxn ang="0">
                  <a:pos x="T2" y="T3"/>
                </a:cxn>
                <a:cxn ang="0">
                  <a:pos x="T4" y="T5"/>
                </a:cxn>
                <a:cxn ang="0">
                  <a:pos x="T6" y="T7"/>
                </a:cxn>
                <a:cxn ang="0">
                  <a:pos x="T8" y="T9"/>
                </a:cxn>
              </a:cxnLst>
              <a:rect l="0" t="0" r="r" b="b"/>
              <a:pathLst>
                <a:path w="26" h="18">
                  <a:moveTo>
                    <a:pt x="25" y="17"/>
                  </a:moveTo>
                  <a:lnTo>
                    <a:pt x="25" y="0"/>
                  </a:lnTo>
                  <a:lnTo>
                    <a:pt x="0" y="0"/>
                  </a:lnTo>
                  <a:lnTo>
                    <a:pt x="0" y="17"/>
                  </a:lnTo>
                  <a:lnTo>
                    <a:pt x="25"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Freeform 6">
              <a:extLst>
                <a:ext uri="{FF2B5EF4-FFF2-40B4-BE49-F238E27FC236}">
                  <a16:creationId xmlns:a16="http://schemas.microsoft.com/office/drawing/2014/main" id="{4087EAC5-305B-4136-91FC-7AAF4B5CEC0D}"/>
                </a:ext>
              </a:extLst>
            </p:cNvPr>
            <p:cNvSpPr>
              <a:spLocks/>
            </p:cNvSpPr>
            <p:nvPr/>
          </p:nvSpPr>
          <p:spPr bwMode="auto">
            <a:xfrm>
              <a:off x="139" y="3719"/>
              <a:ext cx="32" cy="20"/>
            </a:xfrm>
            <a:custGeom>
              <a:avLst/>
              <a:gdLst>
                <a:gd name="T0" fmla="*/ 0 w 32"/>
                <a:gd name="T1" fmla="*/ 0 h 20"/>
                <a:gd name="T2" fmla="*/ 25 w 32"/>
                <a:gd name="T3" fmla="*/ 19 h 20"/>
                <a:gd name="T4" fmla="*/ 31 w 32"/>
                <a:gd name="T5" fmla="*/ 8 h 20"/>
                <a:gd name="T6" fmla="*/ 0 w 32"/>
                <a:gd name="T7" fmla="*/ 0 h 20"/>
              </a:gdLst>
              <a:ahLst/>
              <a:cxnLst>
                <a:cxn ang="0">
                  <a:pos x="T0" y="T1"/>
                </a:cxn>
                <a:cxn ang="0">
                  <a:pos x="T2" y="T3"/>
                </a:cxn>
                <a:cxn ang="0">
                  <a:pos x="T4" y="T5"/>
                </a:cxn>
                <a:cxn ang="0">
                  <a:pos x="T6" y="T7"/>
                </a:cxn>
              </a:cxnLst>
              <a:rect l="0" t="0" r="r" b="b"/>
              <a:pathLst>
                <a:path w="32" h="20">
                  <a:moveTo>
                    <a:pt x="0" y="0"/>
                  </a:moveTo>
                  <a:lnTo>
                    <a:pt x="25" y="19"/>
                  </a:lnTo>
                  <a:lnTo>
                    <a:pt x="31"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Freeform 7">
              <a:extLst>
                <a:ext uri="{FF2B5EF4-FFF2-40B4-BE49-F238E27FC236}">
                  <a16:creationId xmlns:a16="http://schemas.microsoft.com/office/drawing/2014/main" id="{2B999F29-9209-4EDC-B641-5168EC88A0F5}"/>
                </a:ext>
              </a:extLst>
            </p:cNvPr>
            <p:cNvSpPr>
              <a:spLocks/>
            </p:cNvSpPr>
            <p:nvPr/>
          </p:nvSpPr>
          <p:spPr bwMode="auto">
            <a:xfrm>
              <a:off x="249" y="3719"/>
              <a:ext cx="35" cy="20"/>
            </a:xfrm>
            <a:custGeom>
              <a:avLst/>
              <a:gdLst>
                <a:gd name="T0" fmla="*/ 34 w 35"/>
                <a:gd name="T1" fmla="*/ 0 h 20"/>
                <a:gd name="T2" fmla="*/ 6 w 35"/>
                <a:gd name="T3" fmla="*/ 19 h 20"/>
                <a:gd name="T4" fmla="*/ 0 w 35"/>
                <a:gd name="T5" fmla="*/ 9 h 20"/>
                <a:gd name="T6" fmla="*/ 34 w 35"/>
                <a:gd name="T7" fmla="*/ 0 h 20"/>
              </a:gdLst>
              <a:ahLst/>
              <a:cxnLst>
                <a:cxn ang="0">
                  <a:pos x="T0" y="T1"/>
                </a:cxn>
                <a:cxn ang="0">
                  <a:pos x="T2" y="T3"/>
                </a:cxn>
                <a:cxn ang="0">
                  <a:pos x="T4" y="T5"/>
                </a:cxn>
                <a:cxn ang="0">
                  <a:pos x="T6" y="T7"/>
                </a:cxn>
              </a:cxnLst>
              <a:rect l="0" t="0" r="r" b="b"/>
              <a:pathLst>
                <a:path w="35" h="20">
                  <a:moveTo>
                    <a:pt x="34" y="0"/>
                  </a:moveTo>
                  <a:lnTo>
                    <a:pt x="6" y="19"/>
                  </a:lnTo>
                  <a:lnTo>
                    <a:pt x="0" y="9"/>
                  </a:lnTo>
                  <a:lnTo>
                    <a:pt x="34"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Freeform 8">
              <a:extLst>
                <a:ext uri="{FF2B5EF4-FFF2-40B4-BE49-F238E27FC236}">
                  <a16:creationId xmlns:a16="http://schemas.microsoft.com/office/drawing/2014/main" id="{EEB8A67C-2A5A-4B4B-9573-ABA8F3CECD7E}"/>
                </a:ext>
              </a:extLst>
            </p:cNvPr>
            <p:cNvSpPr>
              <a:spLocks/>
            </p:cNvSpPr>
            <p:nvPr/>
          </p:nvSpPr>
          <p:spPr bwMode="auto">
            <a:xfrm>
              <a:off x="136" y="3757"/>
              <a:ext cx="34" cy="20"/>
            </a:xfrm>
            <a:custGeom>
              <a:avLst/>
              <a:gdLst>
                <a:gd name="T0" fmla="*/ 0 w 34"/>
                <a:gd name="T1" fmla="*/ 19 h 20"/>
                <a:gd name="T2" fmla="*/ 33 w 34"/>
                <a:gd name="T3" fmla="*/ 15 h 20"/>
                <a:gd name="T4" fmla="*/ 31 w 34"/>
                <a:gd name="T5" fmla="*/ 0 h 20"/>
                <a:gd name="T6" fmla="*/ 0 w 34"/>
                <a:gd name="T7" fmla="*/ 19 h 20"/>
              </a:gdLst>
              <a:ahLst/>
              <a:cxnLst>
                <a:cxn ang="0">
                  <a:pos x="T0" y="T1"/>
                </a:cxn>
                <a:cxn ang="0">
                  <a:pos x="T2" y="T3"/>
                </a:cxn>
                <a:cxn ang="0">
                  <a:pos x="T4" y="T5"/>
                </a:cxn>
                <a:cxn ang="0">
                  <a:pos x="T6" y="T7"/>
                </a:cxn>
              </a:cxnLst>
              <a:rect l="0" t="0" r="r" b="b"/>
              <a:pathLst>
                <a:path w="34" h="20">
                  <a:moveTo>
                    <a:pt x="0" y="19"/>
                  </a:moveTo>
                  <a:lnTo>
                    <a:pt x="33" y="15"/>
                  </a:lnTo>
                  <a:lnTo>
                    <a:pt x="31"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Freeform 9">
              <a:extLst>
                <a:ext uri="{FF2B5EF4-FFF2-40B4-BE49-F238E27FC236}">
                  <a16:creationId xmlns:a16="http://schemas.microsoft.com/office/drawing/2014/main" id="{F138EDD9-039B-4514-BE60-84CC1E38441A}"/>
                </a:ext>
              </a:extLst>
            </p:cNvPr>
            <p:cNvSpPr>
              <a:spLocks/>
            </p:cNvSpPr>
            <p:nvPr/>
          </p:nvSpPr>
          <p:spPr bwMode="auto">
            <a:xfrm>
              <a:off x="252" y="3758"/>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Freeform 10">
              <a:extLst>
                <a:ext uri="{FF2B5EF4-FFF2-40B4-BE49-F238E27FC236}">
                  <a16:creationId xmlns:a16="http://schemas.microsoft.com/office/drawing/2014/main" id="{AEB8B969-B347-423B-B05E-8A3588D5E093}"/>
                </a:ext>
              </a:extLst>
            </p:cNvPr>
            <p:cNvSpPr>
              <a:spLocks/>
            </p:cNvSpPr>
            <p:nvPr/>
          </p:nvSpPr>
          <p:spPr bwMode="auto">
            <a:xfrm>
              <a:off x="162" y="3681"/>
              <a:ext cx="26" cy="29"/>
            </a:xfrm>
            <a:custGeom>
              <a:avLst/>
              <a:gdLst>
                <a:gd name="T0" fmla="*/ 0 w 26"/>
                <a:gd name="T1" fmla="*/ 0 h 29"/>
                <a:gd name="T2" fmla="*/ 15 w 26"/>
                <a:gd name="T3" fmla="*/ 28 h 29"/>
                <a:gd name="T4" fmla="*/ 25 w 26"/>
                <a:gd name="T5" fmla="*/ 21 h 29"/>
                <a:gd name="T6" fmla="*/ 0 w 26"/>
                <a:gd name="T7" fmla="*/ 0 h 29"/>
              </a:gdLst>
              <a:ahLst/>
              <a:cxnLst>
                <a:cxn ang="0">
                  <a:pos x="T0" y="T1"/>
                </a:cxn>
                <a:cxn ang="0">
                  <a:pos x="T2" y="T3"/>
                </a:cxn>
                <a:cxn ang="0">
                  <a:pos x="T4" y="T5"/>
                </a:cxn>
                <a:cxn ang="0">
                  <a:pos x="T6" y="T7"/>
                </a:cxn>
              </a:cxnLst>
              <a:rect l="0" t="0" r="r" b="b"/>
              <a:pathLst>
                <a:path w="26" h="29">
                  <a:moveTo>
                    <a:pt x="0" y="0"/>
                  </a:moveTo>
                  <a:lnTo>
                    <a:pt x="15" y="28"/>
                  </a:lnTo>
                  <a:lnTo>
                    <a:pt x="25"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Freeform 11">
              <a:extLst>
                <a:ext uri="{FF2B5EF4-FFF2-40B4-BE49-F238E27FC236}">
                  <a16:creationId xmlns:a16="http://schemas.microsoft.com/office/drawing/2014/main" id="{FEE5F300-CC6F-4E5C-BDB7-7409CD5F240C}"/>
                </a:ext>
              </a:extLst>
            </p:cNvPr>
            <p:cNvSpPr>
              <a:spLocks/>
            </p:cNvSpPr>
            <p:nvPr/>
          </p:nvSpPr>
          <p:spPr bwMode="auto">
            <a:xfrm>
              <a:off x="227" y="3683"/>
              <a:ext cx="28" cy="31"/>
            </a:xfrm>
            <a:custGeom>
              <a:avLst/>
              <a:gdLst>
                <a:gd name="T0" fmla="*/ 27 w 28"/>
                <a:gd name="T1" fmla="*/ 0 h 31"/>
                <a:gd name="T2" fmla="*/ 11 w 28"/>
                <a:gd name="T3" fmla="*/ 30 h 31"/>
                <a:gd name="T4" fmla="*/ 0 w 28"/>
                <a:gd name="T5" fmla="*/ 22 h 31"/>
                <a:gd name="T6" fmla="*/ 27 w 28"/>
                <a:gd name="T7" fmla="*/ 0 h 31"/>
              </a:gdLst>
              <a:ahLst/>
              <a:cxnLst>
                <a:cxn ang="0">
                  <a:pos x="T0" y="T1"/>
                </a:cxn>
                <a:cxn ang="0">
                  <a:pos x="T2" y="T3"/>
                </a:cxn>
                <a:cxn ang="0">
                  <a:pos x="T4" y="T5"/>
                </a:cxn>
                <a:cxn ang="0">
                  <a:pos x="T6" y="T7"/>
                </a:cxn>
              </a:cxnLst>
              <a:rect l="0" t="0" r="r" b="b"/>
              <a:pathLst>
                <a:path w="28" h="31">
                  <a:moveTo>
                    <a:pt x="27" y="0"/>
                  </a:moveTo>
                  <a:lnTo>
                    <a:pt x="11" y="30"/>
                  </a:lnTo>
                  <a:lnTo>
                    <a:pt x="0" y="22"/>
                  </a:lnTo>
                  <a:lnTo>
                    <a:pt x="2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Freeform 12">
              <a:extLst>
                <a:ext uri="{FF2B5EF4-FFF2-40B4-BE49-F238E27FC236}">
                  <a16:creationId xmlns:a16="http://schemas.microsoft.com/office/drawing/2014/main" id="{C11F373F-C48E-49E5-BBD4-611CEEBA85A7}"/>
                </a:ext>
              </a:extLst>
            </p:cNvPr>
            <p:cNvSpPr>
              <a:spLocks/>
            </p:cNvSpPr>
            <p:nvPr/>
          </p:nvSpPr>
          <p:spPr bwMode="auto">
            <a:xfrm>
              <a:off x="202" y="3673"/>
              <a:ext cx="17" cy="29"/>
            </a:xfrm>
            <a:custGeom>
              <a:avLst/>
              <a:gdLst>
                <a:gd name="T0" fmla="*/ 7 w 17"/>
                <a:gd name="T1" fmla="*/ 0 h 29"/>
                <a:gd name="T2" fmla="*/ 0 w 17"/>
                <a:gd name="T3" fmla="*/ 28 h 29"/>
                <a:gd name="T4" fmla="*/ 16 w 17"/>
                <a:gd name="T5" fmla="*/ 27 h 29"/>
                <a:gd name="T6" fmla="*/ 7 w 17"/>
                <a:gd name="T7" fmla="*/ 0 h 29"/>
              </a:gdLst>
              <a:ahLst/>
              <a:cxnLst>
                <a:cxn ang="0">
                  <a:pos x="T0" y="T1"/>
                </a:cxn>
                <a:cxn ang="0">
                  <a:pos x="T2" y="T3"/>
                </a:cxn>
                <a:cxn ang="0">
                  <a:pos x="T4" y="T5"/>
                </a:cxn>
                <a:cxn ang="0">
                  <a:pos x="T6" y="T7"/>
                </a:cxn>
              </a:cxnLst>
              <a:rect l="0" t="0" r="r" b="b"/>
              <a:pathLst>
                <a:path w="17" h="29">
                  <a:moveTo>
                    <a:pt x="7" y="0"/>
                  </a:moveTo>
                  <a:lnTo>
                    <a:pt x="0" y="28"/>
                  </a:lnTo>
                  <a:lnTo>
                    <a:pt x="16" y="27"/>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Freeform 13">
              <a:extLst>
                <a:ext uri="{FF2B5EF4-FFF2-40B4-BE49-F238E27FC236}">
                  <a16:creationId xmlns:a16="http://schemas.microsoft.com/office/drawing/2014/main" id="{2743F7A8-89DE-435E-9DE3-351C5D6AB078}"/>
                </a:ext>
              </a:extLst>
            </p:cNvPr>
            <p:cNvSpPr>
              <a:spLocks/>
            </p:cNvSpPr>
            <p:nvPr/>
          </p:nvSpPr>
          <p:spPr bwMode="auto">
            <a:xfrm>
              <a:off x="176" y="3718"/>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8" name="Freeform 14">
              <a:extLst>
                <a:ext uri="{FF2B5EF4-FFF2-40B4-BE49-F238E27FC236}">
                  <a16:creationId xmlns:a16="http://schemas.microsoft.com/office/drawing/2014/main" id="{F091C984-BE63-4514-BE24-27938B5163FA}"/>
                </a:ext>
              </a:extLst>
            </p:cNvPr>
            <p:cNvSpPr>
              <a:spLocks/>
            </p:cNvSpPr>
            <p:nvPr/>
          </p:nvSpPr>
          <p:spPr bwMode="auto">
            <a:xfrm>
              <a:off x="204" y="3739"/>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7B7C68-DDDE-4438-B160-4D929CD556E8}"/>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Propagating Exceptions</a:t>
            </a:r>
            <a:endParaRPr lang="en-US" altLang="en-US" b="0">
              <a:latin typeface="Helvetica" panose="020B0604020202020204" pitchFamily="34" charset="0"/>
            </a:endParaRPr>
          </a:p>
          <a:p>
            <a:pPr lvl="1">
              <a:tabLst/>
            </a:pPr>
            <a:r>
              <a:rPr lang="en-US" altLang="en-US"/>
              <a:t>Instead of trapping an exception within the PL/SQL block, </a:t>
            </a:r>
            <a:r>
              <a:rPr lang="en-US" altLang="en-US">
                <a:solidFill>
                  <a:srgbClr val="FC0128"/>
                </a:solidFill>
              </a:rPr>
              <a:t>propagate the exception </a:t>
            </a:r>
            <a:r>
              <a:rPr lang="en-US" altLang="en-US"/>
              <a:t>to allow the calling environment to handle it. Each calling environment has its own way of displaying and accessing errors.</a:t>
            </a:r>
          </a:p>
          <a:p>
            <a:pPr>
              <a:tabLst/>
            </a:pPr>
            <a:endParaRPr lang="en-US" altLang="en-US" b="0">
              <a:latin typeface="Times New Roman" panose="02020603050405020304" pitchFamily="18" charset="0"/>
            </a:endParaRPr>
          </a:p>
        </p:txBody>
      </p:sp>
      <p:sp>
        <p:nvSpPr>
          <p:cNvPr id="38915" name="Rectangle 3">
            <a:extLst>
              <a:ext uri="{FF2B5EF4-FFF2-40B4-BE49-F238E27FC236}">
                <a16:creationId xmlns:a16="http://schemas.microsoft.com/office/drawing/2014/main" id="{EC2E9CF5-8AEC-4AAC-976D-B7DAFD20BF00}"/>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43F479B-DF4A-4B65-8AEF-1F3F753F89C4}"/>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3" name="Rectangle 3">
            <a:extLst>
              <a:ext uri="{FF2B5EF4-FFF2-40B4-BE49-F238E27FC236}">
                <a16:creationId xmlns:a16="http://schemas.microsoft.com/office/drawing/2014/main" id="{7B4BDAB5-4EC8-4F9D-89E3-DBE59F74290E}"/>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4" name="Rectangle 4">
            <a:extLst>
              <a:ext uri="{FF2B5EF4-FFF2-40B4-BE49-F238E27FC236}">
                <a16:creationId xmlns:a16="http://schemas.microsoft.com/office/drawing/2014/main" id="{D3FB2E55-69A3-4C72-89AD-EF96462EF9D3}"/>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Propagating an Exception in a Subblock</a:t>
            </a:r>
            <a:endParaRPr lang="en-US" altLang="en-US" b="0">
              <a:latin typeface="Helvetica" panose="020B0604020202020204" pitchFamily="34" charset="0"/>
            </a:endParaRPr>
          </a:p>
          <a:p>
            <a:pPr lvl="1">
              <a:tabLst/>
            </a:pPr>
            <a:r>
              <a:rPr lang="en-US" altLang="en-US"/>
              <a:t>When a subblock handles an exception, it terminates normally, and control resumes in the enclosing block immediately after the subblock END statement.</a:t>
            </a:r>
          </a:p>
          <a:p>
            <a:pPr lvl="1">
              <a:tabLst/>
            </a:pPr>
            <a:r>
              <a:rPr lang="en-US" altLang="en-US"/>
              <a:t>However, if PL/SQL raises an exception and the current block does not have a handler for that exception, the exception propagates in successive enclosing blocks until it finds a handler. If none of these blocks handle the exception, an unhandled exception in the host environment results.</a:t>
            </a:r>
          </a:p>
          <a:p>
            <a:pPr lvl="1">
              <a:tabLst/>
            </a:pPr>
            <a:r>
              <a:rPr lang="en-US" altLang="en-US"/>
              <a:t>When the exception propagates to an enclosing block, the remaining executable actions in that block are bypassed.</a:t>
            </a:r>
          </a:p>
          <a:p>
            <a:pPr lvl="1">
              <a:tabLst/>
            </a:pPr>
            <a:r>
              <a:rPr lang="en-US" altLang="en-US"/>
              <a:t>One advantage of this behavior is that you can enclose statements that require their own exclusive error handling in their own block, while leaving more general exception handling to the enclosing block.</a:t>
            </a:r>
          </a:p>
          <a:p>
            <a:pPr lvl="1">
              <a:tabLst/>
            </a:pPr>
            <a:endParaRPr lang="en-US" altLang="en-US"/>
          </a:p>
          <a:p>
            <a:pPr lvl="1">
              <a:tabLst/>
            </a:pPr>
            <a:endParaRPr lang="en-US" altLang="en-US"/>
          </a:p>
          <a:p>
            <a:pPr>
              <a:spcAft>
                <a:spcPct val="2000"/>
              </a:spcAft>
              <a:tabLst/>
            </a:pPr>
            <a:r>
              <a:rPr lang="en-US" altLang="en-US">
                <a:solidFill>
                  <a:schemeClr val="accent2"/>
                </a:solidFill>
                <a:latin typeface="Helvetica" panose="020B0604020202020204" pitchFamily="34" charset="0"/>
              </a:rPr>
              <a:t>Class Management Note (For Page 23-19)</a:t>
            </a:r>
          </a:p>
          <a:p>
            <a:pPr lvl="1">
              <a:tabLst/>
            </a:pPr>
            <a:r>
              <a:rPr lang="en-US" altLang="en-US">
                <a:solidFill>
                  <a:schemeClr val="accent2"/>
                </a:solidFill>
              </a:rPr>
              <a:t>RAISE_APPLICATION_ERROR does not belong in this course because stored program units are not covered here but are covered in another course, </a:t>
            </a:r>
            <a:r>
              <a:rPr lang="en-US" altLang="en-US" i="1">
                <a:solidFill>
                  <a:schemeClr val="accent2"/>
                </a:solidFill>
              </a:rPr>
              <a:t>Develop PL/SQL Program Units</a:t>
            </a:r>
            <a:r>
              <a:rPr lang="en-US" altLang="en-US">
                <a:solidFill>
                  <a:schemeClr val="accent2"/>
                </a:solidFill>
              </a:rPr>
              <a:t>. The current release of that courseware does not introduce RAISE_APPLICATION_ERROR, but assumes students are familiar with it. Since this course is a prerequisite to</a:t>
            </a:r>
            <a:r>
              <a:rPr lang="en-US" altLang="en-US" i="1">
                <a:solidFill>
                  <a:schemeClr val="accent2"/>
                </a:solidFill>
              </a:rPr>
              <a:t> Develop PL/SQL Program Units</a:t>
            </a:r>
            <a:r>
              <a:rPr lang="en-US" altLang="en-US">
                <a:solidFill>
                  <a:schemeClr val="accent2"/>
                </a:solidFill>
              </a:rPr>
              <a:t>, an introduction on RAISE_APPLICATION_ERROR is included in this release.</a:t>
            </a:r>
            <a:r>
              <a:rPr lang="en-US" altLang="en-US" i="1">
                <a:solidFill>
                  <a:schemeClr val="accent2"/>
                </a:solidFill>
              </a:rPr>
              <a:t> </a:t>
            </a:r>
          </a:p>
        </p:txBody>
      </p:sp>
      <p:sp>
        <p:nvSpPr>
          <p:cNvPr id="40965" name="Rectangle 5">
            <a:extLst>
              <a:ext uri="{FF2B5EF4-FFF2-40B4-BE49-F238E27FC236}">
                <a16:creationId xmlns:a16="http://schemas.microsoft.com/office/drawing/2014/main" id="{41450F1A-ADB2-40EA-BB57-B58C97CCB90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9B9DD21-CE54-4583-BFF4-85E69356B1A3}"/>
              </a:ext>
            </a:extLst>
          </p:cNvPr>
          <p:cNvSpPr>
            <a:spLocks noGrp="1" noRot="1" noChangeAspect="1" noChangeArrowheads="1" noTextEdit="1"/>
          </p:cNvSpPr>
          <p:nvPr>
            <p:ph type="sldImg"/>
          </p:nvPr>
        </p:nvSpPr>
        <p:spPr>
          <a:xfrm>
            <a:off x="471488" y="157163"/>
            <a:ext cx="5870575" cy="4402137"/>
          </a:xfrm>
          <a:ln cap="flat"/>
        </p:spPr>
      </p:sp>
      <p:sp>
        <p:nvSpPr>
          <p:cNvPr id="43011" name="Rectangle 3">
            <a:extLst>
              <a:ext uri="{FF2B5EF4-FFF2-40B4-BE49-F238E27FC236}">
                <a16:creationId xmlns:a16="http://schemas.microsoft.com/office/drawing/2014/main" id="{15FB85B0-080F-45D3-A407-580AC0CF9FC6}"/>
              </a:ext>
            </a:extLst>
          </p:cNvPr>
          <p:cNvSpPr>
            <a:spLocks noGrp="1" noChangeArrowheads="1"/>
          </p:cNvSpPr>
          <p:nvPr>
            <p:ph type="body" idx="1"/>
          </p:nvPr>
        </p:nvSpPr>
        <p:spPr>
          <a:noFill/>
          <a:ln/>
        </p:spPr>
        <p:txBody>
          <a:bodyPr/>
          <a:lstStyle/>
          <a:p>
            <a:pPr lvl="1"/>
            <a:r>
              <a:rPr lang="en-US" altLang="en-US"/>
              <a:t>Use the </a:t>
            </a:r>
            <a:r>
              <a:rPr lang="en-US" altLang="en-US">
                <a:solidFill>
                  <a:srgbClr val="FC0128"/>
                </a:solidFill>
              </a:rPr>
              <a:t>RAISE_APPLICATION_ERROR </a:t>
            </a:r>
            <a:r>
              <a:rPr lang="en-US" altLang="en-US"/>
              <a:t>procedure to communicate a predefined exception interactively by returning a nonstandard error code and error message. With RAISE_APPLICATION_ERROR, you can report errors to your application and avoid returning unhandled exceptions.</a:t>
            </a:r>
          </a:p>
          <a:p>
            <a:pPr lvl="1"/>
            <a:r>
              <a:rPr lang="en-US" altLang="en-US"/>
              <a:t>In the syntax:</a:t>
            </a:r>
          </a:p>
          <a:p>
            <a:pPr lvl="1"/>
            <a:r>
              <a:rPr lang="en-US" altLang="en-US"/>
              <a:t>	</a:t>
            </a:r>
            <a:r>
              <a:rPr lang="en-US" altLang="en-US" i="1"/>
              <a:t>error_number</a:t>
            </a:r>
            <a:r>
              <a:rPr lang="en-US" altLang="en-US"/>
              <a:t>		is a user specified number for the exception between </a:t>
            </a:r>
            <a:r>
              <a:rPr lang="en-US" altLang="en-US">
                <a:solidFill>
                  <a:schemeClr val="tx2"/>
                </a:solidFill>
              </a:rPr>
              <a:t>–</a:t>
            </a:r>
            <a:r>
              <a:rPr lang="en-US" altLang="en-US"/>
              <a:t>20000 and 					</a:t>
            </a:r>
            <a:r>
              <a:rPr lang="en-US" altLang="en-US">
                <a:solidFill>
                  <a:schemeClr val="tx2"/>
                </a:solidFill>
              </a:rPr>
              <a:t>–</a:t>
            </a:r>
            <a:r>
              <a:rPr lang="en-US" altLang="en-US"/>
              <a:t>20999.</a:t>
            </a:r>
          </a:p>
          <a:p>
            <a:pPr lvl="1"/>
            <a:r>
              <a:rPr lang="en-US" altLang="en-US"/>
              <a:t>	</a:t>
            </a:r>
            <a:r>
              <a:rPr lang="en-US" altLang="en-US" i="1"/>
              <a:t>message</a:t>
            </a:r>
            <a:r>
              <a:rPr lang="en-US" altLang="en-US"/>
              <a:t>			is the user-specified message for the exception. It is a character 						string up to 2,048 bytes long.</a:t>
            </a:r>
          </a:p>
          <a:p>
            <a:pPr lvl="1"/>
            <a:r>
              <a:rPr lang="en-US" altLang="en-US"/>
              <a:t>	TRUE | FALSE		is an optional Boolean parameter (If TRUE, the error is placed on 					the stack of previous errors. If FALSE, the default, the error						replaces all previous errors.)</a:t>
            </a:r>
          </a:p>
          <a:p>
            <a:pPr lvl="1"/>
            <a:r>
              <a:rPr lang="en-US" altLang="en-US" b="1"/>
              <a:t>Example	</a:t>
            </a:r>
          </a:p>
        </p:txBody>
      </p:sp>
      <p:sp>
        <p:nvSpPr>
          <p:cNvPr id="43012" name="Rectangle 4">
            <a:extLst>
              <a:ext uri="{FF2B5EF4-FFF2-40B4-BE49-F238E27FC236}">
                <a16:creationId xmlns:a16="http://schemas.microsoft.com/office/drawing/2014/main" id="{EB1B2F02-5C0D-435D-94AE-979C94C38432}"/>
              </a:ext>
            </a:extLst>
          </p:cNvPr>
          <p:cNvSpPr>
            <a:spLocks noChangeArrowheads="1"/>
          </p:cNvSpPr>
          <p:nvPr/>
        </p:nvSpPr>
        <p:spPr bwMode="auto">
          <a:xfrm>
            <a:off x="622300" y="7326313"/>
            <a:ext cx="5478463" cy="1058862"/>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9213" rIns="93663" bIns="49213"/>
          <a:lstStyle>
            <a:lvl1pPr algn="l" defTabSz="974725">
              <a:spcBef>
                <a:spcPct val="0"/>
              </a:spcBef>
              <a:defRPr>
                <a:solidFill>
                  <a:schemeClr val="tx1"/>
                </a:solidFill>
                <a:latin typeface="Arial" panose="020B0604020202020204" pitchFamily="34" charset="0"/>
              </a:defRPr>
            </a:lvl1pPr>
            <a:lvl2pPr marL="471488" algn="l" defTabSz="974725">
              <a:spcBef>
                <a:spcPct val="0"/>
              </a:spcBef>
              <a:defRPr>
                <a:solidFill>
                  <a:schemeClr val="tx1"/>
                </a:solidFill>
                <a:latin typeface="Arial" panose="020B0604020202020204" pitchFamily="34" charset="0"/>
              </a:defRPr>
            </a:lvl2pPr>
            <a:lvl3pPr marL="944563" algn="l" defTabSz="974725">
              <a:spcBef>
                <a:spcPct val="0"/>
              </a:spcBef>
              <a:defRPr>
                <a:solidFill>
                  <a:schemeClr val="tx1"/>
                </a:solidFill>
                <a:latin typeface="Arial" panose="020B0604020202020204" pitchFamily="34" charset="0"/>
              </a:defRPr>
            </a:lvl3pPr>
            <a:lvl4pPr marL="1417638" algn="l" defTabSz="974725">
              <a:spcBef>
                <a:spcPct val="0"/>
              </a:spcBef>
              <a:defRPr>
                <a:solidFill>
                  <a:schemeClr val="tx1"/>
                </a:solidFill>
                <a:latin typeface="Arial" panose="020B0604020202020204" pitchFamily="34" charset="0"/>
              </a:defRPr>
            </a:lvl4pPr>
            <a:lvl5pPr marL="1889125" algn="l" defTabSz="974725">
              <a:spcBef>
                <a:spcPct val="0"/>
              </a:spcBef>
              <a:defRPr>
                <a:solidFill>
                  <a:schemeClr val="tx1"/>
                </a:solidFill>
                <a:latin typeface="Arial" panose="020B0604020202020204" pitchFamily="34" charset="0"/>
              </a:defRPr>
            </a:lvl5pPr>
            <a:lvl6pPr marL="2346325" defTabSz="974725" fontAlgn="base">
              <a:spcBef>
                <a:spcPct val="0"/>
              </a:spcBef>
              <a:spcAft>
                <a:spcPct val="0"/>
              </a:spcAft>
              <a:defRPr>
                <a:solidFill>
                  <a:schemeClr val="tx1"/>
                </a:solidFill>
                <a:latin typeface="Arial" panose="020B0604020202020204" pitchFamily="34" charset="0"/>
              </a:defRPr>
            </a:lvl6pPr>
            <a:lvl7pPr marL="2803525" defTabSz="974725" fontAlgn="base">
              <a:spcBef>
                <a:spcPct val="0"/>
              </a:spcBef>
              <a:spcAft>
                <a:spcPct val="0"/>
              </a:spcAft>
              <a:defRPr>
                <a:solidFill>
                  <a:schemeClr val="tx1"/>
                </a:solidFill>
                <a:latin typeface="Arial" panose="020B0604020202020204" pitchFamily="34" charset="0"/>
              </a:defRPr>
            </a:lvl7pPr>
            <a:lvl8pPr marL="3260725" defTabSz="974725" fontAlgn="base">
              <a:spcBef>
                <a:spcPct val="0"/>
              </a:spcBef>
              <a:spcAft>
                <a:spcPct val="0"/>
              </a:spcAft>
              <a:defRPr>
                <a:solidFill>
                  <a:schemeClr val="tx1"/>
                </a:solidFill>
                <a:latin typeface="Arial" panose="020B0604020202020204" pitchFamily="34" charset="0"/>
              </a:defRPr>
            </a:lvl8pPr>
            <a:lvl9pPr marL="3717925" defTabSz="974725" fontAlgn="base">
              <a:spcBef>
                <a:spcPct val="0"/>
              </a:spcBef>
              <a:spcAft>
                <a:spcPct val="0"/>
              </a:spcAft>
              <a:defRPr>
                <a:solidFill>
                  <a:schemeClr val="tx1"/>
                </a:solidFill>
                <a:latin typeface="Arial" panose="020B0604020202020204" pitchFamily="34" charset="0"/>
              </a:defRPr>
            </a:lvl9pPr>
          </a:lstStyle>
          <a:p>
            <a:pPr>
              <a:lnSpc>
                <a:spcPct val="75000"/>
              </a:lnSpc>
            </a:pP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EXCEPTION</a:t>
            </a:r>
          </a:p>
          <a:p>
            <a:pPr>
              <a:lnSpc>
                <a:spcPct val="100000"/>
              </a:lnSpc>
            </a:pPr>
            <a:r>
              <a:rPr lang="en-US" altLang="en-US" sz="1100">
                <a:latin typeface="Courier New" panose="02070309020205020404" pitchFamily="49" charset="0"/>
              </a:rPr>
              <a:t>  WHEN NO_DATA_FOUND THEN</a:t>
            </a:r>
          </a:p>
          <a:p>
            <a:pPr>
              <a:lnSpc>
                <a:spcPct val="100000"/>
              </a:lnSpc>
            </a:pPr>
            <a:r>
              <a:rPr lang="en-US" altLang="en-US" sz="1100">
                <a:latin typeface="Courier New" panose="02070309020205020404" pitchFamily="49" charset="0"/>
              </a:rPr>
              <a:t>    RAISE_APPLICATION_ERROR (-20201,</a:t>
            </a:r>
          </a:p>
          <a:p>
            <a:pPr>
              <a:lnSpc>
                <a:spcPct val="100000"/>
              </a:lnSpc>
            </a:pPr>
            <a:r>
              <a:rPr lang="en-US" altLang="en-US" sz="1100">
                <a:latin typeface="Courier New" panose="02070309020205020404" pitchFamily="49" charset="0"/>
              </a:rPr>
              <a:t>	</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Manager is not a valid employee.</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END;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59BB1E6-B574-49FF-B905-96C02507DED5}"/>
              </a:ext>
            </a:extLst>
          </p:cNvPr>
          <p:cNvSpPr>
            <a:spLocks noGrp="1" noRot="1" noChangeAspect="1" noChangeArrowheads="1" noTextEdit="1"/>
          </p:cNvSpPr>
          <p:nvPr>
            <p:ph type="sldImg"/>
          </p:nvPr>
        </p:nvSpPr>
        <p:spPr>
          <a:xfrm>
            <a:off x="471488" y="157163"/>
            <a:ext cx="5870575" cy="4402137"/>
          </a:xfrm>
          <a:ln cap="flat"/>
        </p:spPr>
      </p:sp>
      <p:sp>
        <p:nvSpPr>
          <p:cNvPr id="45059" name="Rectangle 3">
            <a:extLst>
              <a:ext uri="{FF2B5EF4-FFF2-40B4-BE49-F238E27FC236}">
                <a16:creationId xmlns:a16="http://schemas.microsoft.com/office/drawing/2014/main" id="{FFC0838F-B448-4B52-8C51-AEE137356EAC}"/>
              </a:ext>
            </a:extLst>
          </p:cNvPr>
          <p:cNvSpPr>
            <a:spLocks noGrp="1" noChangeArrowheads="1"/>
          </p:cNvSpPr>
          <p:nvPr>
            <p:ph type="body" idx="1"/>
          </p:nvPr>
        </p:nvSpPr>
        <p:spPr>
          <a:noFill/>
          <a:ln/>
        </p:spPr>
        <p:txBody>
          <a:bodyPr/>
          <a:lstStyle/>
          <a:p>
            <a:r>
              <a:rPr lang="en-US" altLang="en-US"/>
              <a:t> Example</a:t>
            </a:r>
          </a:p>
          <a:p>
            <a:endParaRPr lang="en-US" altLang="en-US"/>
          </a:p>
        </p:txBody>
      </p:sp>
      <p:sp>
        <p:nvSpPr>
          <p:cNvPr id="45060" name="Rectangle 4">
            <a:extLst>
              <a:ext uri="{FF2B5EF4-FFF2-40B4-BE49-F238E27FC236}">
                <a16:creationId xmlns:a16="http://schemas.microsoft.com/office/drawing/2014/main" id="{2D28575F-7E19-48A9-8E4A-0538E8FB6DE5}"/>
              </a:ext>
            </a:extLst>
          </p:cNvPr>
          <p:cNvSpPr>
            <a:spLocks noChangeArrowheads="1"/>
          </p:cNvSpPr>
          <p:nvPr/>
        </p:nvSpPr>
        <p:spPr bwMode="auto">
          <a:xfrm>
            <a:off x="546100" y="5060950"/>
            <a:ext cx="5554663" cy="1223963"/>
          </a:xfrm>
          <a:prstGeom prst="rect">
            <a:avLst/>
          </a:prstGeom>
          <a:noFill/>
          <a:ln w="1270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3663" tIns="49213" rIns="93663" bIns="49213"/>
          <a:lstStyle>
            <a:lvl1pPr algn="l" defTabSz="974725">
              <a:spcBef>
                <a:spcPct val="0"/>
              </a:spcBef>
              <a:defRPr>
                <a:solidFill>
                  <a:schemeClr val="tx1"/>
                </a:solidFill>
                <a:latin typeface="Arial" panose="020B0604020202020204" pitchFamily="34" charset="0"/>
              </a:defRPr>
            </a:lvl1pPr>
            <a:lvl2pPr marL="471488" algn="l" defTabSz="974725">
              <a:spcBef>
                <a:spcPct val="0"/>
              </a:spcBef>
              <a:defRPr>
                <a:solidFill>
                  <a:schemeClr val="tx1"/>
                </a:solidFill>
                <a:latin typeface="Arial" panose="020B0604020202020204" pitchFamily="34" charset="0"/>
              </a:defRPr>
            </a:lvl2pPr>
            <a:lvl3pPr marL="944563" algn="l" defTabSz="974725">
              <a:spcBef>
                <a:spcPct val="0"/>
              </a:spcBef>
              <a:defRPr>
                <a:solidFill>
                  <a:schemeClr val="tx1"/>
                </a:solidFill>
                <a:latin typeface="Arial" panose="020B0604020202020204" pitchFamily="34" charset="0"/>
              </a:defRPr>
            </a:lvl3pPr>
            <a:lvl4pPr marL="1417638" algn="l" defTabSz="974725">
              <a:spcBef>
                <a:spcPct val="0"/>
              </a:spcBef>
              <a:defRPr>
                <a:solidFill>
                  <a:schemeClr val="tx1"/>
                </a:solidFill>
                <a:latin typeface="Arial" panose="020B0604020202020204" pitchFamily="34" charset="0"/>
              </a:defRPr>
            </a:lvl4pPr>
            <a:lvl5pPr marL="1889125" algn="l" defTabSz="974725">
              <a:spcBef>
                <a:spcPct val="0"/>
              </a:spcBef>
              <a:defRPr>
                <a:solidFill>
                  <a:schemeClr val="tx1"/>
                </a:solidFill>
                <a:latin typeface="Arial" panose="020B0604020202020204" pitchFamily="34" charset="0"/>
              </a:defRPr>
            </a:lvl5pPr>
            <a:lvl6pPr marL="2346325" defTabSz="974725" fontAlgn="base">
              <a:spcBef>
                <a:spcPct val="0"/>
              </a:spcBef>
              <a:spcAft>
                <a:spcPct val="0"/>
              </a:spcAft>
              <a:defRPr>
                <a:solidFill>
                  <a:schemeClr val="tx1"/>
                </a:solidFill>
                <a:latin typeface="Arial" panose="020B0604020202020204" pitchFamily="34" charset="0"/>
              </a:defRPr>
            </a:lvl6pPr>
            <a:lvl7pPr marL="2803525" defTabSz="974725" fontAlgn="base">
              <a:spcBef>
                <a:spcPct val="0"/>
              </a:spcBef>
              <a:spcAft>
                <a:spcPct val="0"/>
              </a:spcAft>
              <a:defRPr>
                <a:solidFill>
                  <a:schemeClr val="tx1"/>
                </a:solidFill>
                <a:latin typeface="Arial" panose="020B0604020202020204" pitchFamily="34" charset="0"/>
              </a:defRPr>
            </a:lvl7pPr>
            <a:lvl8pPr marL="3260725" defTabSz="974725" fontAlgn="base">
              <a:spcBef>
                <a:spcPct val="0"/>
              </a:spcBef>
              <a:spcAft>
                <a:spcPct val="0"/>
              </a:spcAft>
              <a:defRPr>
                <a:solidFill>
                  <a:schemeClr val="tx1"/>
                </a:solidFill>
                <a:latin typeface="Arial" panose="020B0604020202020204" pitchFamily="34" charset="0"/>
              </a:defRPr>
            </a:lvl8pPr>
            <a:lvl9pPr marL="3717925" defTabSz="974725" fontAlgn="base">
              <a:spcBef>
                <a:spcPct val="0"/>
              </a:spcBef>
              <a:spcAft>
                <a:spcPct val="0"/>
              </a:spcAft>
              <a:defRPr>
                <a:solidFill>
                  <a:schemeClr val="tx1"/>
                </a:solidFill>
                <a:latin typeface="Arial" panose="020B0604020202020204" pitchFamily="34" charset="0"/>
              </a:defRPr>
            </a:lvl9pPr>
          </a:lstStyle>
          <a:p>
            <a:pPr>
              <a:lnSpc>
                <a:spcPct val="75000"/>
              </a:lnSpc>
            </a:pP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DELETE FROM emp</a:t>
            </a:r>
          </a:p>
          <a:p>
            <a:pPr>
              <a:lnSpc>
                <a:spcPct val="100000"/>
              </a:lnSpc>
            </a:pPr>
            <a:r>
              <a:rPr lang="en-US" altLang="en-US" sz="1100">
                <a:latin typeface="Courier New" panose="02070309020205020404" pitchFamily="49" charset="0"/>
              </a:rPr>
              <a:t>WHERE  mgr = v_mgr;</a:t>
            </a:r>
          </a:p>
          <a:p>
            <a:pPr>
              <a:lnSpc>
                <a:spcPct val="100000"/>
              </a:lnSpc>
            </a:pPr>
            <a:r>
              <a:rPr lang="en-US" altLang="en-US" sz="1100">
                <a:latin typeface="Courier New" panose="02070309020205020404" pitchFamily="49" charset="0"/>
              </a:rPr>
              <a:t>IF SQL%NOTFOUND THEN</a:t>
            </a:r>
          </a:p>
          <a:p>
            <a:pPr>
              <a:lnSpc>
                <a:spcPct val="100000"/>
              </a:lnSpc>
            </a:pPr>
            <a:r>
              <a:rPr lang="en-US" altLang="en-US" sz="1100">
                <a:latin typeface="Courier New" panose="02070309020205020404" pitchFamily="49" charset="0"/>
              </a:rPr>
              <a:t>  RAISE_APPLICATION_ERROR(-20202,</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This is not a valid manager</a:t>
            </a:r>
            <a:r>
              <a:rPr lang="en-US" altLang="en-US" sz="1100">
                <a:solidFill>
                  <a:srgbClr val="000000"/>
                </a:solidFill>
                <a:latin typeface="Courier New" panose="02070309020205020404" pitchFamily="49" charset="0"/>
              </a:rPr>
              <a:t>'</a:t>
            </a:r>
            <a:r>
              <a:rPr lang="en-US" altLang="en-US" sz="1100">
                <a:latin typeface="Courier New" panose="02070309020205020404" pitchFamily="49" charset="0"/>
              </a:rPr>
              <a:t>);</a:t>
            </a:r>
          </a:p>
          <a:p>
            <a:pPr>
              <a:lnSpc>
                <a:spcPct val="100000"/>
              </a:lnSpc>
            </a:pPr>
            <a:r>
              <a:rPr lang="en-US" altLang="en-US" sz="1100">
                <a:latin typeface="Courier New" panose="02070309020205020404" pitchFamily="49" charset="0"/>
              </a:rPr>
              <a:t>END IF;</a:t>
            </a:r>
          </a:p>
          <a:p>
            <a:pPr>
              <a:lnSpc>
                <a:spcPct val="100000"/>
              </a:lnSpc>
            </a:pPr>
            <a:r>
              <a:rPr lang="en-US" altLang="en-US" sz="1100">
                <a:latin typeface="Courier New" panose="02070309020205020404" pitchFamily="49" charset="0"/>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49B60A6-286E-4C7A-AAF9-0B8E5E9F267D}"/>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a:extLst>
              <a:ext uri="{FF2B5EF4-FFF2-40B4-BE49-F238E27FC236}">
                <a16:creationId xmlns:a16="http://schemas.microsoft.com/office/drawing/2014/main" id="{B68247A9-9B93-4FA7-BA3C-B1374E939E1D}"/>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9D75EAAC-3E58-4D75-89EB-B33DFE0830D5}"/>
              </a:ext>
            </a:extLst>
          </p:cNvPr>
          <p:cNvSpPr>
            <a:spLocks noGrp="1" noChangeArrowheads="1"/>
          </p:cNvSpPr>
          <p:nvPr>
            <p:ph type="body" idx="1"/>
          </p:nvPr>
        </p:nvSpPr>
        <p:spPr>
          <a:noFill/>
          <a:ln/>
        </p:spPr>
        <p:txBody>
          <a:bodyPr/>
          <a:lstStyle/>
          <a:p>
            <a:pPr>
              <a:spcAft>
                <a:spcPct val="2000"/>
              </a:spcAft>
            </a:pPr>
            <a:r>
              <a:rPr lang="en-US" altLang="en-US">
                <a:latin typeface="Helvetica" panose="020B0604020202020204" pitchFamily="34" charset="0"/>
              </a:rPr>
              <a:t>Overview</a:t>
            </a:r>
            <a:endParaRPr lang="en-US" altLang="en-US" b="0">
              <a:latin typeface="Helvetica" panose="020B0604020202020204" pitchFamily="34" charset="0"/>
            </a:endParaRPr>
          </a:p>
          <a:p>
            <a:pPr lvl="1"/>
            <a:r>
              <a:rPr lang="en-US" altLang="en-US"/>
              <a:t>An </a:t>
            </a:r>
            <a:r>
              <a:rPr lang="en-US" altLang="en-US">
                <a:solidFill>
                  <a:srgbClr val="FC0128"/>
                </a:solidFill>
              </a:rPr>
              <a:t>exception </a:t>
            </a:r>
            <a:r>
              <a:rPr lang="en-US" altLang="en-US"/>
              <a:t>is an identifier in PL/SQL, raised during the execution of a block that terminates its main body of actions. A block always terminates when PL/SQL raises an exception, but you specify an exception handler to perform final actions. </a:t>
            </a:r>
          </a:p>
          <a:p>
            <a:r>
              <a:rPr lang="en-US" altLang="en-US"/>
              <a:t>Two Methods for Raising an Exception</a:t>
            </a:r>
          </a:p>
          <a:p>
            <a:pPr marL="454025" lvl="2" indent="-225425"/>
            <a:r>
              <a:rPr lang="en-US" altLang="en-US"/>
              <a:t>An Oracle error occurs and the associated exception is raised automatically. For example, if the error ORA-01403 occurs when no rows are retrieved from the database in a SELECT statement, then PL/SQL raises the exception NO_DATA_FOUND.</a:t>
            </a:r>
          </a:p>
          <a:p>
            <a:pPr marL="454025" lvl="2" indent="-225425"/>
            <a:r>
              <a:rPr lang="en-US" altLang="en-US"/>
              <a:t>You raise an exception explicitly by issuing the RAISE statement within the block. The exception being raised may be either user defined or predefined.</a:t>
            </a:r>
          </a:p>
        </p:txBody>
      </p:sp>
      <p:sp>
        <p:nvSpPr>
          <p:cNvPr id="10245" name="Rectangle 5">
            <a:extLst>
              <a:ext uri="{FF2B5EF4-FFF2-40B4-BE49-F238E27FC236}">
                <a16:creationId xmlns:a16="http://schemas.microsoft.com/office/drawing/2014/main" id="{2F003C98-76FF-4DB6-8A82-C22ADBAA9E9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20E18B-E56D-4EB5-8FF0-8214966F2B0A}"/>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3">
            <a:extLst>
              <a:ext uri="{FF2B5EF4-FFF2-40B4-BE49-F238E27FC236}">
                <a16:creationId xmlns:a16="http://schemas.microsoft.com/office/drawing/2014/main" id="{3DDB8AAD-8544-42B3-BD10-3C811C7ADC64}"/>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4">
            <a:extLst>
              <a:ext uri="{FF2B5EF4-FFF2-40B4-BE49-F238E27FC236}">
                <a16:creationId xmlns:a16="http://schemas.microsoft.com/office/drawing/2014/main" id="{B9F4752B-6C1A-47AD-BBE8-EC8B4E45B2F5}"/>
              </a:ext>
            </a:extLst>
          </p:cNvPr>
          <p:cNvSpPr>
            <a:spLocks noGrp="1" noChangeArrowheads="1"/>
          </p:cNvSpPr>
          <p:nvPr>
            <p:ph type="body" idx="1"/>
          </p:nvPr>
        </p:nvSpPr>
        <p:spPr>
          <a:noFill/>
          <a:ln/>
        </p:spPr>
        <p:txBody>
          <a:bodyPr/>
          <a:lstStyle/>
          <a:p>
            <a:r>
              <a:rPr lang="en-US" altLang="en-US"/>
              <a:t>Trapping an Exception</a:t>
            </a:r>
            <a:endParaRPr lang="en-US" altLang="en-US">
              <a:latin typeface="Helvetica" panose="020B0604020202020204" pitchFamily="34" charset="0"/>
            </a:endParaRPr>
          </a:p>
          <a:p>
            <a:pPr lvl="1"/>
            <a:r>
              <a:rPr lang="en-US" altLang="en-US"/>
              <a:t>If the exception is raised in the executable section of the block, processing branches to the corresponding exception handler in the exception section of the block. If PL/SQL successfully handles the exception, then the exception does not propagate to the enclosing block or environment. The PL/SQL block terminates successfully.</a:t>
            </a:r>
          </a:p>
          <a:p>
            <a:r>
              <a:rPr lang="en-US" altLang="en-US"/>
              <a:t>Propagating an Exception</a:t>
            </a:r>
          </a:p>
          <a:p>
            <a:pPr lvl="1"/>
            <a:r>
              <a:rPr lang="en-US" altLang="en-US"/>
              <a:t>If the exception is raised in the executable section of the block and there is no corresponding exception handler, the PL/SQL block terminates with failure and the exception is propagated to the calling environment.</a:t>
            </a:r>
          </a:p>
        </p:txBody>
      </p:sp>
      <p:sp>
        <p:nvSpPr>
          <p:cNvPr id="12293" name="Rectangle 5">
            <a:extLst>
              <a:ext uri="{FF2B5EF4-FFF2-40B4-BE49-F238E27FC236}">
                <a16:creationId xmlns:a16="http://schemas.microsoft.com/office/drawing/2014/main" id="{982F400C-E625-4FA9-B7FF-EC32387B778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E9D42B5-C9EB-4A98-976A-1C01264CE36F}"/>
              </a:ext>
            </a:extLst>
          </p:cNvPr>
          <p:cNvSpPr>
            <a:spLocks noGrp="1" noRot="1" noChangeAspect="1" noChangeArrowheads="1" noTextEdit="1"/>
          </p:cNvSpPr>
          <p:nvPr>
            <p:ph type="sldImg"/>
          </p:nvPr>
        </p:nvSpPr>
        <p:spPr>
          <a:xfrm>
            <a:off x="471488" y="157163"/>
            <a:ext cx="5870575" cy="4402137"/>
          </a:xfrm>
          <a:ln cap="flat"/>
        </p:spPr>
      </p:sp>
      <p:sp>
        <p:nvSpPr>
          <p:cNvPr id="14339" name="Rectangle 3">
            <a:extLst>
              <a:ext uri="{FF2B5EF4-FFF2-40B4-BE49-F238E27FC236}">
                <a16:creationId xmlns:a16="http://schemas.microsoft.com/office/drawing/2014/main" id="{8AE9F49E-58DB-4F28-8D36-E8C795067A54}"/>
              </a:ext>
            </a:extLst>
          </p:cNvPr>
          <p:cNvSpPr>
            <a:spLocks noGrp="1" noChangeArrowheads="1"/>
          </p:cNvSpPr>
          <p:nvPr>
            <p:ph type="body" idx="1"/>
          </p:nvPr>
        </p:nvSpPr>
        <p:spPr>
          <a:noFill/>
          <a:ln/>
        </p:spPr>
        <p:txBody>
          <a:bodyPr/>
          <a:lstStyle/>
          <a:p>
            <a:r>
              <a:rPr lang="en-US" altLang="en-US"/>
              <a:t>Exception Types</a:t>
            </a:r>
          </a:p>
          <a:p>
            <a:pPr lvl="1"/>
            <a:r>
              <a:rPr lang="en-US" altLang="en-US"/>
              <a:t>You can program for exceptions to avoid disruption at runtime. There are three types of </a:t>
            </a:r>
            <a:r>
              <a:rPr lang="en-US" altLang="en-US">
                <a:solidFill>
                  <a:srgbClr val="FC0128"/>
                </a:solidFill>
              </a:rPr>
              <a:t>exceptions.</a:t>
            </a: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a:spcAft>
                <a:spcPct val="24000"/>
              </a:spcAft>
            </a:pPr>
            <a:endParaRPr lang="en-US" altLang="en-US" b="0">
              <a:latin typeface="Times" panose="02020603050405020304" pitchFamily="18" charset="0"/>
            </a:endParaRPr>
          </a:p>
          <a:p>
            <a:pPr lvl="1"/>
            <a:endParaRPr lang="en-US" altLang="en-US" b="1"/>
          </a:p>
          <a:p>
            <a:pPr lvl="1"/>
            <a:r>
              <a:rPr lang="en-US" altLang="en-US" b="1"/>
              <a:t>Note:</a:t>
            </a:r>
            <a:r>
              <a:rPr lang="en-US" altLang="en-US"/>
              <a:t> Some application tools with client-side PL/SQL, such as Oracle Developer Forms, have their own exceptions.</a:t>
            </a:r>
          </a:p>
          <a:p>
            <a:endParaRPr lang="en-US" altLang="en-US" b="0">
              <a:latin typeface="Times New Roman" panose="02020603050405020304" pitchFamily="18" charset="0"/>
            </a:endParaRPr>
          </a:p>
        </p:txBody>
      </p:sp>
      <p:graphicFrame>
        <p:nvGraphicFramePr>
          <p:cNvPr id="14340" name="Object 4">
            <a:extLst>
              <a:ext uri="{FF2B5EF4-FFF2-40B4-BE49-F238E27FC236}">
                <a16:creationId xmlns:a16="http://schemas.microsoft.com/office/drawing/2014/main" id="{3819E8E5-E34D-463A-915B-2733B0417D12}"/>
              </a:ext>
            </a:extLst>
          </p:cNvPr>
          <p:cNvGraphicFramePr>
            <a:graphicFrameLocks/>
          </p:cNvGraphicFramePr>
          <p:nvPr/>
        </p:nvGraphicFramePr>
        <p:xfrm>
          <a:off x="615950" y="5281613"/>
          <a:ext cx="6099175" cy="1722437"/>
        </p:xfrm>
        <a:graphic>
          <a:graphicData uri="http://schemas.openxmlformats.org/presentationml/2006/ole">
            <mc:AlternateContent xmlns:mc="http://schemas.openxmlformats.org/markup-compatibility/2006">
              <mc:Choice xmlns:v="urn:schemas-microsoft-com:vml" Requires="v">
                <p:oleObj name="Document" r:id="rId3" imgW="6099120" imgH="1722240" progId="Word.Document.6">
                  <p:embed/>
                </p:oleObj>
              </mc:Choice>
              <mc:Fallback>
                <p:oleObj name="Document" r:id="rId3" imgW="6099120" imgH="1722240" progId="Word.Document.6">
                  <p:embed/>
                  <p:pic>
                    <p:nvPicPr>
                      <p:cNvPr id="14340" name="Object 4">
                        <a:extLst>
                          <a:ext uri="{FF2B5EF4-FFF2-40B4-BE49-F238E27FC236}">
                            <a16:creationId xmlns:a16="http://schemas.microsoft.com/office/drawing/2014/main" id="{3819E8E5-E34D-463A-915B-2733B0417D1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 y="5281613"/>
                        <a:ext cx="6099175" cy="172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DE27F35-4145-4FEE-8A2E-689FE26E9E15}"/>
              </a:ext>
            </a:extLst>
          </p:cNvPr>
          <p:cNvSpPr>
            <a:spLocks noGrp="1" noRot="1" noChangeAspect="1" noChangeArrowheads="1" noTextEdit="1"/>
          </p:cNvSpPr>
          <p:nvPr>
            <p:ph type="sldImg"/>
          </p:nvPr>
        </p:nvSpPr>
        <p:spPr>
          <a:xfrm>
            <a:off x="471488" y="157163"/>
            <a:ext cx="5870575" cy="4402137"/>
          </a:xfrm>
          <a:ln cap="flat"/>
        </p:spPr>
      </p:sp>
      <p:sp>
        <p:nvSpPr>
          <p:cNvPr id="16387" name="Rectangle 3">
            <a:extLst>
              <a:ext uri="{FF2B5EF4-FFF2-40B4-BE49-F238E27FC236}">
                <a16:creationId xmlns:a16="http://schemas.microsoft.com/office/drawing/2014/main" id="{32026916-2693-4BB6-884A-588C4FF642F5}"/>
              </a:ext>
            </a:extLst>
          </p:cNvPr>
          <p:cNvSpPr>
            <a:spLocks noGrp="1" noChangeArrowheads="1"/>
          </p:cNvSpPr>
          <p:nvPr>
            <p:ph type="body" idx="1"/>
          </p:nvPr>
        </p:nvSpPr>
        <p:spPr>
          <a:noFill/>
          <a:ln/>
        </p:spPr>
        <p:txBody>
          <a:bodyPr/>
          <a:lstStyle/>
          <a:p>
            <a:r>
              <a:rPr lang="en-US" altLang="en-US"/>
              <a:t>Trapping Exceptions</a:t>
            </a:r>
          </a:p>
          <a:p>
            <a:pPr lvl="1"/>
            <a:r>
              <a:rPr lang="en-US" altLang="en-US"/>
              <a:t>You can trap any error by including a corresponding routine within the exception handling section of the PL/SQL block. Each handler consists of a WHEN clause, which specifies an exception, followed by a sequence of statements to be executed when that exception is raised.</a:t>
            </a:r>
          </a:p>
          <a:p>
            <a:pPr lvl="1"/>
            <a:r>
              <a:rPr lang="en-US" altLang="en-US"/>
              <a:t>In the syntax:</a:t>
            </a:r>
          </a:p>
          <a:p>
            <a:pPr lvl="1"/>
            <a:endParaRPr lang="en-US" altLang="en-US"/>
          </a:p>
          <a:p>
            <a:pPr lvl="1"/>
            <a:endParaRPr lang="en-US" altLang="en-US"/>
          </a:p>
          <a:p>
            <a:pPr lvl="1"/>
            <a:endParaRPr lang="en-US" altLang="en-US"/>
          </a:p>
          <a:p>
            <a:pPr lvl="1"/>
            <a:endParaRPr lang="en-US" altLang="en-US"/>
          </a:p>
          <a:p>
            <a:endParaRPr lang="en-US" altLang="en-US" sz="800"/>
          </a:p>
          <a:p>
            <a:r>
              <a:rPr lang="en-US" altLang="en-US"/>
              <a:t>WHEN OTHERS Exception Handler</a:t>
            </a:r>
          </a:p>
          <a:p>
            <a:pPr lvl="1"/>
            <a:r>
              <a:rPr lang="en-US" altLang="en-US"/>
              <a:t>The exception-handling section traps only those exceptions specified; any other exceptions are not trapped unless you use the </a:t>
            </a:r>
            <a:r>
              <a:rPr lang="en-US" altLang="en-US">
                <a:solidFill>
                  <a:srgbClr val="FC0128"/>
                </a:solidFill>
              </a:rPr>
              <a:t>OTHERS exception handler.</a:t>
            </a:r>
            <a:r>
              <a:rPr lang="en-US" altLang="en-US"/>
              <a:t> This traps any exception not yet handled. For this reason, OTHERS is the last exception handler defined.</a:t>
            </a:r>
          </a:p>
          <a:p>
            <a:pPr lvl="1"/>
            <a:r>
              <a:rPr lang="en-US" altLang="en-US"/>
              <a:t>The OTHERS handler traps </a:t>
            </a:r>
            <a:r>
              <a:rPr lang="en-US" altLang="en-US" i="1"/>
              <a:t>all</a:t>
            </a:r>
            <a:r>
              <a:rPr lang="en-US" altLang="en-US"/>
              <a:t> exceptions not already trapped. Some Oracle tools have their own predefined exceptions that you can raise to cause events in the application. OTHERS also traps these exceptions.</a:t>
            </a:r>
          </a:p>
          <a:p>
            <a:endParaRPr lang="en-US" altLang="en-US" b="0">
              <a:latin typeface="Times New Roman" panose="02020603050405020304" pitchFamily="18" charset="0"/>
            </a:endParaRPr>
          </a:p>
        </p:txBody>
      </p:sp>
      <p:graphicFrame>
        <p:nvGraphicFramePr>
          <p:cNvPr id="16388" name="Object 4">
            <a:extLst>
              <a:ext uri="{FF2B5EF4-FFF2-40B4-BE49-F238E27FC236}">
                <a16:creationId xmlns:a16="http://schemas.microsoft.com/office/drawing/2014/main" id="{7F2AF7B7-084D-4753-AF67-B53AA586EBA0}"/>
              </a:ext>
            </a:extLst>
          </p:cNvPr>
          <p:cNvGraphicFramePr>
            <a:graphicFrameLocks/>
          </p:cNvGraphicFramePr>
          <p:nvPr/>
        </p:nvGraphicFramePr>
        <p:xfrm>
          <a:off x="660400" y="5791200"/>
          <a:ext cx="5765800" cy="1219200"/>
        </p:xfrm>
        <a:graphic>
          <a:graphicData uri="http://schemas.openxmlformats.org/presentationml/2006/ole">
            <mc:AlternateContent xmlns:mc="http://schemas.openxmlformats.org/markup-compatibility/2006">
              <mc:Choice xmlns:v="urn:schemas-microsoft-com:vml" Requires="v">
                <p:oleObj name="Document" r:id="rId3" imgW="5765760" imgH="1218960" progId="Word.Document.6">
                  <p:embed/>
                </p:oleObj>
              </mc:Choice>
              <mc:Fallback>
                <p:oleObj name="Document" r:id="rId3" imgW="5765760" imgH="1218960" progId="Word.Document.6">
                  <p:embed/>
                  <p:pic>
                    <p:nvPicPr>
                      <p:cNvPr id="16388" name="Object 4">
                        <a:extLst>
                          <a:ext uri="{FF2B5EF4-FFF2-40B4-BE49-F238E27FC236}">
                            <a16:creationId xmlns:a16="http://schemas.microsoft.com/office/drawing/2014/main" id="{7F2AF7B7-084D-4753-AF67-B53AA586EBA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00" y="5791200"/>
                        <a:ext cx="5765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8D5377C-FBBB-42CC-B61D-4A6D1E7CEADB}"/>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Guidelines</a:t>
            </a:r>
            <a:endParaRPr lang="en-US" altLang="en-US" b="0">
              <a:latin typeface="Helvetica" panose="020B0604020202020204" pitchFamily="34" charset="0"/>
            </a:endParaRPr>
          </a:p>
          <a:p>
            <a:pPr lvl="2">
              <a:tabLst/>
            </a:pPr>
            <a:r>
              <a:rPr lang="en-US" altLang="en-US"/>
              <a:t>Begin the exception-handling section of the block with the keyword EXCEPTION.</a:t>
            </a:r>
          </a:p>
          <a:p>
            <a:pPr lvl="2">
              <a:tabLst/>
            </a:pPr>
            <a:r>
              <a:rPr lang="en-US" altLang="en-US"/>
              <a:t>Define several exception handlers, each with its own set of actions, for the block.</a:t>
            </a:r>
          </a:p>
          <a:p>
            <a:pPr lvl="2">
              <a:tabLst/>
            </a:pPr>
            <a:r>
              <a:rPr lang="en-US" altLang="en-US"/>
              <a:t>When an exception occurs, PL/SQL processes </a:t>
            </a:r>
            <a:r>
              <a:rPr lang="en-US" altLang="en-US" i="1"/>
              <a:t>only one</a:t>
            </a:r>
            <a:r>
              <a:rPr lang="en-US" altLang="en-US"/>
              <a:t> handler before leaving the block.</a:t>
            </a:r>
          </a:p>
          <a:p>
            <a:pPr lvl="2">
              <a:tabLst/>
            </a:pPr>
            <a:r>
              <a:rPr lang="en-US" altLang="en-US"/>
              <a:t>Place the OTHERS clause after all other exception-handling clauses.</a:t>
            </a:r>
          </a:p>
          <a:p>
            <a:pPr lvl="2">
              <a:tabLst/>
            </a:pPr>
            <a:r>
              <a:rPr lang="en-US" altLang="en-US"/>
              <a:t>You can have at most one OTHERS clause.</a:t>
            </a:r>
          </a:p>
          <a:p>
            <a:pPr lvl="2">
              <a:tabLst/>
            </a:pPr>
            <a:r>
              <a:rPr lang="en-US" altLang="en-US"/>
              <a:t>Exceptions cannot appear in assignment statements or SQL statements.</a:t>
            </a:r>
          </a:p>
          <a:p>
            <a:pPr>
              <a:tabLst/>
            </a:pPr>
            <a:r>
              <a:rPr lang="en-US" altLang="en-US"/>
              <a:t> </a:t>
            </a:r>
          </a:p>
          <a:p>
            <a:pPr>
              <a:tabLst/>
            </a:pPr>
            <a:endParaRPr lang="en-US" altLang="en-US"/>
          </a:p>
          <a:p>
            <a:pPr>
              <a:tabLst/>
            </a:pPr>
            <a:endParaRPr lang="en-US" altLang="en-US"/>
          </a:p>
        </p:txBody>
      </p:sp>
      <p:sp>
        <p:nvSpPr>
          <p:cNvPr id="18435" name="Rectangle 3">
            <a:extLst>
              <a:ext uri="{FF2B5EF4-FFF2-40B4-BE49-F238E27FC236}">
                <a16:creationId xmlns:a16="http://schemas.microsoft.com/office/drawing/2014/main" id="{16B9693E-416D-4693-BE12-23B40C2E974E}"/>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C50CFDD-EC61-4E0C-898A-637D7EBCBEC2}"/>
              </a:ext>
            </a:extLst>
          </p:cNvPr>
          <p:cNvSpPr>
            <a:spLocks noChangeArrowheads="1"/>
          </p:cNvSpPr>
          <p:nvPr/>
        </p:nvSpPr>
        <p:spPr bwMode="auto">
          <a:xfrm>
            <a:off x="3860800" y="0"/>
            <a:ext cx="2960688"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3" name="Rectangle 3">
            <a:extLst>
              <a:ext uri="{FF2B5EF4-FFF2-40B4-BE49-F238E27FC236}">
                <a16:creationId xmlns:a16="http://schemas.microsoft.com/office/drawing/2014/main" id="{ECF254B8-B34C-468D-A81D-F7EBDA49D11E}"/>
              </a:ext>
            </a:extLst>
          </p:cNvPr>
          <p:cNvSpPr>
            <a:spLocks noChangeArrowheads="1"/>
          </p:cNvSpPr>
          <p:nvPr/>
        </p:nvSpPr>
        <p:spPr bwMode="auto">
          <a:xfrm>
            <a:off x="-4763" y="0"/>
            <a:ext cx="2957513"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a:extLst>
              <a:ext uri="{FF2B5EF4-FFF2-40B4-BE49-F238E27FC236}">
                <a16:creationId xmlns:a16="http://schemas.microsoft.com/office/drawing/2014/main" id="{E77F8F8B-2F6E-45BA-9F62-B07020284488}"/>
              </a:ext>
            </a:extLst>
          </p:cNvPr>
          <p:cNvSpPr>
            <a:spLocks noGrp="1" noChangeArrowheads="1"/>
          </p:cNvSpPr>
          <p:nvPr>
            <p:ph type="body" idx="1"/>
          </p:nvPr>
        </p:nvSpPr>
        <p:spPr>
          <a:noFill/>
          <a:ln/>
        </p:spPr>
        <p:txBody>
          <a:bodyPr/>
          <a:lstStyle/>
          <a:p>
            <a:pPr>
              <a:tabLst/>
            </a:pPr>
            <a:r>
              <a:rPr lang="en-US" altLang="en-US"/>
              <a:t>Trapping Predefined Oracle Server Errors</a:t>
            </a:r>
          </a:p>
          <a:p>
            <a:pPr lvl="1">
              <a:tabLst/>
            </a:pPr>
            <a:r>
              <a:rPr lang="en-US" altLang="en-US"/>
              <a:t>Trap a </a:t>
            </a:r>
            <a:r>
              <a:rPr lang="en-US" altLang="en-US">
                <a:solidFill>
                  <a:srgbClr val="FC0128"/>
                </a:solidFill>
              </a:rPr>
              <a:t>predefined Oracle Server error </a:t>
            </a:r>
            <a:r>
              <a:rPr lang="en-US" altLang="en-US"/>
              <a:t>by referencing its standard name within the corresponding exception-handling routine.</a:t>
            </a:r>
          </a:p>
          <a:p>
            <a:pPr lvl="1">
              <a:tabLst/>
            </a:pPr>
            <a:r>
              <a:rPr lang="en-US" altLang="en-US"/>
              <a:t>For a complete list of predefined exceptions, see</a:t>
            </a:r>
            <a:br>
              <a:rPr lang="en-US" altLang="en-US"/>
            </a:br>
            <a:r>
              <a:rPr lang="en-US" altLang="en-US" i="1"/>
              <a:t>PL/SQL User’s Guide and Reference, </a:t>
            </a:r>
            <a:r>
              <a:rPr lang="en-US" altLang="en-US"/>
              <a:t>Release 8</a:t>
            </a:r>
            <a:r>
              <a:rPr lang="en-US" altLang="en-US" i="1"/>
              <a:t>,</a:t>
            </a:r>
            <a:r>
              <a:rPr lang="en-US" altLang="en-US"/>
              <a:t> “Error Handling.”</a:t>
            </a:r>
          </a:p>
          <a:p>
            <a:pPr lvl="1">
              <a:tabLst/>
            </a:pPr>
            <a:r>
              <a:rPr lang="en-US" altLang="en-US" b="1"/>
              <a:t>Note:</a:t>
            </a:r>
            <a:r>
              <a:rPr lang="en-US" altLang="en-US" i="1"/>
              <a:t> </a:t>
            </a:r>
            <a:r>
              <a:rPr lang="en-US" altLang="en-US"/>
              <a:t>PL/SQL declares predefined exceptions in the STANDARD package.</a:t>
            </a:r>
            <a:br>
              <a:rPr lang="en-US" altLang="en-US"/>
            </a:br>
            <a:r>
              <a:rPr lang="en-US" altLang="en-US"/>
              <a:t>It is a good idea to always consider the NO_DATA_FOUND and TOO_MANY_ROWS exceptions, which are the most common.	</a:t>
            </a:r>
          </a:p>
        </p:txBody>
      </p:sp>
      <p:sp>
        <p:nvSpPr>
          <p:cNvPr id="20485" name="Rectangle 5">
            <a:extLst>
              <a:ext uri="{FF2B5EF4-FFF2-40B4-BE49-F238E27FC236}">
                <a16:creationId xmlns:a16="http://schemas.microsoft.com/office/drawing/2014/main" id="{690A9486-5449-42CB-93E8-5BC4044A3CC8}"/>
              </a:ext>
            </a:extLst>
          </p:cNvPr>
          <p:cNvSpPr>
            <a:spLocks noGrp="1" noRot="1" noChangeAspect="1" noChangeArrowheads="1" noTextEdit="1"/>
          </p:cNvSpPr>
          <p:nvPr>
            <p:ph type="sldImg"/>
          </p:nvPr>
        </p:nvSpPr>
        <p:spPr>
          <a:xfrm>
            <a:off x="471488" y="157163"/>
            <a:ext cx="5870575" cy="4402137"/>
          </a:xfrm>
          <a:ln cap="flat"/>
        </p:spPr>
      </p:sp>
      <p:grpSp>
        <p:nvGrpSpPr>
          <p:cNvPr id="20499" name="Group 19">
            <a:extLst>
              <a:ext uri="{FF2B5EF4-FFF2-40B4-BE49-F238E27FC236}">
                <a16:creationId xmlns:a16="http://schemas.microsoft.com/office/drawing/2014/main" id="{78995692-EE27-4681-A837-2187567C63B1}"/>
              </a:ext>
            </a:extLst>
          </p:cNvPr>
          <p:cNvGrpSpPr>
            <a:grpSpLocks/>
          </p:cNvGrpSpPr>
          <p:nvPr/>
        </p:nvGrpSpPr>
        <p:grpSpPr bwMode="auto">
          <a:xfrm>
            <a:off x="173038" y="5445125"/>
            <a:ext cx="293687" cy="292100"/>
            <a:chOff x="109" y="3430"/>
            <a:chExt cx="185" cy="184"/>
          </a:xfrm>
        </p:grpSpPr>
        <p:sp>
          <p:nvSpPr>
            <p:cNvPr id="20486" name="Freeform 6">
              <a:extLst>
                <a:ext uri="{FF2B5EF4-FFF2-40B4-BE49-F238E27FC236}">
                  <a16:creationId xmlns:a16="http://schemas.microsoft.com/office/drawing/2014/main" id="{6F091670-C914-4A3F-8141-C125B6B295DE}"/>
                </a:ext>
              </a:extLst>
            </p:cNvPr>
            <p:cNvSpPr>
              <a:spLocks/>
            </p:cNvSpPr>
            <p:nvPr/>
          </p:nvSpPr>
          <p:spPr bwMode="auto">
            <a:xfrm>
              <a:off x="109" y="3430"/>
              <a:ext cx="175" cy="177"/>
            </a:xfrm>
            <a:custGeom>
              <a:avLst/>
              <a:gdLst>
                <a:gd name="T0" fmla="*/ 174 w 175"/>
                <a:gd name="T1" fmla="*/ 176 h 177"/>
                <a:gd name="T2" fmla="*/ 174 w 175"/>
                <a:gd name="T3" fmla="*/ 0 h 177"/>
                <a:gd name="T4" fmla="*/ 0 w 175"/>
                <a:gd name="T5" fmla="*/ 0 h 177"/>
                <a:gd name="T6" fmla="*/ 0 w 175"/>
                <a:gd name="T7" fmla="*/ 176 h 177"/>
                <a:gd name="T8" fmla="*/ 174 w 175"/>
                <a:gd name="T9" fmla="*/ 176 h 177"/>
              </a:gdLst>
              <a:ahLst/>
              <a:cxnLst>
                <a:cxn ang="0">
                  <a:pos x="T0" y="T1"/>
                </a:cxn>
                <a:cxn ang="0">
                  <a:pos x="T2" y="T3"/>
                </a:cxn>
                <a:cxn ang="0">
                  <a:pos x="T4" y="T5"/>
                </a:cxn>
                <a:cxn ang="0">
                  <a:pos x="T6" y="T7"/>
                </a:cxn>
                <a:cxn ang="0">
                  <a:pos x="T8" y="T9"/>
                </a:cxn>
              </a:cxnLst>
              <a:rect l="0" t="0" r="r" b="b"/>
              <a:pathLst>
                <a:path w="175" h="177">
                  <a:moveTo>
                    <a:pt x="174" y="176"/>
                  </a:moveTo>
                  <a:lnTo>
                    <a:pt x="174" y="0"/>
                  </a:lnTo>
                  <a:lnTo>
                    <a:pt x="0" y="0"/>
                  </a:lnTo>
                  <a:lnTo>
                    <a:pt x="0" y="176"/>
                  </a:lnTo>
                  <a:lnTo>
                    <a:pt x="174" y="1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Freeform 7">
              <a:extLst>
                <a:ext uri="{FF2B5EF4-FFF2-40B4-BE49-F238E27FC236}">
                  <a16:creationId xmlns:a16="http://schemas.microsoft.com/office/drawing/2014/main" id="{2DEBB1E9-990E-44B4-AD0B-FEB41235F766}"/>
                </a:ext>
              </a:extLst>
            </p:cNvPr>
            <p:cNvSpPr>
              <a:spLocks/>
            </p:cNvSpPr>
            <p:nvPr/>
          </p:nvSpPr>
          <p:spPr bwMode="auto">
            <a:xfrm>
              <a:off x="169" y="349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Lst>
              <a:ahLst/>
              <a:cxnLst>
                <a:cxn ang="0">
                  <a:pos x="T0" y="T1"/>
                </a:cxn>
                <a:cxn ang="0">
                  <a:pos x="T2" y="T3"/>
                </a:cxn>
                <a:cxn ang="0">
                  <a:pos x="T4" y="T5"/>
                </a:cxn>
                <a:cxn ang="0">
                  <a:pos x="T6" y="T7"/>
                </a:cxn>
                <a:cxn ang="0">
                  <a:pos x="T8" y="T9"/>
                </a:cxn>
              </a:cxnLst>
              <a:rect l="0" t="0" r="r" b="b"/>
              <a:pathLst>
                <a:path w="69" h="36">
                  <a:moveTo>
                    <a:pt x="68" y="6"/>
                  </a:moveTo>
                  <a:lnTo>
                    <a:pt x="65" y="0"/>
                  </a:lnTo>
                  <a:lnTo>
                    <a:pt x="0" y="28"/>
                  </a:lnTo>
                  <a:lnTo>
                    <a:pt x="3" y="35"/>
                  </a:lnTo>
                  <a:lnTo>
                    <a:pt x="68"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Freeform 8">
              <a:extLst>
                <a:ext uri="{FF2B5EF4-FFF2-40B4-BE49-F238E27FC236}">
                  <a16:creationId xmlns:a16="http://schemas.microsoft.com/office/drawing/2014/main" id="{AD6E4076-E8CD-4C95-957F-1D8D26663D90}"/>
                </a:ext>
              </a:extLst>
            </p:cNvPr>
            <p:cNvSpPr>
              <a:spLocks/>
            </p:cNvSpPr>
            <p:nvPr/>
          </p:nvSpPr>
          <p:spPr bwMode="auto">
            <a:xfrm>
              <a:off x="178" y="3511"/>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Lst>
              <a:ahLst/>
              <a:cxnLst>
                <a:cxn ang="0">
                  <a:pos x="T0" y="T1"/>
                </a:cxn>
                <a:cxn ang="0">
                  <a:pos x="T2" y="T3"/>
                </a:cxn>
                <a:cxn ang="0">
                  <a:pos x="T4" y="T5"/>
                </a:cxn>
                <a:cxn ang="0">
                  <a:pos x="T6" y="T7"/>
                </a:cxn>
                <a:cxn ang="0">
                  <a:pos x="T8" y="T9"/>
                </a:cxn>
              </a:cxnLst>
              <a:rect l="0" t="0" r="r" b="b"/>
              <a:pathLst>
                <a:path w="68" h="38">
                  <a:moveTo>
                    <a:pt x="67" y="7"/>
                  </a:moveTo>
                  <a:lnTo>
                    <a:pt x="64" y="0"/>
                  </a:lnTo>
                  <a:lnTo>
                    <a:pt x="0" y="29"/>
                  </a:lnTo>
                  <a:lnTo>
                    <a:pt x="2" y="37"/>
                  </a:lnTo>
                  <a:lnTo>
                    <a:pt x="67"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Freeform 9">
              <a:extLst>
                <a:ext uri="{FF2B5EF4-FFF2-40B4-BE49-F238E27FC236}">
                  <a16:creationId xmlns:a16="http://schemas.microsoft.com/office/drawing/2014/main" id="{96634493-924C-4795-BC99-57B891FFA932}"/>
                </a:ext>
              </a:extLst>
            </p:cNvPr>
            <p:cNvSpPr>
              <a:spLocks/>
            </p:cNvSpPr>
            <p:nvPr/>
          </p:nvSpPr>
          <p:spPr bwMode="auto">
            <a:xfrm>
              <a:off x="184" y="3528"/>
              <a:ext cx="67" cy="35"/>
            </a:xfrm>
            <a:custGeom>
              <a:avLst/>
              <a:gdLst>
                <a:gd name="T0" fmla="*/ 66 w 67"/>
                <a:gd name="T1" fmla="*/ 6 h 35"/>
                <a:gd name="T2" fmla="*/ 63 w 67"/>
                <a:gd name="T3" fmla="*/ 0 h 35"/>
                <a:gd name="T4" fmla="*/ 0 w 67"/>
                <a:gd name="T5" fmla="*/ 27 h 35"/>
                <a:gd name="T6" fmla="*/ 2 w 67"/>
                <a:gd name="T7" fmla="*/ 34 h 35"/>
                <a:gd name="T8" fmla="*/ 66 w 67"/>
                <a:gd name="T9" fmla="*/ 6 h 35"/>
              </a:gdLst>
              <a:ahLst/>
              <a:cxnLst>
                <a:cxn ang="0">
                  <a:pos x="T0" y="T1"/>
                </a:cxn>
                <a:cxn ang="0">
                  <a:pos x="T2" y="T3"/>
                </a:cxn>
                <a:cxn ang="0">
                  <a:pos x="T4" y="T5"/>
                </a:cxn>
                <a:cxn ang="0">
                  <a:pos x="T6" y="T7"/>
                </a:cxn>
                <a:cxn ang="0">
                  <a:pos x="T8" y="T9"/>
                </a:cxn>
              </a:cxnLst>
              <a:rect l="0" t="0" r="r" b="b"/>
              <a:pathLst>
                <a:path w="67" h="35">
                  <a:moveTo>
                    <a:pt x="66" y="6"/>
                  </a:moveTo>
                  <a:lnTo>
                    <a:pt x="63" y="0"/>
                  </a:lnTo>
                  <a:lnTo>
                    <a:pt x="0" y="27"/>
                  </a:lnTo>
                  <a:lnTo>
                    <a:pt x="2" y="34"/>
                  </a:lnTo>
                  <a:lnTo>
                    <a:pt x="66"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Freeform 10">
              <a:extLst>
                <a:ext uri="{FF2B5EF4-FFF2-40B4-BE49-F238E27FC236}">
                  <a16:creationId xmlns:a16="http://schemas.microsoft.com/office/drawing/2014/main" id="{F332D390-69C6-45B9-8E8B-6ECB97AAFC46}"/>
                </a:ext>
              </a:extLst>
            </p:cNvPr>
            <p:cNvSpPr>
              <a:spLocks/>
            </p:cNvSpPr>
            <p:nvPr/>
          </p:nvSpPr>
          <p:spPr bwMode="auto">
            <a:xfrm>
              <a:off x="193" y="3545"/>
              <a:ext cx="68" cy="34"/>
            </a:xfrm>
            <a:custGeom>
              <a:avLst/>
              <a:gdLst>
                <a:gd name="T0" fmla="*/ 67 w 68"/>
                <a:gd name="T1" fmla="*/ 6 h 34"/>
                <a:gd name="T2" fmla="*/ 64 w 68"/>
                <a:gd name="T3" fmla="*/ 0 h 34"/>
                <a:gd name="T4" fmla="*/ 0 w 68"/>
                <a:gd name="T5" fmla="*/ 26 h 34"/>
                <a:gd name="T6" fmla="*/ 2 w 68"/>
                <a:gd name="T7" fmla="*/ 33 h 34"/>
                <a:gd name="T8" fmla="*/ 67 w 68"/>
                <a:gd name="T9" fmla="*/ 6 h 34"/>
              </a:gdLst>
              <a:ahLst/>
              <a:cxnLst>
                <a:cxn ang="0">
                  <a:pos x="T0" y="T1"/>
                </a:cxn>
                <a:cxn ang="0">
                  <a:pos x="T2" y="T3"/>
                </a:cxn>
                <a:cxn ang="0">
                  <a:pos x="T4" y="T5"/>
                </a:cxn>
                <a:cxn ang="0">
                  <a:pos x="T6" y="T7"/>
                </a:cxn>
                <a:cxn ang="0">
                  <a:pos x="T8" y="T9"/>
                </a:cxn>
              </a:cxnLst>
              <a:rect l="0" t="0" r="r" b="b"/>
              <a:pathLst>
                <a:path w="68" h="34">
                  <a:moveTo>
                    <a:pt x="67" y="6"/>
                  </a:moveTo>
                  <a:lnTo>
                    <a:pt x="64" y="0"/>
                  </a:lnTo>
                  <a:lnTo>
                    <a:pt x="0" y="26"/>
                  </a:lnTo>
                  <a:lnTo>
                    <a:pt x="2" y="33"/>
                  </a:lnTo>
                  <a:lnTo>
                    <a:pt x="67" y="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Freeform 11">
              <a:extLst>
                <a:ext uri="{FF2B5EF4-FFF2-40B4-BE49-F238E27FC236}">
                  <a16:creationId xmlns:a16="http://schemas.microsoft.com/office/drawing/2014/main" id="{CCCFADEF-2F60-4B89-98EB-CFC8F6CD7621}"/>
                </a:ext>
              </a:extLst>
            </p:cNvPr>
            <p:cNvSpPr>
              <a:spLocks/>
            </p:cNvSpPr>
            <p:nvPr/>
          </p:nvSpPr>
          <p:spPr bwMode="auto">
            <a:xfrm>
              <a:off x="199" y="3560"/>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Lst>
              <a:ahLst/>
              <a:cxnLst>
                <a:cxn ang="0">
                  <a:pos x="T0" y="T1"/>
                </a:cxn>
                <a:cxn ang="0">
                  <a:pos x="T2" y="T3"/>
                </a:cxn>
                <a:cxn ang="0">
                  <a:pos x="T4" y="T5"/>
                </a:cxn>
                <a:cxn ang="0">
                  <a:pos x="T6" y="T7"/>
                </a:cxn>
                <a:cxn ang="0">
                  <a:pos x="T8" y="T9"/>
                </a:cxn>
              </a:cxnLst>
              <a:rect l="0" t="0" r="r" b="b"/>
              <a:pathLst>
                <a:path w="70" h="38">
                  <a:moveTo>
                    <a:pt x="69" y="7"/>
                  </a:moveTo>
                  <a:lnTo>
                    <a:pt x="65" y="0"/>
                  </a:lnTo>
                  <a:lnTo>
                    <a:pt x="0" y="29"/>
                  </a:lnTo>
                  <a:lnTo>
                    <a:pt x="3" y="37"/>
                  </a:lnTo>
                  <a:lnTo>
                    <a:pt x="69"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Freeform 12">
              <a:extLst>
                <a:ext uri="{FF2B5EF4-FFF2-40B4-BE49-F238E27FC236}">
                  <a16:creationId xmlns:a16="http://schemas.microsoft.com/office/drawing/2014/main" id="{8538695D-6BF6-49DF-B17E-5A1D51012679}"/>
                </a:ext>
              </a:extLst>
            </p:cNvPr>
            <p:cNvSpPr>
              <a:spLocks/>
            </p:cNvSpPr>
            <p:nvPr/>
          </p:nvSpPr>
          <p:spPr bwMode="auto">
            <a:xfrm>
              <a:off x="128" y="3458"/>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Lst>
              <a:ahLst/>
              <a:cxnLst>
                <a:cxn ang="0">
                  <a:pos x="T0" y="T1"/>
                </a:cxn>
                <a:cxn ang="0">
                  <a:pos x="T2" y="T3"/>
                </a:cxn>
                <a:cxn ang="0">
                  <a:pos x="T4" y="T5"/>
                </a:cxn>
                <a:cxn ang="0">
                  <a:pos x="T6" y="T7"/>
                </a:cxn>
                <a:cxn ang="0">
                  <a:pos x="T8" y="T9"/>
                </a:cxn>
              </a:cxnLst>
              <a:rect l="0" t="0" r="r" b="b"/>
              <a:pathLst>
                <a:path w="121" h="58">
                  <a:moveTo>
                    <a:pt x="120" y="7"/>
                  </a:moveTo>
                  <a:lnTo>
                    <a:pt x="118" y="0"/>
                  </a:lnTo>
                  <a:lnTo>
                    <a:pt x="0" y="50"/>
                  </a:lnTo>
                  <a:lnTo>
                    <a:pt x="2" y="57"/>
                  </a:lnTo>
                  <a:lnTo>
                    <a:pt x="120"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Freeform 13">
              <a:extLst>
                <a:ext uri="{FF2B5EF4-FFF2-40B4-BE49-F238E27FC236}">
                  <a16:creationId xmlns:a16="http://schemas.microsoft.com/office/drawing/2014/main" id="{F611F7D9-0131-497B-A308-85FDAF7B4EAE}"/>
                </a:ext>
              </a:extLst>
            </p:cNvPr>
            <p:cNvSpPr>
              <a:spLocks/>
            </p:cNvSpPr>
            <p:nvPr/>
          </p:nvSpPr>
          <p:spPr bwMode="auto">
            <a:xfrm>
              <a:off x="113" y="3447"/>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Lst>
              <a:ahLst/>
              <a:cxnLst>
                <a:cxn ang="0">
                  <a:pos x="T0" y="T1"/>
                </a:cxn>
                <a:cxn ang="0">
                  <a:pos x="T2" y="T3"/>
                </a:cxn>
                <a:cxn ang="0">
                  <a:pos x="T4" y="T5"/>
                </a:cxn>
                <a:cxn ang="0">
                  <a:pos x="T6" y="T7"/>
                </a:cxn>
                <a:cxn ang="0">
                  <a:pos x="T8" y="T9"/>
                </a:cxn>
              </a:cxnLst>
              <a:rect l="0" t="0" r="r" b="b"/>
              <a:pathLst>
                <a:path w="123" h="59">
                  <a:moveTo>
                    <a:pt x="122" y="7"/>
                  </a:moveTo>
                  <a:lnTo>
                    <a:pt x="119" y="0"/>
                  </a:lnTo>
                  <a:lnTo>
                    <a:pt x="0" y="51"/>
                  </a:lnTo>
                  <a:lnTo>
                    <a:pt x="2" y="58"/>
                  </a:lnTo>
                  <a:lnTo>
                    <a:pt x="122" y="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Freeform 14">
              <a:extLst>
                <a:ext uri="{FF2B5EF4-FFF2-40B4-BE49-F238E27FC236}">
                  <a16:creationId xmlns:a16="http://schemas.microsoft.com/office/drawing/2014/main" id="{0A057A31-30D3-4ED3-B9D0-B32098A7F1AC}"/>
                </a:ext>
              </a:extLst>
            </p:cNvPr>
            <p:cNvSpPr>
              <a:spLocks/>
            </p:cNvSpPr>
            <p:nvPr/>
          </p:nvSpPr>
          <p:spPr bwMode="auto">
            <a:xfrm>
              <a:off x="238" y="3460"/>
              <a:ext cx="56" cy="105"/>
            </a:xfrm>
            <a:custGeom>
              <a:avLst/>
              <a:gdLst>
                <a:gd name="T0" fmla="*/ 47 w 56"/>
                <a:gd name="T1" fmla="*/ 104 h 105"/>
                <a:gd name="T2" fmla="*/ 55 w 56"/>
                <a:gd name="T3" fmla="*/ 101 h 105"/>
                <a:gd name="T4" fmla="*/ 7 w 56"/>
                <a:gd name="T5" fmla="*/ 0 h 105"/>
                <a:gd name="T6" fmla="*/ 0 w 56"/>
                <a:gd name="T7" fmla="*/ 3 h 105"/>
                <a:gd name="T8" fmla="*/ 47 w 56"/>
                <a:gd name="T9" fmla="*/ 104 h 105"/>
              </a:gdLst>
              <a:ahLst/>
              <a:cxnLst>
                <a:cxn ang="0">
                  <a:pos x="T0" y="T1"/>
                </a:cxn>
                <a:cxn ang="0">
                  <a:pos x="T2" y="T3"/>
                </a:cxn>
                <a:cxn ang="0">
                  <a:pos x="T4" y="T5"/>
                </a:cxn>
                <a:cxn ang="0">
                  <a:pos x="T6" y="T7"/>
                </a:cxn>
                <a:cxn ang="0">
                  <a:pos x="T8" y="T9"/>
                </a:cxn>
              </a:cxnLst>
              <a:rect l="0" t="0" r="r" b="b"/>
              <a:pathLst>
                <a:path w="56" h="105">
                  <a:moveTo>
                    <a:pt x="47" y="104"/>
                  </a:moveTo>
                  <a:lnTo>
                    <a:pt x="55" y="101"/>
                  </a:lnTo>
                  <a:lnTo>
                    <a:pt x="7" y="0"/>
                  </a:lnTo>
                  <a:lnTo>
                    <a:pt x="0" y="3"/>
                  </a:lnTo>
                  <a:lnTo>
                    <a:pt x="47" y="104"/>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Freeform 15">
              <a:extLst>
                <a:ext uri="{FF2B5EF4-FFF2-40B4-BE49-F238E27FC236}">
                  <a16:creationId xmlns:a16="http://schemas.microsoft.com/office/drawing/2014/main" id="{2BB85A31-A391-48E2-B8C6-6F806B530999}"/>
                </a:ext>
              </a:extLst>
            </p:cNvPr>
            <p:cNvSpPr>
              <a:spLocks/>
            </p:cNvSpPr>
            <p:nvPr/>
          </p:nvSpPr>
          <p:spPr bwMode="auto">
            <a:xfrm>
              <a:off x="128" y="3506"/>
              <a:ext cx="54" cy="108"/>
            </a:xfrm>
            <a:custGeom>
              <a:avLst/>
              <a:gdLst>
                <a:gd name="T0" fmla="*/ 46 w 54"/>
                <a:gd name="T1" fmla="*/ 107 h 108"/>
                <a:gd name="T2" fmla="*/ 53 w 54"/>
                <a:gd name="T3" fmla="*/ 102 h 108"/>
                <a:gd name="T4" fmla="*/ 7 w 54"/>
                <a:gd name="T5" fmla="*/ 0 h 108"/>
                <a:gd name="T6" fmla="*/ 0 w 54"/>
                <a:gd name="T7" fmla="*/ 4 h 108"/>
                <a:gd name="T8" fmla="*/ 46 w 54"/>
                <a:gd name="T9" fmla="*/ 107 h 108"/>
              </a:gdLst>
              <a:ahLst/>
              <a:cxnLst>
                <a:cxn ang="0">
                  <a:pos x="T0" y="T1"/>
                </a:cxn>
                <a:cxn ang="0">
                  <a:pos x="T2" y="T3"/>
                </a:cxn>
                <a:cxn ang="0">
                  <a:pos x="T4" y="T5"/>
                </a:cxn>
                <a:cxn ang="0">
                  <a:pos x="T6" y="T7"/>
                </a:cxn>
                <a:cxn ang="0">
                  <a:pos x="T8" y="T9"/>
                </a:cxn>
              </a:cxnLst>
              <a:rect l="0" t="0" r="r" b="b"/>
              <a:pathLst>
                <a:path w="54" h="108">
                  <a:moveTo>
                    <a:pt x="46" y="107"/>
                  </a:moveTo>
                  <a:lnTo>
                    <a:pt x="53" y="102"/>
                  </a:lnTo>
                  <a:lnTo>
                    <a:pt x="7" y="0"/>
                  </a:lnTo>
                  <a:lnTo>
                    <a:pt x="0" y="4"/>
                  </a:lnTo>
                  <a:lnTo>
                    <a:pt x="46" y="10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6" name="Freeform 16">
              <a:extLst>
                <a:ext uri="{FF2B5EF4-FFF2-40B4-BE49-F238E27FC236}">
                  <a16:creationId xmlns:a16="http://schemas.microsoft.com/office/drawing/2014/main" id="{70559F67-712F-40C8-9DE8-4FE0CC72A5AA}"/>
                </a:ext>
              </a:extLst>
            </p:cNvPr>
            <p:cNvSpPr>
              <a:spLocks/>
            </p:cNvSpPr>
            <p:nvPr/>
          </p:nvSpPr>
          <p:spPr bwMode="auto">
            <a:xfrm>
              <a:off x="109" y="3498"/>
              <a:ext cx="57" cy="116"/>
            </a:xfrm>
            <a:custGeom>
              <a:avLst/>
              <a:gdLst>
                <a:gd name="T0" fmla="*/ 49 w 57"/>
                <a:gd name="T1" fmla="*/ 115 h 116"/>
                <a:gd name="T2" fmla="*/ 56 w 57"/>
                <a:gd name="T3" fmla="*/ 112 h 116"/>
                <a:gd name="T4" fmla="*/ 5 w 57"/>
                <a:gd name="T5" fmla="*/ 0 h 116"/>
                <a:gd name="T6" fmla="*/ 0 w 57"/>
                <a:gd name="T7" fmla="*/ 2 h 116"/>
                <a:gd name="T8" fmla="*/ 49 w 57"/>
                <a:gd name="T9" fmla="*/ 115 h 116"/>
              </a:gdLst>
              <a:ahLst/>
              <a:cxnLst>
                <a:cxn ang="0">
                  <a:pos x="T0" y="T1"/>
                </a:cxn>
                <a:cxn ang="0">
                  <a:pos x="T2" y="T3"/>
                </a:cxn>
                <a:cxn ang="0">
                  <a:pos x="T4" y="T5"/>
                </a:cxn>
                <a:cxn ang="0">
                  <a:pos x="T6" y="T7"/>
                </a:cxn>
                <a:cxn ang="0">
                  <a:pos x="T8" y="T9"/>
                </a:cxn>
              </a:cxnLst>
              <a:rect l="0" t="0" r="r" b="b"/>
              <a:pathLst>
                <a:path w="57" h="116">
                  <a:moveTo>
                    <a:pt x="49" y="115"/>
                  </a:moveTo>
                  <a:lnTo>
                    <a:pt x="56" y="112"/>
                  </a:lnTo>
                  <a:lnTo>
                    <a:pt x="5" y="0"/>
                  </a:lnTo>
                  <a:lnTo>
                    <a:pt x="0" y="2"/>
                  </a:lnTo>
                  <a:lnTo>
                    <a:pt x="49" y="115"/>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7" name="Freeform 17">
              <a:extLst>
                <a:ext uri="{FF2B5EF4-FFF2-40B4-BE49-F238E27FC236}">
                  <a16:creationId xmlns:a16="http://schemas.microsoft.com/office/drawing/2014/main" id="{0E738FC9-4ACB-4BBD-9A3D-6A9F0247B8BC}"/>
                </a:ext>
              </a:extLst>
            </p:cNvPr>
            <p:cNvSpPr>
              <a:spLocks/>
            </p:cNvSpPr>
            <p:nvPr/>
          </p:nvSpPr>
          <p:spPr bwMode="auto">
            <a:xfrm>
              <a:off x="112" y="3498"/>
              <a:ext cx="26" cy="17"/>
            </a:xfrm>
            <a:custGeom>
              <a:avLst/>
              <a:gdLst>
                <a:gd name="T0" fmla="*/ 22 w 26"/>
                <a:gd name="T1" fmla="*/ 16 h 17"/>
                <a:gd name="T2" fmla="*/ 25 w 26"/>
                <a:gd name="T3" fmla="*/ 9 h 17"/>
                <a:gd name="T4" fmla="*/ 4 w 26"/>
                <a:gd name="T5" fmla="*/ 0 h 17"/>
                <a:gd name="T6" fmla="*/ 0 w 26"/>
                <a:gd name="T7" fmla="*/ 6 h 17"/>
                <a:gd name="T8" fmla="*/ 22 w 26"/>
                <a:gd name="T9" fmla="*/ 16 h 17"/>
              </a:gdLst>
              <a:ahLst/>
              <a:cxnLst>
                <a:cxn ang="0">
                  <a:pos x="T0" y="T1"/>
                </a:cxn>
                <a:cxn ang="0">
                  <a:pos x="T2" y="T3"/>
                </a:cxn>
                <a:cxn ang="0">
                  <a:pos x="T4" y="T5"/>
                </a:cxn>
                <a:cxn ang="0">
                  <a:pos x="T6" y="T7"/>
                </a:cxn>
                <a:cxn ang="0">
                  <a:pos x="T8" y="T9"/>
                </a:cxn>
              </a:cxnLst>
              <a:rect l="0" t="0" r="r" b="b"/>
              <a:pathLst>
                <a:path w="26" h="17">
                  <a:moveTo>
                    <a:pt x="22" y="16"/>
                  </a:moveTo>
                  <a:lnTo>
                    <a:pt x="25" y="9"/>
                  </a:lnTo>
                  <a:lnTo>
                    <a:pt x="4" y="0"/>
                  </a:lnTo>
                  <a:lnTo>
                    <a:pt x="0" y="6"/>
                  </a:lnTo>
                  <a:lnTo>
                    <a:pt x="22"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8" name="Freeform 18">
              <a:extLst>
                <a:ext uri="{FF2B5EF4-FFF2-40B4-BE49-F238E27FC236}">
                  <a16:creationId xmlns:a16="http://schemas.microsoft.com/office/drawing/2014/main" id="{74989E3D-0EAA-47C7-B89E-9EB7E5D932A4}"/>
                </a:ext>
              </a:extLst>
            </p:cNvPr>
            <p:cNvSpPr>
              <a:spLocks/>
            </p:cNvSpPr>
            <p:nvPr/>
          </p:nvSpPr>
          <p:spPr bwMode="auto">
            <a:xfrm>
              <a:off x="218" y="3453"/>
              <a:ext cx="28" cy="18"/>
            </a:xfrm>
            <a:custGeom>
              <a:avLst/>
              <a:gdLst>
                <a:gd name="T0" fmla="*/ 23 w 28"/>
                <a:gd name="T1" fmla="*/ 17 h 18"/>
                <a:gd name="T2" fmla="*/ 27 w 28"/>
                <a:gd name="T3" fmla="*/ 10 h 18"/>
                <a:gd name="T4" fmla="*/ 4 w 28"/>
                <a:gd name="T5" fmla="*/ 0 h 18"/>
                <a:gd name="T6" fmla="*/ 0 w 28"/>
                <a:gd name="T7" fmla="*/ 5 h 18"/>
                <a:gd name="T8" fmla="*/ 23 w 28"/>
                <a:gd name="T9" fmla="*/ 17 h 18"/>
              </a:gdLst>
              <a:ahLst/>
              <a:cxnLst>
                <a:cxn ang="0">
                  <a:pos x="T0" y="T1"/>
                </a:cxn>
                <a:cxn ang="0">
                  <a:pos x="T2" y="T3"/>
                </a:cxn>
                <a:cxn ang="0">
                  <a:pos x="T4" y="T5"/>
                </a:cxn>
                <a:cxn ang="0">
                  <a:pos x="T6" y="T7"/>
                </a:cxn>
                <a:cxn ang="0">
                  <a:pos x="T8" y="T9"/>
                </a:cxn>
              </a:cxnLst>
              <a:rect l="0" t="0" r="r" b="b"/>
              <a:pathLst>
                <a:path w="28" h="18">
                  <a:moveTo>
                    <a:pt x="23" y="17"/>
                  </a:moveTo>
                  <a:lnTo>
                    <a:pt x="27" y="10"/>
                  </a:lnTo>
                  <a:lnTo>
                    <a:pt x="4" y="0"/>
                  </a:lnTo>
                  <a:lnTo>
                    <a:pt x="0" y="5"/>
                  </a:lnTo>
                  <a:lnTo>
                    <a:pt x="23" y="17"/>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25A34CB-CC7D-4581-9D5C-3FE7C5942526}"/>
              </a:ext>
            </a:extLst>
          </p:cNvPr>
          <p:cNvSpPr>
            <a:spLocks noGrp="1" noChangeArrowheads="1"/>
          </p:cNvSpPr>
          <p:nvPr>
            <p:ph type="body" idx="1"/>
          </p:nvPr>
        </p:nvSpPr>
        <p:spPr>
          <a:noFill/>
          <a:ln/>
        </p:spPr>
        <p:txBody>
          <a:bodyPr/>
          <a:lstStyle/>
          <a:p>
            <a:pPr>
              <a:spcAft>
                <a:spcPct val="2000"/>
              </a:spcAft>
              <a:tabLst/>
            </a:pPr>
            <a:r>
              <a:rPr lang="en-US" altLang="en-US">
                <a:latin typeface="Helvetica" panose="020B0604020202020204" pitchFamily="34" charset="0"/>
              </a:rPr>
              <a:t>Trapping Predefined Oracle Server Exceptions</a:t>
            </a:r>
          </a:p>
          <a:p>
            <a:pPr lvl="1">
              <a:tabLst/>
            </a:pPr>
            <a:r>
              <a:rPr lang="en-US" altLang="en-US"/>
              <a:t>Only one exception is raised and handled at any time.</a:t>
            </a:r>
          </a:p>
        </p:txBody>
      </p:sp>
      <p:sp>
        <p:nvSpPr>
          <p:cNvPr id="24579" name="Rectangle 3">
            <a:extLst>
              <a:ext uri="{FF2B5EF4-FFF2-40B4-BE49-F238E27FC236}">
                <a16:creationId xmlns:a16="http://schemas.microsoft.com/office/drawing/2014/main" id="{01AFB77C-8C71-4398-920A-6B69CE262104}"/>
              </a:ext>
            </a:extLst>
          </p:cNvPr>
          <p:cNvSpPr>
            <a:spLocks noGrp="1" noRot="1" noChangeAspect="1" noChangeArrowheads="1" noTextEdit="1"/>
          </p:cNvSpPr>
          <p:nvPr>
            <p:ph type="sldImg"/>
          </p:nvPr>
        </p:nvSpPr>
        <p:spPr>
          <a:xfrm>
            <a:off x="471488" y="157163"/>
            <a:ext cx="5870575" cy="4402137"/>
          </a:xfrm>
          <a:ln cap="flat"/>
        </p:spPr>
      </p:sp>
      <p:grpSp>
        <p:nvGrpSpPr>
          <p:cNvPr id="24591" name="Group 15">
            <a:extLst>
              <a:ext uri="{FF2B5EF4-FFF2-40B4-BE49-F238E27FC236}">
                <a16:creationId xmlns:a16="http://schemas.microsoft.com/office/drawing/2014/main" id="{DA422E16-F163-4904-81CB-7D2F0C7C3CC1}"/>
              </a:ext>
            </a:extLst>
          </p:cNvPr>
          <p:cNvGrpSpPr>
            <a:grpSpLocks/>
          </p:cNvGrpSpPr>
          <p:nvPr/>
        </p:nvGrpSpPr>
        <p:grpSpPr bwMode="auto">
          <a:xfrm>
            <a:off x="203200" y="5067300"/>
            <a:ext cx="285750" cy="301625"/>
            <a:chOff x="128" y="3192"/>
            <a:chExt cx="180" cy="190"/>
          </a:xfrm>
        </p:grpSpPr>
        <p:sp>
          <p:nvSpPr>
            <p:cNvPr id="24580" name="Freeform 4">
              <a:extLst>
                <a:ext uri="{FF2B5EF4-FFF2-40B4-BE49-F238E27FC236}">
                  <a16:creationId xmlns:a16="http://schemas.microsoft.com/office/drawing/2014/main" id="{366766F5-6A77-425F-BEA2-C0C4693B67A0}"/>
                </a:ext>
              </a:extLst>
            </p:cNvPr>
            <p:cNvSpPr>
              <a:spLocks/>
            </p:cNvSpPr>
            <p:nvPr/>
          </p:nvSpPr>
          <p:spPr bwMode="auto">
            <a:xfrm>
              <a:off x="128" y="3192"/>
              <a:ext cx="180" cy="182"/>
            </a:xfrm>
            <a:custGeom>
              <a:avLst/>
              <a:gdLst>
                <a:gd name="T0" fmla="*/ 179 w 180"/>
                <a:gd name="T1" fmla="*/ 181 h 182"/>
                <a:gd name="T2" fmla="*/ 179 w 180"/>
                <a:gd name="T3" fmla="*/ 0 h 182"/>
                <a:gd name="T4" fmla="*/ 0 w 180"/>
                <a:gd name="T5" fmla="*/ 0 h 182"/>
                <a:gd name="T6" fmla="*/ 0 w 180"/>
                <a:gd name="T7" fmla="*/ 181 h 182"/>
                <a:gd name="T8" fmla="*/ 179 w 180"/>
                <a:gd name="T9" fmla="*/ 181 h 182"/>
              </a:gdLst>
              <a:ahLst/>
              <a:cxnLst>
                <a:cxn ang="0">
                  <a:pos x="T0" y="T1"/>
                </a:cxn>
                <a:cxn ang="0">
                  <a:pos x="T2" y="T3"/>
                </a:cxn>
                <a:cxn ang="0">
                  <a:pos x="T4" y="T5"/>
                </a:cxn>
                <a:cxn ang="0">
                  <a:pos x="T6" y="T7"/>
                </a:cxn>
                <a:cxn ang="0">
                  <a:pos x="T8" y="T9"/>
                </a:cxn>
              </a:cxnLst>
              <a:rect l="0" t="0" r="r" b="b"/>
              <a:pathLst>
                <a:path w="180" h="182">
                  <a:moveTo>
                    <a:pt x="179" y="181"/>
                  </a:moveTo>
                  <a:lnTo>
                    <a:pt x="179" y="0"/>
                  </a:lnTo>
                  <a:lnTo>
                    <a:pt x="0" y="0"/>
                  </a:lnTo>
                  <a:lnTo>
                    <a:pt x="0" y="181"/>
                  </a:lnTo>
                  <a:lnTo>
                    <a:pt x="179" y="181"/>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Freeform 5">
              <a:extLst>
                <a:ext uri="{FF2B5EF4-FFF2-40B4-BE49-F238E27FC236}">
                  <a16:creationId xmlns:a16="http://schemas.microsoft.com/office/drawing/2014/main" id="{F3CC7796-A3BE-4159-AEE7-6A5F126180A4}"/>
                </a:ext>
              </a:extLst>
            </p:cNvPr>
            <p:cNvSpPr>
              <a:spLocks/>
            </p:cNvSpPr>
            <p:nvPr/>
          </p:nvSpPr>
          <p:spPr bwMode="auto">
            <a:xfrm>
              <a:off x="209" y="3365"/>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2" name="Freeform 6">
              <a:extLst>
                <a:ext uri="{FF2B5EF4-FFF2-40B4-BE49-F238E27FC236}">
                  <a16:creationId xmlns:a16="http://schemas.microsoft.com/office/drawing/2014/main" id="{99C37977-1CDB-44B2-B7FD-627348EFA2A3}"/>
                </a:ext>
              </a:extLst>
            </p:cNvPr>
            <p:cNvSpPr>
              <a:spLocks/>
            </p:cNvSpPr>
            <p:nvPr/>
          </p:nvSpPr>
          <p:spPr bwMode="auto">
            <a:xfrm>
              <a:off x="151" y="3246"/>
              <a:ext cx="32" cy="18"/>
            </a:xfrm>
            <a:custGeom>
              <a:avLst/>
              <a:gdLst>
                <a:gd name="T0" fmla="*/ 0 w 32"/>
                <a:gd name="T1" fmla="*/ 0 h 18"/>
                <a:gd name="T2" fmla="*/ 25 w 32"/>
                <a:gd name="T3" fmla="*/ 17 h 18"/>
                <a:gd name="T4" fmla="*/ 31 w 32"/>
                <a:gd name="T5" fmla="*/ 7 h 18"/>
                <a:gd name="T6" fmla="*/ 0 w 32"/>
                <a:gd name="T7" fmla="*/ 0 h 18"/>
              </a:gdLst>
              <a:ahLst/>
              <a:cxnLst>
                <a:cxn ang="0">
                  <a:pos x="T0" y="T1"/>
                </a:cxn>
                <a:cxn ang="0">
                  <a:pos x="T2" y="T3"/>
                </a:cxn>
                <a:cxn ang="0">
                  <a:pos x="T4" y="T5"/>
                </a:cxn>
                <a:cxn ang="0">
                  <a:pos x="T6" y="T7"/>
                </a:cxn>
              </a:cxnLst>
              <a:rect l="0" t="0" r="r" b="b"/>
              <a:pathLst>
                <a:path w="32" h="18">
                  <a:moveTo>
                    <a:pt x="0" y="0"/>
                  </a:moveTo>
                  <a:lnTo>
                    <a:pt x="25" y="17"/>
                  </a:lnTo>
                  <a:lnTo>
                    <a:pt x="31" y="7"/>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3" name="Freeform 7">
              <a:extLst>
                <a:ext uri="{FF2B5EF4-FFF2-40B4-BE49-F238E27FC236}">
                  <a16:creationId xmlns:a16="http://schemas.microsoft.com/office/drawing/2014/main" id="{E11221B6-C1BA-422A-B86A-88D55BBC3E83}"/>
                </a:ext>
              </a:extLst>
            </p:cNvPr>
            <p:cNvSpPr>
              <a:spLocks/>
            </p:cNvSpPr>
            <p:nvPr/>
          </p:nvSpPr>
          <p:spPr bwMode="auto">
            <a:xfrm>
              <a:off x="261" y="3246"/>
              <a:ext cx="34" cy="18"/>
            </a:xfrm>
            <a:custGeom>
              <a:avLst/>
              <a:gdLst>
                <a:gd name="T0" fmla="*/ 33 w 34"/>
                <a:gd name="T1" fmla="*/ 0 h 18"/>
                <a:gd name="T2" fmla="*/ 6 w 34"/>
                <a:gd name="T3" fmla="*/ 17 h 18"/>
                <a:gd name="T4" fmla="*/ 0 w 34"/>
                <a:gd name="T5" fmla="*/ 8 h 18"/>
                <a:gd name="T6" fmla="*/ 33 w 34"/>
                <a:gd name="T7" fmla="*/ 0 h 18"/>
              </a:gdLst>
              <a:ahLst/>
              <a:cxnLst>
                <a:cxn ang="0">
                  <a:pos x="T0" y="T1"/>
                </a:cxn>
                <a:cxn ang="0">
                  <a:pos x="T2" y="T3"/>
                </a:cxn>
                <a:cxn ang="0">
                  <a:pos x="T4" y="T5"/>
                </a:cxn>
                <a:cxn ang="0">
                  <a:pos x="T6" y="T7"/>
                </a:cxn>
              </a:cxnLst>
              <a:rect l="0" t="0" r="r" b="b"/>
              <a:pathLst>
                <a:path w="34" h="18">
                  <a:moveTo>
                    <a:pt x="33" y="0"/>
                  </a:moveTo>
                  <a:lnTo>
                    <a:pt x="6" y="17"/>
                  </a:lnTo>
                  <a:lnTo>
                    <a:pt x="0" y="8"/>
                  </a:lnTo>
                  <a:lnTo>
                    <a:pt x="33"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Freeform 8">
              <a:extLst>
                <a:ext uri="{FF2B5EF4-FFF2-40B4-BE49-F238E27FC236}">
                  <a16:creationId xmlns:a16="http://schemas.microsoft.com/office/drawing/2014/main" id="{6BD35705-3E1D-435C-9619-B73D794BD4CE}"/>
                </a:ext>
              </a:extLst>
            </p:cNvPr>
            <p:cNvSpPr>
              <a:spLocks/>
            </p:cNvSpPr>
            <p:nvPr/>
          </p:nvSpPr>
          <p:spPr bwMode="auto">
            <a:xfrm>
              <a:off x="148" y="3283"/>
              <a:ext cx="33" cy="19"/>
            </a:xfrm>
            <a:custGeom>
              <a:avLst/>
              <a:gdLst>
                <a:gd name="T0" fmla="*/ 0 w 33"/>
                <a:gd name="T1" fmla="*/ 18 h 19"/>
                <a:gd name="T2" fmla="*/ 32 w 33"/>
                <a:gd name="T3" fmla="*/ 14 h 19"/>
                <a:gd name="T4" fmla="*/ 30 w 33"/>
                <a:gd name="T5" fmla="*/ 0 h 19"/>
                <a:gd name="T6" fmla="*/ 0 w 33"/>
                <a:gd name="T7" fmla="*/ 18 h 19"/>
              </a:gdLst>
              <a:ahLst/>
              <a:cxnLst>
                <a:cxn ang="0">
                  <a:pos x="T0" y="T1"/>
                </a:cxn>
                <a:cxn ang="0">
                  <a:pos x="T2" y="T3"/>
                </a:cxn>
                <a:cxn ang="0">
                  <a:pos x="T4" y="T5"/>
                </a:cxn>
                <a:cxn ang="0">
                  <a:pos x="T6" y="T7"/>
                </a:cxn>
              </a:cxnLst>
              <a:rect l="0" t="0" r="r" b="b"/>
              <a:pathLst>
                <a:path w="33" h="19">
                  <a:moveTo>
                    <a:pt x="0" y="18"/>
                  </a:moveTo>
                  <a:lnTo>
                    <a:pt x="32" y="14"/>
                  </a:lnTo>
                  <a:lnTo>
                    <a:pt x="30" y="0"/>
                  </a:lnTo>
                  <a:lnTo>
                    <a:pt x="0"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5" name="Freeform 9">
              <a:extLst>
                <a:ext uri="{FF2B5EF4-FFF2-40B4-BE49-F238E27FC236}">
                  <a16:creationId xmlns:a16="http://schemas.microsoft.com/office/drawing/2014/main" id="{4CE5543D-8291-4504-B3D8-4CE74402BF0B}"/>
                </a:ext>
              </a:extLst>
            </p:cNvPr>
            <p:cNvSpPr>
              <a:spLocks/>
            </p:cNvSpPr>
            <p:nvPr/>
          </p:nvSpPr>
          <p:spPr bwMode="auto">
            <a:xfrm>
              <a:off x="264" y="3284"/>
              <a:ext cx="34" cy="19"/>
            </a:xfrm>
            <a:custGeom>
              <a:avLst/>
              <a:gdLst>
                <a:gd name="T0" fmla="*/ 33 w 34"/>
                <a:gd name="T1" fmla="*/ 18 h 19"/>
                <a:gd name="T2" fmla="*/ 0 w 34"/>
                <a:gd name="T3" fmla="*/ 15 h 19"/>
                <a:gd name="T4" fmla="*/ 2 w 34"/>
                <a:gd name="T5" fmla="*/ 0 h 19"/>
                <a:gd name="T6" fmla="*/ 33 w 34"/>
                <a:gd name="T7" fmla="*/ 18 h 19"/>
              </a:gdLst>
              <a:ahLst/>
              <a:cxnLst>
                <a:cxn ang="0">
                  <a:pos x="T0" y="T1"/>
                </a:cxn>
                <a:cxn ang="0">
                  <a:pos x="T2" y="T3"/>
                </a:cxn>
                <a:cxn ang="0">
                  <a:pos x="T4" y="T5"/>
                </a:cxn>
                <a:cxn ang="0">
                  <a:pos x="T6" y="T7"/>
                </a:cxn>
              </a:cxnLst>
              <a:rect l="0" t="0" r="r" b="b"/>
              <a:pathLst>
                <a:path w="34" h="19">
                  <a:moveTo>
                    <a:pt x="33" y="18"/>
                  </a:moveTo>
                  <a:lnTo>
                    <a:pt x="0" y="15"/>
                  </a:lnTo>
                  <a:lnTo>
                    <a:pt x="2" y="0"/>
                  </a:lnTo>
                  <a:lnTo>
                    <a:pt x="33" y="18"/>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6" name="Freeform 10">
              <a:extLst>
                <a:ext uri="{FF2B5EF4-FFF2-40B4-BE49-F238E27FC236}">
                  <a16:creationId xmlns:a16="http://schemas.microsoft.com/office/drawing/2014/main" id="{6D154968-B253-49BF-8AB9-21849E79830D}"/>
                </a:ext>
              </a:extLst>
            </p:cNvPr>
            <p:cNvSpPr>
              <a:spLocks/>
            </p:cNvSpPr>
            <p:nvPr/>
          </p:nvSpPr>
          <p:spPr bwMode="auto">
            <a:xfrm>
              <a:off x="173" y="3206"/>
              <a:ext cx="26" cy="30"/>
            </a:xfrm>
            <a:custGeom>
              <a:avLst/>
              <a:gdLst>
                <a:gd name="T0" fmla="*/ 0 w 26"/>
                <a:gd name="T1" fmla="*/ 0 h 30"/>
                <a:gd name="T2" fmla="*/ 15 w 26"/>
                <a:gd name="T3" fmla="*/ 29 h 30"/>
                <a:gd name="T4" fmla="*/ 25 w 26"/>
                <a:gd name="T5" fmla="*/ 22 h 30"/>
                <a:gd name="T6" fmla="*/ 0 w 26"/>
                <a:gd name="T7" fmla="*/ 0 h 30"/>
              </a:gdLst>
              <a:ahLst/>
              <a:cxnLst>
                <a:cxn ang="0">
                  <a:pos x="T0" y="T1"/>
                </a:cxn>
                <a:cxn ang="0">
                  <a:pos x="T2" y="T3"/>
                </a:cxn>
                <a:cxn ang="0">
                  <a:pos x="T4" y="T5"/>
                </a:cxn>
                <a:cxn ang="0">
                  <a:pos x="T6" y="T7"/>
                </a:cxn>
              </a:cxnLst>
              <a:rect l="0" t="0" r="r" b="b"/>
              <a:pathLst>
                <a:path w="26" h="30">
                  <a:moveTo>
                    <a:pt x="0" y="0"/>
                  </a:moveTo>
                  <a:lnTo>
                    <a:pt x="15" y="29"/>
                  </a:lnTo>
                  <a:lnTo>
                    <a:pt x="25" y="22"/>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7" name="Freeform 11">
              <a:extLst>
                <a:ext uri="{FF2B5EF4-FFF2-40B4-BE49-F238E27FC236}">
                  <a16:creationId xmlns:a16="http://schemas.microsoft.com/office/drawing/2014/main" id="{E3936E17-1034-4AB0-B533-F1FF8CA3A017}"/>
                </a:ext>
              </a:extLst>
            </p:cNvPr>
            <p:cNvSpPr>
              <a:spLocks/>
            </p:cNvSpPr>
            <p:nvPr/>
          </p:nvSpPr>
          <p:spPr bwMode="auto">
            <a:xfrm>
              <a:off x="238" y="3208"/>
              <a:ext cx="29" cy="32"/>
            </a:xfrm>
            <a:custGeom>
              <a:avLst/>
              <a:gdLst>
                <a:gd name="T0" fmla="*/ 28 w 29"/>
                <a:gd name="T1" fmla="*/ 0 h 32"/>
                <a:gd name="T2" fmla="*/ 11 w 29"/>
                <a:gd name="T3" fmla="*/ 31 h 32"/>
                <a:gd name="T4" fmla="*/ 0 w 29"/>
                <a:gd name="T5" fmla="*/ 23 h 32"/>
                <a:gd name="T6" fmla="*/ 28 w 29"/>
                <a:gd name="T7" fmla="*/ 0 h 32"/>
              </a:gdLst>
              <a:ahLst/>
              <a:cxnLst>
                <a:cxn ang="0">
                  <a:pos x="T0" y="T1"/>
                </a:cxn>
                <a:cxn ang="0">
                  <a:pos x="T2" y="T3"/>
                </a:cxn>
                <a:cxn ang="0">
                  <a:pos x="T4" y="T5"/>
                </a:cxn>
                <a:cxn ang="0">
                  <a:pos x="T6" y="T7"/>
                </a:cxn>
              </a:cxnLst>
              <a:rect l="0" t="0" r="r" b="b"/>
              <a:pathLst>
                <a:path w="29" h="32">
                  <a:moveTo>
                    <a:pt x="28" y="0"/>
                  </a:moveTo>
                  <a:lnTo>
                    <a:pt x="11" y="31"/>
                  </a:lnTo>
                  <a:lnTo>
                    <a:pt x="0" y="23"/>
                  </a:lnTo>
                  <a:lnTo>
                    <a:pt x="28"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8" name="Freeform 12">
              <a:extLst>
                <a:ext uri="{FF2B5EF4-FFF2-40B4-BE49-F238E27FC236}">
                  <a16:creationId xmlns:a16="http://schemas.microsoft.com/office/drawing/2014/main" id="{CC740A9F-7A91-4AC7-9D11-9A001C179E87}"/>
                </a:ext>
              </a:extLst>
            </p:cNvPr>
            <p:cNvSpPr>
              <a:spLocks/>
            </p:cNvSpPr>
            <p:nvPr/>
          </p:nvSpPr>
          <p:spPr bwMode="auto">
            <a:xfrm>
              <a:off x="213" y="3197"/>
              <a:ext cx="18" cy="31"/>
            </a:xfrm>
            <a:custGeom>
              <a:avLst/>
              <a:gdLst>
                <a:gd name="T0" fmla="*/ 7 w 18"/>
                <a:gd name="T1" fmla="*/ 0 h 31"/>
                <a:gd name="T2" fmla="*/ 0 w 18"/>
                <a:gd name="T3" fmla="*/ 30 h 31"/>
                <a:gd name="T4" fmla="*/ 17 w 18"/>
                <a:gd name="T5" fmla="*/ 29 h 31"/>
                <a:gd name="T6" fmla="*/ 7 w 18"/>
                <a:gd name="T7" fmla="*/ 0 h 31"/>
              </a:gdLst>
              <a:ahLst/>
              <a:cxnLst>
                <a:cxn ang="0">
                  <a:pos x="T0" y="T1"/>
                </a:cxn>
                <a:cxn ang="0">
                  <a:pos x="T2" y="T3"/>
                </a:cxn>
                <a:cxn ang="0">
                  <a:pos x="T4" y="T5"/>
                </a:cxn>
                <a:cxn ang="0">
                  <a:pos x="T6" y="T7"/>
                </a:cxn>
              </a:cxnLst>
              <a:rect l="0" t="0" r="r" b="b"/>
              <a:pathLst>
                <a:path w="18" h="31">
                  <a:moveTo>
                    <a:pt x="7" y="0"/>
                  </a:moveTo>
                  <a:lnTo>
                    <a:pt x="0" y="30"/>
                  </a:lnTo>
                  <a:lnTo>
                    <a:pt x="17" y="29"/>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9" name="Freeform 13">
              <a:extLst>
                <a:ext uri="{FF2B5EF4-FFF2-40B4-BE49-F238E27FC236}">
                  <a16:creationId xmlns:a16="http://schemas.microsoft.com/office/drawing/2014/main" id="{B47834FD-F0CC-4EC2-A596-D29699E2C4A1}"/>
                </a:ext>
              </a:extLst>
            </p:cNvPr>
            <p:cNvSpPr>
              <a:spLocks/>
            </p:cNvSpPr>
            <p:nvPr/>
          </p:nvSpPr>
          <p:spPr bwMode="auto">
            <a:xfrm>
              <a:off x="188" y="3245"/>
              <a:ext cx="67" cy="113"/>
            </a:xfrm>
            <a:custGeom>
              <a:avLst/>
              <a:gdLst>
                <a:gd name="T0" fmla="*/ 21 w 67"/>
                <a:gd name="T1" fmla="*/ 112 h 113"/>
                <a:gd name="T2" fmla="*/ 22 w 67"/>
                <a:gd name="T3" fmla="*/ 92 h 113"/>
                <a:gd name="T4" fmla="*/ 20 w 67"/>
                <a:gd name="T5" fmla="*/ 89 h 113"/>
                <a:gd name="T6" fmla="*/ 14 w 67"/>
                <a:gd name="T7" fmla="*/ 81 h 113"/>
                <a:gd name="T8" fmla="*/ 8 w 67"/>
                <a:gd name="T9" fmla="*/ 70 h 113"/>
                <a:gd name="T10" fmla="*/ 3 w 67"/>
                <a:gd name="T11" fmla="*/ 56 h 113"/>
                <a:gd name="T12" fmla="*/ 0 w 67"/>
                <a:gd name="T13" fmla="*/ 41 h 113"/>
                <a:gd name="T14" fmla="*/ 0 w 67"/>
                <a:gd name="T15" fmla="*/ 26 h 113"/>
                <a:gd name="T16" fmla="*/ 7 w 67"/>
                <a:gd name="T17" fmla="*/ 11 h 113"/>
                <a:gd name="T18" fmla="*/ 22 w 67"/>
                <a:gd name="T19" fmla="*/ 0 h 113"/>
                <a:gd name="T20" fmla="*/ 42 w 67"/>
                <a:gd name="T21" fmla="*/ 0 h 113"/>
                <a:gd name="T22" fmla="*/ 45 w 67"/>
                <a:gd name="T23" fmla="*/ 0 h 113"/>
                <a:gd name="T24" fmla="*/ 50 w 67"/>
                <a:gd name="T25" fmla="*/ 4 h 113"/>
                <a:gd name="T26" fmla="*/ 56 w 67"/>
                <a:gd name="T27" fmla="*/ 10 h 113"/>
                <a:gd name="T28" fmla="*/ 62 w 67"/>
                <a:gd name="T29" fmla="*/ 19 h 113"/>
                <a:gd name="T30" fmla="*/ 66 w 67"/>
                <a:gd name="T31" fmla="*/ 31 h 113"/>
                <a:gd name="T32" fmla="*/ 65 w 67"/>
                <a:gd name="T33" fmla="*/ 47 h 113"/>
                <a:gd name="T34" fmla="*/ 58 w 67"/>
                <a:gd name="T35" fmla="*/ 66 h 113"/>
                <a:gd name="T36" fmla="*/ 42 w 67"/>
                <a:gd name="T37" fmla="*/ 89 h 113"/>
                <a:gd name="T38" fmla="*/ 42 w 67"/>
                <a:gd name="T39" fmla="*/ 112 h 113"/>
                <a:gd name="T40" fmla="*/ 21 w 67"/>
                <a:gd name="T41" fmla="*/ 11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7" h="113">
                  <a:moveTo>
                    <a:pt x="21" y="112"/>
                  </a:moveTo>
                  <a:lnTo>
                    <a:pt x="22" y="92"/>
                  </a:lnTo>
                  <a:lnTo>
                    <a:pt x="20" y="89"/>
                  </a:lnTo>
                  <a:lnTo>
                    <a:pt x="14" y="81"/>
                  </a:lnTo>
                  <a:lnTo>
                    <a:pt x="8" y="70"/>
                  </a:lnTo>
                  <a:lnTo>
                    <a:pt x="3" y="56"/>
                  </a:lnTo>
                  <a:lnTo>
                    <a:pt x="0" y="41"/>
                  </a:lnTo>
                  <a:lnTo>
                    <a:pt x="0" y="26"/>
                  </a:lnTo>
                  <a:lnTo>
                    <a:pt x="7" y="11"/>
                  </a:lnTo>
                  <a:lnTo>
                    <a:pt x="22" y="0"/>
                  </a:lnTo>
                  <a:lnTo>
                    <a:pt x="42" y="0"/>
                  </a:lnTo>
                  <a:lnTo>
                    <a:pt x="45" y="0"/>
                  </a:lnTo>
                  <a:lnTo>
                    <a:pt x="50" y="4"/>
                  </a:lnTo>
                  <a:lnTo>
                    <a:pt x="56" y="10"/>
                  </a:lnTo>
                  <a:lnTo>
                    <a:pt x="62" y="19"/>
                  </a:lnTo>
                  <a:lnTo>
                    <a:pt x="66" y="31"/>
                  </a:lnTo>
                  <a:lnTo>
                    <a:pt x="65" y="47"/>
                  </a:lnTo>
                  <a:lnTo>
                    <a:pt x="58" y="66"/>
                  </a:lnTo>
                  <a:lnTo>
                    <a:pt x="42" y="89"/>
                  </a:lnTo>
                  <a:lnTo>
                    <a:pt x="42" y="112"/>
                  </a:lnTo>
                  <a:lnTo>
                    <a:pt x="21" y="112"/>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0" name="Freeform 14">
              <a:extLst>
                <a:ext uri="{FF2B5EF4-FFF2-40B4-BE49-F238E27FC236}">
                  <a16:creationId xmlns:a16="http://schemas.microsoft.com/office/drawing/2014/main" id="{D2A536E0-4527-4F16-A939-DC01E333586C}"/>
                </a:ext>
              </a:extLst>
            </p:cNvPr>
            <p:cNvSpPr>
              <a:spLocks/>
            </p:cNvSpPr>
            <p:nvPr/>
          </p:nvSpPr>
          <p:spPr bwMode="auto">
            <a:xfrm>
              <a:off x="215" y="3264"/>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714B4B6-B4FF-463A-BF47-A4657BE1DF09}"/>
              </a:ext>
            </a:extLst>
          </p:cNvPr>
          <p:cNvSpPr>
            <a:spLocks noGrp="1" noChangeArrowheads="1"/>
          </p:cNvSpPr>
          <p:nvPr>
            <p:ph type="body" idx="1"/>
          </p:nvPr>
        </p:nvSpPr>
        <p:spPr>
          <a:noFill/>
          <a:ln/>
        </p:spPr>
        <p:txBody>
          <a:bodyPr/>
          <a:lstStyle/>
          <a:p>
            <a:pPr>
              <a:tabLst/>
            </a:pPr>
            <a:r>
              <a:rPr lang="en-US" altLang="en-US"/>
              <a:t>Trapping Non-Predefined Oracle Server Errors</a:t>
            </a:r>
          </a:p>
          <a:p>
            <a:pPr lvl="1">
              <a:tabLst/>
            </a:pPr>
            <a:r>
              <a:rPr lang="en-US" altLang="en-US"/>
              <a:t>You trap a </a:t>
            </a:r>
            <a:r>
              <a:rPr lang="en-US" altLang="en-US">
                <a:solidFill>
                  <a:srgbClr val="FC0128"/>
                </a:solidFill>
              </a:rPr>
              <a:t>non-predefined Oracle Server error </a:t>
            </a:r>
            <a:r>
              <a:rPr lang="en-US" altLang="en-US"/>
              <a:t>by declaring it first, or by using the OTHERS handler. The declared exception is raised implicitly. In PL/SQL, the pragma EXCEPTION_INIT tells the compiler to associate an exception name with an Oracle error number. That allows you to refer to any internal exception by name and to write a specific handler for it.</a:t>
            </a:r>
          </a:p>
          <a:p>
            <a:pPr lvl="1">
              <a:tabLst/>
            </a:pPr>
            <a:r>
              <a:rPr lang="en-US" altLang="en-US" b="1"/>
              <a:t>Note: </a:t>
            </a:r>
            <a:r>
              <a:rPr lang="en-US" altLang="en-US">
                <a:solidFill>
                  <a:srgbClr val="FC0128"/>
                </a:solidFill>
              </a:rPr>
              <a:t>PRAGMA </a:t>
            </a:r>
            <a:r>
              <a:rPr lang="en-US" altLang="en-US"/>
              <a:t>(also called</a:t>
            </a:r>
            <a:r>
              <a:rPr lang="en-US" altLang="en-US" i="1"/>
              <a:t> pseudoinstructions</a:t>
            </a:r>
            <a:r>
              <a:rPr lang="en-US" altLang="en-US"/>
              <a:t>) is the keyword that signifies that the statement is a compiler directive, which is not processed when the PL/SQL block is executed. Rather, it directs the PL/SQL compiler to interpret all occurrences of the exception name within the block as the associated Oracle Server error number.	</a:t>
            </a:r>
          </a:p>
          <a:p>
            <a:pPr>
              <a:tabLst/>
            </a:pPr>
            <a:endParaRPr lang="en-US" altLang="en-US" b="0">
              <a:latin typeface="Times New Roman" panose="02020603050405020304" pitchFamily="18" charset="0"/>
            </a:endParaRPr>
          </a:p>
        </p:txBody>
      </p:sp>
      <p:sp>
        <p:nvSpPr>
          <p:cNvPr id="26627" name="Rectangle 3">
            <a:extLst>
              <a:ext uri="{FF2B5EF4-FFF2-40B4-BE49-F238E27FC236}">
                <a16:creationId xmlns:a16="http://schemas.microsoft.com/office/drawing/2014/main" id="{F134F1DA-A885-48B9-BFB0-86E5900F7D76}"/>
              </a:ext>
            </a:extLst>
          </p:cNvPr>
          <p:cNvSpPr>
            <a:spLocks noGrp="1" noRot="1" noChangeAspect="1" noChangeArrowheads="1" noTextEdit="1"/>
          </p:cNvSpPr>
          <p:nvPr>
            <p:ph type="sldImg"/>
          </p:nvPr>
        </p:nvSpPr>
        <p:spPr>
          <a:xfrm>
            <a:off x="471488" y="157163"/>
            <a:ext cx="5870575" cy="4402137"/>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Exception Handling Tutorial</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B0561CA-AEF0-4C46-86A4-94807EE8B2D8}"/>
              </a:ext>
            </a:extLst>
          </p:cNvPr>
          <p:cNvSpPr>
            <a:spLocks noChangeArrowheads="1"/>
          </p:cNvSpPr>
          <p:nvPr/>
        </p:nvSpPr>
        <p:spPr bwMode="blackWhite">
          <a:xfrm>
            <a:off x="471488" y="1831975"/>
            <a:ext cx="5133975" cy="2540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03" name="Rectangle 3">
            <a:extLst>
              <a:ext uri="{FF2B5EF4-FFF2-40B4-BE49-F238E27FC236}">
                <a16:creationId xmlns:a16="http://schemas.microsoft.com/office/drawing/2014/main" id="{A2F03AB1-E41C-4594-B1F4-978D8C68ADBC}"/>
              </a:ext>
            </a:extLst>
          </p:cNvPr>
          <p:cNvSpPr>
            <a:spLocks noGrp="1" noChangeArrowheads="1"/>
          </p:cNvSpPr>
          <p:nvPr>
            <p:ph type="title"/>
          </p:nvPr>
        </p:nvSpPr>
        <p:spPr>
          <a:noFill/>
          <a:ln/>
        </p:spPr>
        <p:txBody>
          <a:bodyPr/>
          <a:lstStyle/>
          <a:p>
            <a:pPr algn="l"/>
            <a:r>
              <a:rPr lang="en-US" altLang="en-US" sz="2400" b="1" dirty="0">
                <a:solidFill>
                  <a:schemeClr val="tx1"/>
                </a:solidFill>
              </a:rPr>
              <a:t>Trapping Non-Predefined Oracle Server Errors</a:t>
            </a:r>
          </a:p>
        </p:txBody>
      </p:sp>
      <p:grpSp>
        <p:nvGrpSpPr>
          <p:cNvPr id="25606" name="Group 6">
            <a:extLst>
              <a:ext uri="{FF2B5EF4-FFF2-40B4-BE49-F238E27FC236}">
                <a16:creationId xmlns:a16="http://schemas.microsoft.com/office/drawing/2014/main" id="{FCAFCF94-29AA-42EA-804A-1BF96729F3F0}"/>
              </a:ext>
            </a:extLst>
          </p:cNvPr>
          <p:cNvGrpSpPr>
            <a:grpSpLocks/>
          </p:cNvGrpSpPr>
          <p:nvPr/>
        </p:nvGrpSpPr>
        <p:grpSpPr bwMode="auto">
          <a:xfrm>
            <a:off x="717550" y="2211388"/>
            <a:ext cx="1831975" cy="1122362"/>
            <a:chOff x="452" y="1393"/>
            <a:chExt cx="1154" cy="707"/>
          </a:xfrm>
        </p:grpSpPr>
        <p:sp>
          <p:nvSpPr>
            <p:cNvPr id="25604" name="Rectangle 4">
              <a:extLst>
                <a:ext uri="{FF2B5EF4-FFF2-40B4-BE49-F238E27FC236}">
                  <a16:creationId xmlns:a16="http://schemas.microsoft.com/office/drawing/2014/main" id="{AAF0BC53-1515-4B10-86EC-A9677A0ADEF6}"/>
                </a:ext>
              </a:extLst>
            </p:cNvPr>
            <p:cNvSpPr>
              <a:spLocks noChangeArrowheads="1"/>
            </p:cNvSpPr>
            <p:nvPr/>
          </p:nvSpPr>
          <p:spPr bwMode="blackWhite">
            <a:xfrm>
              <a:off x="45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05" name="Rectangle 5">
              <a:extLst>
                <a:ext uri="{FF2B5EF4-FFF2-40B4-BE49-F238E27FC236}">
                  <a16:creationId xmlns:a16="http://schemas.microsoft.com/office/drawing/2014/main" id="{802D6149-3167-47E2-AC6E-24356D8A85C8}"/>
                </a:ext>
              </a:extLst>
            </p:cNvPr>
            <p:cNvSpPr>
              <a:spLocks noChangeArrowheads="1"/>
            </p:cNvSpPr>
            <p:nvPr/>
          </p:nvSpPr>
          <p:spPr bwMode="auto">
            <a:xfrm>
              <a:off x="624" y="1592"/>
              <a:ext cx="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Declare</a:t>
              </a:r>
            </a:p>
          </p:txBody>
        </p:sp>
      </p:grpSp>
      <p:sp>
        <p:nvSpPr>
          <p:cNvPr id="25607" name="Rectangle 7">
            <a:extLst>
              <a:ext uri="{FF2B5EF4-FFF2-40B4-BE49-F238E27FC236}">
                <a16:creationId xmlns:a16="http://schemas.microsoft.com/office/drawing/2014/main" id="{2FBF85AF-5254-450D-8C77-65CF9A3B99BB}"/>
              </a:ext>
            </a:extLst>
          </p:cNvPr>
          <p:cNvSpPr>
            <a:spLocks noChangeArrowheads="1"/>
          </p:cNvSpPr>
          <p:nvPr/>
        </p:nvSpPr>
        <p:spPr bwMode="auto">
          <a:xfrm>
            <a:off x="582613" y="4578350"/>
            <a:ext cx="216217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Name the exception</a:t>
            </a:r>
          </a:p>
        </p:txBody>
      </p:sp>
      <p:grpSp>
        <p:nvGrpSpPr>
          <p:cNvPr id="25611" name="Group 11">
            <a:extLst>
              <a:ext uri="{FF2B5EF4-FFF2-40B4-BE49-F238E27FC236}">
                <a16:creationId xmlns:a16="http://schemas.microsoft.com/office/drawing/2014/main" id="{82884539-D68A-41EB-9C6A-EFD885EC1F62}"/>
              </a:ext>
            </a:extLst>
          </p:cNvPr>
          <p:cNvGrpSpPr>
            <a:grpSpLocks/>
          </p:cNvGrpSpPr>
          <p:nvPr/>
        </p:nvGrpSpPr>
        <p:grpSpPr bwMode="auto">
          <a:xfrm>
            <a:off x="2552700" y="2211388"/>
            <a:ext cx="2743200" cy="1122362"/>
            <a:chOff x="1608" y="1393"/>
            <a:chExt cx="1728" cy="707"/>
          </a:xfrm>
        </p:grpSpPr>
        <p:sp>
          <p:nvSpPr>
            <p:cNvPr id="25608" name="Line 8">
              <a:extLst>
                <a:ext uri="{FF2B5EF4-FFF2-40B4-BE49-F238E27FC236}">
                  <a16:creationId xmlns:a16="http://schemas.microsoft.com/office/drawing/2014/main" id="{4135AD8C-3975-4251-8D00-0EB151658E60}"/>
                </a:ext>
              </a:extLst>
            </p:cNvPr>
            <p:cNvSpPr>
              <a:spLocks noChangeShapeType="1"/>
            </p:cNvSpPr>
            <p:nvPr/>
          </p:nvSpPr>
          <p:spPr bwMode="auto">
            <a:xfrm>
              <a:off x="1608" y="1746"/>
              <a:ext cx="573"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5609" name="Rectangle 9">
              <a:extLst>
                <a:ext uri="{FF2B5EF4-FFF2-40B4-BE49-F238E27FC236}">
                  <a16:creationId xmlns:a16="http://schemas.microsoft.com/office/drawing/2014/main" id="{793CBF66-7173-4A70-9106-529F33EA4831}"/>
                </a:ext>
              </a:extLst>
            </p:cNvPr>
            <p:cNvSpPr>
              <a:spLocks noChangeArrowheads="1"/>
            </p:cNvSpPr>
            <p:nvPr/>
          </p:nvSpPr>
          <p:spPr bwMode="blackWhite">
            <a:xfrm>
              <a:off x="218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0" name="Rectangle 10">
              <a:extLst>
                <a:ext uri="{FF2B5EF4-FFF2-40B4-BE49-F238E27FC236}">
                  <a16:creationId xmlns:a16="http://schemas.microsoft.com/office/drawing/2014/main" id="{8339CAA3-2715-47DC-AF0F-7CE644E0EF7D}"/>
                </a:ext>
              </a:extLst>
            </p:cNvPr>
            <p:cNvSpPr>
              <a:spLocks noChangeArrowheads="1"/>
            </p:cNvSpPr>
            <p:nvPr/>
          </p:nvSpPr>
          <p:spPr bwMode="auto">
            <a:xfrm>
              <a:off x="2248" y="1592"/>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Associate</a:t>
              </a:r>
            </a:p>
          </p:txBody>
        </p:sp>
      </p:grpSp>
      <p:sp>
        <p:nvSpPr>
          <p:cNvPr id="25612" name="Rectangle 12">
            <a:extLst>
              <a:ext uri="{FF2B5EF4-FFF2-40B4-BE49-F238E27FC236}">
                <a16:creationId xmlns:a16="http://schemas.microsoft.com/office/drawing/2014/main" id="{ABC35BD7-FAC1-4AAB-8A22-75B45362D7D1}"/>
              </a:ext>
            </a:extLst>
          </p:cNvPr>
          <p:cNvSpPr>
            <a:spLocks noChangeArrowheads="1"/>
          </p:cNvSpPr>
          <p:nvPr/>
        </p:nvSpPr>
        <p:spPr bwMode="auto">
          <a:xfrm>
            <a:off x="2870200" y="4578350"/>
            <a:ext cx="3271838"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Code the PRAGMA EXCEPTION_INIT</a:t>
            </a:r>
          </a:p>
        </p:txBody>
      </p:sp>
      <p:sp>
        <p:nvSpPr>
          <p:cNvPr id="25613" name="Rectangle 13">
            <a:extLst>
              <a:ext uri="{FF2B5EF4-FFF2-40B4-BE49-F238E27FC236}">
                <a16:creationId xmlns:a16="http://schemas.microsoft.com/office/drawing/2014/main" id="{5E6CEB4F-F312-4B82-9B4C-4E8EB6694272}"/>
              </a:ext>
            </a:extLst>
          </p:cNvPr>
          <p:cNvSpPr>
            <a:spLocks noChangeArrowheads="1"/>
          </p:cNvSpPr>
          <p:nvPr/>
        </p:nvSpPr>
        <p:spPr bwMode="auto">
          <a:xfrm>
            <a:off x="1843088" y="3443288"/>
            <a:ext cx="25003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Declarative section</a:t>
            </a:r>
          </a:p>
        </p:txBody>
      </p:sp>
      <p:sp>
        <p:nvSpPr>
          <p:cNvPr id="25614" name="Rectangle 14">
            <a:extLst>
              <a:ext uri="{FF2B5EF4-FFF2-40B4-BE49-F238E27FC236}">
                <a16:creationId xmlns:a16="http://schemas.microsoft.com/office/drawing/2014/main" id="{7D6B4E95-AC59-4DB0-88DB-EBEECDA0D30C}"/>
              </a:ext>
            </a:extLst>
          </p:cNvPr>
          <p:cNvSpPr>
            <a:spLocks noChangeArrowheads="1"/>
          </p:cNvSpPr>
          <p:nvPr/>
        </p:nvSpPr>
        <p:spPr bwMode="blackWhite">
          <a:xfrm>
            <a:off x="5729288" y="1828800"/>
            <a:ext cx="2911475" cy="2554288"/>
          </a:xfrm>
          <a:prstGeom prst="rect">
            <a:avLst/>
          </a:prstGeom>
          <a:gradFill rotWithShape="0">
            <a:gsLst>
              <a:gs pos="0">
                <a:srgbClr val="FF6633">
                  <a:gamma/>
                  <a:shade val="89804"/>
                  <a:invGamma/>
                </a:srgbClr>
              </a:gs>
              <a:gs pos="50000">
                <a:srgbClr val="FF6633"/>
              </a:gs>
              <a:gs pos="100000">
                <a:srgbClr val="FF6633">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5618" name="Group 18">
            <a:extLst>
              <a:ext uri="{FF2B5EF4-FFF2-40B4-BE49-F238E27FC236}">
                <a16:creationId xmlns:a16="http://schemas.microsoft.com/office/drawing/2014/main" id="{18CD3AAC-1A06-4301-8E26-CBE6AD561EEB}"/>
              </a:ext>
            </a:extLst>
          </p:cNvPr>
          <p:cNvGrpSpPr>
            <a:grpSpLocks/>
          </p:cNvGrpSpPr>
          <p:nvPr/>
        </p:nvGrpSpPr>
        <p:grpSpPr bwMode="auto">
          <a:xfrm>
            <a:off x="5294313" y="2211388"/>
            <a:ext cx="2732087" cy="1122362"/>
            <a:chOff x="3335" y="1393"/>
            <a:chExt cx="1721" cy="707"/>
          </a:xfrm>
        </p:grpSpPr>
        <p:sp>
          <p:nvSpPr>
            <p:cNvPr id="25615" name="Line 15">
              <a:extLst>
                <a:ext uri="{FF2B5EF4-FFF2-40B4-BE49-F238E27FC236}">
                  <a16:creationId xmlns:a16="http://schemas.microsoft.com/office/drawing/2014/main" id="{C529CF41-2800-4FE6-979D-97DE94EA702A}"/>
                </a:ext>
              </a:extLst>
            </p:cNvPr>
            <p:cNvSpPr>
              <a:spLocks noChangeShapeType="1"/>
            </p:cNvSpPr>
            <p:nvPr/>
          </p:nvSpPr>
          <p:spPr bwMode="auto">
            <a:xfrm>
              <a:off x="3335" y="1746"/>
              <a:ext cx="568"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5616" name="Rectangle 16">
              <a:extLst>
                <a:ext uri="{FF2B5EF4-FFF2-40B4-BE49-F238E27FC236}">
                  <a16:creationId xmlns:a16="http://schemas.microsoft.com/office/drawing/2014/main" id="{37F78423-A75B-4EBE-8B85-A2E05272ED96}"/>
                </a:ext>
              </a:extLst>
            </p:cNvPr>
            <p:cNvSpPr>
              <a:spLocks noChangeArrowheads="1"/>
            </p:cNvSpPr>
            <p:nvPr/>
          </p:nvSpPr>
          <p:spPr bwMode="blackWhite">
            <a:xfrm>
              <a:off x="3902" y="1393"/>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5617" name="Rectangle 17">
              <a:extLst>
                <a:ext uri="{FF2B5EF4-FFF2-40B4-BE49-F238E27FC236}">
                  <a16:creationId xmlns:a16="http://schemas.microsoft.com/office/drawing/2014/main" id="{27C40F90-B3BD-4B3B-A503-A119E9E27ED9}"/>
                </a:ext>
              </a:extLst>
            </p:cNvPr>
            <p:cNvSpPr>
              <a:spLocks noChangeArrowheads="1"/>
            </p:cNvSpPr>
            <p:nvPr/>
          </p:nvSpPr>
          <p:spPr bwMode="auto">
            <a:xfrm>
              <a:off x="3954" y="1592"/>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Reference </a:t>
              </a:r>
            </a:p>
          </p:txBody>
        </p:sp>
      </p:grpSp>
      <p:sp>
        <p:nvSpPr>
          <p:cNvPr id="25619" name="Rectangle 19">
            <a:extLst>
              <a:ext uri="{FF2B5EF4-FFF2-40B4-BE49-F238E27FC236}">
                <a16:creationId xmlns:a16="http://schemas.microsoft.com/office/drawing/2014/main" id="{BF3F2871-6525-461B-8E09-655E57C67CE2}"/>
              </a:ext>
            </a:extLst>
          </p:cNvPr>
          <p:cNvSpPr>
            <a:spLocks noChangeArrowheads="1"/>
          </p:cNvSpPr>
          <p:nvPr/>
        </p:nvSpPr>
        <p:spPr bwMode="auto">
          <a:xfrm>
            <a:off x="6096000" y="4578350"/>
            <a:ext cx="2382838"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Handle the raised exception</a:t>
            </a:r>
          </a:p>
        </p:txBody>
      </p:sp>
      <p:sp>
        <p:nvSpPr>
          <p:cNvPr id="25620" name="Rectangle 20">
            <a:extLst>
              <a:ext uri="{FF2B5EF4-FFF2-40B4-BE49-F238E27FC236}">
                <a16:creationId xmlns:a16="http://schemas.microsoft.com/office/drawing/2014/main" id="{EF7BC11D-EDF8-48C5-86E4-8BAB47F00DEB}"/>
              </a:ext>
            </a:extLst>
          </p:cNvPr>
          <p:cNvSpPr>
            <a:spLocks noChangeArrowheads="1"/>
          </p:cNvSpPr>
          <p:nvPr/>
        </p:nvSpPr>
        <p:spPr bwMode="auto">
          <a:xfrm>
            <a:off x="5884863" y="3443288"/>
            <a:ext cx="254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Exception-handling</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 name="Slide Number Placeholder 1">
            <a:extLst>
              <a:ext uri="{FF2B5EF4-FFF2-40B4-BE49-F238E27FC236}">
                <a16:creationId xmlns:a16="http://schemas.microsoft.com/office/drawing/2014/main" id="{9C5027C1-DD40-45FD-8582-F365C3B28B93}"/>
              </a:ext>
            </a:extLst>
          </p:cNvPr>
          <p:cNvSpPr>
            <a:spLocks noGrp="1"/>
          </p:cNvSpPr>
          <p:nvPr>
            <p:ph type="sldNum" sz="quarter" idx="12"/>
          </p:nvPr>
        </p:nvSpPr>
        <p:spPr/>
        <p:txBody>
          <a:bodyPr/>
          <a:lstStyle/>
          <a:p>
            <a:pPr>
              <a:defRPr/>
            </a:pPr>
            <a:fld id="{6C7A8632-7304-4A16-9764-8BED3D3E8194}" type="slidenum">
              <a:rPr lang="en-US" smtClean="0"/>
              <a:pPr>
                <a:defRPr/>
              </a:pPr>
              <a:t>10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ox(out)">
                                      <p:cBhvr>
                                        <p:cTn id="7" dur="500"/>
                                        <p:tgtEl>
                                          <p:spTgt spid="2560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5606"/>
                                        </p:tgtEl>
                                        <p:attrNameLst>
                                          <p:attrName>style.visibility</p:attrName>
                                        </p:attrNameLst>
                                      </p:cBhvr>
                                      <p:to>
                                        <p:strVal val="visible"/>
                                      </p:to>
                                    </p:set>
                                    <p:animEffect transition="in" filter="wipe(left)">
                                      <p:cBhvr>
                                        <p:cTn id="11" dur="500"/>
                                        <p:tgtEl>
                                          <p:spTgt spid="25606"/>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607"/>
                                        </p:tgtEl>
                                        <p:attrNameLst>
                                          <p:attrName>style.visibility</p:attrName>
                                        </p:attrNameLst>
                                      </p:cBhvr>
                                      <p:to>
                                        <p:strVal val="visible"/>
                                      </p:to>
                                    </p:set>
                                    <p:animEffect transition="in" filter="wipe(left)">
                                      <p:cBhvr>
                                        <p:cTn id="15" dur="500"/>
                                        <p:tgtEl>
                                          <p:spTgt spid="2560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5611"/>
                                        </p:tgtEl>
                                        <p:attrNameLst>
                                          <p:attrName>style.visibility</p:attrName>
                                        </p:attrNameLst>
                                      </p:cBhvr>
                                      <p:to>
                                        <p:strVal val="visible"/>
                                      </p:to>
                                    </p:set>
                                    <p:animEffect transition="in" filter="wipe(left)">
                                      <p:cBhvr>
                                        <p:cTn id="20" dur="500"/>
                                        <p:tgtEl>
                                          <p:spTgt spid="25611"/>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5612"/>
                                        </p:tgtEl>
                                        <p:attrNameLst>
                                          <p:attrName>style.visibility</p:attrName>
                                        </p:attrNameLst>
                                      </p:cBhvr>
                                      <p:to>
                                        <p:strVal val="visible"/>
                                      </p:to>
                                    </p:set>
                                    <p:animEffect transition="in" filter="wipe(left)">
                                      <p:cBhvr>
                                        <p:cTn id="24" dur="500"/>
                                        <p:tgtEl>
                                          <p:spTgt spid="2561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613"/>
                                        </p:tgtEl>
                                        <p:attrNameLst>
                                          <p:attrName>style.visibility</p:attrName>
                                        </p:attrNameLst>
                                      </p:cBhvr>
                                      <p:to>
                                        <p:strVal val="visible"/>
                                      </p:to>
                                    </p:set>
                                    <p:animEffect transition="in" filter="wipe(left)">
                                      <p:cBhvr>
                                        <p:cTn id="29" dur="500"/>
                                        <p:tgtEl>
                                          <p:spTgt spid="2561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nodeType="clickEffect">
                                  <p:stCondLst>
                                    <p:cond delay="0"/>
                                  </p:stCondLst>
                                  <p:childTnLst>
                                    <p:set>
                                      <p:cBhvr>
                                        <p:cTn id="33" dur="1" fill="hold">
                                          <p:stCondLst>
                                            <p:cond delay="0"/>
                                          </p:stCondLst>
                                        </p:cTn>
                                        <p:tgtEl>
                                          <p:spTgt spid="25614"/>
                                        </p:tgtEl>
                                        <p:attrNameLst>
                                          <p:attrName>style.visibility</p:attrName>
                                        </p:attrNameLst>
                                      </p:cBhvr>
                                      <p:to>
                                        <p:strVal val="visible"/>
                                      </p:to>
                                    </p:set>
                                    <p:animEffect transition="in" filter="box(out)">
                                      <p:cBhvr>
                                        <p:cTn id="34" dur="500"/>
                                        <p:tgtEl>
                                          <p:spTgt spid="25614"/>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25618"/>
                                        </p:tgtEl>
                                        <p:attrNameLst>
                                          <p:attrName>style.visibility</p:attrName>
                                        </p:attrNameLst>
                                      </p:cBhvr>
                                      <p:to>
                                        <p:strVal val="visible"/>
                                      </p:to>
                                    </p:set>
                                    <p:animEffect transition="in" filter="wipe(left)">
                                      <p:cBhvr>
                                        <p:cTn id="38" dur="500"/>
                                        <p:tgtEl>
                                          <p:spTgt spid="25618"/>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25619"/>
                                        </p:tgtEl>
                                        <p:attrNameLst>
                                          <p:attrName>style.visibility</p:attrName>
                                        </p:attrNameLst>
                                      </p:cBhvr>
                                      <p:to>
                                        <p:strVal val="visible"/>
                                      </p:to>
                                    </p:set>
                                    <p:animEffect transition="in" filter="wipe(left)">
                                      <p:cBhvr>
                                        <p:cTn id="42" dur="500"/>
                                        <p:tgtEl>
                                          <p:spTgt spid="256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5620"/>
                                        </p:tgtEl>
                                        <p:attrNameLst>
                                          <p:attrName>style.visibility</p:attrName>
                                        </p:attrNameLst>
                                      </p:cBhvr>
                                      <p:to>
                                        <p:strVal val="visible"/>
                                      </p:to>
                                    </p:set>
                                    <p:animEffect transition="in" filter="wipe(left)">
                                      <p:cBhvr>
                                        <p:cTn id="47"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utoUpdateAnimBg="0"/>
      <p:bldP spid="25612" grpId="0" autoUpdateAnimBg="0"/>
      <p:bldP spid="25613" grpId="0" autoUpdateAnimBg="0"/>
      <p:bldP spid="25619" grpId="0" autoUpdateAnimBg="0"/>
      <p:bldP spid="2562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A29DB08-D92E-4891-B3BF-67DD0E6263B0}"/>
              </a:ext>
            </a:extLst>
          </p:cNvPr>
          <p:cNvSpPr>
            <a:spLocks noChangeArrowheads="1"/>
          </p:cNvSpPr>
          <p:nvPr/>
        </p:nvSpPr>
        <p:spPr bwMode="blackWhite">
          <a:xfrm>
            <a:off x="803275" y="2143125"/>
            <a:ext cx="7231063" cy="4033838"/>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95000"/>
              </a:lnSpc>
              <a:spcBef>
                <a:spcPct val="30000"/>
              </a:spcBef>
            </a:pPr>
            <a:r>
              <a:rPr lang="en-US" altLang="en-US" sz="1800">
                <a:solidFill>
                  <a:srgbClr val="000000"/>
                </a:solidFill>
                <a:latin typeface="Courier New" panose="02070309020205020404" pitchFamily="49" charset="0"/>
              </a:rPr>
              <a:t>DECLARE</a:t>
            </a:r>
          </a:p>
          <a:p>
            <a:pPr algn="l">
              <a:lnSpc>
                <a:spcPct val="60000"/>
              </a:lnSpc>
              <a:spcBef>
                <a:spcPct val="40000"/>
              </a:spcBef>
            </a:pPr>
            <a:r>
              <a:rPr lang="en-US" altLang="en-US" sz="1800">
                <a:solidFill>
                  <a:srgbClr val="FF3300"/>
                </a:solidFill>
                <a:latin typeface="Courier New" panose="02070309020205020404" pitchFamily="49" charset="0"/>
              </a:rPr>
              <a:t>  </a:t>
            </a:r>
            <a:r>
              <a:rPr lang="en-US" altLang="en-US" sz="1800">
                <a:solidFill>
                  <a:srgbClr val="000000"/>
                </a:solidFill>
                <a:latin typeface="Courier New" panose="02070309020205020404" pitchFamily="49" charset="0"/>
              </a:rPr>
              <a:t>e_emps_remaining	EXCEPTION;</a:t>
            </a:r>
          </a:p>
          <a:p>
            <a:pPr algn="l">
              <a:lnSpc>
                <a:spcPct val="60000"/>
              </a:lnSpc>
              <a:spcBef>
                <a:spcPct val="40000"/>
              </a:spcBef>
            </a:pPr>
            <a:r>
              <a:rPr lang="en-US" altLang="en-US" sz="1800">
                <a:solidFill>
                  <a:srgbClr val="000000"/>
                </a:solidFill>
                <a:latin typeface="Courier New" panose="02070309020205020404" pitchFamily="49" charset="0"/>
              </a:rPr>
              <a:t>  PRAGMA EXCEPTION_INIT (</a:t>
            </a:r>
          </a:p>
          <a:p>
            <a:pPr algn="l">
              <a:lnSpc>
                <a:spcPct val="60000"/>
              </a:lnSpc>
              <a:spcBef>
                <a:spcPct val="40000"/>
              </a:spcBef>
            </a:pPr>
            <a:r>
              <a:rPr lang="en-US" altLang="en-US" sz="1800">
                <a:solidFill>
                  <a:srgbClr val="000000"/>
                </a:solidFill>
                <a:latin typeface="Courier New" panose="02070309020205020404" pitchFamily="49" charset="0"/>
              </a:rPr>
              <a:t>		 e_emps_remaining, -2292);</a:t>
            </a:r>
          </a:p>
          <a:p>
            <a:pPr algn="l">
              <a:lnSpc>
                <a:spcPct val="60000"/>
              </a:lnSpc>
              <a:spcBef>
                <a:spcPct val="55000"/>
              </a:spcBef>
            </a:pPr>
            <a:r>
              <a:rPr lang="en-US" altLang="en-US" sz="1800">
                <a:solidFill>
                  <a:srgbClr val="000000"/>
                </a:solidFill>
                <a:latin typeface="Courier New" panose="02070309020205020404" pitchFamily="49" charset="0"/>
              </a:rPr>
              <a:t>  v_deptno	 dept.deptno%TYPE := &amp;p_deptno;</a:t>
            </a:r>
          </a:p>
          <a:p>
            <a:pPr algn="l">
              <a:lnSpc>
                <a:spcPct val="60000"/>
              </a:lnSpc>
              <a:spcBef>
                <a:spcPct val="40000"/>
              </a:spcBef>
            </a:pPr>
            <a:r>
              <a:rPr lang="en-US" altLang="en-US" sz="1800">
                <a:solidFill>
                  <a:srgbClr val="000000"/>
                </a:solidFill>
                <a:latin typeface="Courier New" panose="02070309020205020404" pitchFamily="49" charset="0"/>
              </a:rPr>
              <a:t>BEGIN</a:t>
            </a:r>
          </a:p>
          <a:p>
            <a:pPr algn="l">
              <a:lnSpc>
                <a:spcPct val="60000"/>
              </a:lnSpc>
              <a:spcBef>
                <a:spcPct val="40000"/>
              </a:spcBef>
            </a:pPr>
            <a:r>
              <a:rPr lang="en-US" altLang="en-US" sz="1800">
                <a:solidFill>
                  <a:srgbClr val="000000"/>
                </a:solidFill>
                <a:latin typeface="Courier New" panose="02070309020205020404" pitchFamily="49" charset="0"/>
              </a:rPr>
              <a:t>  DELETE FROM dept</a:t>
            </a:r>
          </a:p>
          <a:p>
            <a:pPr algn="l">
              <a:lnSpc>
                <a:spcPct val="60000"/>
              </a:lnSpc>
              <a:spcBef>
                <a:spcPct val="40000"/>
              </a:spcBef>
            </a:pPr>
            <a:r>
              <a:rPr lang="en-US" altLang="en-US" sz="1800">
                <a:solidFill>
                  <a:srgbClr val="000000"/>
                </a:solidFill>
                <a:latin typeface="Courier New" panose="02070309020205020404" pitchFamily="49" charset="0"/>
              </a:rPr>
              <a:t>  WHERE	 deptno = v_deptno;</a:t>
            </a:r>
          </a:p>
          <a:p>
            <a:pPr algn="l">
              <a:lnSpc>
                <a:spcPct val="60000"/>
              </a:lnSpc>
              <a:spcBef>
                <a:spcPct val="40000"/>
              </a:spcBef>
            </a:pPr>
            <a:r>
              <a:rPr lang="en-US" altLang="en-US" sz="1800">
                <a:solidFill>
                  <a:srgbClr val="000000"/>
                </a:solidFill>
                <a:latin typeface="Courier New" panose="02070309020205020404" pitchFamily="49" charset="0"/>
              </a:rPr>
              <a:t>  COMMIT;</a:t>
            </a:r>
          </a:p>
          <a:p>
            <a:pPr algn="l">
              <a:lnSpc>
                <a:spcPct val="60000"/>
              </a:lnSpc>
              <a:spcBef>
                <a:spcPct val="40000"/>
              </a:spcBef>
            </a:pPr>
            <a:r>
              <a:rPr lang="en-US" altLang="en-US" sz="1800">
                <a:solidFill>
                  <a:srgbClr val="000000"/>
                </a:solidFill>
                <a:latin typeface="Courier New" panose="02070309020205020404" pitchFamily="49" charset="0"/>
              </a:rPr>
              <a:t>EXCEPTION</a:t>
            </a:r>
          </a:p>
          <a:p>
            <a:pPr algn="l">
              <a:lnSpc>
                <a:spcPct val="60000"/>
              </a:lnSpc>
              <a:spcBef>
                <a:spcPct val="40000"/>
              </a:spcBef>
            </a:pPr>
            <a:r>
              <a:rPr lang="en-US" altLang="en-US" sz="1800">
                <a:solidFill>
                  <a:srgbClr val="000000"/>
                </a:solidFill>
                <a:latin typeface="Courier New" panose="02070309020205020404" pitchFamily="49" charset="0"/>
              </a:rPr>
              <a:t>  WHEN e_emps_remaining THEN</a:t>
            </a:r>
          </a:p>
          <a:p>
            <a:pPr algn="l">
              <a:lnSpc>
                <a:spcPct val="60000"/>
              </a:lnSpc>
              <a:spcBef>
                <a:spcPct val="40000"/>
              </a:spcBef>
            </a:pPr>
            <a:r>
              <a:rPr lang="en-US" altLang="en-US" sz="1800">
                <a:solidFill>
                  <a:srgbClr val="000000"/>
                </a:solidFill>
                <a:latin typeface="Courier New" panose="02070309020205020404" pitchFamily="49" charset="0"/>
              </a:rPr>
              <a:t>   DBMS_OUTPUT.PUT_LINE ('Cannot remove dept ' ||  </a:t>
            </a:r>
          </a:p>
          <a:p>
            <a:pPr algn="l">
              <a:lnSpc>
                <a:spcPct val="60000"/>
              </a:lnSpc>
              <a:spcBef>
                <a:spcPct val="40000"/>
              </a:spcBef>
            </a:pPr>
            <a:r>
              <a:rPr lang="en-US" altLang="en-US" sz="1800">
                <a:solidFill>
                  <a:srgbClr val="000000"/>
                </a:solidFill>
                <a:latin typeface="Courier New" panose="02070309020205020404" pitchFamily="49" charset="0"/>
              </a:rPr>
              <a:t>   TO_CHAR(v_deptno) || '.  Employees exist. ');</a:t>
            </a:r>
          </a:p>
          <a:p>
            <a:pPr algn="l">
              <a:lnSpc>
                <a:spcPct val="60000"/>
              </a:lnSpc>
              <a:spcBef>
                <a:spcPct val="40000"/>
              </a:spcBef>
            </a:pPr>
            <a:r>
              <a:rPr lang="en-US" altLang="en-US" sz="1800">
                <a:solidFill>
                  <a:srgbClr val="000000"/>
                </a:solidFill>
                <a:latin typeface="Courier New" panose="02070309020205020404" pitchFamily="49" charset="0"/>
              </a:rPr>
              <a:t>END;</a:t>
            </a:r>
          </a:p>
        </p:txBody>
      </p:sp>
      <p:sp>
        <p:nvSpPr>
          <p:cNvPr id="27651" name="Rectangle 3">
            <a:extLst>
              <a:ext uri="{FF2B5EF4-FFF2-40B4-BE49-F238E27FC236}">
                <a16:creationId xmlns:a16="http://schemas.microsoft.com/office/drawing/2014/main" id="{D485C1B9-86A2-4BFD-B15A-4CA0F03999CA}"/>
              </a:ext>
            </a:extLst>
          </p:cNvPr>
          <p:cNvSpPr>
            <a:spLocks noGrp="1" noChangeArrowheads="1"/>
          </p:cNvSpPr>
          <p:nvPr>
            <p:ph type="title"/>
          </p:nvPr>
        </p:nvSpPr>
        <p:spPr>
          <a:noFill/>
          <a:ln/>
        </p:spPr>
        <p:txBody>
          <a:bodyPr/>
          <a:lstStyle/>
          <a:p>
            <a:pPr algn="l"/>
            <a:r>
              <a:rPr lang="en-US" altLang="en-US" b="1" dirty="0">
                <a:solidFill>
                  <a:schemeClr val="tx1"/>
                </a:solidFill>
              </a:rPr>
              <a:t>Non-Predefined Error</a:t>
            </a:r>
          </a:p>
        </p:txBody>
      </p:sp>
      <p:sp>
        <p:nvSpPr>
          <p:cNvPr id="27652" name="Rectangle 4">
            <a:extLst>
              <a:ext uri="{FF2B5EF4-FFF2-40B4-BE49-F238E27FC236}">
                <a16:creationId xmlns:a16="http://schemas.microsoft.com/office/drawing/2014/main" id="{913009A9-426B-4E2E-9E0A-0E27886E2A05}"/>
              </a:ext>
            </a:extLst>
          </p:cNvPr>
          <p:cNvSpPr>
            <a:spLocks noGrp="1" noChangeArrowheads="1"/>
          </p:cNvSpPr>
          <p:nvPr>
            <p:ph type="body" idx="1"/>
          </p:nvPr>
        </p:nvSpPr>
        <p:spPr>
          <a:xfrm>
            <a:off x="482600" y="1311552"/>
            <a:ext cx="7385050" cy="904875"/>
          </a:xfrm>
          <a:noFill/>
          <a:ln/>
        </p:spPr>
        <p:txBody>
          <a:bodyPr/>
          <a:lstStyle/>
          <a:p>
            <a:r>
              <a:rPr lang="en-US" altLang="en-US" dirty="0"/>
              <a:t>Trap for Oracle Server error number </a:t>
            </a:r>
            <a:br>
              <a:rPr lang="en-US" altLang="en-US" dirty="0"/>
            </a:br>
            <a:r>
              <a:rPr lang="en-US" altLang="en-US" dirty="0">
                <a:solidFill>
                  <a:schemeClr val="tx1"/>
                </a:solidFill>
                <a:effectLst/>
              </a:rPr>
              <a:t>–</a:t>
            </a:r>
            <a:r>
              <a:rPr lang="en-US" altLang="en-US" dirty="0"/>
              <a:t>2292, an integrity constraint violation.</a:t>
            </a:r>
          </a:p>
        </p:txBody>
      </p:sp>
      <p:grpSp>
        <p:nvGrpSpPr>
          <p:cNvPr id="27655" name="Group 7">
            <a:extLst>
              <a:ext uri="{FF2B5EF4-FFF2-40B4-BE49-F238E27FC236}">
                <a16:creationId xmlns:a16="http://schemas.microsoft.com/office/drawing/2014/main" id="{9880F639-FAD2-4736-B40E-51F029045384}"/>
              </a:ext>
            </a:extLst>
          </p:cNvPr>
          <p:cNvGrpSpPr>
            <a:grpSpLocks/>
          </p:cNvGrpSpPr>
          <p:nvPr/>
        </p:nvGrpSpPr>
        <p:grpSpPr bwMode="auto">
          <a:xfrm>
            <a:off x="1128713" y="2500313"/>
            <a:ext cx="6026150" cy="317500"/>
            <a:chOff x="711" y="1575"/>
            <a:chExt cx="3796" cy="200"/>
          </a:xfrm>
        </p:grpSpPr>
        <p:sp>
          <p:nvSpPr>
            <p:cNvPr id="27653" name="Rectangle 5">
              <a:extLst>
                <a:ext uri="{FF2B5EF4-FFF2-40B4-BE49-F238E27FC236}">
                  <a16:creationId xmlns:a16="http://schemas.microsoft.com/office/drawing/2014/main" id="{C9ADB9C3-0072-4E57-9511-5CD280292C38}"/>
                </a:ext>
              </a:extLst>
            </p:cNvPr>
            <p:cNvSpPr>
              <a:spLocks noChangeArrowheads="1"/>
            </p:cNvSpPr>
            <p:nvPr/>
          </p:nvSpPr>
          <p:spPr bwMode="auto">
            <a:xfrm>
              <a:off x="711" y="1577"/>
              <a:ext cx="3796" cy="19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a:extLst>
                <a:ext uri="{FF2B5EF4-FFF2-40B4-BE49-F238E27FC236}">
                  <a16:creationId xmlns:a16="http://schemas.microsoft.com/office/drawing/2014/main" id="{24A1543F-A634-40A7-AE8B-2DA0A5A2796D}"/>
                </a:ext>
              </a:extLst>
            </p:cNvPr>
            <p:cNvSpPr>
              <a:spLocks noChangeArrowheads="1"/>
            </p:cNvSpPr>
            <p:nvPr/>
          </p:nvSpPr>
          <p:spPr bwMode="auto">
            <a:xfrm>
              <a:off x="718" y="1575"/>
              <a:ext cx="3782" cy="1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e_emps_remaining    EXCEPTION;</a:t>
              </a:r>
            </a:p>
          </p:txBody>
        </p:sp>
      </p:grpSp>
      <p:sp>
        <p:nvSpPr>
          <p:cNvPr id="27656" name="Oval 8">
            <a:extLst>
              <a:ext uri="{FF2B5EF4-FFF2-40B4-BE49-F238E27FC236}">
                <a16:creationId xmlns:a16="http://schemas.microsoft.com/office/drawing/2014/main" id="{9AC3041C-E41E-4999-B510-506445BF5D74}"/>
              </a:ext>
            </a:extLst>
          </p:cNvPr>
          <p:cNvSpPr>
            <a:spLocks noChangeArrowheads="1"/>
          </p:cNvSpPr>
          <p:nvPr/>
        </p:nvSpPr>
        <p:spPr bwMode="auto">
          <a:xfrm>
            <a:off x="8159750" y="2378075"/>
            <a:ext cx="382588"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1</a:t>
            </a:r>
          </a:p>
        </p:txBody>
      </p:sp>
      <p:grpSp>
        <p:nvGrpSpPr>
          <p:cNvPr id="27659" name="Group 11">
            <a:extLst>
              <a:ext uri="{FF2B5EF4-FFF2-40B4-BE49-F238E27FC236}">
                <a16:creationId xmlns:a16="http://schemas.microsoft.com/office/drawing/2014/main" id="{66077C73-574E-4982-95A8-8D9650EE1BCA}"/>
              </a:ext>
            </a:extLst>
          </p:cNvPr>
          <p:cNvGrpSpPr>
            <a:grpSpLocks/>
          </p:cNvGrpSpPr>
          <p:nvPr/>
        </p:nvGrpSpPr>
        <p:grpSpPr bwMode="auto">
          <a:xfrm>
            <a:off x="1128713" y="2798763"/>
            <a:ext cx="6029325" cy="579437"/>
            <a:chOff x="711" y="1763"/>
            <a:chExt cx="3798" cy="365"/>
          </a:xfrm>
        </p:grpSpPr>
        <p:sp>
          <p:nvSpPr>
            <p:cNvPr id="27657" name="Rectangle 9">
              <a:extLst>
                <a:ext uri="{FF2B5EF4-FFF2-40B4-BE49-F238E27FC236}">
                  <a16:creationId xmlns:a16="http://schemas.microsoft.com/office/drawing/2014/main" id="{240FB8E6-8027-4504-9700-A3CCE21CE1F0}"/>
                </a:ext>
              </a:extLst>
            </p:cNvPr>
            <p:cNvSpPr>
              <a:spLocks noChangeArrowheads="1"/>
            </p:cNvSpPr>
            <p:nvPr/>
          </p:nvSpPr>
          <p:spPr bwMode="auto">
            <a:xfrm>
              <a:off x="711" y="1763"/>
              <a:ext cx="3798" cy="36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endParaRPr lang="en-US" altLang="en-US" sz="2000">
                <a:solidFill>
                  <a:srgbClr val="000000"/>
                </a:solidFill>
                <a:latin typeface="Courier New" panose="02070309020205020404" pitchFamily="49" charset="0"/>
              </a:endParaRPr>
            </a:p>
            <a:p>
              <a:pPr algn="l">
                <a:lnSpc>
                  <a:spcPct val="60000"/>
                </a:lnSpc>
                <a:spcBef>
                  <a:spcPct val="40000"/>
                </a:spcBef>
              </a:pPr>
              <a:endParaRPr lang="en-US" altLang="en-US" sz="2000">
                <a:solidFill>
                  <a:srgbClr val="000000"/>
                </a:solidFill>
                <a:latin typeface="Courier New" panose="02070309020205020404" pitchFamily="49" charset="0"/>
              </a:endParaRPr>
            </a:p>
          </p:txBody>
        </p:sp>
        <p:sp>
          <p:nvSpPr>
            <p:cNvPr id="27658" name="Rectangle 10">
              <a:extLst>
                <a:ext uri="{FF2B5EF4-FFF2-40B4-BE49-F238E27FC236}">
                  <a16:creationId xmlns:a16="http://schemas.microsoft.com/office/drawing/2014/main" id="{3CF2AD6D-ADE5-49C4-8191-8BEE96DF2F74}"/>
                </a:ext>
              </a:extLst>
            </p:cNvPr>
            <p:cNvSpPr>
              <a:spLocks noChangeArrowheads="1"/>
            </p:cNvSpPr>
            <p:nvPr/>
          </p:nvSpPr>
          <p:spPr bwMode="auto">
            <a:xfrm>
              <a:off x="711" y="1763"/>
              <a:ext cx="3789" cy="33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PRAGMA EXCEPTION_INIT (</a:t>
              </a:r>
            </a:p>
            <a:p>
              <a:pPr algn="l">
                <a:lnSpc>
                  <a:spcPct val="60000"/>
                </a:lnSpc>
                <a:spcBef>
                  <a:spcPct val="40000"/>
                </a:spcBef>
              </a:pPr>
              <a:r>
                <a:rPr lang="en-US" altLang="en-US" sz="1800">
                  <a:solidFill>
                    <a:srgbClr val="000000"/>
                  </a:solidFill>
                  <a:latin typeface="Courier New" panose="02070309020205020404" pitchFamily="49" charset="0"/>
                </a:rPr>
                <a:t>	    e_emps_remaining, -2292);</a:t>
              </a:r>
            </a:p>
          </p:txBody>
        </p:sp>
      </p:grpSp>
      <p:sp>
        <p:nvSpPr>
          <p:cNvPr id="27660" name="Oval 12">
            <a:extLst>
              <a:ext uri="{FF2B5EF4-FFF2-40B4-BE49-F238E27FC236}">
                <a16:creationId xmlns:a16="http://schemas.microsoft.com/office/drawing/2014/main" id="{60B974C3-D266-4678-9794-F748EFA60B99}"/>
              </a:ext>
            </a:extLst>
          </p:cNvPr>
          <p:cNvSpPr>
            <a:spLocks noChangeArrowheads="1"/>
          </p:cNvSpPr>
          <p:nvPr/>
        </p:nvSpPr>
        <p:spPr bwMode="auto">
          <a:xfrm>
            <a:off x="8159750" y="2963863"/>
            <a:ext cx="382588" cy="3825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2</a:t>
            </a:r>
          </a:p>
        </p:txBody>
      </p:sp>
      <p:grpSp>
        <p:nvGrpSpPr>
          <p:cNvPr id="27663" name="Group 15">
            <a:extLst>
              <a:ext uri="{FF2B5EF4-FFF2-40B4-BE49-F238E27FC236}">
                <a16:creationId xmlns:a16="http://schemas.microsoft.com/office/drawing/2014/main" id="{AA2C9ECC-59E2-4026-99AA-A4A4E3793A39}"/>
              </a:ext>
            </a:extLst>
          </p:cNvPr>
          <p:cNvGrpSpPr>
            <a:grpSpLocks/>
          </p:cNvGrpSpPr>
          <p:nvPr/>
        </p:nvGrpSpPr>
        <p:grpSpPr bwMode="auto">
          <a:xfrm>
            <a:off x="1749425" y="5037138"/>
            <a:ext cx="2425700" cy="274637"/>
            <a:chOff x="1102" y="3173"/>
            <a:chExt cx="1528" cy="173"/>
          </a:xfrm>
        </p:grpSpPr>
        <p:sp>
          <p:nvSpPr>
            <p:cNvPr id="27661" name="Rectangle 13">
              <a:extLst>
                <a:ext uri="{FF2B5EF4-FFF2-40B4-BE49-F238E27FC236}">
                  <a16:creationId xmlns:a16="http://schemas.microsoft.com/office/drawing/2014/main" id="{C0566AE7-74FD-402A-8A95-9210B7A8EDEC}"/>
                </a:ext>
              </a:extLst>
            </p:cNvPr>
            <p:cNvSpPr>
              <a:spLocks noChangeArrowheads="1"/>
            </p:cNvSpPr>
            <p:nvPr/>
          </p:nvSpPr>
          <p:spPr bwMode="auto">
            <a:xfrm>
              <a:off x="1102" y="3173"/>
              <a:ext cx="1528" cy="17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2000">
                  <a:solidFill>
                    <a:srgbClr val="000000"/>
                  </a:solidFill>
                  <a:latin typeface="Courier New" panose="02070309020205020404" pitchFamily="49" charset="0"/>
                </a:rPr>
                <a:t> </a:t>
              </a:r>
            </a:p>
          </p:txBody>
        </p:sp>
        <p:sp>
          <p:nvSpPr>
            <p:cNvPr id="27662" name="Rectangle 14">
              <a:extLst>
                <a:ext uri="{FF2B5EF4-FFF2-40B4-BE49-F238E27FC236}">
                  <a16:creationId xmlns:a16="http://schemas.microsoft.com/office/drawing/2014/main" id="{89089776-36EA-4D04-A3B5-C91EA3F19A1D}"/>
                </a:ext>
              </a:extLst>
            </p:cNvPr>
            <p:cNvSpPr>
              <a:spLocks noChangeArrowheads="1"/>
            </p:cNvSpPr>
            <p:nvPr/>
          </p:nvSpPr>
          <p:spPr bwMode="auto">
            <a:xfrm>
              <a:off x="1102" y="3173"/>
              <a:ext cx="1528" cy="16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e_emps_remaining</a:t>
              </a:r>
            </a:p>
          </p:txBody>
        </p:sp>
      </p:grpSp>
      <p:sp>
        <p:nvSpPr>
          <p:cNvPr id="27664" name="Oval 16">
            <a:extLst>
              <a:ext uri="{FF2B5EF4-FFF2-40B4-BE49-F238E27FC236}">
                <a16:creationId xmlns:a16="http://schemas.microsoft.com/office/drawing/2014/main" id="{95B11A26-790F-4B50-A940-90285307AFC1}"/>
              </a:ext>
            </a:extLst>
          </p:cNvPr>
          <p:cNvSpPr>
            <a:spLocks noChangeArrowheads="1"/>
          </p:cNvSpPr>
          <p:nvPr/>
        </p:nvSpPr>
        <p:spPr bwMode="auto">
          <a:xfrm>
            <a:off x="8159750" y="5013325"/>
            <a:ext cx="382588"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3</a:t>
            </a:r>
          </a:p>
        </p:txBody>
      </p:sp>
      <p:sp>
        <p:nvSpPr>
          <p:cNvPr id="2" name="Slide Number Placeholder 1">
            <a:extLst>
              <a:ext uri="{FF2B5EF4-FFF2-40B4-BE49-F238E27FC236}">
                <a16:creationId xmlns:a16="http://schemas.microsoft.com/office/drawing/2014/main" id="{AA63D8B5-7B9F-46EE-A472-603D3F79A13D}"/>
              </a:ext>
            </a:extLst>
          </p:cNvPr>
          <p:cNvSpPr>
            <a:spLocks noGrp="1"/>
          </p:cNvSpPr>
          <p:nvPr>
            <p:ph type="sldNum" sz="quarter" idx="12"/>
          </p:nvPr>
        </p:nvSpPr>
        <p:spPr/>
        <p:txBody>
          <a:bodyPr/>
          <a:lstStyle/>
          <a:p>
            <a:pPr>
              <a:defRPr/>
            </a:pPr>
            <a:fld id="{6C7A8632-7304-4A16-9764-8BED3D3E8194}" type="slidenum">
              <a:rPr lang="en-US" smtClean="0"/>
              <a:pPr>
                <a:defRPr/>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5"/>
                                        </p:tgtEl>
                                        <p:attrNameLst>
                                          <p:attrName>style.visibility</p:attrName>
                                        </p:attrNameLst>
                                      </p:cBhvr>
                                      <p:to>
                                        <p:strVal val="visible"/>
                                      </p:to>
                                    </p:set>
                                    <p:animEffect transition="in" filter="wipe(up)">
                                      <p:cBhvr>
                                        <p:cTn id="7" dur="500"/>
                                        <p:tgtEl>
                                          <p:spTgt spid="27655"/>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27656"/>
                                        </p:tgtEl>
                                        <p:attrNameLst>
                                          <p:attrName>style.visibility</p:attrName>
                                        </p:attrNameLst>
                                      </p:cBhvr>
                                      <p:to>
                                        <p:strVal val="visible"/>
                                      </p:to>
                                    </p:set>
                                    <p:animEffect transition="in" filter="box(out)">
                                      <p:cBhvr>
                                        <p:cTn id="11" dur="500"/>
                                        <p:tgtEl>
                                          <p:spTgt spid="276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up)">
                                      <p:cBhvr>
                                        <p:cTn id="16" dur="500"/>
                                        <p:tgtEl>
                                          <p:spTgt spid="27659"/>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27660"/>
                                        </p:tgtEl>
                                        <p:attrNameLst>
                                          <p:attrName>style.visibility</p:attrName>
                                        </p:attrNameLst>
                                      </p:cBhvr>
                                      <p:to>
                                        <p:strVal val="visible"/>
                                      </p:to>
                                    </p:set>
                                    <p:animEffect transition="in" filter="box(out)">
                                      <p:cBhvr>
                                        <p:cTn id="20" dur="500"/>
                                        <p:tgtEl>
                                          <p:spTgt spid="276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27663"/>
                                        </p:tgtEl>
                                        <p:attrNameLst>
                                          <p:attrName>style.visibility</p:attrName>
                                        </p:attrNameLst>
                                      </p:cBhvr>
                                      <p:to>
                                        <p:strVal val="visible"/>
                                      </p:to>
                                    </p:set>
                                    <p:animEffect transition="in" filter="wipe(up)">
                                      <p:cBhvr>
                                        <p:cTn id="25" dur="500"/>
                                        <p:tgtEl>
                                          <p:spTgt spid="27663"/>
                                        </p:tgtEl>
                                      </p:cBhvr>
                                    </p:animEffect>
                                  </p:child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27664"/>
                                        </p:tgtEl>
                                        <p:attrNameLst>
                                          <p:attrName>style.visibility</p:attrName>
                                        </p:attrNameLst>
                                      </p:cBhvr>
                                      <p:to>
                                        <p:strVal val="visible"/>
                                      </p:to>
                                    </p:set>
                                    <p:animEffect transition="in" filter="box(out)">
                                      <p:cBhvr>
                                        <p:cTn id="29" dur="500"/>
                                        <p:tgtEl>
                                          <p:spTgt spid="27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nimBg="1" autoUpdateAnimBg="0"/>
      <p:bldP spid="27660" grpId="0" animBg="1" autoUpdateAnimBg="0"/>
      <p:bldP spid="2766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E6CCFBF-1741-482C-9160-41FB2993A645}"/>
              </a:ext>
            </a:extLst>
          </p:cNvPr>
          <p:cNvSpPr>
            <a:spLocks noGrp="1" noChangeArrowheads="1"/>
          </p:cNvSpPr>
          <p:nvPr>
            <p:ph type="title"/>
          </p:nvPr>
        </p:nvSpPr>
        <p:spPr>
          <a:noFill/>
          <a:ln/>
        </p:spPr>
        <p:txBody>
          <a:bodyPr/>
          <a:lstStyle/>
          <a:p>
            <a:pPr algn="l"/>
            <a:r>
              <a:rPr lang="en-US" altLang="en-US" b="1" dirty="0">
                <a:solidFill>
                  <a:schemeClr val="tx1"/>
                </a:solidFill>
              </a:rPr>
              <a:t>Trapping User-Defined Exceptions</a:t>
            </a:r>
          </a:p>
        </p:txBody>
      </p:sp>
      <p:sp>
        <p:nvSpPr>
          <p:cNvPr id="29699" name="Rectangle 3">
            <a:extLst>
              <a:ext uri="{FF2B5EF4-FFF2-40B4-BE49-F238E27FC236}">
                <a16:creationId xmlns:a16="http://schemas.microsoft.com/office/drawing/2014/main" id="{E467A815-2283-48DE-901F-6D74428539AB}"/>
              </a:ext>
            </a:extLst>
          </p:cNvPr>
          <p:cNvSpPr>
            <a:spLocks noChangeArrowheads="1"/>
          </p:cNvSpPr>
          <p:nvPr/>
        </p:nvSpPr>
        <p:spPr bwMode="blackWhite">
          <a:xfrm>
            <a:off x="434975"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03" name="Group 7">
            <a:extLst>
              <a:ext uri="{FF2B5EF4-FFF2-40B4-BE49-F238E27FC236}">
                <a16:creationId xmlns:a16="http://schemas.microsoft.com/office/drawing/2014/main" id="{973B89C1-6A3D-4CEF-B6F1-98AC1514EC6A}"/>
              </a:ext>
            </a:extLst>
          </p:cNvPr>
          <p:cNvGrpSpPr>
            <a:grpSpLocks/>
          </p:cNvGrpSpPr>
          <p:nvPr/>
        </p:nvGrpSpPr>
        <p:grpSpPr bwMode="auto">
          <a:xfrm>
            <a:off x="496888" y="2176463"/>
            <a:ext cx="2230437" cy="2828925"/>
            <a:chOff x="313" y="1371"/>
            <a:chExt cx="1405" cy="1782"/>
          </a:xfrm>
        </p:grpSpPr>
        <p:sp>
          <p:nvSpPr>
            <p:cNvPr id="29700" name="Rectangle 4">
              <a:extLst>
                <a:ext uri="{FF2B5EF4-FFF2-40B4-BE49-F238E27FC236}">
                  <a16:creationId xmlns:a16="http://schemas.microsoft.com/office/drawing/2014/main" id="{5780580F-B601-49B7-A726-9783B82964BD}"/>
                </a:ext>
              </a:extLst>
            </p:cNvPr>
            <p:cNvSpPr>
              <a:spLocks noChangeArrowheads="1"/>
            </p:cNvSpPr>
            <p:nvPr/>
          </p:nvSpPr>
          <p:spPr bwMode="blackWhite">
            <a:xfrm>
              <a:off x="441"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01" name="Rectangle 5">
              <a:extLst>
                <a:ext uri="{FF2B5EF4-FFF2-40B4-BE49-F238E27FC236}">
                  <a16:creationId xmlns:a16="http://schemas.microsoft.com/office/drawing/2014/main" id="{CA3C6517-CE34-4090-B624-4E3D49272977}"/>
                </a:ext>
              </a:extLst>
            </p:cNvPr>
            <p:cNvSpPr>
              <a:spLocks noChangeArrowheads="1"/>
            </p:cNvSpPr>
            <p:nvPr/>
          </p:nvSpPr>
          <p:spPr bwMode="auto">
            <a:xfrm>
              <a:off x="313" y="2716"/>
              <a:ext cx="1405" cy="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Name the exception</a:t>
              </a:r>
            </a:p>
          </p:txBody>
        </p:sp>
        <p:sp>
          <p:nvSpPr>
            <p:cNvPr id="29702" name="Rectangle 6">
              <a:extLst>
                <a:ext uri="{FF2B5EF4-FFF2-40B4-BE49-F238E27FC236}">
                  <a16:creationId xmlns:a16="http://schemas.microsoft.com/office/drawing/2014/main" id="{ECE4882B-F855-45FD-A51F-7125D61BDF76}"/>
                </a:ext>
              </a:extLst>
            </p:cNvPr>
            <p:cNvSpPr>
              <a:spLocks noChangeArrowheads="1"/>
            </p:cNvSpPr>
            <p:nvPr/>
          </p:nvSpPr>
          <p:spPr bwMode="auto">
            <a:xfrm>
              <a:off x="556" y="1578"/>
              <a:ext cx="8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Declare</a:t>
              </a:r>
            </a:p>
          </p:txBody>
        </p:sp>
      </p:grpSp>
      <p:sp>
        <p:nvSpPr>
          <p:cNvPr id="29704" name="Rectangle 8">
            <a:extLst>
              <a:ext uri="{FF2B5EF4-FFF2-40B4-BE49-F238E27FC236}">
                <a16:creationId xmlns:a16="http://schemas.microsoft.com/office/drawing/2014/main" id="{7517425F-E430-4BEB-A160-7DC227AC9EC3}"/>
              </a:ext>
            </a:extLst>
          </p:cNvPr>
          <p:cNvSpPr>
            <a:spLocks noChangeArrowheads="1"/>
          </p:cNvSpPr>
          <p:nvPr/>
        </p:nvSpPr>
        <p:spPr bwMode="auto">
          <a:xfrm>
            <a:off x="823913" y="3400425"/>
            <a:ext cx="15398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Declarative</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9705" name="Rectangle 9">
            <a:extLst>
              <a:ext uri="{FF2B5EF4-FFF2-40B4-BE49-F238E27FC236}">
                <a16:creationId xmlns:a16="http://schemas.microsoft.com/office/drawing/2014/main" id="{C0777963-A7B6-4704-BE61-DA95A57145A1}"/>
              </a:ext>
            </a:extLst>
          </p:cNvPr>
          <p:cNvSpPr>
            <a:spLocks noChangeArrowheads="1"/>
          </p:cNvSpPr>
          <p:nvPr/>
        </p:nvSpPr>
        <p:spPr bwMode="blackWhite">
          <a:xfrm>
            <a:off x="3194050" y="1927225"/>
            <a:ext cx="24447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10" name="Group 14">
            <a:extLst>
              <a:ext uri="{FF2B5EF4-FFF2-40B4-BE49-F238E27FC236}">
                <a16:creationId xmlns:a16="http://schemas.microsoft.com/office/drawing/2014/main" id="{2FBA6203-5069-4258-A82C-392043A93AB8}"/>
              </a:ext>
            </a:extLst>
          </p:cNvPr>
          <p:cNvGrpSpPr>
            <a:grpSpLocks/>
          </p:cNvGrpSpPr>
          <p:nvPr/>
        </p:nvGrpSpPr>
        <p:grpSpPr bwMode="auto">
          <a:xfrm>
            <a:off x="2535238" y="2176463"/>
            <a:ext cx="3554412" cy="3441700"/>
            <a:chOff x="1597" y="1371"/>
            <a:chExt cx="2239" cy="2168"/>
          </a:xfrm>
        </p:grpSpPr>
        <p:sp>
          <p:nvSpPr>
            <p:cNvPr id="29706" name="Rectangle 10">
              <a:extLst>
                <a:ext uri="{FF2B5EF4-FFF2-40B4-BE49-F238E27FC236}">
                  <a16:creationId xmlns:a16="http://schemas.microsoft.com/office/drawing/2014/main" id="{52F9D31D-E6DE-4676-952C-76122F1E2EC7}"/>
                </a:ext>
              </a:extLst>
            </p:cNvPr>
            <p:cNvSpPr>
              <a:spLocks noChangeArrowheads="1"/>
            </p:cNvSpPr>
            <p:nvPr/>
          </p:nvSpPr>
          <p:spPr bwMode="blackWhite">
            <a:xfrm>
              <a:off x="220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07" name="Rectangle 11">
              <a:extLst>
                <a:ext uri="{FF2B5EF4-FFF2-40B4-BE49-F238E27FC236}">
                  <a16:creationId xmlns:a16="http://schemas.microsoft.com/office/drawing/2014/main" id="{333E8E6D-93EC-43D2-8B52-4E54C222AA20}"/>
                </a:ext>
              </a:extLst>
            </p:cNvPr>
            <p:cNvSpPr>
              <a:spLocks noChangeArrowheads="1"/>
            </p:cNvSpPr>
            <p:nvPr/>
          </p:nvSpPr>
          <p:spPr bwMode="auto">
            <a:xfrm>
              <a:off x="2425" y="1578"/>
              <a:ext cx="6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Raise</a:t>
              </a:r>
            </a:p>
          </p:txBody>
        </p:sp>
        <p:sp>
          <p:nvSpPr>
            <p:cNvPr id="29708" name="Rectangle 12">
              <a:extLst>
                <a:ext uri="{FF2B5EF4-FFF2-40B4-BE49-F238E27FC236}">
                  <a16:creationId xmlns:a16="http://schemas.microsoft.com/office/drawing/2014/main" id="{10C711E4-EA49-407D-BE20-4B15009950FD}"/>
                </a:ext>
              </a:extLst>
            </p:cNvPr>
            <p:cNvSpPr>
              <a:spLocks noChangeArrowheads="1"/>
            </p:cNvSpPr>
            <p:nvPr/>
          </p:nvSpPr>
          <p:spPr bwMode="auto">
            <a:xfrm>
              <a:off x="1873" y="2716"/>
              <a:ext cx="1963" cy="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Explicitly raise the exception by using the RAISE statement</a:t>
              </a:r>
            </a:p>
          </p:txBody>
        </p:sp>
        <p:sp>
          <p:nvSpPr>
            <p:cNvPr id="29709" name="Line 13">
              <a:extLst>
                <a:ext uri="{FF2B5EF4-FFF2-40B4-BE49-F238E27FC236}">
                  <a16:creationId xmlns:a16="http://schemas.microsoft.com/office/drawing/2014/main" id="{01E86963-A597-4A91-818A-BACB0B736E1E}"/>
                </a:ext>
              </a:extLst>
            </p:cNvPr>
            <p:cNvSpPr>
              <a:spLocks noChangeShapeType="1"/>
            </p:cNvSpPr>
            <p:nvPr/>
          </p:nvSpPr>
          <p:spPr bwMode="auto">
            <a:xfrm>
              <a:off x="1597" y="1724"/>
              <a:ext cx="573"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9711" name="Rectangle 15">
            <a:extLst>
              <a:ext uri="{FF2B5EF4-FFF2-40B4-BE49-F238E27FC236}">
                <a16:creationId xmlns:a16="http://schemas.microsoft.com/office/drawing/2014/main" id="{F17DE515-DC17-4AA6-8A65-9ECF4E880382}"/>
              </a:ext>
            </a:extLst>
          </p:cNvPr>
          <p:cNvSpPr>
            <a:spLocks noChangeArrowheads="1"/>
          </p:cNvSpPr>
          <p:nvPr/>
        </p:nvSpPr>
        <p:spPr bwMode="auto">
          <a:xfrm>
            <a:off x="3644900" y="3400425"/>
            <a:ext cx="15255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Executable</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9712" name="Rectangle 16">
            <a:extLst>
              <a:ext uri="{FF2B5EF4-FFF2-40B4-BE49-F238E27FC236}">
                <a16:creationId xmlns:a16="http://schemas.microsoft.com/office/drawing/2014/main" id="{414C6E5D-4694-4C09-8C3A-A7B380F727A1}"/>
              </a:ext>
            </a:extLst>
          </p:cNvPr>
          <p:cNvSpPr>
            <a:spLocks noChangeArrowheads="1"/>
          </p:cNvSpPr>
          <p:nvPr/>
        </p:nvSpPr>
        <p:spPr bwMode="blackWhite">
          <a:xfrm>
            <a:off x="5902325" y="1927225"/>
            <a:ext cx="2876550" cy="2286000"/>
          </a:xfrm>
          <a:prstGeom prst="rect">
            <a:avLst/>
          </a:prstGeom>
          <a:gradFill rotWithShape="0">
            <a:gsLst>
              <a:gs pos="0">
                <a:srgbClr val="009900">
                  <a:gamma/>
                  <a:shade val="89804"/>
                  <a:invGamma/>
                </a:srgbClr>
              </a:gs>
              <a:gs pos="50000">
                <a:srgbClr val="009900"/>
              </a:gs>
              <a:gs pos="100000">
                <a:srgbClr val="009900">
                  <a:gamma/>
                  <a:shade val="89804"/>
                  <a:invGamma/>
                </a:srgbClr>
              </a:gs>
            </a:gsLst>
            <a:lin ang="189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grpSp>
        <p:nvGrpSpPr>
          <p:cNvPr id="29717" name="Group 21">
            <a:extLst>
              <a:ext uri="{FF2B5EF4-FFF2-40B4-BE49-F238E27FC236}">
                <a16:creationId xmlns:a16="http://schemas.microsoft.com/office/drawing/2014/main" id="{A45C869E-C73A-4D0E-BE38-AFB3B2077D0E}"/>
              </a:ext>
            </a:extLst>
          </p:cNvPr>
          <p:cNvGrpSpPr>
            <a:grpSpLocks/>
          </p:cNvGrpSpPr>
          <p:nvPr/>
        </p:nvGrpSpPr>
        <p:grpSpPr bwMode="auto">
          <a:xfrm>
            <a:off x="5334000" y="2176463"/>
            <a:ext cx="3108325" cy="3236912"/>
            <a:chOff x="3360" y="1371"/>
            <a:chExt cx="1958" cy="2039"/>
          </a:xfrm>
        </p:grpSpPr>
        <p:sp>
          <p:nvSpPr>
            <p:cNvPr id="29713" name="Rectangle 17">
              <a:extLst>
                <a:ext uri="{FF2B5EF4-FFF2-40B4-BE49-F238E27FC236}">
                  <a16:creationId xmlns:a16="http://schemas.microsoft.com/office/drawing/2014/main" id="{65BD261B-AB48-48A7-9465-8F5B9A6F4A6D}"/>
                </a:ext>
              </a:extLst>
            </p:cNvPr>
            <p:cNvSpPr>
              <a:spLocks noChangeArrowheads="1"/>
            </p:cNvSpPr>
            <p:nvPr/>
          </p:nvSpPr>
          <p:spPr bwMode="blackWhite">
            <a:xfrm>
              <a:off x="4085" y="1371"/>
              <a:ext cx="1154" cy="707"/>
            </a:xfrm>
            <a:prstGeom prst="rect">
              <a:avLst/>
            </a:prstGeom>
            <a:gradFill rotWithShape="0">
              <a:gsLst>
                <a:gs pos="0">
                  <a:srgbClr val="FF3300">
                    <a:gamma/>
                    <a:shade val="89804"/>
                    <a:invGamma/>
                  </a:srgbClr>
                </a:gs>
                <a:gs pos="50000">
                  <a:srgbClr val="FF3300"/>
                </a:gs>
                <a:gs pos="100000">
                  <a:srgbClr val="FF3300">
                    <a:gamma/>
                    <a:shade val="89804"/>
                    <a:invGamma/>
                  </a:srgbClr>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29714" name="Rectangle 18">
              <a:extLst>
                <a:ext uri="{FF2B5EF4-FFF2-40B4-BE49-F238E27FC236}">
                  <a16:creationId xmlns:a16="http://schemas.microsoft.com/office/drawing/2014/main" id="{C9DB0F2D-349F-40FF-984B-EEC7AB1F55F5}"/>
                </a:ext>
              </a:extLst>
            </p:cNvPr>
            <p:cNvSpPr>
              <a:spLocks noChangeArrowheads="1"/>
            </p:cNvSpPr>
            <p:nvPr/>
          </p:nvSpPr>
          <p:spPr bwMode="auto">
            <a:xfrm>
              <a:off x="4113" y="1578"/>
              <a:ext cx="10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400">
                  <a:solidFill>
                    <a:srgbClr val="FFFFCC"/>
                  </a:solidFill>
                  <a:effectLst>
                    <a:outerShdw blurRad="38100" dist="38100" dir="2700000" algn="tl">
                      <a:srgbClr val="000000"/>
                    </a:outerShdw>
                  </a:effectLst>
                  <a:latin typeface="Arial" panose="020B0604020202020204" pitchFamily="34" charset="0"/>
                </a:rPr>
                <a:t>Reference </a:t>
              </a:r>
            </a:p>
          </p:txBody>
        </p:sp>
        <p:sp>
          <p:nvSpPr>
            <p:cNvPr id="29715" name="Rectangle 19">
              <a:extLst>
                <a:ext uri="{FF2B5EF4-FFF2-40B4-BE49-F238E27FC236}">
                  <a16:creationId xmlns:a16="http://schemas.microsoft.com/office/drawing/2014/main" id="{F0E051AB-3AFA-4637-9423-38BC48DDD08E}"/>
                </a:ext>
              </a:extLst>
            </p:cNvPr>
            <p:cNvSpPr>
              <a:spLocks noChangeArrowheads="1"/>
            </p:cNvSpPr>
            <p:nvPr/>
          </p:nvSpPr>
          <p:spPr bwMode="auto">
            <a:xfrm>
              <a:off x="3862" y="2716"/>
              <a:ext cx="1456"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85750" indent="-285750" algn="l">
                <a:spcBef>
                  <a:spcPct val="0"/>
                </a:spcBef>
                <a:tabLst>
                  <a:tab pos="285750" algn="l"/>
                </a:tabLst>
                <a:defRPr>
                  <a:solidFill>
                    <a:schemeClr val="tx1"/>
                  </a:solidFill>
                  <a:latin typeface="Arial" panose="020B0604020202020204" pitchFamily="34" charset="0"/>
                </a:defRPr>
              </a:lvl1pPr>
              <a:lvl2pPr marL="971550" indent="-342900" algn="l">
                <a:spcBef>
                  <a:spcPct val="0"/>
                </a:spcBef>
                <a:tabLst>
                  <a:tab pos="285750" algn="l"/>
                </a:tabLst>
                <a:defRPr>
                  <a:solidFill>
                    <a:schemeClr val="tx1"/>
                  </a:solidFill>
                  <a:latin typeface="Arial" panose="020B0604020202020204" pitchFamily="34" charset="0"/>
                </a:defRPr>
              </a:lvl2pPr>
              <a:lvl3pPr marL="1371600" indent="-228600" algn="l">
                <a:spcBef>
                  <a:spcPct val="0"/>
                </a:spcBef>
                <a:tabLst>
                  <a:tab pos="285750" algn="l"/>
                </a:tabLst>
                <a:defRPr>
                  <a:solidFill>
                    <a:schemeClr val="tx1"/>
                  </a:solidFill>
                  <a:latin typeface="Arial" panose="020B0604020202020204" pitchFamily="34" charset="0"/>
                </a:defRPr>
              </a:lvl3pPr>
              <a:lvl4pPr marL="1714500" indent="-171450" algn="l">
                <a:spcBef>
                  <a:spcPct val="0"/>
                </a:spcBef>
                <a:tabLst>
                  <a:tab pos="285750" algn="l"/>
                </a:tabLst>
                <a:defRPr>
                  <a:solidFill>
                    <a:schemeClr val="tx1"/>
                  </a:solidFill>
                  <a:latin typeface="Arial" panose="020B0604020202020204" pitchFamily="34" charset="0"/>
                </a:defRPr>
              </a:lvl4pPr>
              <a:lvl5pPr marL="2000250" indent="-171450" algn="l">
                <a:spcBef>
                  <a:spcPct val="0"/>
                </a:spcBef>
                <a:tabLst>
                  <a:tab pos="285750" algn="l"/>
                </a:tabLst>
                <a:defRPr>
                  <a:solidFill>
                    <a:schemeClr val="tx1"/>
                  </a:solidFill>
                  <a:latin typeface="Arial" panose="020B0604020202020204" pitchFamily="34" charset="0"/>
                </a:defRPr>
              </a:lvl5pPr>
              <a:lvl6pPr marL="2457450" indent="-171450" fontAlgn="base">
                <a:spcBef>
                  <a:spcPct val="0"/>
                </a:spcBef>
                <a:spcAft>
                  <a:spcPct val="0"/>
                </a:spcAft>
                <a:tabLst>
                  <a:tab pos="285750" algn="l"/>
                </a:tabLst>
                <a:defRPr>
                  <a:solidFill>
                    <a:schemeClr val="tx1"/>
                  </a:solidFill>
                  <a:latin typeface="Arial" panose="020B0604020202020204" pitchFamily="34" charset="0"/>
                </a:defRPr>
              </a:lvl6pPr>
              <a:lvl7pPr marL="2914650" indent="-171450" fontAlgn="base">
                <a:spcBef>
                  <a:spcPct val="0"/>
                </a:spcBef>
                <a:spcAft>
                  <a:spcPct val="0"/>
                </a:spcAft>
                <a:tabLst>
                  <a:tab pos="285750" algn="l"/>
                </a:tabLst>
                <a:defRPr>
                  <a:solidFill>
                    <a:schemeClr val="tx1"/>
                  </a:solidFill>
                  <a:latin typeface="Arial" panose="020B0604020202020204" pitchFamily="34" charset="0"/>
                </a:defRPr>
              </a:lvl7pPr>
              <a:lvl8pPr marL="3371850" indent="-171450" fontAlgn="base">
                <a:spcBef>
                  <a:spcPct val="0"/>
                </a:spcBef>
                <a:spcAft>
                  <a:spcPct val="0"/>
                </a:spcAft>
                <a:tabLst>
                  <a:tab pos="285750" algn="l"/>
                </a:tabLst>
                <a:defRPr>
                  <a:solidFill>
                    <a:schemeClr val="tx1"/>
                  </a:solidFill>
                  <a:latin typeface="Arial" panose="020B0604020202020204" pitchFamily="34" charset="0"/>
                </a:defRPr>
              </a:lvl8pPr>
              <a:lvl9pPr marL="3829050" indent="-171450" fontAlgn="base">
                <a:spcBef>
                  <a:spcPct val="0"/>
                </a:spcBef>
                <a:spcAft>
                  <a:spcPct val="0"/>
                </a:spcAft>
                <a:tabLst>
                  <a:tab pos="285750" algn="l"/>
                </a:tabLst>
                <a:defRPr>
                  <a:solidFill>
                    <a:schemeClr val="tx1"/>
                  </a:solidFill>
                  <a:latin typeface="Arial" panose="020B0604020202020204" pitchFamily="34" charset="0"/>
                </a:defRPr>
              </a:lvl9pPr>
            </a:lstStyle>
            <a:p>
              <a:pPr>
                <a:lnSpc>
                  <a:spcPct val="100000"/>
                </a:lnSpc>
                <a:spcBef>
                  <a:spcPct val="30000"/>
                </a:spcBef>
                <a:buClr>
                  <a:srgbClr val="FFCC00"/>
                </a:buClr>
                <a:buSzPct val="120000"/>
                <a:buFont typeface="Arial" panose="020B0604020202020204" pitchFamily="34" charset="0"/>
                <a:buChar char="•"/>
              </a:pPr>
              <a:r>
                <a:rPr lang="en-US" altLang="en-US" sz="2400">
                  <a:solidFill>
                    <a:srgbClr val="FFFFCC"/>
                  </a:solidFill>
                  <a:effectLst>
                    <a:outerShdw blurRad="38100" dist="38100" dir="2700000" algn="tl">
                      <a:srgbClr val="000000"/>
                    </a:outerShdw>
                  </a:effectLst>
                </a:rPr>
                <a:t>Handle the raised exception</a:t>
              </a:r>
            </a:p>
          </p:txBody>
        </p:sp>
        <p:sp>
          <p:nvSpPr>
            <p:cNvPr id="29716" name="Line 20">
              <a:extLst>
                <a:ext uri="{FF2B5EF4-FFF2-40B4-BE49-F238E27FC236}">
                  <a16:creationId xmlns:a16="http://schemas.microsoft.com/office/drawing/2014/main" id="{CBAEC3F6-B48B-4C2D-8F2B-BCCD363F605D}"/>
                </a:ext>
              </a:extLst>
            </p:cNvPr>
            <p:cNvSpPr>
              <a:spLocks noChangeShapeType="1"/>
            </p:cNvSpPr>
            <p:nvPr/>
          </p:nvSpPr>
          <p:spPr bwMode="auto">
            <a:xfrm>
              <a:off x="3360" y="1724"/>
              <a:ext cx="73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9718" name="Rectangle 22">
            <a:extLst>
              <a:ext uri="{FF2B5EF4-FFF2-40B4-BE49-F238E27FC236}">
                <a16:creationId xmlns:a16="http://schemas.microsoft.com/office/drawing/2014/main" id="{CF990D63-4DC0-4C61-9CA9-7E9F23969F50}"/>
              </a:ext>
            </a:extLst>
          </p:cNvPr>
          <p:cNvSpPr>
            <a:spLocks noChangeArrowheads="1"/>
          </p:cNvSpPr>
          <p:nvPr/>
        </p:nvSpPr>
        <p:spPr bwMode="auto">
          <a:xfrm>
            <a:off x="6092825" y="3400425"/>
            <a:ext cx="2540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Exception-handling</a:t>
            </a:r>
          </a:p>
          <a:p>
            <a:pPr>
              <a:lnSpc>
                <a:spcPct val="100000"/>
              </a:lnSpc>
              <a:spcBef>
                <a:spcPct val="0"/>
              </a:spcBef>
            </a:pPr>
            <a:r>
              <a:rPr lang="en-US" altLang="en-US" sz="2000">
                <a:solidFill>
                  <a:srgbClr val="FFFFCC"/>
                </a:solidFill>
                <a:effectLst>
                  <a:outerShdw blurRad="38100" dist="38100" dir="2700000" algn="tl">
                    <a:srgbClr val="000000"/>
                  </a:outerShdw>
                </a:effectLst>
                <a:latin typeface="Arial" panose="020B0604020202020204" pitchFamily="34" charset="0"/>
              </a:rPr>
              <a:t>section</a:t>
            </a:r>
          </a:p>
        </p:txBody>
      </p:sp>
      <p:sp>
        <p:nvSpPr>
          <p:cNvPr id="2" name="Slide Number Placeholder 1">
            <a:extLst>
              <a:ext uri="{FF2B5EF4-FFF2-40B4-BE49-F238E27FC236}">
                <a16:creationId xmlns:a16="http://schemas.microsoft.com/office/drawing/2014/main" id="{F268E1F0-2A32-4FC6-824E-61C324F1A488}"/>
              </a:ext>
            </a:extLst>
          </p:cNvPr>
          <p:cNvSpPr>
            <a:spLocks noGrp="1"/>
          </p:cNvSpPr>
          <p:nvPr>
            <p:ph type="sldNum" sz="quarter" idx="12"/>
          </p:nvPr>
        </p:nvSpPr>
        <p:spPr/>
        <p:txBody>
          <a:bodyPr/>
          <a:lstStyle/>
          <a:p>
            <a:pPr>
              <a:defRPr/>
            </a:pPr>
            <a:fld id="{6C7A8632-7304-4A16-9764-8BED3D3E8194}" type="slidenum">
              <a:rPr lang="en-US" smtClean="0"/>
              <a:pPr>
                <a:defRPr/>
              </a:pPr>
              <a:t>12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ox(out)">
                                      <p:cBhvr>
                                        <p:cTn id="7" dur="500"/>
                                        <p:tgtEl>
                                          <p:spTgt spid="2969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9703"/>
                                        </p:tgtEl>
                                        <p:attrNameLst>
                                          <p:attrName>style.visibility</p:attrName>
                                        </p:attrNameLst>
                                      </p:cBhvr>
                                      <p:to>
                                        <p:strVal val="visible"/>
                                      </p:to>
                                    </p:set>
                                    <p:animEffect transition="in" filter="wipe(left)">
                                      <p:cBhvr>
                                        <p:cTn id="11" dur="500"/>
                                        <p:tgtEl>
                                          <p:spTgt spid="297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left)">
                                      <p:cBhvr>
                                        <p:cTn id="16" dur="500"/>
                                        <p:tgtEl>
                                          <p:spTgt spid="297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32" fill="hold" nodeType="clickEffect">
                                  <p:stCondLst>
                                    <p:cond delay="0"/>
                                  </p:stCondLst>
                                  <p:childTnLst>
                                    <p:set>
                                      <p:cBhvr>
                                        <p:cTn id="20" dur="1" fill="hold">
                                          <p:stCondLst>
                                            <p:cond delay="0"/>
                                          </p:stCondLst>
                                        </p:cTn>
                                        <p:tgtEl>
                                          <p:spTgt spid="29705"/>
                                        </p:tgtEl>
                                        <p:attrNameLst>
                                          <p:attrName>style.visibility</p:attrName>
                                        </p:attrNameLst>
                                      </p:cBhvr>
                                      <p:to>
                                        <p:strVal val="visible"/>
                                      </p:to>
                                    </p:set>
                                    <p:animEffect transition="in" filter="box(out)">
                                      <p:cBhvr>
                                        <p:cTn id="21" dur="500"/>
                                        <p:tgtEl>
                                          <p:spTgt spid="2970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9710"/>
                                        </p:tgtEl>
                                        <p:attrNameLst>
                                          <p:attrName>style.visibility</p:attrName>
                                        </p:attrNameLst>
                                      </p:cBhvr>
                                      <p:to>
                                        <p:strVal val="visible"/>
                                      </p:to>
                                    </p:set>
                                    <p:animEffect transition="in" filter="wipe(left)">
                                      <p:cBhvr>
                                        <p:cTn id="25" dur="500"/>
                                        <p:tgtEl>
                                          <p:spTgt spid="297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9711"/>
                                        </p:tgtEl>
                                        <p:attrNameLst>
                                          <p:attrName>style.visibility</p:attrName>
                                        </p:attrNameLst>
                                      </p:cBhvr>
                                      <p:to>
                                        <p:strVal val="visible"/>
                                      </p:to>
                                    </p:set>
                                    <p:animEffect transition="in" filter="wipe(left)">
                                      <p:cBhvr>
                                        <p:cTn id="30" dur="500"/>
                                        <p:tgtEl>
                                          <p:spTgt spid="297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32" fill="hold" nodeType="clickEffect">
                                  <p:stCondLst>
                                    <p:cond delay="0"/>
                                  </p:stCondLst>
                                  <p:childTnLst>
                                    <p:set>
                                      <p:cBhvr>
                                        <p:cTn id="34" dur="1" fill="hold">
                                          <p:stCondLst>
                                            <p:cond delay="0"/>
                                          </p:stCondLst>
                                        </p:cTn>
                                        <p:tgtEl>
                                          <p:spTgt spid="29712"/>
                                        </p:tgtEl>
                                        <p:attrNameLst>
                                          <p:attrName>style.visibility</p:attrName>
                                        </p:attrNameLst>
                                      </p:cBhvr>
                                      <p:to>
                                        <p:strVal val="visible"/>
                                      </p:to>
                                    </p:set>
                                    <p:animEffect transition="in" filter="box(out)">
                                      <p:cBhvr>
                                        <p:cTn id="35" dur="500"/>
                                        <p:tgtEl>
                                          <p:spTgt spid="29712"/>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9717"/>
                                        </p:tgtEl>
                                        <p:attrNameLst>
                                          <p:attrName>style.visibility</p:attrName>
                                        </p:attrNameLst>
                                      </p:cBhvr>
                                      <p:to>
                                        <p:strVal val="visible"/>
                                      </p:to>
                                    </p:set>
                                    <p:animEffect transition="in" filter="wipe(left)">
                                      <p:cBhvr>
                                        <p:cTn id="39" dur="500"/>
                                        <p:tgtEl>
                                          <p:spTgt spid="297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9718"/>
                                        </p:tgtEl>
                                        <p:attrNameLst>
                                          <p:attrName>style.visibility</p:attrName>
                                        </p:attrNameLst>
                                      </p:cBhvr>
                                      <p:to>
                                        <p:strVal val="visible"/>
                                      </p:to>
                                    </p:set>
                                    <p:animEffect transition="in" filter="wipe(left)">
                                      <p:cBhvr>
                                        <p:cTn id="44" dur="500"/>
                                        <p:tgtEl>
                                          <p:spTgt spid="29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utoUpdateAnimBg="0"/>
      <p:bldP spid="29711" grpId="0" autoUpdateAnimBg="0"/>
      <p:bldP spid="2971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435A8FD-EE01-4631-A976-84E1536DECB4}"/>
              </a:ext>
            </a:extLst>
          </p:cNvPr>
          <p:cNvSpPr>
            <a:spLocks noGrp="1" noChangeArrowheads="1"/>
          </p:cNvSpPr>
          <p:nvPr>
            <p:ph type="title"/>
          </p:nvPr>
        </p:nvSpPr>
        <p:spPr>
          <a:noFill/>
          <a:ln/>
        </p:spPr>
        <p:txBody>
          <a:bodyPr/>
          <a:lstStyle/>
          <a:p>
            <a:pPr algn="l"/>
            <a:r>
              <a:rPr lang="en-US" altLang="en-US" b="1" dirty="0">
                <a:solidFill>
                  <a:schemeClr val="tx1"/>
                </a:solidFill>
              </a:rPr>
              <a:t>User-Defined Exception</a:t>
            </a:r>
          </a:p>
        </p:txBody>
      </p:sp>
      <p:sp>
        <p:nvSpPr>
          <p:cNvPr id="31747" name="Rectangle 3">
            <a:extLst>
              <a:ext uri="{FF2B5EF4-FFF2-40B4-BE49-F238E27FC236}">
                <a16:creationId xmlns:a16="http://schemas.microsoft.com/office/drawing/2014/main" id="{8BFE8ECA-6E86-47A6-AC0F-F88661433A89}"/>
              </a:ext>
            </a:extLst>
          </p:cNvPr>
          <p:cNvSpPr>
            <a:spLocks noChangeArrowheads="1"/>
          </p:cNvSpPr>
          <p:nvPr/>
        </p:nvSpPr>
        <p:spPr bwMode="blackWhite">
          <a:xfrm>
            <a:off x="728663" y="1736725"/>
            <a:ext cx="7361237" cy="3840163"/>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0000"/>
              </a:lnSpc>
              <a:spcBef>
                <a:spcPct val="40000"/>
              </a:spcBef>
            </a:pPr>
            <a:r>
              <a:rPr lang="en-US" altLang="en-US" sz="1800">
                <a:solidFill>
                  <a:srgbClr val="000000"/>
                </a:solidFill>
                <a:latin typeface="Courier New" panose="02070309020205020404" pitchFamily="49" charset="0"/>
              </a:rPr>
              <a:t>DECLARE</a:t>
            </a:r>
          </a:p>
          <a:p>
            <a:pPr algn="l">
              <a:lnSpc>
                <a:spcPct val="60000"/>
              </a:lnSpc>
              <a:spcBef>
                <a:spcPct val="40000"/>
              </a:spcBef>
            </a:pPr>
            <a:r>
              <a:rPr lang="en-US" altLang="en-US" sz="1800">
                <a:solidFill>
                  <a:srgbClr val="000000"/>
                </a:solidFill>
                <a:latin typeface="Courier New" panose="02070309020205020404" pitchFamily="49" charset="0"/>
              </a:rPr>
              <a:t>  e_invalid_product EXCEPTION;</a:t>
            </a:r>
          </a:p>
          <a:p>
            <a:pPr algn="l">
              <a:lnSpc>
                <a:spcPct val="60000"/>
              </a:lnSpc>
              <a:spcBef>
                <a:spcPct val="40000"/>
              </a:spcBef>
            </a:pPr>
            <a:r>
              <a:rPr lang="en-US" altLang="en-US" sz="1800">
                <a:solidFill>
                  <a:srgbClr val="000000"/>
                </a:solidFill>
                <a:latin typeface="Courier New" panose="02070309020205020404" pitchFamily="49" charset="0"/>
              </a:rPr>
              <a:t>BEGIN</a:t>
            </a:r>
          </a:p>
          <a:p>
            <a:pPr algn="l">
              <a:lnSpc>
                <a:spcPct val="60000"/>
              </a:lnSpc>
              <a:spcBef>
                <a:spcPct val="40000"/>
              </a:spcBef>
            </a:pPr>
            <a:r>
              <a:rPr lang="en-US" altLang="en-US" sz="1800">
                <a:solidFill>
                  <a:srgbClr val="000000"/>
                </a:solidFill>
                <a:latin typeface="Courier New" panose="02070309020205020404" pitchFamily="49" charset="0"/>
              </a:rPr>
              <a:t>  UPDATE	product</a:t>
            </a:r>
          </a:p>
          <a:p>
            <a:pPr algn="l">
              <a:lnSpc>
                <a:spcPct val="60000"/>
              </a:lnSpc>
              <a:spcBef>
                <a:spcPct val="40000"/>
              </a:spcBef>
            </a:pPr>
            <a:r>
              <a:rPr lang="en-US" altLang="en-US" sz="1800">
                <a:solidFill>
                  <a:srgbClr val="000000"/>
                </a:solidFill>
                <a:latin typeface="Courier New" panose="02070309020205020404" pitchFamily="49" charset="0"/>
              </a:rPr>
              <a:t>  SET		descrip = '&amp;product_description'</a:t>
            </a:r>
          </a:p>
          <a:p>
            <a:pPr algn="l">
              <a:lnSpc>
                <a:spcPct val="60000"/>
              </a:lnSpc>
              <a:spcBef>
                <a:spcPct val="40000"/>
              </a:spcBef>
            </a:pPr>
            <a:r>
              <a:rPr lang="en-US" altLang="en-US" sz="1800">
                <a:solidFill>
                  <a:srgbClr val="000000"/>
                </a:solidFill>
                <a:latin typeface="Courier New" panose="02070309020205020404" pitchFamily="49" charset="0"/>
              </a:rPr>
              <a:t>  WHERE	prodid = &amp;product_number;</a:t>
            </a:r>
          </a:p>
          <a:p>
            <a:pPr algn="l">
              <a:lnSpc>
                <a:spcPct val="60000"/>
              </a:lnSpc>
              <a:spcBef>
                <a:spcPct val="40000"/>
              </a:spcBef>
            </a:pPr>
            <a:r>
              <a:rPr lang="en-US" altLang="en-US" sz="1800">
                <a:solidFill>
                  <a:srgbClr val="000000"/>
                </a:solidFill>
                <a:latin typeface="Courier New" panose="02070309020205020404" pitchFamily="49" charset="0"/>
              </a:rPr>
              <a:t>  IF SQL%NOTFOUND THEN</a:t>
            </a:r>
          </a:p>
          <a:p>
            <a:pPr algn="l">
              <a:lnSpc>
                <a:spcPct val="60000"/>
              </a:lnSpc>
              <a:spcBef>
                <a:spcPct val="40000"/>
              </a:spcBef>
            </a:pPr>
            <a:r>
              <a:rPr lang="en-US" altLang="en-US" sz="1800">
                <a:solidFill>
                  <a:srgbClr val="FF3300"/>
                </a:solidFill>
                <a:latin typeface="Courier New" panose="02070309020205020404" pitchFamily="49" charset="0"/>
              </a:rPr>
              <a:t>    </a:t>
            </a:r>
            <a:r>
              <a:rPr lang="en-US" altLang="en-US" sz="1800">
                <a:solidFill>
                  <a:srgbClr val="000000"/>
                </a:solidFill>
                <a:latin typeface="Courier New" panose="02070309020205020404" pitchFamily="49" charset="0"/>
              </a:rPr>
              <a:t>RAISE e_invalid_product;</a:t>
            </a:r>
          </a:p>
          <a:p>
            <a:pPr algn="l">
              <a:lnSpc>
                <a:spcPct val="60000"/>
              </a:lnSpc>
              <a:spcBef>
                <a:spcPct val="40000"/>
              </a:spcBef>
            </a:pPr>
            <a:r>
              <a:rPr lang="en-US" altLang="en-US" sz="1800">
                <a:solidFill>
                  <a:srgbClr val="000000"/>
                </a:solidFill>
                <a:latin typeface="Courier New" panose="02070309020205020404" pitchFamily="49" charset="0"/>
              </a:rPr>
              <a:t>  END IF;</a:t>
            </a:r>
          </a:p>
          <a:p>
            <a:pPr algn="l">
              <a:lnSpc>
                <a:spcPct val="60000"/>
              </a:lnSpc>
              <a:spcBef>
                <a:spcPct val="40000"/>
              </a:spcBef>
            </a:pPr>
            <a:r>
              <a:rPr lang="en-US" altLang="en-US" sz="1800">
                <a:solidFill>
                  <a:srgbClr val="000000"/>
                </a:solidFill>
                <a:latin typeface="Courier New" panose="02070309020205020404" pitchFamily="49" charset="0"/>
              </a:rPr>
              <a:t>  COMMIT;</a:t>
            </a:r>
          </a:p>
          <a:p>
            <a:pPr algn="l">
              <a:lnSpc>
                <a:spcPct val="60000"/>
              </a:lnSpc>
              <a:spcBef>
                <a:spcPct val="40000"/>
              </a:spcBef>
            </a:pPr>
            <a:r>
              <a:rPr lang="en-US" altLang="en-US" sz="1800">
                <a:solidFill>
                  <a:srgbClr val="000000"/>
                </a:solidFill>
                <a:latin typeface="Courier New" panose="02070309020205020404" pitchFamily="49" charset="0"/>
              </a:rPr>
              <a:t>EXCEPTION</a:t>
            </a:r>
          </a:p>
          <a:p>
            <a:pPr algn="l">
              <a:lnSpc>
                <a:spcPct val="60000"/>
              </a:lnSpc>
              <a:spcBef>
                <a:spcPct val="40000"/>
              </a:spcBef>
            </a:pPr>
            <a:r>
              <a:rPr lang="en-US" altLang="en-US" sz="1800">
                <a:solidFill>
                  <a:srgbClr val="000000"/>
                </a:solidFill>
                <a:latin typeface="Courier New" panose="02070309020205020404" pitchFamily="49" charset="0"/>
              </a:rPr>
              <a:t>  WHEN e_invalid_product  THEN</a:t>
            </a:r>
          </a:p>
          <a:p>
            <a:pPr algn="l">
              <a:lnSpc>
                <a:spcPct val="60000"/>
              </a:lnSpc>
              <a:spcBef>
                <a:spcPct val="40000"/>
              </a:spcBef>
            </a:pPr>
            <a:r>
              <a:rPr lang="en-US" altLang="en-US" sz="1800">
                <a:solidFill>
                  <a:srgbClr val="000000"/>
                </a:solidFill>
                <a:latin typeface="Courier New" panose="02070309020205020404" pitchFamily="49" charset="0"/>
              </a:rPr>
              <a:t>    DBMS_OUTPUT.PUT_LINE('Invalid product number.');</a:t>
            </a:r>
          </a:p>
          <a:p>
            <a:pPr algn="l">
              <a:lnSpc>
                <a:spcPct val="60000"/>
              </a:lnSpc>
              <a:spcBef>
                <a:spcPct val="40000"/>
              </a:spcBef>
            </a:pPr>
            <a:r>
              <a:rPr lang="en-US" altLang="en-US" sz="1800">
                <a:solidFill>
                  <a:srgbClr val="000000"/>
                </a:solidFill>
                <a:latin typeface="Courier New" panose="02070309020205020404" pitchFamily="49" charset="0"/>
              </a:rPr>
              <a:t>END;</a:t>
            </a:r>
          </a:p>
        </p:txBody>
      </p:sp>
      <p:sp>
        <p:nvSpPr>
          <p:cNvPr id="31748" name="Rectangle 4">
            <a:extLst>
              <a:ext uri="{FF2B5EF4-FFF2-40B4-BE49-F238E27FC236}">
                <a16:creationId xmlns:a16="http://schemas.microsoft.com/office/drawing/2014/main" id="{1924CDF7-6CA5-4C5B-A279-17BE4EDBB9F6}"/>
              </a:ext>
            </a:extLst>
          </p:cNvPr>
          <p:cNvSpPr>
            <a:spLocks noChangeArrowheads="1"/>
          </p:cNvSpPr>
          <p:nvPr/>
        </p:nvSpPr>
        <p:spPr bwMode="auto">
          <a:xfrm>
            <a:off x="844550" y="1198563"/>
            <a:ext cx="7385050" cy="498475"/>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spAutoFit/>
          </a:bodyPr>
          <a:lstStyle>
            <a:lvl1pPr algn="l" defTabSz="346075">
              <a:spcBef>
                <a:spcPct val="0"/>
              </a:spcBef>
              <a:tabLst>
                <a:tab pos="571500" algn="l"/>
              </a:tabLst>
              <a:defRPr>
                <a:solidFill>
                  <a:schemeClr val="tx1"/>
                </a:solidFill>
                <a:latin typeface="Arial" panose="020B0604020202020204" pitchFamily="34" charset="0"/>
              </a:defRPr>
            </a:lvl1pPr>
            <a:lvl2pPr marL="341313" indent="-227013" algn="l" defTabSz="346075">
              <a:spcBef>
                <a:spcPct val="0"/>
              </a:spcBef>
              <a:tabLst>
                <a:tab pos="571500" algn="l"/>
              </a:tabLst>
              <a:defRPr>
                <a:solidFill>
                  <a:schemeClr val="tx1"/>
                </a:solidFill>
                <a:latin typeface="Arial" panose="020B0604020202020204" pitchFamily="34" charset="0"/>
              </a:defRPr>
            </a:lvl2pPr>
            <a:lvl3pPr marL="741363" indent="-285750" algn="l" defTabSz="346075">
              <a:spcBef>
                <a:spcPct val="0"/>
              </a:spcBef>
              <a:tabLst>
                <a:tab pos="571500" algn="l"/>
              </a:tabLst>
              <a:defRPr>
                <a:solidFill>
                  <a:schemeClr val="tx1"/>
                </a:solidFill>
                <a:latin typeface="Arial" panose="020B0604020202020204" pitchFamily="34" charset="0"/>
              </a:defRPr>
            </a:lvl3pPr>
            <a:lvl4pPr marL="1600200" indent="-228600" algn="l" defTabSz="346075">
              <a:spcBef>
                <a:spcPct val="0"/>
              </a:spcBef>
              <a:tabLst>
                <a:tab pos="571500" algn="l"/>
              </a:tabLst>
              <a:defRPr>
                <a:solidFill>
                  <a:schemeClr val="tx1"/>
                </a:solidFill>
                <a:latin typeface="Arial" panose="020B0604020202020204" pitchFamily="34" charset="0"/>
              </a:defRPr>
            </a:lvl4pPr>
            <a:lvl5pPr marL="2057400" indent="-228600" algn="l" defTabSz="346075">
              <a:spcBef>
                <a:spcPct val="0"/>
              </a:spcBef>
              <a:tabLst>
                <a:tab pos="571500" algn="l"/>
              </a:tabLst>
              <a:defRPr>
                <a:solidFill>
                  <a:schemeClr val="tx1"/>
                </a:solidFill>
                <a:latin typeface="Arial" panose="020B0604020202020204" pitchFamily="34" charset="0"/>
              </a:defRPr>
            </a:lvl5pPr>
            <a:lvl6pPr marL="2514600" indent="-228600" defTabSz="346075" fontAlgn="base">
              <a:spcBef>
                <a:spcPct val="0"/>
              </a:spcBef>
              <a:spcAft>
                <a:spcPct val="0"/>
              </a:spcAft>
              <a:tabLst>
                <a:tab pos="571500" algn="l"/>
              </a:tabLst>
              <a:defRPr>
                <a:solidFill>
                  <a:schemeClr val="tx1"/>
                </a:solidFill>
                <a:latin typeface="Arial" panose="020B0604020202020204" pitchFamily="34" charset="0"/>
              </a:defRPr>
            </a:lvl6pPr>
            <a:lvl7pPr marL="2971800" indent="-228600" defTabSz="346075" fontAlgn="base">
              <a:spcBef>
                <a:spcPct val="0"/>
              </a:spcBef>
              <a:spcAft>
                <a:spcPct val="0"/>
              </a:spcAft>
              <a:tabLst>
                <a:tab pos="571500" algn="l"/>
              </a:tabLst>
              <a:defRPr>
                <a:solidFill>
                  <a:schemeClr val="tx1"/>
                </a:solidFill>
                <a:latin typeface="Arial" panose="020B0604020202020204" pitchFamily="34" charset="0"/>
              </a:defRPr>
            </a:lvl7pPr>
            <a:lvl8pPr marL="3429000" indent="-228600" defTabSz="346075" fontAlgn="base">
              <a:spcBef>
                <a:spcPct val="0"/>
              </a:spcBef>
              <a:spcAft>
                <a:spcPct val="0"/>
              </a:spcAft>
              <a:tabLst>
                <a:tab pos="571500" algn="l"/>
              </a:tabLst>
              <a:defRPr>
                <a:solidFill>
                  <a:schemeClr val="tx1"/>
                </a:solidFill>
                <a:latin typeface="Arial" panose="020B0604020202020204" pitchFamily="34" charset="0"/>
              </a:defRPr>
            </a:lvl8pPr>
            <a:lvl9pPr marL="3886200" indent="-228600" defTabSz="346075" fontAlgn="base">
              <a:spcBef>
                <a:spcPct val="0"/>
              </a:spcBef>
              <a:spcAft>
                <a:spcPct val="0"/>
              </a:spcAft>
              <a:tabLst>
                <a:tab pos="571500" algn="l"/>
              </a:tabLst>
              <a:defRPr>
                <a:solidFill>
                  <a:schemeClr val="tx1"/>
                </a:solidFill>
                <a:latin typeface="Arial" panose="020B0604020202020204" pitchFamily="34" charset="0"/>
              </a:defRPr>
            </a:lvl9pPr>
          </a:lstStyle>
          <a:p>
            <a:pPr>
              <a:lnSpc>
                <a:spcPct val="95000"/>
              </a:lnSpc>
              <a:spcBef>
                <a:spcPct val="35000"/>
              </a:spcBef>
            </a:pPr>
            <a:r>
              <a:rPr lang="en-US" altLang="en-US">
                <a:solidFill>
                  <a:srgbClr val="FFFFCC"/>
                </a:solidFill>
                <a:effectLst>
                  <a:outerShdw blurRad="38100" dist="38100" dir="2700000" algn="tl">
                    <a:srgbClr val="000000"/>
                  </a:outerShdw>
                </a:effectLst>
              </a:rPr>
              <a:t>Example</a:t>
            </a:r>
          </a:p>
        </p:txBody>
      </p:sp>
      <p:grpSp>
        <p:nvGrpSpPr>
          <p:cNvPr id="31752" name="Group 8">
            <a:extLst>
              <a:ext uri="{FF2B5EF4-FFF2-40B4-BE49-F238E27FC236}">
                <a16:creationId xmlns:a16="http://schemas.microsoft.com/office/drawing/2014/main" id="{4192DBE5-8946-4E18-BECC-509F33ABACF2}"/>
              </a:ext>
            </a:extLst>
          </p:cNvPr>
          <p:cNvGrpSpPr>
            <a:grpSpLocks/>
          </p:cNvGrpSpPr>
          <p:nvPr/>
        </p:nvGrpSpPr>
        <p:grpSpPr bwMode="auto">
          <a:xfrm>
            <a:off x="782638" y="1960563"/>
            <a:ext cx="4573587" cy="322262"/>
            <a:chOff x="493" y="1235"/>
            <a:chExt cx="2881" cy="203"/>
          </a:xfrm>
        </p:grpSpPr>
        <p:sp>
          <p:nvSpPr>
            <p:cNvPr id="31749" name="Rectangle 5">
              <a:extLst>
                <a:ext uri="{FF2B5EF4-FFF2-40B4-BE49-F238E27FC236}">
                  <a16:creationId xmlns:a16="http://schemas.microsoft.com/office/drawing/2014/main" id="{B37F7281-A8FC-4DD6-971E-E17C97D76A57}"/>
                </a:ext>
              </a:extLst>
            </p:cNvPr>
            <p:cNvSpPr>
              <a:spLocks noChangeArrowheads="1"/>
            </p:cNvSpPr>
            <p:nvPr/>
          </p:nvSpPr>
          <p:spPr bwMode="auto">
            <a:xfrm>
              <a:off x="493" y="1235"/>
              <a:ext cx="2881" cy="20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Rectangle 6">
              <a:extLst>
                <a:ext uri="{FF2B5EF4-FFF2-40B4-BE49-F238E27FC236}">
                  <a16:creationId xmlns:a16="http://schemas.microsoft.com/office/drawing/2014/main" id="{3AF17001-23C1-4BF0-B5A9-158A25511006}"/>
                </a:ext>
              </a:extLst>
            </p:cNvPr>
            <p:cNvSpPr>
              <a:spLocks noChangeArrowheads="1"/>
            </p:cNvSpPr>
            <p:nvPr/>
          </p:nvSpPr>
          <p:spPr bwMode="auto">
            <a:xfrm>
              <a:off x="493" y="1235"/>
              <a:ext cx="2881" cy="203"/>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1" name="Rectangle 7">
              <a:extLst>
                <a:ext uri="{FF2B5EF4-FFF2-40B4-BE49-F238E27FC236}">
                  <a16:creationId xmlns:a16="http://schemas.microsoft.com/office/drawing/2014/main" id="{708C63EF-0364-449A-9466-DEB59D4E4089}"/>
                </a:ext>
              </a:extLst>
            </p:cNvPr>
            <p:cNvSpPr>
              <a:spLocks noChangeArrowheads="1"/>
            </p:cNvSpPr>
            <p:nvPr/>
          </p:nvSpPr>
          <p:spPr bwMode="auto">
            <a:xfrm>
              <a:off x="635" y="1258"/>
              <a:ext cx="2622"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60000"/>
                </a:lnSpc>
                <a:spcBef>
                  <a:spcPct val="40000"/>
                </a:spcBef>
              </a:pPr>
              <a:r>
                <a:rPr lang="en-US" altLang="en-US" sz="1800">
                  <a:solidFill>
                    <a:srgbClr val="000000"/>
                  </a:solidFill>
                  <a:latin typeface="Courier New" panose="02070309020205020404" pitchFamily="49" charset="0"/>
                </a:rPr>
                <a:t>e_invalid_product  EXCEPTION;</a:t>
              </a:r>
            </a:p>
          </p:txBody>
        </p:sp>
      </p:grpSp>
      <p:sp>
        <p:nvSpPr>
          <p:cNvPr id="31753" name="Oval 9">
            <a:extLst>
              <a:ext uri="{FF2B5EF4-FFF2-40B4-BE49-F238E27FC236}">
                <a16:creationId xmlns:a16="http://schemas.microsoft.com/office/drawing/2014/main" id="{3F65F176-49F9-417A-BA5F-3C9DD93381B2}"/>
              </a:ext>
            </a:extLst>
          </p:cNvPr>
          <p:cNvSpPr>
            <a:spLocks noChangeArrowheads="1"/>
          </p:cNvSpPr>
          <p:nvPr/>
        </p:nvSpPr>
        <p:spPr bwMode="auto">
          <a:xfrm>
            <a:off x="8224838" y="1990725"/>
            <a:ext cx="382587"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1</a:t>
            </a:r>
          </a:p>
        </p:txBody>
      </p:sp>
      <p:grpSp>
        <p:nvGrpSpPr>
          <p:cNvPr id="31757" name="Group 13">
            <a:extLst>
              <a:ext uri="{FF2B5EF4-FFF2-40B4-BE49-F238E27FC236}">
                <a16:creationId xmlns:a16="http://schemas.microsoft.com/office/drawing/2014/main" id="{474A7EDC-F095-454D-AD7A-9BC1873C7FE7}"/>
              </a:ext>
            </a:extLst>
          </p:cNvPr>
          <p:cNvGrpSpPr>
            <a:grpSpLocks/>
          </p:cNvGrpSpPr>
          <p:nvPr/>
        </p:nvGrpSpPr>
        <p:grpSpPr bwMode="auto">
          <a:xfrm>
            <a:off x="1012825" y="3524250"/>
            <a:ext cx="3997325" cy="422275"/>
            <a:chOff x="638" y="2220"/>
            <a:chExt cx="2518" cy="266"/>
          </a:xfrm>
        </p:grpSpPr>
        <p:sp>
          <p:nvSpPr>
            <p:cNvPr id="31754" name="Rectangle 10">
              <a:extLst>
                <a:ext uri="{FF2B5EF4-FFF2-40B4-BE49-F238E27FC236}">
                  <a16:creationId xmlns:a16="http://schemas.microsoft.com/office/drawing/2014/main" id="{8A8DB887-957A-4227-91EB-2C3023D6B859}"/>
                </a:ext>
              </a:extLst>
            </p:cNvPr>
            <p:cNvSpPr>
              <a:spLocks noChangeArrowheads="1"/>
            </p:cNvSpPr>
            <p:nvPr/>
          </p:nvSpPr>
          <p:spPr bwMode="auto">
            <a:xfrm>
              <a:off x="638" y="2258"/>
              <a:ext cx="2518" cy="21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5" name="Rectangle 11">
              <a:extLst>
                <a:ext uri="{FF2B5EF4-FFF2-40B4-BE49-F238E27FC236}">
                  <a16:creationId xmlns:a16="http://schemas.microsoft.com/office/drawing/2014/main" id="{36B58558-9FFD-4CEC-91CA-3A86E86561A0}"/>
                </a:ext>
              </a:extLst>
            </p:cNvPr>
            <p:cNvSpPr>
              <a:spLocks noChangeArrowheads="1"/>
            </p:cNvSpPr>
            <p:nvPr/>
          </p:nvSpPr>
          <p:spPr bwMode="auto">
            <a:xfrm>
              <a:off x="638" y="2258"/>
              <a:ext cx="2518" cy="21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6" name="Rectangle 12">
              <a:extLst>
                <a:ext uri="{FF2B5EF4-FFF2-40B4-BE49-F238E27FC236}">
                  <a16:creationId xmlns:a16="http://schemas.microsoft.com/office/drawing/2014/main" id="{F4F2F7B6-E70C-4FB9-ABA1-0D06F2DEC046}"/>
                </a:ext>
              </a:extLst>
            </p:cNvPr>
            <p:cNvSpPr>
              <a:spLocks noChangeArrowheads="1"/>
            </p:cNvSpPr>
            <p:nvPr/>
          </p:nvSpPr>
          <p:spPr bwMode="auto">
            <a:xfrm>
              <a:off x="639" y="2220"/>
              <a:ext cx="2516"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altLang="en-US" sz="1800">
                  <a:solidFill>
                    <a:srgbClr val="000000"/>
                  </a:solidFill>
                  <a:latin typeface="Courier New" panose="02070309020205020404" pitchFamily="49" charset="0"/>
                </a:rPr>
                <a:t>RAISE e_invalid_product;</a:t>
              </a:r>
            </a:p>
          </p:txBody>
        </p:sp>
      </p:grpSp>
      <p:sp>
        <p:nvSpPr>
          <p:cNvPr id="31758" name="Oval 14">
            <a:extLst>
              <a:ext uri="{FF2B5EF4-FFF2-40B4-BE49-F238E27FC236}">
                <a16:creationId xmlns:a16="http://schemas.microsoft.com/office/drawing/2014/main" id="{5157D0B6-F549-4158-961B-E83079D9336B}"/>
              </a:ext>
            </a:extLst>
          </p:cNvPr>
          <p:cNvSpPr>
            <a:spLocks noChangeArrowheads="1"/>
          </p:cNvSpPr>
          <p:nvPr/>
        </p:nvSpPr>
        <p:spPr bwMode="auto">
          <a:xfrm>
            <a:off x="8224838" y="3549650"/>
            <a:ext cx="382587" cy="382588"/>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2</a:t>
            </a:r>
          </a:p>
        </p:txBody>
      </p:sp>
      <p:grpSp>
        <p:nvGrpSpPr>
          <p:cNvPr id="31762" name="Group 18">
            <a:extLst>
              <a:ext uri="{FF2B5EF4-FFF2-40B4-BE49-F238E27FC236}">
                <a16:creationId xmlns:a16="http://schemas.microsoft.com/office/drawing/2014/main" id="{B18EA621-87CC-4406-9C96-39EAED6860F7}"/>
              </a:ext>
            </a:extLst>
          </p:cNvPr>
          <p:cNvGrpSpPr>
            <a:grpSpLocks/>
          </p:cNvGrpSpPr>
          <p:nvPr/>
        </p:nvGrpSpPr>
        <p:grpSpPr bwMode="auto">
          <a:xfrm>
            <a:off x="1746250" y="4718050"/>
            <a:ext cx="2590800" cy="342900"/>
            <a:chOff x="1100" y="2972"/>
            <a:chExt cx="1632" cy="216"/>
          </a:xfrm>
        </p:grpSpPr>
        <p:sp>
          <p:nvSpPr>
            <p:cNvPr id="31759" name="Rectangle 15">
              <a:extLst>
                <a:ext uri="{FF2B5EF4-FFF2-40B4-BE49-F238E27FC236}">
                  <a16:creationId xmlns:a16="http://schemas.microsoft.com/office/drawing/2014/main" id="{84DEFC63-DCD2-4744-B973-7B5B40307B92}"/>
                </a:ext>
              </a:extLst>
            </p:cNvPr>
            <p:cNvSpPr>
              <a:spLocks noChangeArrowheads="1"/>
            </p:cNvSpPr>
            <p:nvPr/>
          </p:nvSpPr>
          <p:spPr bwMode="auto">
            <a:xfrm>
              <a:off x="1100" y="2972"/>
              <a:ext cx="1632" cy="21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Rectangle 16">
              <a:extLst>
                <a:ext uri="{FF2B5EF4-FFF2-40B4-BE49-F238E27FC236}">
                  <a16:creationId xmlns:a16="http://schemas.microsoft.com/office/drawing/2014/main" id="{21DFEBB0-DE88-423E-BE74-05121E2419BC}"/>
                </a:ext>
              </a:extLst>
            </p:cNvPr>
            <p:cNvSpPr>
              <a:spLocks noChangeArrowheads="1"/>
            </p:cNvSpPr>
            <p:nvPr/>
          </p:nvSpPr>
          <p:spPr bwMode="auto">
            <a:xfrm>
              <a:off x="1100" y="2972"/>
              <a:ext cx="1632"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Rectangle 17">
              <a:extLst>
                <a:ext uri="{FF2B5EF4-FFF2-40B4-BE49-F238E27FC236}">
                  <a16:creationId xmlns:a16="http://schemas.microsoft.com/office/drawing/2014/main" id="{E88F8C19-9700-492E-B7D6-9441882D4F93}"/>
                </a:ext>
              </a:extLst>
            </p:cNvPr>
            <p:cNvSpPr>
              <a:spLocks noChangeArrowheads="1"/>
            </p:cNvSpPr>
            <p:nvPr/>
          </p:nvSpPr>
          <p:spPr bwMode="auto">
            <a:xfrm>
              <a:off x="1121" y="2997"/>
              <a:ext cx="1585"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60000"/>
                </a:lnSpc>
                <a:spcBef>
                  <a:spcPct val="40000"/>
                </a:spcBef>
              </a:pPr>
              <a:r>
                <a:rPr lang="en-US" altLang="en-US" sz="1800">
                  <a:solidFill>
                    <a:srgbClr val="000000"/>
                  </a:solidFill>
                  <a:latin typeface="Courier New" panose="02070309020205020404" pitchFamily="49" charset="0"/>
                </a:rPr>
                <a:t>e_invalid_product</a:t>
              </a:r>
            </a:p>
          </p:txBody>
        </p:sp>
      </p:grpSp>
      <p:sp>
        <p:nvSpPr>
          <p:cNvPr id="31763" name="Oval 19">
            <a:extLst>
              <a:ext uri="{FF2B5EF4-FFF2-40B4-BE49-F238E27FC236}">
                <a16:creationId xmlns:a16="http://schemas.microsoft.com/office/drawing/2014/main" id="{B3C41729-0529-4BE3-9C9A-97FFCD3A01CD}"/>
              </a:ext>
            </a:extLst>
          </p:cNvPr>
          <p:cNvSpPr>
            <a:spLocks noChangeArrowheads="1"/>
          </p:cNvSpPr>
          <p:nvPr/>
        </p:nvSpPr>
        <p:spPr bwMode="auto">
          <a:xfrm>
            <a:off x="8224838" y="4745038"/>
            <a:ext cx="382587" cy="382587"/>
          </a:xfrm>
          <a:prstGeom prst="ellipse">
            <a:avLst/>
          </a:prstGeom>
          <a:solidFill>
            <a:srgbClr val="FFFFFF"/>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nSpc>
                <a:spcPct val="100000"/>
              </a:lnSpc>
              <a:spcBef>
                <a:spcPct val="0"/>
              </a:spcBef>
            </a:pPr>
            <a:r>
              <a:rPr lang="en-US" altLang="en-US" sz="1800">
                <a:solidFill>
                  <a:srgbClr val="000000"/>
                </a:solidFill>
                <a:latin typeface="Arial" panose="020B0604020202020204" pitchFamily="34" charset="0"/>
              </a:rPr>
              <a:t>3</a:t>
            </a:r>
          </a:p>
        </p:txBody>
      </p:sp>
      <p:sp>
        <p:nvSpPr>
          <p:cNvPr id="2" name="Slide Number Placeholder 1">
            <a:extLst>
              <a:ext uri="{FF2B5EF4-FFF2-40B4-BE49-F238E27FC236}">
                <a16:creationId xmlns:a16="http://schemas.microsoft.com/office/drawing/2014/main" id="{3E89F115-E238-4D53-8EE9-9327DAA440F9}"/>
              </a:ext>
            </a:extLst>
          </p:cNvPr>
          <p:cNvSpPr>
            <a:spLocks noGrp="1"/>
          </p:cNvSpPr>
          <p:nvPr>
            <p:ph type="sldNum" sz="quarter" idx="12"/>
          </p:nvPr>
        </p:nvSpPr>
        <p:spPr/>
        <p:txBody>
          <a:bodyPr/>
          <a:lstStyle/>
          <a:p>
            <a:pPr>
              <a:defRPr/>
            </a:pPr>
            <a:fld id="{CD349DEA-2E1C-4FF1-AB61-5AE86F21FDD4}" type="slidenum">
              <a:rPr lang="en-US" smtClean="0"/>
              <a:pPr>
                <a:defRPr/>
              </a:pPr>
              <a:t>13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1752"/>
                                        </p:tgtEl>
                                        <p:attrNameLst>
                                          <p:attrName>style.visibility</p:attrName>
                                        </p:attrNameLst>
                                      </p:cBhvr>
                                      <p:to>
                                        <p:strVal val="visible"/>
                                      </p:to>
                                    </p:set>
                                    <p:animEffect transition="in" filter="wipe(up)">
                                      <p:cBhvr>
                                        <p:cTn id="7" dur="500"/>
                                        <p:tgtEl>
                                          <p:spTgt spid="31752"/>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box(out)">
                                      <p:cBhvr>
                                        <p:cTn id="11" dur="500"/>
                                        <p:tgtEl>
                                          <p:spTgt spid="317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wipe(up)">
                                      <p:cBhvr>
                                        <p:cTn id="16" dur="500"/>
                                        <p:tgtEl>
                                          <p:spTgt spid="31757"/>
                                        </p:tgtEl>
                                      </p:cBhvr>
                                    </p:animEffect>
                                  </p:childTnLst>
                                </p:cTn>
                              </p:par>
                            </p:childTnLst>
                          </p:cTn>
                        </p:par>
                        <p:par>
                          <p:cTn id="17" fill="hold" nodeType="afterGroup">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1758"/>
                                        </p:tgtEl>
                                        <p:attrNameLst>
                                          <p:attrName>style.visibility</p:attrName>
                                        </p:attrNameLst>
                                      </p:cBhvr>
                                      <p:to>
                                        <p:strVal val="visible"/>
                                      </p:to>
                                    </p:set>
                                    <p:animEffect transition="in" filter="box(out)">
                                      <p:cBhvr>
                                        <p:cTn id="20" dur="500"/>
                                        <p:tgtEl>
                                          <p:spTgt spid="317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1762"/>
                                        </p:tgtEl>
                                        <p:attrNameLst>
                                          <p:attrName>style.visibility</p:attrName>
                                        </p:attrNameLst>
                                      </p:cBhvr>
                                      <p:to>
                                        <p:strVal val="visible"/>
                                      </p:to>
                                    </p:set>
                                    <p:animEffect transition="in" filter="wipe(up)">
                                      <p:cBhvr>
                                        <p:cTn id="25" dur="500"/>
                                        <p:tgtEl>
                                          <p:spTgt spid="31762"/>
                                        </p:tgtEl>
                                      </p:cBhvr>
                                    </p:animEffect>
                                  </p:childTnLst>
                                </p:cTn>
                              </p:par>
                            </p:childTnLst>
                          </p:cTn>
                        </p:par>
                        <p:par>
                          <p:cTn id="26" fill="hold" nodeType="afterGroup">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31763"/>
                                        </p:tgtEl>
                                        <p:attrNameLst>
                                          <p:attrName>style.visibility</p:attrName>
                                        </p:attrNameLst>
                                      </p:cBhvr>
                                      <p:to>
                                        <p:strVal val="visible"/>
                                      </p:to>
                                    </p:set>
                                    <p:animEffect transition="in" filter="box(out)">
                                      <p:cBhvr>
                                        <p:cTn id="29" dur="500"/>
                                        <p:tgtEl>
                                          <p:spTgt spid="3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3" grpId="0" animBg="1" autoUpdateAnimBg="0"/>
      <p:bldP spid="31758" grpId="0" animBg="1" autoUpdateAnimBg="0"/>
      <p:bldP spid="3176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8460F8F5-03EF-4CCA-AA07-EDC323E403BD}"/>
              </a:ext>
            </a:extLst>
          </p:cNvPr>
          <p:cNvSpPr>
            <a:spLocks noGrp="1" noChangeArrowheads="1"/>
          </p:cNvSpPr>
          <p:nvPr>
            <p:ph type="title"/>
          </p:nvPr>
        </p:nvSpPr>
        <p:spPr>
          <a:noFill/>
          <a:ln/>
        </p:spPr>
        <p:txBody>
          <a:bodyPr/>
          <a:lstStyle/>
          <a:p>
            <a:pPr algn="l"/>
            <a:r>
              <a:rPr lang="en-US" altLang="en-US" b="1" dirty="0">
                <a:solidFill>
                  <a:schemeClr val="tx1"/>
                </a:solidFill>
              </a:rPr>
              <a:t>Functions for Trapping Exceptions</a:t>
            </a:r>
          </a:p>
        </p:txBody>
      </p:sp>
      <p:sp>
        <p:nvSpPr>
          <p:cNvPr id="33795" name="Rectangle 3">
            <a:extLst>
              <a:ext uri="{FF2B5EF4-FFF2-40B4-BE49-F238E27FC236}">
                <a16:creationId xmlns:a16="http://schemas.microsoft.com/office/drawing/2014/main" id="{42F2361A-D660-4BB7-A8D2-5574ED6ABB88}"/>
              </a:ext>
            </a:extLst>
          </p:cNvPr>
          <p:cNvSpPr>
            <a:spLocks noGrp="1" noChangeArrowheads="1"/>
          </p:cNvSpPr>
          <p:nvPr>
            <p:ph type="body" idx="1"/>
          </p:nvPr>
        </p:nvSpPr>
        <p:spPr>
          <a:xfrm>
            <a:off x="278434" y="1508126"/>
            <a:ext cx="7766050" cy="2806700"/>
          </a:xfrm>
          <a:noFill/>
          <a:ln/>
        </p:spPr>
        <p:txBody>
          <a:bodyPr/>
          <a:lstStyle/>
          <a:p>
            <a:pPr lvl="1">
              <a:lnSpc>
                <a:spcPct val="85000"/>
              </a:lnSpc>
              <a:tabLst/>
            </a:pPr>
            <a:r>
              <a:rPr lang="en-US" altLang="en-US" dirty="0"/>
              <a:t>SQLCODE</a:t>
            </a:r>
          </a:p>
          <a:p>
            <a:pPr marL="455613" lvl="2" indent="0">
              <a:buFontTx/>
              <a:buNone/>
              <a:tabLst/>
            </a:pPr>
            <a:r>
              <a:rPr lang="en-US" altLang="en-US" dirty="0"/>
              <a:t>Returns the numeric value for the error code</a:t>
            </a:r>
          </a:p>
          <a:p>
            <a:pPr lvl="1">
              <a:lnSpc>
                <a:spcPct val="85000"/>
              </a:lnSpc>
              <a:tabLst/>
            </a:pPr>
            <a:r>
              <a:rPr lang="en-US" altLang="en-US" dirty="0"/>
              <a:t>SQLERRM</a:t>
            </a:r>
          </a:p>
          <a:p>
            <a:pPr marL="455613" lvl="2" indent="0">
              <a:lnSpc>
                <a:spcPct val="85000"/>
              </a:lnSpc>
              <a:buFontTx/>
              <a:buNone/>
              <a:tabLst/>
            </a:pPr>
            <a:r>
              <a:rPr lang="en-US" altLang="en-US" dirty="0"/>
              <a:t>Returns the message associated with the error number</a:t>
            </a:r>
          </a:p>
        </p:txBody>
      </p:sp>
      <p:sp>
        <p:nvSpPr>
          <p:cNvPr id="2" name="Slide Number Placeholder 1">
            <a:extLst>
              <a:ext uri="{FF2B5EF4-FFF2-40B4-BE49-F238E27FC236}">
                <a16:creationId xmlns:a16="http://schemas.microsoft.com/office/drawing/2014/main" id="{888DC443-ED25-4BD3-9300-E67746DB8302}"/>
              </a:ext>
            </a:extLst>
          </p:cNvPr>
          <p:cNvSpPr>
            <a:spLocks noGrp="1"/>
          </p:cNvSpPr>
          <p:nvPr>
            <p:ph type="sldNum" sz="quarter" idx="12"/>
          </p:nvPr>
        </p:nvSpPr>
        <p:spPr/>
        <p:txBody>
          <a:bodyPr/>
          <a:lstStyle/>
          <a:p>
            <a:pPr>
              <a:defRPr/>
            </a:pPr>
            <a:fld id="{6C7A8632-7304-4A16-9764-8BED3D3E8194}" type="slidenum">
              <a:rPr lang="en-US" smtClean="0"/>
              <a:pPr>
                <a:defRPr/>
              </a:pPr>
              <a:t>14</a:t>
            </a:fld>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A2FA235-8CE9-4E61-A4AF-DE0B380D12A4}"/>
              </a:ext>
            </a:extLst>
          </p:cNvPr>
          <p:cNvSpPr>
            <a:spLocks noGrp="1" noChangeArrowheads="1"/>
          </p:cNvSpPr>
          <p:nvPr>
            <p:ph type="title"/>
          </p:nvPr>
        </p:nvSpPr>
        <p:spPr>
          <a:xfrm>
            <a:off x="146845" y="201199"/>
            <a:ext cx="7840662" cy="881063"/>
          </a:xfrm>
          <a:noFill/>
          <a:ln/>
        </p:spPr>
        <p:txBody>
          <a:bodyPr/>
          <a:lstStyle/>
          <a:p>
            <a:pPr algn="l"/>
            <a:r>
              <a:rPr lang="en-US" altLang="en-US" b="1" dirty="0">
                <a:solidFill>
                  <a:schemeClr val="tx1"/>
                </a:solidFill>
              </a:rPr>
              <a:t>Functions for Trapping Exceptions</a:t>
            </a:r>
          </a:p>
        </p:txBody>
      </p:sp>
      <p:sp>
        <p:nvSpPr>
          <p:cNvPr id="35843" name="Rectangle 3">
            <a:extLst>
              <a:ext uri="{FF2B5EF4-FFF2-40B4-BE49-F238E27FC236}">
                <a16:creationId xmlns:a16="http://schemas.microsoft.com/office/drawing/2014/main" id="{FFB186F2-597E-4883-A932-34756851BB6B}"/>
              </a:ext>
            </a:extLst>
          </p:cNvPr>
          <p:cNvSpPr>
            <a:spLocks noChangeArrowheads="1"/>
          </p:cNvSpPr>
          <p:nvPr/>
        </p:nvSpPr>
        <p:spPr bwMode="blackWhite">
          <a:xfrm>
            <a:off x="889000" y="1744663"/>
            <a:ext cx="7575550" cy="4156075"/>
          </a:xfrm>
          <a:prstGeom prst="rect">
            <a:avLst/>
          </a:prstGeom>
          <a:solidFill>
            <a:srgbClr val="FFFFCC"/>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0000"/>
              </a:lnSpc>
              <a:spcBef>
                <a:spcPct val="65000"/>
              </a:spcBef>
            </a:pPr>
            <a:r>
              <a:rPr lang="en-US" altLang="en-US" sz="1800">
                <a:solidFill>
                  <a:srgbClr val="000000"/>
                </a:solidFill>
                <a:latin typeface="Courier New" panose="02070309020205020404" pitchFamily="49" charset="0"/>
              </a:rPr>
              <a:t>DECLARE</a:t>
            </a:r>
          </a:p>
          <a:p>
            <a:pPr algn="l">
              <a:lnSpc>
                <a:spcPct val="65000"/>
              </a:lnSpc>
              <a:spcBef>
                <a:spcPct val="40000"/>
              </a:spcBef>
            </a:pPr>
            <a:r>
              <a:rPr lang="en-US" altLang="en-US" sz="1800">
                <a:solidFill>
                  <a:srgbClr val="000000"/>
                </a:solidFill>
                <a:latin typeface="Courier New" panose="02070309020205020404" pitchFamily="49" charset="0"/>
              </a:rPr>
              <a:t>  v_error_code      NUMBER;</a:t>
            </a:r>
          </a:p>
          <a:p>
            <a:pPr algn="l">
              <a:lnSpc>
                <a:spcPct val="65000"/>
              </a:lnSpc>
              <a:spcBef>
                <a:spcPct val="40000"/>
              </a:spcBef>
            </a:pPr>
            <a:r>
              <a:rPr lang="en-US" altLang="en-US" sz="1800">
                <a:solidFill>
                  <a:srgbClr val="000000"/>
                </a:solidFill>
                <a:latin typeface="Courier New" panose="02070309020205020404" pitchFamily="49" charset="0"/>
              </a:rPr>
              <a:t>  v_error_message   VARCHAR2(255);</a:t>
            </a:r>
          </a:p>
          <a:p>
            <a:pPr algn="l">
              <a:lnSpc>
                <a:spcPct val="65000"/>
              </a:lnSpc>
              <a:spcBef>
                <a:spcPct val="40000"/>
              </a:spcBef>
            </a:pPr>
            <a:r>
              <a:rPr lang="en-US" altLang="en-US" sz="1800">
                <a:solidFill>
                  <a:srgbClr val="000000"/>
                </a:solidFill>
                <a:latin typeface="Courier New" panose="02070309020205020404" pitchFamily="49" charset="0"/>
              </a:rPr>
              <a:t>BEGIN</a:t>
            </a:r>
          </a:p>
          <a:p>
            <a:pPr algn="l">
              <a:lnSpc>
                <a:spcPct val="65000"/>
              </a:lnSpc>
              <a:spcBef>
                <a:spcPct val="40000"/>
              </a:spcBef>
            </a:pPr>
            <a:r>
              <a:rPr lang="en-US" altLang="en-US" sz="1800">
                <a:solidFill>
                  <a:srgbClr val="000000"/>
                </a:solidFill>
                <a:latin typeface="Courier New" panose="02070309020205020404" pitchFamily="49" charset="0"/>
              </a:rPr>
              <a:t>...</a:t>
            </a:r>
          </a:p>
          <a:p>
            <a:pPr algn="l">
              <a:lnSpc>
                <a:spcPct val="65000"/>
              </a:lnSpc>
              <a:spcBef>
                <a:spcPct val="40000"/>
              </a:spcBef>
            </a:pPr>
            <a:r>
              <a:rPr lang="en-US" altLang="en-US" sz="1800">
                <a:solidFill>
                  <a:srgbClr val="000000"/>
                </a:solidFill>
                <a:latin typeface="Courier New" panose="02070309020205020404" pitchFamily="49" charset="0"/>
              </a:rPr>
              <a:t>EXCEPTION</a:t>
            </a:r>
          </a:p>
          <a:p>
            <a:pPr algn="l">
              <a:lnSpc>
                <a:spcPct val="65000"/>
              </a:lnSpc>
              <a:spcBef>
                <a:spcPct val="40000"/>
              </a:spcBef>
            </a:pPr>
            <a:r>
              <a:rPr lang="en-US" altLang="en-US" sz="1800">
                <a:solidFill>
                  <a:srgbClr val="000000"/>
                </a:solidFill>
                <a:latin typeface="Courier New" panose="02070309020205020404" pitchFamily="49" charset="0"/>
              </a:rPr>
              <a:t>...</a:t>
            </a:r>
          </a:p>
          <a:p>
            <a:pPr algn="l">
              <a:lnSpc>
                <a:spcPct val="65000"/>
              </a:lnSpc>
              <a:spcBef>
                <a:spcPct val="40000"/>
              </a:spcBef>
            </a:pPr>
            <a:r>
              <a:rPr lang="en-US" altLang="en-US" sz="1800">
                <a:solidFill>
                  <a:srgbClr val="000000"/>
                </a:solidFill>
                <a:latin typeface="Courier New" panose="02070309020205020404" pitchFamily="49" charset="0"/>
              </a:rPr>
              <a:t>  WHEN OTHERS THEN</a:t>
            </a:r>
          </a:p>
          <a:p>
            <a:pPr algn="l">
              <a:lnSpc>
                <a:spcPct val="65000"/>
              </a:lnSpc>
              <a:spcBef>
                <a:spcPct val="40000"/>
              </a:spcBef>
            </a:pPr>
            <a:r>
              <a:rPr lang="en-US" altLang="en-US" sz="1800">
                <a:solidFill>
                  <a:srgbClr val="000000"/>
                </a:solidFill>
                <a:latin typeface="Courier New" panose="02070309020205020404" pitchFamily="49" charset="0"/>
              </a:rPr>
              <a:t>    ROLLBACK;</a:t>
            </a:r>
          </a:p>
          <a:p>
            <a:pPr algn="l">
              <a:lnSpc>
                <a:spcPct val="65000"/>
              </a:lnSpc>
              <a:spcBef>
                <a:spcPct val="40000"/>
              </a:spcBef>
            </a:pPr>
            <a:r>
              <a:rPr lang="en-US" altLang="en-US" sz="1800">
                <a:solidFill>
                  <a:srgbClr val="000000"/>
                </a:solidFill>
                <a:latin typeface="Courier New" panose="02070309020205020404" pitchFamily="49" charset="0"/>
              </a:rPr>
              <a:t>    v_error_code := SQLCODE ;</a:t>
            </a:r>
          </a:p>
          <a:p>
            <a:pPr algn="l">
              <a:lnSpc>
                <a:spcPct val="65000"/>
              </a:lnSpc>
              <a:spcBef>
                <a:spcPct val="40000"/>
              </a:spcBef>
            </a:pPr>
            <a:r>
              <a:rPr lang="en-US" altLang="en-US" sz="1800">
                <a:solidFill>
                  <a:srgbClr val="000000"/>
                </a:solidFill>
                <a:latin typeface="Courier New" panose="02070309020205020404" pitchFamily="49" charset="0"/>
              </a:rPr>
              <a:t>    v_error_message := SQLERRM ;</a:t>
            </a:r>
          </a:p>
          <a:p>
            <a:pPr algn="l">
              <a:lnSpc>
                <a:spcPct val="65000"/>
              </a:lnSpc>
              <a:spcBef>
                <a:spcPct val="65000"/>
              </a:spcBef>
            </a:pPr>
            <a:r>
              <a:rPr lang="en-US" altLang="en-US" sz="1800">
                <a:solidFill>
                  <a:srgbClr val="000000"/>
                </a:solidFill>
                <a:latin typeface="Courier New" panose="02070309020205020404" pitchFamily="49" charset="0"/>
              </a:rPr>
              <a:t>    INSERT INTO errors VALUES(v_error_code,</a:t>
            </a:r>
          </a:p>
          <a:p>
            <a:pPr algn="l">
              <a:lnSpc>
                <a:spcPct val="65000"/>
              </a:lnSpc>
              <a:spcBef>
                <a:spcPct val="40000"/>
              </a:spcBef>
            </a:pPr>
            <a:r>
              <a:rPr lang="en-US" altLang="en-US" sz="1800">
                <a:solidFill>
                  <a:srgbClr val="000000"/>
                </a:solidFill>
                <a:latin typeface="Courier New" panose="02070309020205020404" pitchFamily="49" charset="0"/>
              </a:rPr>
              <a:t>				   v_error_message);</a:t>
            </a:r>
          </a:p>
          <a:p>
            <a:pPr algn="l">
              <a:lnSpc>
                <a:spcPct val="65000"/>
              </a:lnSpc>
              <a:spcBef>
                <a:spcPct val="40000"/>
              </a:spcBef>
            </a:pPr>
            <a:r>
              <a:rPr lang="en-US" altLang="en-US" sz="1800">
                <a:solidFill>
                  <a:srgbClr val="000000"/>
                </a:solidFill>
                <a:latin typeface="Courier New" panose="02070309020205020404" pitchFamily="49" charset="0"/>
              </a:rPr>
              <a:t>END;</a:t>
            </a:r>
          </a:p>
        </p:txBody>
      </p:sp>
      <p:sp>
        <p:nvSpPr>
          <p:cNvPr id="35844" name="Rectangle 4">
            <a:extLst>
              <a:ext uri="{FF2B5EF4-FFF2-40B4-BE49-F238E27FC236}">
                <a16:creationId xmlns:a16="http://schemas.microsoft.com/office/drawing/2014/main" id="{D9744D00-FAE3-45BC-AA01-9F0A237C7009}"/>
              </a:ext>
            </a:extLst>
          </p:cNvPr>
          <p:cNvSpPr>
            <a:spLocks noGrp="1" noChangeArrowheads="1"/>
          </p:cNvSpPr>
          <p:nvPr>
            <p:ph type="body" idx="1"/>
          </p:nvPr>
        </p:nvSpPr>
        <p:spPr>
          <a:xfrm>
            <a:off x="374651" y="1277937"/>
            <a:ext cx="7385050" cy="498475"/>
          </a:xfrm>
          <a:noFill/>
          <a:ln/>
        </p:spPr>
        <p:txBody>
          <a:bodyPr/>
          <a:lstStyle/>
          <a:p>
            <a:r>
              <a:rPr lang="en-US" altLang="en-US" dirty="0"/>
              <a:t>Example</a:t>
            </a:r>
          </a:p>
        </p:txBody>
      </p:sp>
      <p:grpSp>
        <p:nvGrpSpPr>
          <p:cNvPr id="35848" name="Group 8">
            <a:extLst>
              <a:ext uri="{FF2B5EF4-FFF2-40B4-BE49-F238E27FC236}">
                <a16:creationId xmlns:a16="http://schemas.microsoft.com/office/drawing/2014/main" id="{280520BE-5324-4D0E-8012-DBF767000DF2}"/>
              </a:ext>
            </a:extLst>
          </p:cNvPr>
          <p:cNvGrpSpPr>
            <a:grpSpLocks/>
          </p:cNvGrpSpPr>
          <p:nvPr/>
        </p:nvGrpSpPr>
        <p:grpSpPr bwMode="auto">
          <a:xfrm>
            <a:off x="3584575" y="4325938"/>
            <a:ext cx="1250950" cy="366712"/>
            <a:chOff x="2258" y="2725"/>
            <a:chExt cx="788" cy="231"/>
          </a:xfrm>
        </p:grpSpPr>
        <p:sp>
          <p:nvSpPr>
            <p:cNvPr id="35845" name="Rectangle 5">
              <a:extLst>
                <a:ext uri="{FF2B5EF4-FFF2-40B4-BE49-F238E27FC236}">
                  <a16:creationId xmlns:a16="http://schemas.microsoft.com/office/drawing/2014/main" id="{A22D77D7-784F-41F0-9C42-C8C1383FDA65}"/>
                </a:ext>
              </a:extLst>
            </p:cNvPr>
            <p:cNvSpPr>
              <a:spLocks noChangeArrowheads="1"/>
            </p:cNvSpPr>
            <p:nvPr/>
          </p:nvSpPr>
          <p:spPr bwMode="auto">
            <a:xfrm>
              <a:off x="2295" y="2762"/>
              <a:ext cx="715" cy="17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Rectangle 6">
              <a:extLst>
                <a:ext uri="{FF2B5EF4-FFF2-40B4-BE49-F238E27FC236}">
                  <a16:creationId xmlns:a16="http://schemas.microsoft.com/office/drawing/2014/main" id="{C7405C2C-96EF-4F6B-9FB7-C97C29B56824}"/>
                </a:ext>
              </a:extLst>
            </p:cNvPr>
            <p:cNvSpPr>
              <a:spLocks noChangeArrowheads="1"/>
            </p:cNvSpPr>
            <p:nvPr/>
          </p:nvSpPr>
          <p:spPr bwMode="auto">
            <a:xfrm>
              <a:off x="2295" y="2762"/>
              <a:ext cx="715" cy="17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Rectangle 7">
              <a:extLst>
                <a:ext uri="{FF2B5EF4-FFF2-40B4-BE49-F238E27FC236}">
                  <a16:creationId xmlns:a16="http://schemas.microsoft.com/office/drawing/2014/main" id="{8AD4EDFF-A6AC-4C17-B3F8-F222E46C276E}"/>
                </a:ext>
              </a:extLst>
            </p:cNvPr>
            <p:cNvSpPr>
              <a:spLocks noChangeArrowheads="1"/>
            </p:cNvSpPr>
            <p:nvPr/>
          </p:nvSpPr>
          <p:spPr bwMode="auto">
            <a:xfrm>
              <a:off x="2258" y="2725"/>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pPr>
              <a:r>
                <a:rPr lang="en-US" altLang="en-US" sz="1800">
                  <a:solidFill>
                    <a:srgbClr val="000000"/>
                  </a:solidFill>
                  <a:latin typeface="Courier New" panose="02070309020205020404" pitchFamily="49" charset="0"/>
                </a:rPr>
                <a:t>SQLCODE</a:t>
              </a:r>
            </a:p>
          </p:txBody>
        </p:sp>
      </p:grpSp>
      <p:sp>
        <p:nvSpPr>
          <p:cNvPr id="35849" name="Line 9">
            <a:extLst>
              <a:ext uri="{FF2B5EF4-FFF2-40B4-BE49-F238E27FC236}">
                <a16:creationId xmlns:a16="http://schemas.microsoft.com/office/drawing/2014/main" id="{F76D312A-5F82-48BA-A657-E916F10664DC}"/>
              </a:ext>
            </a:extLst>
          </p:cNvPr>
          <p:cNvSpPr>
            <a:spLocks noChangeShapeType="1"/>
          </p:cNvSpPr>
          <p:nvPr/>
        </p:nvSpPr>
        <p:spPr bwMode="auto">
          <a:xfrm flipH="1">
            <a:off x="5973763" y="4425950"/>
            <a:ext cx="19319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nvGrpSpPr>
          <p:cNvPr id="35853" name="Group 13">
            <a:extLst>
              <a:ext uri="{FF2B5EF4-FFF2-40B4-BE49-F238E27FC236}">
                <a16:creationId xmlns:a16="http://schemas.microsoft.com/office/drawing/2014/main" id="{E2A12666-F2E4-4C84-A14A-21D1FAE6206F}"/>
              </a:ext>
            </a:extLst>
          </p:cNvPr>
          <p:cNvGrpSpPr>
            <a:grpSpLocks/>
          </p:cNvGrpSpPr>
          <p:nvPr/>
        </p:nvGrpSpPr>
        <p:grpSpPr bwMode="auto">
          <a:xfrm>
            <a:off x="3989388" y="4629150"/>
            <a:ext cx="1250950" cy="366713"/>
            <a:chOff x="2513" y="2916"/>
            <a:chExt cx="788" cy="231"/>
          </a:xfrm>
        </p:grpSpPr>
        <p:sp>
          <p:nvSpPr>
            <p:cNvPr id="35850" name="Rectangle 10">
              <a:extLst>
                <a:ext uri="{FF2B5EF4-FFF2-40B4-BE49-F238E27FC236}">
                  <a16:creationId xmlns:a16="http://schemas.microsoft.com/office/drawing/2014/main" id="{E19CFB8A-A185-4944-B185-CC95516C2C69}"/>
                </a:ext>
              </a:extLst>
            </p:cNvPr>
            <p:cNvSpPr>
              <a:spLocks noChangeArrowheads="1"/>
            </p:cNvSpPr>
            <p:nvPr/>
          </p:nvSpPr>
          <p:spPr bwMode="auto">
            <a:xfrm>
              <a:off x="2562" y="2944"/>
              <a:ext cx="691" cy="19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a:extLst>
                <a:ext uri="{FF2B5EF4-FFF2-40B4-BE49-F238E27FC236}">
                  <a16:creationId xmlns:a16="http://schemas.microsoft.com/office/drawing/2014/main" id="{B26D926E-755B-488D-80DF-F6EC85A7286F}"/>
                </a:ext>
              </a:extLst>
            </p:cNvPr>
            <p:cNvSpPr>
              <a:spLocks noChangeArrowheads="1"/>
            </p:cNvSpPr>
            <p:nvPr/>
          </p:nvSpPr>
          <p:spPr bwMode="auto">
            <a:xfrm>
              <a:off x="2562" y="2944"/>
              <a:ext cx="691" cy="194"/>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2" name="Rectangle 12">
              <a:extLst>
                <a:ext uri="{FF2B5EF4-FFF2-40B4-BE49-F238E27FC236}">
                  <a16:creationId xmlns:a16="http://schemas.microsoft.com/office/drawing/2014/main" id="{17E48BF3-7D1B-4913-89F4-E642D083F28F}"/>
                </a:ext>
              </a:extLst>
            </p:cNvPr>
            <p:cNvSpPr>
              <a:spLocks noChangeArrowheads="1"/>
            </p:cNvSpPr>
            <p:nvPr/>
          </p:nvSpPr>
          <p:spPr bwMode="auto">
            <a:xfrm>
              <a:off x="2513" y="2916"/>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pPr>
              <a:r>
                <a:rPr lang="en-US" altLang="en-US" sz="1800">
                  <a:solidFill>
                    <a:srgbClr val="000000"/>
                  </a:solidFill>
                  <a:latin typeface="Courier New" panose="02070309020205020404" pitchFamily="49" charset="0"/>
                </a:rPr>
                <a:t>SQLERRM</a:t>
              </a:r>
            </a:p>
          </p:txBody>
        </p:sp>
      </p:grpSp>
      <p:sp>
        <p:nvSpPr>
          <p:cNvPr id="35854" name="Line 14">
            <a:extLst>
              <a:ext uri="{FF2B5EF4-FFF2-40B4-BE49-F238E27FC236}">
                <a16:creationId xmlns:a16="http://schemas.microsoft.com/office/drawing/2014/main" id="{6C98D49A-84C4-441D-8AE6-8D212C89A83C}"/>
              </a:ext>
            </a:extLst>
          </p:cNvPr>
          <p:cNvSpPr>
            <a:spLocks noChangeShapeType="1"/>
          </p:cNvSpPr>
          <p:nvPr/>
        </p:nvSpPr>
        <p:spPr bwMode="auto">
          <a:xfrm flipH="1">
            <a:off x="5973763" y="4826000"/>
            <a:ext cx="1931987" cy="0"/>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sp>
        <p:nvSpPr>
          <p:cNvPr id="2" name="Slide Number Placeholder 1">
            <a:extLst>
              <a:ext uri="{FF2B5EF4-FFF2-40B4-BE49-F238E27FC236}">
                <a16:creationId xmlns:a16="http://schemas.microsoft.com/office/drawing/2014/main" id="{032A119A-802B-4C19-995B-962F825CF56B}"/>
              </a:ext>
            </a:extLst>
          </p:cNvPr>
          <p:cNvSpPr>
            <a:spLocks noGrp="1"/>
          </p:cNvSpPr>
          <p:nvPr>
            <p:ph type="sldNum" sz="quarter" idx="12"/>
          </p:nvPr>
        </p:nvSpPr>
        <p:spPr/>
        <p:txBody>
          <a:bodyPr/>
          <a:lstStyle/>
          <a:p>
            <a:pPr>
              <a:defRPr/>
            </a:pPr>
            <a:fld id="{6C7A8632-7304-4A16-9764-8BED3D3E8194}" type="slidenum">
              <a:rPr lang="en-US" smtClean="0"/>
              <a:pPr>
                <a:defRPr/>
              </a:pPr>
              <a:t>15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wipe(up)">
                                      <p:cBhvr>
                                        <p:cTn id="7" dur="500"/>
                                        <p:tgtEl>
                                          <p:spTgt spid="35848"/>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5849"/>
                                        </p:tgtEl>
                                        <p:attrNameLst>
                                          <p:attrName>style.visibility</p:attrName>
                                        </p:attrNameLst>
                                      </p:cBhvr>
                                      <p:to>
                                        <p:strVal val="visible"/>
                                      </p:to>
                                    </p:set>
                                    <p:animEffect transition="in" filter="wipe(right)">
                                      <p:cBhvr>
                                        <p:cTn id="11" dur="500"/>
                                        <p:tgtEl>
                                          <p:spTgt spid="358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35853"/>
                                        </p:tgtEl>
                                        <p:attrNameLst>
                                          <p:attrName>style.visibility</p:attrName>
                                        </p:attrNameLst>
                                      </p:cBhvr>
                                      <p:to>
                                        <p:strVal val="visible"/>
                                      </p:to>
                                    </p:set>
                                    <p:animEffect transition="in" filter="wipe(up)">
                                      <p:cBhvr>
                                        <p:cTn id="16" dur="500"/>
                                        <p:tgtEl>
                                          <p:spTgt spid="35853"/>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35854"/>
                                        </p:tgtEl>
                                        <p:attrNameLst>
                                          <p:attrName>style.visibility</p:attrName>
                                        </p:attrNameLst>
                                      </p:cBhvr>
                                      <p:to>
                                        <p:strVal val="visible"/>
                                      </p:to>
                                    </p:set>
                                    <p:animEffect transition="in" filter="wipe(right)">
                                      <p:cBhvr>
                                        <p:cTn id="20"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94C885-D3B9-4BD8-BEC8-5614379D3DEE}"/>
              </a:ext>
            </a:extLst>
          </p:cNvPr>
          <p:cNvSpPr>
            <a:spLocks noGrp="1" noChangeArrowheads="1"/>
          </p:cNvSpPr>
          <p:nvPr>
            <p:ph type="title"/>
          </p:nvPr>
        </p:nvSpPr>
        <p:spPr>
          <a:noFill/>
          <a:ln/>
        </p:spPr>
        <p:txBody>
          <a:bodyPr/>
          <a:lstStyle/>
          <a:p>
            <a:pPr algn="l"/>
            <a:r>
              <a:rPr lang="en-US" altLang="en-US" b="1" dirty="0">
                <a:solidFill>
                  <a:schemeClr val="tx1"/>
                </a:solidFill>
              </a:rPr>
              <a:t>Calling Environments</a:t>
            </a:r>
          </a:p>
        </p:txBody>
      </p:sp>
      <p:sp>
        <p:nvSpPr>
          <p:cNvPr id="37891" name="Rectangle 3">
            <a:extLst>
              <a:ext uri="{FF2B5EF4-FFF2-40B4-BE49-F238E27FC236}">
                <a16:creationId xmlns:a16="http://schemas.microsoft.com/office/drawing/2014/main" id="{3BFE7384-3929-43EF-93C6-5793976D941A}"/>
              </a:ext>
            </a:extLst>
          </p:cNvPr>
          <p:cNvSpPr>
            <a:spLocks noGrp="1" noChangeArrowheads="1"/>
          </p:cNvSpPr>
          <p:nvPr>
            <p:ph type="body" idx="1"/>
          </p:nvPr>
        </p:nvSpPr>
        <p:spPr>
          <a:xfrm>
            <a:off x="617537" y="2254250"/>
            <a:ext cx="7385050" cy="498475"/>
          </a:xfrm>
          <a:ln/>
        </p:spPr>
        <p:txBody>
          <a:bodyPr/>
          <a:lstStyle/>
          <a:p>
            <a:endParaRPr lang="en-US" altLang="en-US"/>
          </a:p>
        </p:txBody>
      </p:sp>
      <p:sp>
        <p:nvSpPr>
          <p:cNvPr id="37892" name="Line 4">
            <a:extLst>
              <a:ext uri="{FF2B5EF4-FFF2-40B4-BE49-F238E27FC236}">
                <a16:creationId xmlns:a16="http://schemas.microsoft.com/office/drawing/2014/main" id="{DD64E95F-5424-4C5C-AB0C-D380873F63B3}"/>
              </a:ext>
            </a:extLst>
          </p:cNvPr>
          <p:cNvSpPr>
            <a:spLocks noChangeShapeType="1"/>
          </p:cNvSpPr>
          <p:nvPr/>
        </p:nvSpPr>
        <p:spPr bwMode="auto">
          <a:xfrm>
            <a:off x="665162" y="276701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5">
            <a:extLst>
              <a:ext uri="{FF2B5EF4-FFF2-40B4-BE49-F238E27FC236}">
                <a16:creationId xmlns:a16="http://schemas.microsoft.com/office/drawing/2014/main" id="{6211AB62-DC6B-4C78-AFE7-742CDF385CFC}"/>
              </a:ext>
            </a:extLst>
          </p:cNvPr>
          <p:cNvSpPr>
            <a:spLocks noChangeShapeType="1"/>
          </p:cNvSpPr>
          <p:nvPr/>
        </p:nvSpPr>
        <p:spPr bwMode="auto">
          <a:xfrm>
            <a:off x="661987" y="350361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4" name="Line 6">
            <a:extLst>
              <a:ext uri="{FF2B5EF4-FFF2-40B4-BE49-F238E27FC236}">
                <a16:creationId xmlns:a16="http://schemas.microsoft.com/office/drawing/2014/main" id="{319A495D-9611-4E15-8297-C9FF9EBCC3B1}"/>
              </a:ext>
            </a:extLst>
          </p:cNvPr>
          <p:cNvSpPr>
            <a:spLocks noChangeShapeType="1"/>
          </p:cNvSpPr>
          <p:nvPr/>
        </p:nvSpPr>
        <p:spPr bwMode="auto">
          <a:xfrm>
            <a:off x="658812" y="4195763"/>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Line 7">
            <a:extLst>
              <a:ext uri="{FF2B5EF4-FFF2-40B4-BE49-F238E27FC236}">
                <a16:creationId xmlns:a16="http://schemas.microsoft.com/office/drawing/2014/main" id="{602A656C-C1BA-4AC8-A048-968A0CCF9A15}"/>
              </a:ext>
            </a:extLst>
          </p:cNvPr>
          <p:cNvSpPr>
            <a:spLocks noChangeShapeType="1"/>
          </p:cNvSpPr>
          <p:nvPr/>
        </p:nvSpPr>
        <p:spPr bwMode="auto">
          <a:xfrm>
            <a:off x="655637" y="4865688"/>
            <a:ext cx="7327900" cy="0"/>
          </a:xfrm>
          <a:prstGeom prst="line">
            <a:avLst/>
          </a:prstGeom>
          <a:noFill/>
          <a:ln w="127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Rectangle 8">
            <a:extLst>
              <a:ext uri="{FF2B5EF4-FFF2-40B4-BE49-F238E27FC236}">
                <a16:creationId xmlns:a16="http://schemas.microsoft.com/office/drawing/2014/main" id="{B20DEA9A-1D23-4C14-B356-A7EC71BF4AAB}"/>
              </a:ext>
            </a:extLst>
          </p:cNvPr>
          <p:cNvSpPr>
            <a:spLocks noChangeArrowheads="1"/>
          </p:cNvSpPr>
          <p:nvPr/>
        </p:nvSpPr>
        <p:spPr bwMode="blackWhite">
          <a:xfrm>
            <a:off x="317845" y="1597025"/>
            <a:ext cx="2911475" cy="503872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0"/>
              </a:spcBef>
              <a:tabLst>
                <a:tab pos="222250" algn="l"/>
              </a:tabLst>
              <a:defRPr>
                <a:solidFill>
                  <a:schemeClr val="tx1"/>
                </a:solidFill>
                <a:latin typeface="Arial" panose="020B0604020202020204" pitchFamily="34" charset="0"/>
              </a:defRPr>
            </a:lvl1pPr>
            <a:lvl2pPr algn="l">
              <a:spcBef>
                <a:spcPct val="0"/>
              </a:spcBef>
              <a:tabLst>
                <a:tab pos="222250" algn="l"/>
              </a:tabLst>
              <a:defRPr>
                <a:solidFill>
                  <a:schemeClr val="tx1"/>
                </a:solidFill>
                <a:latin typeface="Arial" panose="020B0604020202020204" pitchFamily="34" charset="0"/>
              </a:defRPr>
            </a:lvl2pPr>
            <a:lvl3pPr algn="l">
              <a:spcBef>
                <a:spcPct val="0"/>
              </a:spcBef>
              <a:tabLst>
                <a:tab pos="222250" algn="l"/>
              </a:tabLst>
              <a:defRPr>
                <a:solidFill>
                  <a:schemeClr val="tx1"/>
                </a:solidFill>
                <a:latin typeface="Arial" panose="020B0604020202020204" pitchFamily="34" charset="0"/>
              </a:defRPr>
            </a:lvl3pPr>
            <a:lvl4pPr algn="l">
              <a:spcBef>
                <a:spcPct val="0"/>
              </a:spcBef>
              <a:tabLst>
                <a:tab pos="222250" algn="l"/>
              </a:tabLst>
              <a:defRPr>
                <a:solidFill>
                  <a:schemeClr val="tx1"/>
                </a:solidFill>
                <a:latin typeface="Arial" panose="020B0604020202020204" pitchFamily="34" charset="0"/>
              </a:defRPr>
            </a:lvl4pPr>
            <a:lvl5pPr algn="l">
              <a:spcBef>
                <a:spcPct val="0"/>
              </a:spcBef>
              <a:tabLst>
                <a:tab pos="222250" algn="l"/>
              </a:tabLst>
              <a:defRPr>
                <a:solidFill>
                  <a:schemeClr val="tx1"/>
                </a:solidFill>
                <a:latin typeface="Arial" panose="020B0604020202020204" pitchFamily="34" charset="0"/>
              </a:defRPr>
            </a:lvl5pPr>
            <a:lvl6pPr fontAlgn="base">
              <a:spcBef>
                <a:spcPct val="0"/>
              </a:spcBef>
              <a:spcAft>
                <a:spcPct val="0"/>
              </a:spcAft>
              <a:tabLst>
                <a:tab pos="222250" algn="l"/>
              </a:tabLst>
              <a:defRPr>
                <a:solidFill>
                  <a:schemeClr val="tx1"/>
                </a:solidFill>
                <a:latin typeface="Arial" panose="020B0604020202020204" pitchFamily="34" charset="0"/>
              </a:defRPr>
            </a:lvl6pPr>
            <a:lvl7pPr fontAlgn="base">
              <a:spcBef>
                <a:spcPct val="0"/>
              </a:spcBef>
              <a:spcAft>
                <a:spcPct val="0"/>
              </a:spcAft>
              <a:tabLst>
                <a:tab pos="222250" algn="l"/>
              </a:tabLst>
              <a:defRPr>
                <a:solidFill>
                  <a:schemeClr val="tx1"/>
                </a:solidFill>
                <a:latin typeface="Arial" panose="020B0604020202020204" pitchFamily="34" charset="0"/>
              </a:defRPr>
            </a:lvl7pPr>
            <a:lvl8pPr fontAlgn="base">
              <a:spcBef>
                <a:spcPct val="0"/>
              </a:spcBef>
              <a:spcAft>
                <a:spcPct val="0"/>
              </a:spcAft>
              <a:tabLst>
                <a:tab pos="222250" algn="l"/>
              </a:tabLst>
              <a:defRPr>
                <a:solidFill>
                  <a:schemeClr val="tx1"/>
                </a:solidFill>
                <a:latin typeface="Arial" panose="020B0604020202020204" pitchFamily="34" charset="0"/>
              </a:defRPr>
            </a:lvl8pPr>
            <a:lvl9pPr fontAlgn="base">
              <a:spcBef>
                <a:spcPct val="0"/>
              </a:spcBef>
              <a:spcAft>
                <a:spcPct val="0"/>
              </a:spcAft>
              <a:tabLst>
                <a:tab pos="222250" algn="l"/>
              </a:tabLst>
              <a:defRPr>
                <a:solidFill>
                  <a:schemeClr val="tx1"/>
                </a:solidFill>
                <a:latin typeface="Arial" panose="020B0604020202020204" pitchFamily="34" charset="0"/>
              </a:defRPr>
            </a:lvl9pPr>
          </a:lstStyle>
          <a:p>
            <a:pPr>
              <a:lnSpc>
                <a:spcPct val="80000"/>
              </a:lnSpc>
              <a:spcBef>
                <a:spcPct val="30000"/>
              </a:spcBef>
              <a:spcAft>
                <a:spcPct val="30000"/>
              </a:spcAft>
            </a:pPr>
            <a:r>
              <a:rPr lang="en-US" altLang="en-US" sz="2400">
                <a:solidFill>
                  <a:srgbClr val="000000"/>
                </a:solidFill>
              </a:rPr>
              <a:t>	SQL*Plus	</a:t>
            </a:r>
            <a:br>
              <a:rPr lang="en-US" altLang="en-US" sz="2400">
                <a:solidFill>
                  <a:srgbClr val="000000"/>
                </a:solidFill>
              </a:rPr>
            </a:br>
            <a:endParaRPr lang="en-US" altLang="en-US" sz="2400">
              <a:solidFill>
                <a:srgbClr val="000000"/>
              </a:solidFill>
            </a:endParaRPr>
          </a:p>
          <a:p>
            <a:pPr>
              <a:lnSpc>
                <a:spcPct val="80000"/>
              </a:lnSpc>
              <a:spcBef>
                <a:spcPct val="30000"/>
              </a:spcBef>
              <a:spcAft>
                <a:spcPct val="30000"/>
              </a:spcAft>
            </a:pPr>
            <a:r>
              <a:rPr lang="en-US" altLang="en-US" sz="2400">
                <a:solidFill>
                  <a:srgbClr val="000000"/>
                </a:solidFill>
              </a:rPr>
              <a:t>	Procedure 	</a:t>
            </a:r>
            <a:br>
              <a:rPr lang="en-US" altLang="en-US" sz="2400">
                <a:solidFill>
                  <a:srgbClr val="000000"/>
                </a:solidFill>
              </a:rPr>
            </a:br>
            <a:r>
              <a:rPr lang="en-US" altLang="en-US" sz="2400">
                <a:solidFill>
                  <a:srgbClr val="000000"/>
                </a:solidFill>
              </a:rPr>
              <a:t>	Builder	</a:t>
            </a:r>
          </a:p>
          <a:p>
            <a:pPr>
              <a:lnSpc>
                <a:spcPct val="73000"/>
              </a:lnSpc>
              <a:spcBef>
                <a:spcPct val="30000"/>
              </a:spcBef>
              <a:spcAft>
                <a:spcPct val="30000"/>
              </a:spcAft>
            </a:pPr>
            <a:r>
              <a:rPr lang="en-US" altLang="en-US" sz="2400">
                <a:solidFill>
                  <a:srgbClr val="000000"/>
                </a:solidFill>
              </a:rPr>
              <a:t>	</a:t>
            </a:r>
          </a:p>
          <a:p>
            <a:pPr>
              <a:lnSpc>
                <a:spcPct val="90000"/>
              </a:lnSpc>
              <a:spcBef>
                <a:spcPct val="30000"/>
              </a:spcBef>
              <a:spcAft>
                <a:spcPct val="30000"/>
              </a:spcAft>
            </a:pPr>
            <a:r>
              <a:rPr lang="en-US" altLang="en-US" sz="2400">
                <a:solidFill>
                  <a:srgbClr val="000000"/>
                </a:solidFill>
              </a:rPr>
              <a:t>	Oracle		Developer		Forms</a:t>
            </a:r>
            <a:r>
              <a:rPr lang="en-US" altLang="en-US" sz="2500">
                <a:solidFill>
                  <a:srgbClr val="000000"/>
                </a:solidFill>
              </a:rPr>
              <a:t> </a:t>
            </a:r>
            <a:endParaRPr lang="en-US" altLang="en-US" sz="2600">
              <a:solidFill>
                <a:srgbClr val="000000"/>
              </a:solidFill>
            </a:endParaRPr>
          </a:p>
          <a:p>
            <a:pPr>
              <a:lnSpc>
                <a:spcPct val="77000"/>
              </a:lnSpc>
              <a:spcBef>
                <a:spcPct val="30000"/>
              </a:spcBef>
              <a:spcAft>
                <a:spcPct val="30000"/>
              </a:spcAft>
            </a:pPr>
            <a:r>
              <a:rPr lang="en-US" altLang="en-US" sz="2400">
                <a:solidFill>
                  <a:srgbClr val="000000"/>
                </a:solidFill>
              </a:rPr>
              <a:t>	Precompiler	application 		               </a:t>
            </a:r>
          </a:p>
          <a:p>
            <a:pPr>
              <a:lnSpc>
                <a:spcPct val="77000"/>
              </a:lnSpc>
              <a:spcBef>
                <a:spcPct val="30000"/>
              </a:spcBef>
              <a:spcAft>
                <a:spcPct val="30000"/>
              </a:spcAft>
            </a:pPr>
            <a:r>
              <a:rPr lang="en-US" altLang="en-US" sz="2400">
                <a:solidFill>
                  <a:srgbClr val="000000"/>
                </a:solidFill>
              </a:rPr>
              <a:t>	An enclosing 	PL/SQL block</a:t>
            </a:r>
          </a:p>
        </p:txBody>
      </p:sp>
      <p:sp>
        <p:nvSpPr>
          <p:cNvPr id="37897" name="Rectangle 9">
            <a:extLst>
              <a:ext uri="{FF2B5EF4-FFF2-40B4-BE49-F238E27FC236}">
                <a16:creationId xmlns:a16="http://schemas.microsoft.com/office/drawing/2014/main" id="{494DCEDE-A355-4C14-9B1E-3E7E9BBF7BDB}"/>
              </a:ext>
            </a:extLst>
          </p:cNvPr>
          <p:cNvSpPr>
            <a:spLocks noChangeArrowheads="1"/>
          </p:cNvSpPr>
          <p:nvPr/>
        </p:nvSpPr>
        <p:spPr bwMode="blackWhite">
          <a:xfrm>
            <a:off x="3173412" y="1597025"/>
            <a:ext cx="5662613" cy="50323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92000"/>
              </a:lnSpc>
              <a:spcBef>
                <a:spcPct val="30000"/>
              </a:spcBef>
              <a:spcAft>
                <a:spcPct val="30000"/>
              </a:spcAft>
            </a:pPr>
            <a:r>
              <a:rPr lang="en-US" altLang="en-US" sz="2400">
                <a:solidFill>
                  <a:srgbClr val="000000"/>
                </a:solidFill>
                <a:latin typeface="Arial" panose="020B0604020202020204" pitchFamily="34" charset="0"/>
              </a:rPr>
              <a:t>Displays error number and message </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to screen</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Displays error number and message  to screen</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Accesses error number and message </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in a trigger by means of the ERROR_CODE and ERROR_TEXT packaged functions</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Accesses exception number through</a:t>
            </a:r>
            <a:br>
              <a:rPr lang="en-US" altLang="en-US" sz="2400">
                <a:solidFill>
                  <a:srgbClr val="000000"/>
                </a:solidFill>
                <a:latin typeface="Arial" panose="020B0604020202020204" pitchFamily="34" charset="0"/>
              </a:rPr>
            </a:br>
            <a:r>
              <a:rPr lang="en-US" altLang="en-US" sz="2400">
                <a:solidFill>
                  <a:srgbClr val="000000"/>
                </a:solidFill>
                <a:latin typeface="Arial" panose="020B0604020202020204" pitchFamily="34" charset="0"/>
              </a:rPr>
              <a:t>the SQLCA data structure</a:t>
            </a:r>
          </a:p>
          <a:p>
            <a:pPr algn="l">
              <a:lnSpc>
                <a:spcPct val="92000"/>
              </a:lnSpc>
              <a:spcBef>
                <a:spcPct val="30000"/>
              </a:spcBef>
              <a:spcAft>
                <a:spcPct val="30000"/>
              </a:spcAft>
            </a:pPr>
            <a:r>
              <a:rPr lang="en-US" altLang="en-US" sz="2400">
                <a:solidFill>
                  <a:srgbClr val="000000"/>
                </a:solidFill>
                <a:latin typeface="Arial" panose="020B0604020202020204" pitchFamily="34" charset="0"/>
              </a:rPr>
              <a:t>Traps exception in exception-handling routine of enclosing block</a:t>
            </a:r>
          </a:p>
        </p:txBody>
      </p:sp>
      <p:sp>
        <p:nvSpPr>
          <p:cNvPr id="37898" name="Line 10">
            <a:extLst>
              <a:ext uri="{FF2B5EF4-FFF2-40B4-BE49-F238E27FC236}">
                <a16:creationId xmlns:a16="http://schemas.microsoft.com/office/drawing/2014/main" id="{30F7F01C-885F-4190-ABFC-778AC054BD6D}"/>
              </a:ext>
            </a:extLst>
          </p:cNvPr>
          <p:cNvSpPr>
            <a:spLocks noChangeShapeType="1"/>
          </p:cNvSpPr>
          <p:nvPr/>
        </p:nvSpPr>
        <p:spPr bwMode="auto">
          <a:xfrm>
            <a:off x="444500" y="2366963"/>
            <a:ext cx="839628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Line 11">
            <a:extLst>
              <a:ext uri="{FF2B5EF4-FFF2-40B4-BE49-F238E27FC236}">
                <a16:creationId xmlns:a16="http://schemas.microsoft.com/office/drawing/2014/main" id="{43A29E81-F838-4A6E-BB99-201153D11D34}"/>
              </a:ext>
            </a:extLst>
          </p:cNvPr>
          <p:cNvSpPr>
            <a:spLocks noChangeShapeType="1"/>
          </p:cNvSpPr>
          <p:nvPr/>
        </p:nvSpPr>
        <p:spPr bwMode="auto">
          <a:xfrm>
            <a:off x="436562" y="3309938"/>
            <a:ext cx="83820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a:extLst>
              <a:ext uri="{FF2B5EF4-FFF2-40B4-BE49-F238E27FC236}">
                <a16:creationId xmlns:a16="http://schemas.microsoft.com/office/drawing/2014/main" id="{4E00C929-4018-4E6E-9196-CEB8E3A0E793}"/>
              </a:ext>
            </a:extLst>
          </p:cNvPr>
          <p:cNvSpPr>
            <a:spLocks noChangeShapeType="1"/>
          </p:cNvSpPr>
          <p:nvPr/>
        </p:nvSpPr>
        <p:spPr bwMode="auto">
          <a:xfrm>
            <a:off x="436562" y="4845050"/>
            <a:ext cx="83962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Line 13">
            <a:extLst>
              <a:ext uri="{FF2B5EF4-FFF2-40B4-BE49-F238E27FC236}">
                <a16:creationId xmlns:a16="http://schemas.microsoft.com/office/drawing/2014/main" id="{72E63AF9-16C0-44DE-8121-61D78B2619D6}"/>
              </a:ext>
            </a:extLst>
          </p:cNvPr>
          <p:cNvSpPr>
            <a:spLocks noChangeShapeType="1"/>
          </p:cNvSpPr>
          <p:nvPr/>
        </p:nvSpPr>
        <p:spPr bwMode="auto">
          <a:xfrm>
            <a:off x="433387" y="5764213"/>
            <a:ext cx="839628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Slide Number Placeholder 1">
            <a:extLst>
              <a:ext uri="{FF2B5EF4-FFF2-40B4-BE49-F238E27FC236}">
                <a16:creationId xmlns:a16="http://schemas.microsoft.com/office/drawing/2014/main" id="{41475B9F-32B5-4EBD-A5DE-291B42E4B08E}"/>
              </a:ext>
            </a:extLst>
          </p:cNvPr>
          <p:cNvSpPr>
            <a:spLocks noGrp="1"/>
          </p:cNvSpPr>
          <p:nvPr>
            <p:ph type="sldNum" sz="quarter" idx="12"/>
          </p:nvPr>
        </p:nvSpPr>
        <p:spPr/>
        <p:txBody>
          <a:bodyPr/>
          <a:lstStyle/>
          <a:p>
            <a:pPr>
              <a:defRPr/>
            </a:pPr>
            <a:fld id="{6C7A8632-7304-4A16-9764-8BED3D3E8194}" type="slidenum">
              <a:rPr lang="en-US" smtClean="0"/>
              <a:pPr>
                <a:defRPr/>
              </a:pPr>
              <a:t>16</a:t>
            </a:fld>
            <a:endParaRPr 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88224C0-E3FD-4F85-80B6-C5D58812048D}"/>
              </a:ext>
            </a:extLst>
          </p:cNvPr>
          <p:cNvSpPr>
            <a:spLocks noGrp="1" noChangeArrowheads="1"/>
          </p:cNvSpPr>
          <p:nvPr>
            <p:ph type="title"/>
          </p:nvPr>
        </p:nvSpPr>
        <p:spPr>
          <a:noFill/>
          <a:ln/>
        </p:spPr>
        <p:txBody>
          <a:bodyPr/>
          <a:lstStyle/>
          <a:p>
            <a:pPr algn="l"/>
            <a:r>
              <a:rPr lang="en-US" altLang="en-US" b="1" dirty="0">
                <a:solidFill>
                  <a:schemeClr val="tx1"/>
                </a:solidFill>
              </a:rPr>
              <a:t>Propagating Exceptions</a:t>
            </a:r>
          </a:p>
        </p:txBody>
      </p:sp>
      <p:sp>
        <p:nvSpPr>
          <p:cNvPr id="39939" name="Rectangle 3">
            <a:extLst>
              <a:ext uri="{FF2B5EF4-FFF2-40B4-BE49-F238E27FC236}">
                <a16:creationId xmlns:a16="http://schemas.microsoft.com/office/drawing/2014/main" id="{18DD228B-0921-4E59-9BC7-A96724094E0A}"/>
              </a:ext>
            </a:extLst>
          </p:cNvPr>
          <p:cNvSpPr>
            <a:spLocks noChangeArrowheads="1"/>
          </p:cNvSpPr>
          <p:nvPr/>
        </p:nvSpPr>
        <p:spPr bwMode="blackWhite">
          <a:xfrm>
            <a:off x="3705225" y="1660525"/>
            <a:ext cx="4964112" cy="4624387"/>
          </a:xfrm>
          <a:prstGeom prst="rect">
            <a:avLst/>
          </a:prstGeom>
          <a:solidFill>
            <a:srgbClr val="FFFFCC"/>
          </a:solidFill>
          <a:ln w="12700">
            <a:solidFill>
              <a:srgbClr val="000000"/>
            </a:solidFill>
            <a:miter lim="800000"/>
            <a:headEnd/>
            <a:tailEnd/>
          </a:ln>
          <a:effectLst>
            <a:outerShdw dist="53882" dir="2700000" algn="ctr" rotWithShape="0">
              <a:srgbClr val="000000">
                <a:alpha val="50000"/>
              </a:srgbClr>
            </a:outerShdw>
          </a:effectLst>
        </p:spPr>
        <p:txBody>
          <a:bodyPr wrap="none" anchor="ctr"/>
          <a:lstStyle/>
          <a:p>
            <a:endParaRPr lang="en-US"/>
          </a:p>
        </p:txBody>
      </p:sp>
      <p:sp>
        <p:nvSpPr>
          <p:cNvPr id="39940" name="Rectangle 4">
            <a:extLst>
              <a:ext uri="{FF2B5EF4-FFF2-40B4-BE49-F238E27FC236}">
                <a16:creationId xmlns:a16="http://schemas.microsoft.com/office/drawing/2014/main" id="{ED8B18E6-493D-41B8-83DD-6A175259B7FC}"/>
              </a:ext>
            </a:extLst>
          </p:cNvPr>
          <p:cNvSpPr>
            <a:spLocks noChangeArrowheads="1"/>
          </p:cNvSpPr>
          <p:nvPr/>
        </p:nvSpPr>
        <p:spPr bwMode="blackWhite">
          <a:xfrm>
            <a:off x="4105275" y="3192462"/>
            <a:ext cx="3354387" cy="199707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500"/>
              </a:lnSpc>
              <a:spcBef>
                <a:spcPct val="0"/>
              </a:spcBef>
            </a:pPr>
            <a:r>
              <a:rPr lang="en-US" altLang="en-US" sz="1400">
                <a:solidFill>
                  <a:srgbClr val="000000"/>
                </a:solidFill>
                <a:latin typeface="Courier New" panose="02070309020205020404" pitchFamily="49" charset="0"/>
              </a:rPr>
              <a:t>BEGIN</a:t>
            </a:r>
          </a:p>
          <a:p>
            <a:pPr algn="l">
              <a:lnSpc>
                <a:spcPts val="1500"/>
              </a:lnSpc>
              <a:spcBef>
                <a:spcPct val="0"/>
              </a:spcBef>
            </a:pPr>
            <a:r>
              <a:rPr lang="en-US" altLang="en-US" sz="1400">
                <a:solidFill>
                  <a:srgbClr val="000000"/>
                </a:solidFill>
                <a:latin typeface="Courier New" panose="02070309020205020404" pitchFamily="49" charset="0"/>
              </a:rPr>
              <a:t>  SELECT ...</a:t>
            </a:r>
          </a:p>
          <a:p>
            <a:pPr algn="l">
              <a:lnSpc>
                <a:spcPts val="1500"/>
              </a:lnSpc>
              <a:spcBef>
                <a:spcPct val="0"/>
              </a:spcBef>
            </a:pPr>
            <a:r>
              <a:rPr lang="en-US" altLang="en-US" sz="1400">
                <a:solidFill>
                  <a:srgbClr val="000000"/>
                </a:solidFill>
                <a:latin typeface="Courier New" panose="02070309020205020404" pitchFamily="49" charset="0"/>
              </a:rPr>
              <a:t>  UPDATE ...</a:t>
            </a:r>
          </a:p>
          <a:p>
            <a:pPr algn="l">
              <a:lnSpc>
                <a:spcPts val="1500"/>
              </a:lnSpc>
              <a:spcBef>
                <a:spcPct val="0"/>
              </a:spcBef>
            </a:pPr>
            <a:r>
              <a:rPr lang="en-US" altLang="en-US" sz="1400">
                <a:solidFill>
                  <a:srgbClr val="000000"/>
                </a:solidFill>
                <a:latin typeface="Courier New" panose="02070309020205020404" pitchFamily="49" charset="0"/>
              </a:rPr>
              <a:t>  IF SQL%NOTFOUND THEN</a:t>
            </a:r>
          </a:p>
          <a:p>
            <a:pPr algn="l">
              <a:lnSpc>
                <a:spcPts val="1500"/>
              </a:lnSpc>
              <a:spcBef>
                <a:spcPct val="0"/>
              </a:spcBef>
            </a:pPr>
            <a:r>
              <a:rPr lang="en-US" altLang="en-US" sz="1400">
                <a:solidFill>
                  <a:srgbClr val="000000"/>
                </a:solidFill>
                <a:latin typeface="Courier New" panose="02070309020205020404" pitchFamily="49" charset="0"/>
              </a:rPr>
              <a:t>    RAISE e_no_rows;</a:t>
            </a:r>
          </a:p>
          <a:p>
            <a:pPr algn="l">
              <a:lnSpc>
                <a:spcPts val="1500"/>
              </a:lnSpc>
              <a:spcBef>
                <a:spcPct val="0"/>
              </a:spcBef>
            </a:pPr>
            <a:r>
              <a:rPr lang="en-US" altLang="en-US" sz="1400">
                <a:solidFill>
                  <a:srgbClr val="000000"/>
                </a:solidFill>
                <a:latin typeface="Courier New" panose="02070309020205020404" pitchFamily="49" charset="0"/>
              </a:rPr>
              <a:t>  END IF;</a:t>
            </a:r>
          </a:p>
          <a:p>
            <a:pPr algn="l">
              <a:lnSpc>
                <a:spcPts val="1500"/>
              </a:lnSpc>
              <a:spcBef>
                <a:spcPct val="0"/>
              </a:spcBef>
            </a:pPr>
            <a:r>
              <a:rPr lang="en-US" altLang="en-US" sz="1400">
                <a:solidFill>
                  <a:srgbClr val="000000"/>
                </a:solidFill>
                <a:latin typeface="Courier New" panose="02070309020205020404" pitchFamily="49" charset="0"/>
              </a:rPr>
              <a:t>EXCEPTION</a:t>
            </a:r>
          </a:p>
          <a:p>
            <a:pPr algn="l">
              <a:lnSpc>
                <a:spcPts val="1500"/>
              </a:lnSpc>
              <a:spcBef>
                <a:spcPct val="0"/>
              </a:spcBef>
            </a:pPr>
            <a:r>
              <a:rPr lang="en-US" altLang="en-US" sz="1400">
                <a:solidFill>
                  <a:srgbClr val="000000"/>
                </a:solidFill>
                <a:latin typeface="Courier New" panose="02070309020205020404" pitchFamily="49" charset="0"/>
              </a:rPr>
              <a:t>  WHEN e_integrity THEN ...</a:t>
            </a:r>
          </a:p>
          <a:p>
            <a:pPr algn="l">
              <a:lnSpc>
                <a:spcPts val="1500"/>
              </a:lnSpc>
              <a:spcBef>
                <a:spcPct val="0"/>
              </a:spcBef>
            </a:pPr>
            <a:r>
              <a:rPr lang="en-US" altLang="en-US" sz="1400">
                <a:solidFill>
                  <a:srgbClr val="000000"/>
                </a:solidFill>
                <a:latin typeface="Courier New" panose="02070309020205020404" pitchFamily="49" charset="0"/>
              </a:rPr>
              <a:t>  WHEN e_no_rows THEN ...</a:t>
            </a:r>
          </a:p>
          <a:p>
            <a:pPr algn="l">
              <a:lnSpc>
                <a:spcPts val="1500"/>
              </a:lnSpc>
              <a:spcBef>
                <a:spcPct val="0"/>
              </a:spcBef>
            </a:pPr>
            <a:r>
              <a:rPr lang="en-US" altLang="en-US" sz="1400">
                <a:solidFill>
                  <a:srgbClr val="000000"/>
                </a:solidFill>
                <a:latin typeface="Courier New" panose="02070309020205020404" pitchFamily="49" charset="0"/>
              </a:rPr>
              <a:t>END;</a:t>
            </a:r>
          </a:p>
        </p:txBody>
      </p:sp>
      <p:sp>
        <p:nvSpPr>
          <p:cNvPr id="39941" name="Rectangle 5">
            <a:extLst>
              <a:ext uri="{FF2B5EF4-FFF2-40B4-BE49-F238E27FC236}">
                <a16:creationId xmlns:a16="http://schemas.microsoft.com/office/drawing/2014/main" id="{BF9B4870-CE85-4D34-BCF8-7AD3D0682120}"/>
              </a:ext>
            </a:extLst>
          </p:cNvPr>
          <p:cNvSpPr>
            <a:spLocks noChangeArrowheads="1"/>
          </p:cNvSpPr>
          <p:nvPr/>
        </p:nvSpPr>
        <p:spPr bwMode="auto">
          <a:xfrm>
            <a:off x="3711575" y="1676400"/>
            <a:ext cx="50482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600"/>
              </a:lnSpc>
              <a:spcBef>
                <a:spcPct val="0"/>
              </a:spcBef>
            </a:pPr>
            <a:r>
              <a:rPr lang="en-US" altLang="en-US" sz="1400" dirty="0">
                <a:solidFill>
                  <a:srgbClr val="000000"/>
                </a:solidFill>
                <a:latin typeface="Courier New" panose="02070309020205020404" pitchFamily="49" charset="0"/>
              </a:rPr>
              <a:t>DECLARE</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 . .</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a:t>
            </a:r>
            <a:r>
              <a:rPr lang="en-US" altLang="en-US" sz="1400" dirty="0" err="1">
                <a:solidFill>
                  <a:srgbClr val="000000"/>
                </a:solidFill>
                <a:latin typeface="Courier New" panose="02070309020205020404" pitchFamily="49" charset="0"/>
              </a:rPr>
              <a:t>e_no_rows</a:t>
            </a:r>
            <a:r>
              <a:rPr lang="en-US" altLang="en-US" sz="1400" dirty="0">
                <a:solidFill>
                  <a:srgbClr val="000000"/>
                </a:solidFill>
                <a:latin typeface="Courier New" panose="02070309020205020404" pitchFamily="49" charset="0"/>
              </a:rPr>
              <a:t>	exception;</a:t>
            </a:r>
          </a:p>
          <a:p>
            <a:pPr algn="l">
              <a:lnSpc>
                <a:spcPts val="1600"/>
              </a:lnSpc>
              <a:spcBef>
                <a:spcPct val="0"/>
              </a:spcBef>
            </a:pPr>
            <a:r>
              <a:rPr lang="en-US" altLang="en-US" sz="1400" dirty="0">
                <a:solidFill>
                  <a:srgbClr val="000000"/>
                </a:solidFill>
                <a:latin typeface="Courier New" panose="02070309020205020404" pitchFamily="49" charset="0"/>
              </a:rPr>
              <a:t>  </a:t>
            </a:r>
            <a:r>
              <a:rPr lang="en-US" altLang="en-US" sz="1400" dirty="0" err="1">
                <a:solidFill>
                  <a:srgbClr val="000000"/>
                </a:solidFill>
                <a:latin typeface="Courier New" panose="02070309020205020404" pitchFamily="49" charset="0"/>
              </a:rPr>
              <a:t>e_integrity</a:t>
            </a:r>
            <a:r>
              <a:rPr lang="en-US" altLang="en-US" sz="1400" dirty="0">
                <a:solidFill>
                  <a:srgbClr val="000000"/>
                </a:solidFill>
                <a:latin typeface="Courier New" panose="02070309020205020404" pitchFamily="49" charset="0"/>
              </a:rPr>
              <a:t>	exception;</a:t>
            </a:r>
          </a:p>
          <a:p>
            <a:pPr algn="l">
              <a:lnSpc>
                <a:spcPts val="1600"/>
              </a:lnSpc>
              <a:spcBef>
                <a:spcPct val="0"/>
              </a:spcBef>
            </a:pPr>
            <a:r>
              <a:rPr lang="en-US" altLang="en-US" sz="1400" dirty="0">
                <a:solidFill>
                  <a:srgbClr val="000000"/>
                </a:solidFill>
                <a:latin typeface="Courier New" panose="02070309020205020404" pitchFamily="49" charset="0"/>
              </a:rPr>
              <a:t>  PRAGMA EXCEPTION_INIT (</a:t>
            </a:r>
            <a:r>
              <a:rPr lang="en-US" altLang="en-US" sz="1400" dirty="0" err="1">
                <a:solidFill>
                  <a:srgbClr val="000000"/>
                </a:solidFill>
                <a:latin typeface="Courier New" panose="02070309020205020404" pitchFamily="49" charset="0"/>
              </a:rPr>
              <a:t>e_integrity</a:t>
            </a:r>
            <a:r>
              <a:rPr lang="en-US" altLang="en-US" sz="1400" dirty="0">
                <a:solidFill>
                  <a:srgbClr val="000000"/>
                </a:solidFill>
                <a:latin typeface="Courier New" panose="02070309020205020404" pitchFamily="49" charset="0"/>
              </a:rPr>
              <a:t>, -2292);</a:t>
            </a:r>
          </a:p>
          <a:p>
            <a:pPr algn="l">
              <a:lnSpc>
                <a:spcPts val="1600"/>
              </a:lnSpc>
              <a:spcBef>
                <a:spcPct val="0"/>
              </a:spcBef>
            </a:pPr>
            <a:r>
              <a:rPr lang="en-US" altLang="en-US" sz="1400" dirty="0">
                <a:solidFill>
                  <a:srgbClr val="000000"/>
                </a:solidFill>
                <a:latin typeface="Courier New" panose="02070309020205020404" pitchFamily="49" charset="0"/>
              </a:rPr>
              <a:t>BEGIN</a:t>
            </a:r>
            <a:endParaRPr lang="en-US" altLang="en-US" sz="1800" dirty="0">
              <a:solidFill>
                <a:srgbClr val="000000"/>
              </a:solidFill>
              <a:latin typeface="Courier New" panose="02070309020205020404" pitchFamily="49" charset="0"/>
            </a:endParaRPr>
          </a:p>
          <a:p>
            <a:pPr algn="l">
              <a:lnSpc>
                <a:spcPts val="1600"/>
              </a:lnSpc>
              <a:spcBef>
                <a:spcPct val="0"/>
              </a:spcBef>
            </a:pPr>
            <a:r>
              <a:rPr lang="en-US" altLang="en-US" sz="1400" dirty="0">
                <a:solidFill>
                  <a:srgbClr val="000000"/>
                </a:solidFill>
                <a:latin typeface="Courier New" panose="02070309020205020404" pitchFamily="49" charset="0"/>
              </a:rPr>
              <a:t>  FOR </a:t>
            </a:r>
            <a:r>
              <a:rPr lang="en-US" altLang="en-US" sz="1400" dirty="0" err="1">
                <a:solidFill>
                  <a:srgbClr val="000000"/>
                </a:solidFill>
                <a:latin typeface="Courier New" panose="02070309020205020404" pitchFamily="49" charset="0"/>
              </a:rPr>
              <a:t>c_record</a:t>
            </a:r>
            <a:r>
              <a:rPr lang="en-US" altLang="en-US" sz="1400" dirty="0">
                <a:solidFill>
                  <a:srgbClr val="000000"/>
                </a:solidFill>
                <a:latin typeface="Courier New" panose="02070309020205020404" pitchFamily="49" charset="0"/>
              </a:rPr>
              <a:t> IN </a:t>
            </a:r>
            <a:r>
              <a:rPr lang="en-US" altLang="en-US" sz="1400" dirty="0" err="1">
                <a:solidFill>
                  <a:srgbClr val="000000"/>
                </a:solidFill>
                <a:latin typeface="Courier New" panose="02070309020205020404" pitchFamily="49" charset="0"/>
              </a:rPr>
              <a:t>emp_cursor</a:t>
            </a:r>
            <a:r>
              <a:rPr lang="en-US" altLang="en-US" sz="1400" dirty="0">
                <a:solidFill>
                  <a:srgbClr val="000000"/>
                </a:solidFill>
                <a:latin typeface="Courier New" panose="02070309020205020404" pitchFamily="49" charset="0"/>
              </a:rPr>
              <a:t> LOOP</a:t>
            </a:r>
          </a:p>
        </p:txBody>
      </p:sp>
      <p:sp>
        <p:nvSpPr>
          <p:cNvPr id="39942" name="Rectangle 6">
            <a:extLst>
              <a:ext uri="{FF2B5EF4-FFF2-40B4-BE49-F238E27FC236}">
                <a16:creationId xmlns:a16="http://schemas.microsoft.com/office/drawing/2014/main" id="{32217D3C-4F46-4BE3-8A16-6EEF312F62B1}"/>
              </a:ext>
            </a:extLst>
          </p:cNvPr>
          <p:cNvSpPr>
            <a:spLocks noChangeArrowheads="1"/>
          </p:cNvSpPr>
          <p:nvPr/>
        </p:nvSpPr>
        <p:spPr bwMode="auto">
          <a:xfrm>
            <a:off x="3713162" y="5202237"/>
            <a:ext cx="3492500"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ts val="1600"/>
              </a:lnSpc>
              <a:spcBef>
                <a:spcPct val="0"/>
              </a:spcBef>
            </a:pPr>
            <a:r>
              <a:rPr lang="en-US" altLang="en-US" sz="1400">
                <a:solidFill>
                  <a:srgbClr val="000000"/>
                </a:solidFill>
                <a:latin typeface="Courier New" panose="02070309020205020404" pitchFamily="49" charset="0"/>
              </a:rPr>
              <a:t>END LOOP;</a:t>
            </a:r>
            <a:endParaRPr lang="en-US" altLang="en-US" sz="1800">
              <a:solidFill>
                <a:srgbClr val="000000"/>
              </a:solidFill>
              <a:latin typeface="Courier New" panose="02070309020205020404" pitchFamily="49" charset="0"/>
            </a:endParaRPr>
          </a:p>
          <a:p>
            <a:pPr algn="l">
              <a:lnSpc>
                <a:spcPts val="1600"/>
              </a:lnSpc>
              <a:spcBef>
                <a:spcPct val="0"/>
              </a:spcBef>
            </a:pPr>
            <a:r>
              <a:rPr lang="en-US" altLang="en-US" sz="1400">
                <a:solidFill>
                  <a:srgbClr val="000000"/>
                </a:solidFill>
                <a:latin typeface="Courier New" panose="02070309020205020404" pitchFamily="49" charset="0"/>
              </a:rPr>
              <a:t>EXCEPTION</a:t>
            </a:r>
            <a:endParaRPr lang="en-US" altLang="en-US" sz="1800">
              <a:solidFill>
                <a:srgbClr val="000000"/>
              </a:solidFill>
              <a:latin typeface="Courier New" panose="02070309020205020404" pitchFamily="49" charset="0"/>
            </a:endParaRPr>
          </a:p>
          <a:p>
            <a:pPr algn="l">
              <a:lnSpc>
                <a:spcPts val="1600"/>
              </a:lnSpc>
              <a:spcBef>
                <a:spcPct val="0"/>
              </a:spcBef>
            </a:pPr>
            <a:r>
              <a:rPr lang="en-US" altLang="en-US" sz="1400">
                <a:solidFill>
                  <a:srgbClr val="000000"/>
                </a:solidFill>
                <a:latin typeface="Courier New" panose="02070309020205020404" pitchFamily="49" charset="0"/>
              </a:rPr>
              <a:t>  WHEN NO_DATA_FOUND THEN . . .</a:t>
            </a:r>
          </a:p>
          <a:p>
            <a:pPr algn="l">
              <a:lnSpc>
                <a:spcPts val="1600"/>
              </a:lnSpc>
              <a:spcBef>
                <a:spcPct val="0"/>
              </a:spcBef>
            </a:pPr>
            <a:r>
              <a:rPr lang="en-US" altLang="en-US" sz="1400">
                <a:solidFill>
                  <a:srgbClr val="000000"/>
                </a:solidFill>
                <a:latin typeface="Courier New" panose="02070309020205020404" pitchFamily="49" charset="0"/>
              </a:rPr>
              <a:t>  WHEN TOO_MANY_ROWS THEN . . .</a:t>
            </a:r>
          </a:p>
          <a:p>
            <a:pPr algn="l">
              <a:lnSpc>
                <a:spcPts val="1600"/>
              </a:lnSpc>
              <a:spcBef>
                <a:spcPct val="0"/>
              </a:spcBef>
            </a:pPr>
            <a:r>
              <a:rPr lang="en-US" altLang="en-US" sz="1400">
                <a:solidFill>
                  <a:srgbClr val="000000"/>
                </a:solidFill>
                <a:latin typeface="Courier New" panose="02070309020205020404" pitchFamily="49" charset="0"/>
              </a:rPr>
              <a:t>END;</a:t>
            </a:r>
          </a:p>
        </p:txBody>
      </p:sp>
      <p:sp>
        <p:nvSpPr>
          <p:cNvPr id="39943" name="Rectangle 7">
            <a:extLst>
              <a:ext uri="{FF2B5EF4-FFF2-40B4-BE49-F238E27FC236}">
                <a16:creationId xmlns:a16="http://schemas.microsoft.com/office/drawing/2014/main" id="{04DE2779-22C1-4E6D-B2E1-96C9D500E7E4}"/>
              </a:ext>
            </a:extLst>
          </p:cNvPr>
          <p:cNvSpPr>
            <a:spLocks noChangeArrowheads="1"/>
          </p:cNvSpPr>
          <p:nvPr/>
        </p:nvSpPr>
        <p:spPr bwMode="auto">
          <a:xfrm>
            <a:off x="376238" y="3242468"/>
            <a:ext cx="3328987"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tabLst>
                <a:tab pos="3195638" algn="l"/>
              </a:tabLst>
              <a:defRPr>
                <a:solidFill>
                  <a:schemeClr val="tx1"/>
                </a:solidFill>
                <a:latin typeface="Arial" panose="020B0604020202020204" pitchFamily="34" charset="0"/>
              </a:defRPr>
            </a:lvl1pPr>
            <a:lvl2pPr marL="971550" indent="-342900" algn="l">
              <a:spcBef>
                <a:spcPct val="0"/>
              </a:spcBef>
              <a:tabLst>
                <a:tab pos="3195638" algn="l"/>
              </a:tabLst>
              <a:defRPr>
                <a:solidFill>
                  <a:schemeClr val="tx1"/>
                </a:solidFill>
                <a:latin typeface="Arial" panose="020B0604020202020204" pitchFamily="34" charset="0"/>
              </a:defRPr>
            </a:lvl2pPr>
            <a:lvl3pPr marL="1371600" indent="-228600" algn="l">
              <a:spcBef>
                <a:spcPct val="0"/>
              </a:spcBef>
              <a:tabLst>
                <a:tab pos="3195638" algn="l"/>
              </a:tabLst>
              <a:defRPr>
                <a:solidFill>
                  <a:schemeClr val="tx1"/>
                </a:solidFill>
                <a:latin typeface="Arial" panose="020B0604020202020204" pitchFamily="34" charset="0"/>
              </a:defRPr>
            </a:lvl3pPr>
            <a:lvl4pPr marL="1714500" indent="-171450" algn="l">
              <a:spcBef>
                <a:spcPct val="0"/>
              </a:spcBef>
              <a:tabLst>
                <a:tab pos="3195638" algn="l"/>
              </a:tabLst>
              <a:defRPr>
                <a:solidFill>
                  <a:schemeClr val="tx1"/>
                </a:solidFill>
                <a:latin typeface="Arial" panose="020B0604020202020204" pitchFamily="34" charset="0"/>
              </a:defRPr>
            </a:lvl4pPr>
            <a:lvl5pPr marL="2000250" indent="-171450" algn="l">
              <a:spcBef>
                <a:spcPct val="0"/>
              </a:spcBef>
              <a:tabLst>
                <a:tab pos="3195638" algn="l"/>
              </a:tabLst>
              <a:defRPr>
                <a:solidFill>
                  <a:schemeClr val="tx1"/>
                </a:solidFill>
                <a:latin typeface="Arial" panose="020B0604020202020204" pitchFamily="34" charset="0"/>
              </a:defRPr>
            </a:lvl5pPr>
            <a:lvl6pPr marL="2457450" indent="-171450" fontAlgn="base">
              <a:spcBef>
                <a:spcPct val="0"/>
              </a:spcBef>
              <a:spcAft>
                <a:spcPct val="0"/>
              </a:spcAft>
              <a:tabLst>
                <a:tab pos="3195638" algn="l"/>
              </a:tabLst>
              <a:defRPr>
                <a:solidFill>
                  <a:schemeClr val="tx1"/>
                </a:solidFill>
                <a:latin typeface="Arial" panose="020B0604020202020204" pitchFamily="34" charset="0"/>
              </a:defRPr>
            </a:lvl6pPr>
            <a:lvl7pPr marL="2914650" indent="-171450" fontAlgn="base">
              <a:spcBef>
                <a:spcPct val="0"/>
              </a:spcBef>
              <a:spcAft>
                <a:spcPct val="0"/>
              </a:spcAft>
              <a:tabLst>
                <a:tab pos="3195638" algn="l"/>
              </a:tabLst>
              <a:defRPr>
                <a:solidFill>
                  <a:schemeClr val="tx1"/>
                </a:solidFill>
                <a:latin typeface="Arial" panose="020B0604020202020204" pitchFamily="34" charset="0"/>
              </a:defRPr>
            </a:lvl7pPr>
            <a:lvl8pPr marL="3371850" indent="-171450" fontAlgn="base">
              <a:spcBef>
                <a:spcPct val="0"/>
              </a:spcBef>
              <a:spcAft>
                <a:spcPct val="0"/>
              </a:spcAft>
              <a:tabLst>
                <a:tab pos="3195638" algn="l"/>
              </a:tabLst>
              <a:defRPr>
                <a:solidFill>
                  <a:schemeClr val="tx1"/>
                </a:solidFill>
                <a:latin typeface="Arial" panose="020B0604020202020204" pitchFamily="34" charset="0"/>
              </a:defRPr>
            </a:lvl8pPr>
            <a:lvl9pPr marL="3829050" indent="-171450" fontAlgn="base">
              <a:spcBef>
                <a:spcPct val="0"/>
              </a:spcBef>
              <a:spcAft>
                <a:spcPct val="0"/>
              </a:spcAft>
              <a:tabLst>
                <a:tab pos="3195638" algn="l"/>
              </a:tabLst>
              <a:defRPr>
                <a:solidFill>
                  <a:schemeClr val="tx1"/>
                </a:solidFill>
                <a:latin typeface="Arial" panose="020B0604020202020204" pitchFamily="34" charset="0"/>
              </a:defRPr>
            </a:lvl9pPr>
          </a:lstStyle>
          <a:p>
            <a:pPr>
              <a:lnSpc>
                <a:spcPct val="100000"/>
              </a:lnSpc>
              <a:spcBef>
                <a:spcPct val="30000"/>
              </a:spcBef>
            </a:pPr>
            <a:r>
              <a:rPr lang="en-US" altLang="en-US" sz="2200" dirty="0">
                <a:solidFill>
                  <a:srgbClr val="FFFFCC"/>
                </a:solidFill>
                <a:effectLst>
                  <a:outerShdw blurRad="38100" dist="38100" dir="2700000" algn="tl">
                    <a:srgbClr val="000000"/>
                  </a:outerShdw>
                </a:effectLst>
              </a:rPr>
              <a:t>Subblocks can handle an exception or pass the exception to the enclosing block.</a:t>
            </a:r>
          </a:p>
        </p:txBody>
      </p:sp>
      <p:sp>
        <p:nvSpPr>
          <p:cNvPr id="39944" name="Rectangle 8">
            <a:extLst>
              <a:ext uri="{FF2B5EF4-FFF2-40B4-BE49-F238E27FC236}">
                <a16:creationId xmlns:a16="http://schemas.microsoft.com/office/drawing/2014/main" id="{296CBF79-3242-46F2-B14C-6E00CBC9015F}"/>
              </a:ext>
            </a:extLst>
          </p:cNvPr>
          <p:cNvSpPr>
            <a:spLocks noChangeArrowheads="1"/>
          </p:cNvSpPr>
          <p:nvPr/>
        </p:nvSpPr>
        <p:spPr bwMode="blackWhite">
          <a:xfrm>
            <a:off x="4105275" y="3192462"/>
            <a:ext cx="3354387"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ts val="1500"/>
              </a:lnSpc>
              <a:spcBef>
                <a:spcPct val="0"/>
              </a:spcBef>
            </a:pPr>
            <a:r>
              <a:rPr lang="en-US" altLang="en-US" sz="1400">
                <a:solidFill>
                  <a:srgbClr val="000000"/>
                </a:solidFill>
                <a:latin typeface="Courier New" panose="02070309020205020404" pitchFamily="49" charset="0"/>
              </a:rPr>
              <a:t>BEGIN</a:t>
            </a:r>
          </a:p>
          <a:p>
            <a:pPr algn="l">
              <a:lnSpc>
                <a:spcPts val="1500"/>
              </a:lnSpc>
              <a:spcBef>
                <a:spcPct val="0"/>
              </a:spcBef>
            </a:pPr>
            <a:r>
              <a:rPr lang="en-US" altLang="en-US" sz="1400">
                <a:solidFill>
                  <a:srgbClr val="000000"/>
                </a:solidFill>
                <a:latin typeface="Courier New" panose="02070309020205020404" pitchFamily="49" charset="0"/>
              </a:rPr>
              <a:t>  SELECT ...</a:t>
            </a:r>
          </a:p>
          <a:p>
            <a:pPr algn="l">
              <a:lnSpc>
                <a:spcPts val="1500"/>
              </a:lnSpc>
              <a:spcBef>
                <a:spcPct val="0"/>
              </a:spcBef>
            </a:pPr>
            <a:r>
              <a:rPr lang="en-US" altLang="en-US" sz="1400">
                <a:solidFill>
                  <a:srgbClr val="000000"/>
                </a:solidFill>
                <a:latin typeface="Courier New" panose="02070309020205020404" pitchFamily="49" charset="0"/>
              </a:rPr>
              <a:t>  UPDATE ...</a:t>
            </a:r>
          </a:p>
          <a:p>
            <a:pPr algn="l">
              <a:lnSpc>
                <a:spcPts val="1500"/>
              </a:lnSpc>
              <a:spcBef>
                <a:spcPct val="0"/>
              </a:spcBef>
            </a:pPr>
            <a:r>
              <a:rPr lang="en-US" altLang="en-US" sz="1400">
                <a:solidFill>
                  <a:srgbClr val="000000"/>
                </a:solidFill>
                <a:latin typeface="Courier New" panose="02070309020205020404" pitchFamily="49" charset="0"/>
              </a:rPr>
              <a:t>  IF SQL%NOTFOUND THEN</a:t>
            </a:r>
          </a:p>
          <a:p>
            <a:pPr algn="l">
              <a:lnSpc>
                <a:spcPts val="1500"/>
              </a:lnSpc>
              <a:spcBef>
                <a:spcPct val="0"/>
              </a:spcBef>
            </a:pPr>
            <a:r>
              <a:rPr lang="en-US" altLang="en-US" sz="1400">
                <a:solidFill>
                  <a:srgbClr val="000000"/>
                </a:solidFill>
                <a:latin typeface="Courier New" panose="02070309020205020404" pitchFamily="49" charset="0"/>
              </a:rPr>
              <a:t>    RAISE e_no_rows;</a:t>
            </a:r>
          </a:p>
          <a:p>
            <a:pPr algn="l">
              <a:lnSpc>
                <a:spcPts val="1500"/>
              </a:lnSpc>
              <a:spcBef>
                <a:spcPct val="0"/>
              </a:spcBef>
            </a:pPr>
            <a:r>
              <a:rPr lang="en-US" altLang="en-US" sz="1400">
                <a:solidFill>
                  <a:srgbClr val="000000"/>
                </a:solidFill>
                <a:latin typeface="Courier New" panose="02070309020205020404" pitchFamily="49" charset="0"/>
              </a:rPr>
              <a:t>  END IF;</a:t>
            </a:r>
          </a:p>
          <a:p>
            <a:pPr algn="l">
              <a:lnSpc>
                <a:spcPts val="1500"/>
              </a:lnSpc>
              <a:spcBef>
                <a:spcPct val="0"/>
              </a:spcBef>
            </a:pPr>
            <a:r>
              <a:rPr lang="en-US" altLang="en-US" sz="1400">
                <a:solidFill>
                  <a:srgbClr val="000000"/>
                </a:solidFill>
                <a:latin typeface="Courier New" panose="02070309020205020404" pitchFamily="49" charset="0"/>
              </a:rPr>
              <a:t>EXCEPTION</a:t>
            </a:r>
          </a:p>
          <a:p>
            <a:pPr algn="l">
              <a:lnSpc>
                <a:spcPts val="1500"/>
              </a:lnSpc>
              <a:spcBef>
                <a:spcPct val="0"/>
              </a:spcBef>
            </a:pPr>
            <a:r>
              <a:rPr lang="en-US" altLang="en-US" sz="1400">
                <a:solidFill>
                  <a:srgbClr val="000000"/>
                </a:solidFill>
                <a:latin typeface="Courier New" panose="02070309020205020404" pitchFamily="49" charset="0"/>
              </a:rPr>
              <a:t>  WHEN e_integrity THEN ...</a:t>
            </a:r>
          </a:p>
          <a:p>
            <a:pPr algn="l">
              <a:lnSpc>
                <a:spcPts val="1500"/>
              </a:lnSpc>
              <a:spcBef>
                <a:spcPct val="0"/>
              </a:spcBef>
            </a:pPr>
            <a:r>
              <a:rPr lang="en-US" altLang="en-US" sz="1400">
                <a:solidFill>
                  <a:srgbClr val="000000"/>
                </a:solidFill>
                <a:latin typeface="Courier New" panose="02070309020205020404" pitchFamily="49" charset="0"/>
              </a:rPr>
              <a:t>  WHEN e_no_rows THEN ...</a:t>
            </a:r>
          </a:p>
          <a:p>
            <a:pPr algn="l">
              <a:lnSpc>
                <a:spcPts val="1500"/>
              </a:lnSpc>
              <a:spcBef>
                <a:spcPct val="0"/>
              </a:spcBef>
            </a:pPr>
            <a:r>
              <a:rPr lang="en-US" altLang="en-US" sz="1400">
                <a:solidFill>
                  <a:srgbClr val="000000"/>
                </a:solidFill>
                <a:latin typeface="Courier New" panose="02070309020205020404" pitchFamily="49" charset="0"/>
              </a:rPr>
              <a:t>END;</a:t>
            </a:r>
          </a:p>
        </p:txBody>
      </p:sp>
      <p:sp>
        <p:nvSpPr>
          <p:cNvPr id="2" name="Slide Number Placeholder 1">
            <a:extLst>
              <a:ext uri="{FF2B5EF4-FFF2-40B4-BE49-F238E27FC236}">
                <a16:creationId xmlns:a16="http://schemas.microsoft.com/office/drawing/2014/main" id="{6EAEC989-5013-42BC-958E-C6F56EB7C6DB}"/>
              </a:ext>
            </a:extLst>
          </p:cNvPr>
          <p:cNvSpPr>
            <a:spLocks noGrp="1"/>
          </p:cNvSpPr>
          <p:nvPr>
            <p:ph type="sldNum" sz="quarter" idx="12"/>
          </p:nvPr>
        </p:nvSpPr>
        <p:spPr/>
        <p:txBody>
          <a:bodyPr/>
          <a:lstStyle/>
          <a:p>
            <a:pPr>
              <a:defRPr/>
            </a:pPr>
            <a:fld id="{6C7A8632-7304-4A16-9764-8BED3D3E8194}" type="slidenum">
              <a:rPr lang="en-US" smtClean="0"/>
              <a:pPr>
                <a:defRPr/>
              </a:pPr>
              <a:t>17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up)">
                                      <p:cBhvr>
                                        <p:cTn id="7"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F7D9194-BC4D-4BF2-9FE3-EF8390F9595D}"/>
              </a:ext>
            </a:extLst>
          </p:cNvPr>
          <p:cNvSpPr>
            <a:spLocks noGrp="1" noChangeArrowheads="1"/>
          </p:cNvSpPr>
          <p:nvPr>
            <p:ph type="title"/>
          </p:nvPr>
        </p:nvSpPr>
        <p:spPr>
          <a:noFill/>
          <a:ln/>
        </p:spPr>
        <p:txBody>
          <a:bodyPr/>
          <a:lstStyle/>
          <a:p>
            <a:pPr algn="l"/>
            <a:r>
              <a:rPr lang="en-US" altLang="en-US" sz="2800" b="1" dirty="0">
                <a:solidFill>
                  <a:schemeClr val="tx1"/>
                </a:solidFill>
              </a:rPr>
              <a:t>RAISE_APPLICATION_ERROR Procedure</a:t>
            </a:r>
          </a:p>
        </p:txBody>
      </p:sp>
      <p:sp>
        <p:nvSpPr>
          <p:cNvPr id="41987" name="Rectangle 3">
            <a:extLst>
              <a:ext uri="{FF2B5EF4-FFF2-40B4-BE49-F238E27FC236}">
                <a16:creationId xmlns:a16="http://schemas.microsoft.com/office/drawing/2014/main" id="{9F47B5A3-728F-4B61-997E-E8D548C48E2F}"/>
              </a:ext>
            </a:extLst>
          </p:cNvPr>
          <p:cNvSpPr>
            <a:spLocks noGrp="1" noChangeArrowheads="1"/>
          </p:cNvSpPr>
          <p:nvPr>
            <p:ph type="body" idx="1"/>
          </p:nvPr>
        </p:nvSpPr>
        <p:spPr>
          <a:xfrm>
            <a:off x="314877" y="1600200"/>
            <a:ext cx="7385050" cy="3940175"/>
          </a:xfrm>
          <a:noFill/>
          <a:ln/>
        </p:spPr>
        <p:txBody>
          <a:bodyPr/>
          <a:lstStyle/>
          <a:p>
            <a:r>
              <a:rPr lang="en-US" altLang="en-US" dirty="0"/>
              <a:t>Syntax</a:t>
            </a:r>
          </a:p>
          <a:p>
            <a:endParaRPr lang="en-US" altLang="en-US" dirty="0"/>
          </a:p>
          <a:p>
            <a:endParaRPr lang="en-US" altLang="en-US" dirty="0"/>
          </a:p>
          <a:p>
            <a:pPr lvl="1"/>
            <a:r>
              <a:rPr lang="en-US" altLang="en-US" dirty="0"/>
              <a:t>A procedure that lets you issue user-defined error messages from stored subprograms</a:t>
            </a:r>
          </a:p>
          <a:p>
            <a:pPr lvl="1"/>
            <a:r>
              <a:rPr lang="en-US" altLang="en-US" dirty="0"/>
              <a:t>Called only from an executing stored subprogram</a:t>
            </a:r>
          </a:p>
        </p:txBody>
      </p:sp>
      <p:sp>
        <p:nvSpPr>
          <p:cNvPr id="41988" name="Rectangle 4">
            <a:extLst>
              <a:ext uri="{FF2B5EF4-FFF2-40B4-BE49-F238E27FC236}">
                <a16:creationId xmlns:a16="http://schemas.microsoft.com/office/drawing/2014/main" id="{FFFC6FB8-C98B-4B81-9AD2-486E58EFBD09}"/>
              </a:ext>
            </a:extLst>
          </p:cNvPr>
          <p:cNvSpPr>
            <a:spLocks noChangeArrowheads="1"/>
          </p:cNvSpPr>
          <p:nvPr/>
        </p:nvSpPr>
        <p:spPr bwMode="blackWhite">
          <a:xfrm>
            <a:off x="968375" y="2371725"/>
            <a:ext cx="7426325" cy="569913"/>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5000"/>
              </a:lnSpc>
              <a:spcBef>
                <a:spcPct val="40000"/>
              </a:spcBef>
            </a:pPr>
            <a:r>
              <a:rPr lang="en-US" altLang="en-US" sz="1800">
                <a:solidFill>
                  <a:srgbClr val="000000"/>
                </a:solidFill>
                <a:latin typeface="Courier New" panose="02070309020205020404" pitchFamily="49" charset="0"/>
              </a:rPr>
              <a:t>raise_application_error (</a:t>
            </a:r>
            <a:r>
              <a:rPr lang="en-US" altLang="en-US" sz="1800" i="1">
                <a:solidFill>
                  <a:srgbClr val="000000"/>
                </a:solidFill>
                <a:latin typeface="Courier New" panose="02070309020205020404" pitchFamily="49" charset="0"/>
              </a:rPr>
              <a:t>error_number,</a:t>
            </a:r>
            <a:endParaRPr lang="en-US" altLang="en-US" sz="1800">
              <a:solidFill>
                <a:srgbClr val="000000"/>
              </a:solidFill>
              <a:latin typeface="Courier New" panose="02070309020205020404" pitchFamily="49" charset="0"/>
            </a:endParaRPr>
          </a:p>
          <a:p>
            <a:pPr algn="l">
              <a:lnSpc>
                <a:spcPct val="65000"/>
              </a:lnSpc>
              <a:spcBef>
                <a:spcPct val="40000"/>
              </a:spcBef>
            </a:pPr>
            <a:r>
              <a:rPr lang="en-US" altLang="en-US" sz="1800">
                <a:solidFill>
                  <a:srgbClr val="000000"/>
                </a:solidFill>
                <a:latin typeface="Courier New" panose="02070309020205020404" pitchFamily="49" charset="0"/>
              </a:rPr>
              <a:t>		</a:t>
            </a:r>
            <a:r>
              <a:rPr lang="en-US" altLang="en-US" sz="1800" i="1">
                <a:solidFill>
                  <a:srgbClr val="000000"/>
                </a:solidFill>
                <a:latin typeface="Courier New" panose="02070309020205020404" pitchFamily="49" charset="0"/>
              </a:rPr>
              <a:t>message</a:t>
            </a:r>
            <a:r>
              <a:rPr lang="en-US" altLang="en-US" sz="1800">
                <a:solidFill>
                  <a:srgbClr val="000000"/>
                </a:solidFill>
                <a:latin typeface="Courier New" panose="02070309020205020404" pitchFamily="49" charset="0"/>
              </a:rPr>
              <a:t>[, {TRUE | FALSE}]);	</a:t>
            </a:r>
          </a:p>
        </p:txBody>
      </p:sp>
      <p:sp>
        <p:nvSpPr>
          <p:cNvPr id="2" name="Slide Number Placeholder 1">
            <a:extLst>
              <a:ext uri="{FF2B5EF4-FFF2-40B4-BE49-F238E27FC236}">
                <a16:creationId xmlns:a16="http://schemas.microsoft.com/office/drawing/2014/main" id="{45F3FAA0-F41A-42AC-9817-1EB968C7C77E}"/>
              </a:ext>
            </a:extLst>
          </p:cNvPr>
          <p:cNvSpPr>
            <a:spLocks noGrp="1"/>
          </p:cNvSpPr>
          <p:nvPr>
            <p:ph type="sldNum" sz="quarter" idx="12"/>
          </p:nvPr>
        </p:nvSpPr>
        <p:spPr/>
        <p:txBody>
          <a:bodyPr/>
          <a:lstStyle/>
          <a:p>
            <a:pPr>
              <a:defRPr/>
            </a:pPr>
            <a:fld id="{6C7A8632-7304-4A16-9764-8BED3D3E8194}" type="slidenum">
              <a:rPr lang="en-US" smtClean="0"/>
              <a:pPr>
                <a:defRPr/>
              </a:pPr>
              <a:t>18</a:t>
            </a:fld>
            <a:endParaRPr 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F26CF3-FA39-4CB4-9B6E-9EB589529A3E}"/>
              </a:ext>
            </a:extLst>
          </p:cNvPr>
          <p:cNvSpPr>
            <a:spLocks noGrp="1" noChangeArrowheads="1"/>
          </p:cNvSpPr>
          <p:nvPr>
            <p:ph type="title"/>
          </p:nvPr>
        </p:nvSpPr>
        <p:spPr>
          <a:noFill/>
          <a:ln/>
        </p:spPr>
        <p:txBody>
          <a:bodyPr/>
          <a:lstStyle/>
          <a:p>
            <a:pPr algn="l"/>
            <a:r>
              <a:rPr lang="en-US" altLang="en-US" sz="2800" b="1" dirty="0">
                <a:solidFill>
                  <a:schemeClr val="tx1"/>
                </a:solidFill>
              </a:rPr>
              <a:t>RAISE_APPLICATION_ERROR Procedure</a:t>
            </a:r>
          </a:p>
        </p:txBody>
      </p:sp>
      <p:sp>
        <p:nvSpPr>
          <p:cNvPr id="44035" name="Rectangle 3">
            <a:extLst>
              <a:ext uri="{FF2B5EF4-FFF2-40B4-BE49-F238E27FC236}">
                <a16:creationId xmlns:a16="http://schemas.microsoft.com/office/drawing/2014/main" id="{F79B0E0F-15EA-464E-B1DF-F5EA2550C989}"/>
              </a:ext>
            </a:extLst>
          </p:cNvPr>
          <p:cNvSpPr>
            <a:spLocks noGrp="1" noChangeArrowheads="1"/>
          </p:cNvSpPr>
          <p:nvPr>
            <p:ph type="body" idx="1"/>
          </p:nvPr>
        </p:nvSpPr>
        <p:spPr>
          <a:xfrm>
            <a:off x="152400" y="1676400"/>
            <a:ext cx="7385050" cy="2978150"/>
          </a:xfrm>
          <a:noFill/>
          <a:ln/>
        </p:spPr>
        <p:txBody>
          <a:bodyPr/>
          <a:lstStyle/>
          <a:p>
            <a:pPr lvl="1"/>
            <a:r>
              <a:rPr lang="en-US" altLang="en-US" dirty="0"/>
              <a:t>Used in two different places:</a:t>
            </a:r>
          </a:p>
          <a:p>
            <a:pPr lvl="2"/>
            <a:r>
              <a:rPr lang="en-US" altLang="en-US" dirty="0"/>
              <a:t>Executable section</a:t>
            </a:r>
          </a:p>
          <a:p>
            <a:pPr lvl="2"/>
            <a:r>
              <a:rPr lang="en-US" altLang="en-US" dirty="0"/>
              <a:t>Exception section</a:t>
            </a:r>
          </a:p>
          <a:p>
            <a:pPr lvl="1"/>
            <a:r>
              <a:rPr lang="en-US" altLang="en-US" dirty="0"/>
              <a:t>Returns error conditions to the user in a manner consistent with other Oracle Server errors</a:t>
            </a:r>
          </a:p>
        </p:txBody>
      </p:sp>
      <p:sp>
        <p:nvSpPr>
          <p:cNvPr id="2" name="Slide Number Placeholder 1">
            <a:extLst>
              <a:ext uri="{FF2B5EF4-FFF2-40B4-BE49-F238E27FC236}">
                <a16:creationId xmlns:a16="http://schemas.microsoft.com/office/drawing/2014/main" id="{5502C071-2B54-49F6-A7C6-6DEAAE19C1FE}"/>
              </a:ext>
            </a:extLst>
          </p:cNvPr>
          <p:cNvSpPr>
            <a:spLocks noGrp="1"/>
          </p:cNvSpPr>
          <p:nvPr>
            <p:ph type="sldNum" sz="quarter" idx="12"/>
          </p:nvPr>
        </p:nvSpPr>
        <p:spPr/>
        <p:txBody>
          <a:bodyPr/>
          <a:lstStyle/>
          <a:p>
            <a:pPr>
              <a:defRPr/>
            </a:pPr>
            <a:fld id="{6C7A8632-7304-4A16-9764-8BED3D3E8194}" type="slidenum">
              <a:rPr lang="en-US" smtClean="0"/>
              <a:pPr>
                <a:defRPr/>
              </a:pPr>
              <a:t>19</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62EE125-069E-496C-A9A3-96045670B463}"/>
              </a:ext>
            </a:extLst>
          </p:cNvPr>
          <p:cNvSpPr>
            <a:spLocks noGrp="1" noChangeArrowheads="1"/>
          </p:cNvSpPr>
          <p:nvPr>
            <p:ph type="title"/>
          </p:nvPr>
        </p:nvSpPr>
        <p:spPr>
          <a:noFill/>
          <a:ln/>
        </p:spPr>
        <p:txBody>
          <a:bodyPr/>
          <a:lstStyle/>
          <a:p>
            <a:pPr algn="l"/>
            <a:r>
              <a:rPr lang="en-US" altLang="en-US" b="1" dirty="0">
                <a:solidFill>
                  <a:schemeClr val="tx1"/>
                </a:solidFill>
              </a:rPr>
              <a:t>Learning Objectives</a:t>
            </a:r>
          </a:p>
        </p:txBody>
      </p:sp>
      <p:sp>
        <p:nvSpPr>
          <p:cNvPr id="7171" name="Rectangle 3">
            <a:extLst>
              <a:ext uri="{FF2B5EF4-FFF2-40B4-BE49-F238E27FC236}">
                <a16:creationId xmlns:a16="http://schemas.microsoft.com/office/drawing/2014/main" id="{D2ABF5E9-D73E-444B-B114-A2B904C015B9}"/>
              </a:ext>
            </a:extLst>
          </p:cNvPr>
          <p:cNvSpPr>
            <a:spLocks noGrp="1" noChangeArrowheads="1"/>
          </p:cNvSpPr>
          <p:nvPr>
            <p:ph type="body" idx="1"/>
          </p:nvPr>
        </p:nvSpPr>
        <p:spPr>
          <a:xfrm>
            <a:off x="457200" y="1577975"/>
            <a:ext cx="7385050" cy="5051425"/>
          </a:xfrm>
          <a:noFill/>
          <a:ln/>
        </p:spPr>
        <p:txBody>
          <a:bodyPr/>
          <a:lstStyle/>
          <a:p>
            <a:pPr marL="0" indent="0">
              <a:buNone/>
            </a:pPr>
            <a:r>
              <a:rPr lang="en-US" dirty="0">
                <a:solidFill>
                  <a:schemeClr val="tx1">
                    <a:lumMod val="75000"/>
                    <a:lumOff val="25000"/>
                  </a:schemeClr>
                </a:solidFill>
              </a:rPr>
              <a:t>To know about:</a:t>
            </a:r>
          </a:p>
          <a:p>
            <a:r>
              <a:rPr lang="en-US" altLang="en-US" dirty="0"/>
              <a:t>PL/SQL Exception Handling</a:t>
            </a:r>
          </a:p>
        </p:txBody>
      </p:sp>
      <p:sp>
        <p:nvSpPr>
          <p:cNvPr id="2" name="Slide Number Placeholder 1">
            <a:extLst>
              <a:ext uri="{FF2B5EF4-FFF2-40B4-BE49-F238E27FC236}">
                <a16:creationId xmlns:a16="http://schemas.microsoft.com/office/drawing/2014/main" id="{AC829162-DF91-40CC-ADC1-BA0A4CE009F2}"/>
              </a:ext>
            </a:extLst>
          </p:cNvPr>
          <p:cNvSpPr>
            <a:spLocks noGrp="1"/>
          </p:cNvSpPr>
          <p:nvPr>
            <p:ph type="sldNum" sz="quarter" idx="12"/>
          </p:nvPr>
        </p:nvSpPr>
        <p:spPr/>
        <p:txBody>
          <a:bodyPr/>
          <a:lstStyle/>
          <a:p>
            <a:pPr>
              <a:defRPr/>
            </a:pPr>
            <a:fld id="{6C7A8632-7304-4A16-9764-8BED3D3E8194}" type="slidenum">
              <a:rPr lang="en-US" smtClean="0"/>
              <a:pPr>
                <a:defRPr/>
              </a:pPr>
              <a:t>2</a:t>
            </a:fld>
            <a:endParaRPr 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20</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446DF54-FC5B-430A-A052-DE7DAA21AD61}"/>
              </a:ext>
            </a:extLst>
          </p:cNvPr>
          <p:cNvSpPr>
            <a:spLocks noGrp="1" noChangeArrowheads="1"/>
          </p:cNvSpPr>
          <p:nvPr>
            <p:ph type="title"/>
          </p:nvPr>
        </p:nvSpPr>
        <p:spPr>
          <a:xfrm>
            <a:off x="152400" y="146050"/>
            <a:ext cx="7842250" cy="881063"/>
          </a:xfrm>
          <a:noFill/>
          <a:ln/>
        </p:spPr>
        <p:txBody>
          <a:bodyPr/>
          <a:lstStyle/>
          <a:p>
            <a:r>
              <a:rPr lang="en-US" altLang="en-US" b="1" dirty="0">
                <a:solidFill>
                  <a:schemeClr val="tx1"/>
                </a:solidFill>
              </a:rPr>
              <a:t>Handling Exceptions with PL/SQL</a:t>
            </a:r>
          </a:p>
        </p:txBody>
      </p:sp>
      <p:sp>
        <p:nvSpPr>
          <p:cNvPr id="9219" name="Rectangle 3">
            <a:extLst>
              <a:ext uri="{FF2B5EF4-FFF2-40B4-BE49-F238E27FC236}">
                <a16:creationId xmlns:a16="http://schemas.microsoft.com/office/drawing/2014/main" id="{5D647A77-675D-4BFA-B962-CDEA6F130D3E}"/>
              </a:ext>
            </a:extLst>
          </p:cNvPr>
          <p:cNvSpPr>
            <a:spLocks noGrp="1" noChangeArrowheads="1"/>
          </p:cNvSpPr>
          <p:nvPr>
            <p:ph type="body" idx="1"/>
          </p:nvPr>
        </p:nvSpPr>
        <p:spPr>
          <a:xfrm>
            <a:off x="152400" y="1468438"/>
            <a:ext cx="7745413" cy="4794250"/>
          </a:xfrm>
          <a:noFill/>
          <a:ln/>
        </p:spPr>
        <p:txBody>
          <a:bodyPr/>
          <a:lstStyle/>
          <a:p>
            <a:pPr lvl="1"/>
            <a:r>
              <a:rPr lang="en-US" altLang="en-US" dirty="0"/>
              <a:t>What is an exception?</a:t>
            </a:r>
          </a:p>
          <a:p>
            <a:pPr lvl="2"/>
            <a:r>
              <a:rPr lang="en-US" altLang="en-US" dirty="0"/>
              <a:t>Identifier in PL/SQL that is raised during execution</a:t>
            </a:r>
          </a:p>
          <a:p>
            <a:pPr lvl="1"/>
            <a:r>
              <a:rPr lang="en-US" altLang="en-US" dirty="0"/>
              <a:t>How is it raised?</a:t>
            </a:r>
          </a:p>
          <a:p>
            <a:pPr lvl="2"/>
            <a:r>
              <a:rPr lang="en-US" altLang="en-US" dirty="0"/>
              <a:t>An Oracle error occurs.</a:t>
            </a:r>
          </a:p>
          <a:p>
            <a:pPr lvl="2"/>
            <a:r>
              <a:rPr lang="en-US" altLang="en-US" dirty="0"/>
              <a:t>You raise it explicitly.</a:t>
            </a:r>
          </a:p>
          <a:p>
            <a:pPr lvl="1"/>
            <a:r>
              <a:rPr lang="en-US" altLang="en-US" dirty="0"/>
              <a:t>How do you handle it?</a:t>
            </a:r>
          </a:p>
          <a:p>
            <a:pPr lvl="2"/>
            <a:r>
              <a:rPr lang="en-US" altLang="en-US" dirty="0"/>
              <a:t>Trap it with a handler.</a:t>
            </a:r>
          </a:p>
          <a:p>
            <a:pPr lvl="2"/>
            <a:r>
              <a:rPr lang="en-US" altLang="en-US" dirty="0"/>
              <a:t>Propagate it to the calling environment.</a:t>
            </a:r>
          </a:p>
        </p:txBody>
      </p:sp>
      <p:sp>
        <p:nvSpPr>
          <p:cNvPr id="2" name="Slide Number Placeholder 1">
            <a:extLst>
              <a:ext uri="{FF2B5EF4-FFF2-40B4-BE49-F238E27FC236}">
                <a16:creationId xmlns:a16="http://schemas.microsoft.com/office/drawing/2014/main" id="{196A33A9-2565-47A2-BCFB-DBBF2A6CF0B6}"/>
              </a:ext>
            </a:extLst>
          </p:cNvPr>
          <p:cNvSpPr>
            <a:spLocks noGrp="1"/>
          </p:cNvSpPr>
          <p:nvPr>
            <p:ph type="sldNum" sz="quarter" idx="12"/>
          </p:nvPr>
        </p:nvSpPr>
        <p:spPr/>
        <p:txBody>
          <a:bodyPr/>
          <a:lstStyle/>
          <a:p>
            <a:pPr>
              <a:defRPr/>
            </a:pPr>
            <a:fld id="{6C7A8632-7304-4A16-9764-8BED3D3E8194}" type="slidenum">
              <a:rPr lang="en-US" smtClean="0"/>
              <a:pPr>
                <a:defRPr/>
              </a:pPr>
              <a:t>3</a:t>
            </a:fld>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2040474-A571-4B02-A92C-93950BEE5133}"/>
              </a:ext>
            </a:extLst>
          </p:cNvPr>
          <p:cNvSpPr>
            <a:spLocks noGrp="1" noChangeArrowheads="1"/>
          </p:cNvSpPr>
          <p:nvPr>
            <p:ph type="title"/>
          </p:nvPr>
        </p:nvSpPr>
        <p:spPr>
          <a:noFill/>
          <a:ln/>
        </p:spPr>
        <p:txBody>
          <a:bodyPr/>
          <a:lstStyle/>
          <a:p>
            <a:pPr algn="l"/>
            <a:r>
              <a:rPr lang="en-US" altLang="en-US" b="1" dirty="0">
                <a:solidFill>
                  <a:schemeClr val="tx1"/>
                </a:solidFill>
              </a:rPr>
              <a:t>Handling Exceptions</a:t>
            </a:r>
          </a:p>
        </p:txBody>
      </p:sp>
      <p:sp>
        <p:nvSpPr>
          <p:cNvPr id="11267" name="Rectangle 3">
            <a:extLst>
              <a:ext uri="{FF2B5EF4-FFF2-40B4-BE49-F238E27FC236}">
                <a16:creationId xmlns:a16="http://schemas.microsoft.com/office/drawing/2014/main" id="{5F640231-DF1E-4F82-8D9F-C859F35994BC}"/>
              </a:ext>
            </a:extLst>
          </p:cNvPr>
          <p:cNvSpPr>
            <a:spLocks noGrp="1" noChangeArrowheads="1"/>
          </p:cNvSpPr>
          <p:nvPr>
            <p:ph type="body" idx="1"/>
          </p:nvPr>
        </p:nvSpPr>
        <p:spPr>
          <a:xfrm>
            <a:off x="386487" y="1594578"/>
            <a:ext cx="2963863" cy="439737"/>
          </a:xfrm>
          <a:noFill/>
          <a:ln/>
          <a:effectLst/>
          <a:extLst>
            <a:ext uri="{AF507438-7753-43E0-B8FC-AC1667EBCBE1}">
              <a14:hiddenEffects xmlns:a14="http://schemas.microsoft.com/office/drawing/2010/main">
                <a:effectLst>
                  <a:outerShdw dist="53882" dir="2700000" algn="ctr" rotWithShape="0">
                    <a:srgbClr val="000000">
                      <a:alpha val="50000"/>
                    </a:srgbClr>
                  </a:outerShdw>
                </a:effectLst>
              </a14:hiddenEffects>
            </a:ext>
          </a:extLst>
        </p:spPr>
        <p:txBody>
          <a:bodyPr/>
          <a:lstStyle/>
          <a:p>
            <a:pPr marL="0" indent="0" defTabSz="914400">
              <a:buNone/>
              <a:tabLst/>
            </a:pPr>
            <a:r>
              <a:rPr lang="en-US" altLang="en-US" sz="2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Trap the exception</a:t>
            </a:r>
          </a:p>
        </p:txBody>
      </p:sp>
      <p:grpSp>
        <p:nvGrpSpPr>
          <p:cNvPr id="11274" name="Group 10">
            <a:extLst>
              <a:ext uri="{FF2B5EF4-FFF2-40B4-BE49-F238E27FC236}">
                <a16:creationId xmlns:a16="http://schemas.microsoft.com/office/drawing/2014/main" id="{49D6C638-0316-43C4-9025-226DF3B8CE34}"/>
              </a:ext>
            </a:extLst>
          </p:cNvPr>
          <p:cNvGrpSpPr>
            <a:grpSpLocks/>
          </p:cNvGrpSpPr>
          <p:nvPr/>
        </p:nvGrpSpPr>
        <p:grpSpPr bwMode="auto">
          <a:xfrm>
            <a:off x="2279375" y="2080591"/>
            <a:ext cx="1981476" cy="2645397"/>
            <a:chOff x="1543" y="1373"/>
            <a:chExt cx="1141" cy="1604"/>
          </a:xfrm>
        </p:grpSpPr>
        <p:sp>
          <p:nvSpPr>
            <p:cNvPr id="11268" name="Freeform 4">
              <a:extLst>
                <a:ext uri="{FF2B5EF4-FFF2-40B4-BE49-F238E27FC236}">
                  <a16:creationId xmlns:a16="http://schemas.microsoft.com/office/drawing/2014/main" id="{737CF969-1A13-4A31-ABA6-95E75C66478E}"/>
                </a:ext>
              </a:extLst>
            </p:cNvPr>
            <p:cNvSpPr>
              <a:spLocks/>
            </p:cNvSpPr>
            <p:nvPr/>
          </p:nvSpPr>
          <p:spPr bwMode="blackWhite">
            <a:xfrm>
              <a:off x="1543" y="1373"/>
              <a:ext cx="1141" cy="1604"/>
            </a:xfrm>
            <a:custGeom>
              <a:avLst/>
              <a:gdLst>
                <a:gd name="T0" fmla="*/ 1140 w 1141"/>
                <a:gd name="T1" fmla="*/ 1603 h 1604"/>
                <a:gd name="T2" fmla="*/ 1140 w 1141"/>
                <a:gd name="T3" fmla="*/ 0 h 1604"/>
                <a:gd name="T4" fmla="*/ 0 w 1141"/>
                <a:gd name="T5" fmla="*/ 0 h 1604"/>
                <a:gd name="T6" fmla="*/ 0 w 1141"/>
                <a:gd name="T7" fmla="*/ 1603 h 1604"/>
                <a:gd name="T8" fmla="*/ 1140 w 1141"/>
                <a:gd name="T9" fmla="*/ 1603 h 1604"/>
              </a:gdLst>
              <a:ahLst/>
              <a:cxnLst>
                <a:cxn ang="0">
                  <a:pos x="T0" y="T1"/>
                </a:cxn>
                <a:cxn ang="0">
                  <a:pos x="T2" y="T3"/>
                </a:cxn>
                <a:cxn ang="0">
                  <a:pos x="T4" y="T5"/>
                </a:cxn>
                <a:cxn ang="0">
                  <a:pos x="T6" y="T7"/>
                </a:cxn>
                <a:cxn ang="0">
                  <a:pos x="T8" y="T9"/>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69" name="Freeform 5">
              <a:extLst>
                <a:ext uri="{FF2B5EF4-FFF2-40B4-BE49-F238E27FC236}">
                  <a16:creationId xmlns:a16="http://schemas.microsoft.com/office/drawing/2014/main" id="{B038A79C-367C-4E90-9936-796C52A660E1}"/>
                </a:ext>
              </a:extLst>
            </p:cNvPr>
            <p:cNvSpPr>
              <a:spLocks/>
            </p:cNvSpPr>
            <p:nvPr/>
          </p:nvSpPr>
          <p:spPr bwMode="blackWhite">
            <a:xfrm>
              <a:off x="1626" y="1644"/>
              <a:ext cx="971" cy="175"/>
            </a:xfrm>
            <a:custGeom>
              <a:avLst/>
              <a:gdLst>
                <a:gd name="T0" fmla="*/ 970 w 971"/>
                <a:gd name="T1" fmla="*/ 174 h 175"/>
                <a:gd name="T2" fmla="*/ 970 w 971"/>
                <a:gd name="T3" fmla="*/ 0 h 175"/>
                <a:gd name="T4" fmla="*/ 0 w 971"/>
                <a:gd name="T5" fmla="*/ 0 h 175"/>
                <a:gd name="T6" fmla="*/ 0 w 971"/>
                <a:gd name="T7" fmla="*/ 174 h 175"/>
                <a:gd name="T8" fmla="*/ 970 w 971"/>
                <a:gd name="T9" fmla="*/ 174 h 175"/>
              </a:gdLst>
              <a:ahLst/>
              <a:cxnLst>
                <a:cxn ang="0">
                  <a:pos x="T0" y="T1"/>
                </a:cxn>
                <a:cxn ang="0">
                  <a:pos x="T2" y="T3"/>
                </a:cxn>
                <a:cxn ang="0">
                  <a:pos x="T4" y="T5"/>
                </a:cxn>
                <a:cxn ang="0">
                  <a:pos x="T6" y="T7"/>
                </a:cxn>
                <a:cxn ang="0">
                  <a:pos x="T8" y="T9"/>
                </a:cxn>
              </a:cxnLst>
              <a:rect l="0" t="0" r="r" b="b"/>
              <a:pathLst>
                <a:path w="971" h="175">
                  <a:moveTo>
                    <a:pt x="970" y="174"/>
                  </a:moveTo>
                  <a:lnTo>
                    <a:pt x="970" y="0"/>
                  </a:lnTo>
                  <a:lnTo>
                    <a:pt x="0" y="0"/>
                  </a:lnTo>
                  <a:lnTo>
                    <a:pt x="0" y="174"/>
                  </a:lnTo>
                  <a:lnTo>
                    <a:pt x="970"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0" name="Freeform 6">
              <a:extLst>
                <a:ext uri="{FF2B5EF4-FFF2-40B4-BE49-F238E27FC236}">
                  <a16:creationId xmlns:a16="http://schemas.microsoft.com/office/drawing/2014/main" id="{DDCA7FEE-FB37-4B7A-BA2B-2AA58B15CD7A}"/>
                </a:ext>
              </a:extLst>
            </p:cNvPr>
            <p:cNvSpPr>
              <a:spLocks/>
            </p:cNvSpPr>
            <p:nvPr/>
          </p:nvSpPr>
          <p:spPr bwMode="blackWhite">
            <a:xfrm>
              <a:off x="1632" y="2080"/>
              <a:ext cx="970" cy="175"/>
            </a:xfrm>
            <a:custGeom>
              <a:avLst/>
              <a:gdLst>
                <a:gd name="T0" fmla="*/ 969 w 970"/>
                <a:gd name="T1" fmla="*/ 174 h 175"/>
                <a:gd name="T2" fmla="*/ 969 w 970"/>
                <a:gd name="T3" fmla="*/ 0 h 175"/>
                <a:gd name="T4" fmla="*/ 0 w 970"/>
                <a:gd name="T5" fmla="*/ 0 h 175"/>
                <a:gd name="T6" fmla="*/ 0 w 970"/>
                <a:gd name="T7" fmla="*/ 174 h 175"/>
                <a:gd name="T8" fmla="*/ 969 w 970"/>
                <a:gd name="T9" fmla="*/ 174 h 175"/>
              </a:gdLst>
              <a:ahLst/>
              <a:cxnLst>
                <a:cxn ang="0">
                  <a:pos x="T0" y="T1"/>
                </a:cxn>
                <a:cxn ang="0">
                  <a:pos x="T2" y="T3"/>
                </a:cxn>
                <a:cxn ang="0">
                  <a:pos x="T4" y="T5"/>
                </a:cxn>
                <a:cxn ang="0">
                  <a:pos x="T6" y="T7"/>
                </a:cxn>
                <a:cxn ang="0">
                  <a:pos x="T8" y="T9"/>
                </a:cxn>
              </a:cxnLst>
              <a:rect l="0" t="0" r="r" b="b"/>
              <a:pathLst>
                <a:path w="970" h="175">
                  <a:moveTo>
                    <a:pt x="969" y="174"/>
                  </a:moveTo>
                  <a:lnTo>
                    <a:pt x="969" y="0"/>
                  </a:lnTo>
                  <a:lnTo>
                    <a:pt x="0" y="0"/>
                  </a:lnTo>
                  <a:lnTo>
                    <a:pt x="0" y="174"/>
                  </a:lnTo>
                  <a:lnTo>
                    <a:pt x="969"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1" name="Rectangle 7">
              <a:extLst>
                <a:ext uri="{FF2B5EF4-FFF2-40B4-BE49-F238E27FC236}">
                  <a16:creationId xmlns:a16="http://schemas.microsoft.com/office/drawing/2014/main" id="{EAB6DF8B-5BF8-4574-9172-6A437FF877A9}"/>
                </a:ext>
              </a:extLst>
            </p:cNvPr>
            <p:cNvSpPr>
              <a:spLocks noChangeArrowheads="1"/>
            </p:cNvSpPr>
            <p:nvPr/>
          </p:nvSpPr>
          <p:spPr bwMode="blackWhite">
            <a:xfrm>
              <a:off x="1567" y="1397"/>
              <a:ext cx="86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DECLARE</a:t>
              </a:r>
            </a:p>
          </p:txBody>
        </p:sp>
        <p:sp>
          <p:nvSpPr>
            <p:cNvPr id="11272" name="Rectangle 8">
              <a:extLst>
                <a:ext uri="{FF2B5EF4-FFF2-40B4-BE49-F238E27FC236}">
                  <a16:creationId xmlns:a16="http://schemas.microsoft.com/office/drawing/2014/main" id="{542C0D4C-175C-4BAE-8AE0-98E86A25FB19}"/>
                </a:ext>
              </a:extLst>
            </p:cNvPr>
            <p:cNvSpPr>
              <a:spLocks noChangeArrowheads="1"/>
            </p:cNvSpPr>
            <p:nvPr/>
          </p:nvSpPr>
          <p:spPr bwMode="blackWhite">
            <a:xfrm>
              <a:off x="1567" y="1836"/>
              <a:ext cx="59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BEGIN</a:t>
              </a:r>
            </a:p>
          </p:txBody>
        </p:sp>
        <p:sp>
          <p:nvSpPr>
            <p:cNvPr id="11273" name="Rectangle 9">
              <a:extLst>
                <a:ext uri="{FF2B5EF4-FFF2-40B4-BE49-F238E27FC236}">
                  <a16:creationId xmlns:a16="http://schemas.microsoft.com/office/drawing/2014/main" id="{496C5C24-E192-4F68-8B84-10856DA18F29}"/>
                </a:ext>
              </a:extLst>
            </p:cNvPr>
            <p:cNvSpPr>
              <a:spLocks noChangeArrowheads="1"/>
            </p:cNvSpPr>
            <p:nvPr/>
          </p:nvSpPr>
          <p:spPr bwMode="blackWhite">
            <a:xfrm>
              <a:off x="1567" y="2720"/>
              <a:ext cx="48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END;</a:t>
              </a:r>
            </a:p>
          </p:txBody>
        </p:sp>
      </p:grpSp>
      <p:sp>
        <p:nvSpPr>
          <p:cNvPr id="11275" name="Rectangle 11">
            <a:extLst>
              <a:ext uri="{FF2B5EF4-FFF2-40B4-BE49-F238E27FC236}">
                <a16:creationId xmlns:a16="http://schemas.microsoft.com/office/drawing/2014/main" id="{0EEABB2D-9721-47E5-9CF9-58AEAFEE6447}"/>
              </a:ext>
            </a:extLst>
          </p:cNvPr>
          <p:cNvSpPr>
            <a:spLocks noChangeArrowheads="1"/>
          </p:cNvSpPr>
          <p:nvPr/>
        </p:nvSpPr>
        <p:spPr bwMode="auto">
          <a:xfrm>
            <a:off x="882650" y="3182938"/>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is raised</a:t>
            </a:r>
          </a:p>
        </p:txBody>
      </p:sp>
      <p:grpSp>
        <p:nvGrpSpPr>
          <p:cNvPr id="11279" name="Group 15">
            <a:extLst>
              <a:ext uri="{FF2B5EF4-FFF2-40B4-BE49-F238E27FC236}">
                <a16:creationId xmlns:a16="http://schemas.microsoft.com/office/drawing/2014/main" id="{23ED94CB-1F75-4C93-964E-52F2EE207E86}"/>
              </a:ext>
            </a:extLst>
          </p:cNvPr>
          <p:cNvGrpSpPr>
            <a:grpSpLocks/>
          </p:cNvGrpSpPr>
          <p:nvPr/>
        </p:nvGrpSpPr>
        <p:grpSpPr bwMode="auto">
          <a:xfrm>
            <a:off x="2487613" y="3606800"/>
            <a:ext cx="1636712" cy="668338"/>
            <a:chOff x="1567" y="2272"/>
            <a:chExt cx="1031" cy="421"/>
          </a:xfrm>
        </p:grpSpPr>
        <p:sp>
          <p:nvSpPr>
            <p:cNvPr id="11276" name="Freeform 12">
              <a:extLst>
                <a:ext uri="{FF2B5EF4-FFF2-40B4-BE49-F238E27FC236}">
                  <a16:creationId xmlns:a16="http://schemas.microsoft.com/office/drawing/2014/main" id="{16BD9DC2-3197-42D0-8D99-E1D4DC467C78}"/>
                </a:ext>
              </a:extLst>
            </p:cNvPr>
            <p:cNvSpPr>
              <a:spLocks/>
            </p:cNvSpPr>
            <p:nvPr/>
          </p:nvSpPr>
          <p:spPr bwMode="blackWhite">
            <a:xfrm>
              <a:off x="1627" y="2516"/>
              <a:ext cx="971" cy="177"/>
            </a:xfrm>
            <a:custGeom>
              <a:avLst/>
              <a:gdLst>
                <a:gd name="T0" fmla="*/ 970 w 971"/>
                <a:gd name="T1" fmla="*/ 176 h 177"/>
                <a:gd name="T2" fmla="*/ 970 w 971"/>
                <a:gd name="T3" fmla="*/ 0 h 177"/>
                <a:gd name="T4" fmla="*/ 0 w 971"/>
                <a:gd name="T5" fmla="*/ 0 h 177"/>
                <a:gd name="T6" fmla="*/ 0 w 971"/>
                <a:gd name="T7" fmla="*/ 176 h 177"/>
                <a:gd name="T8" fmla="*/ 970 w 971"/>
                <a:gd name="T9" fmla="*/ 176 h 177"/>
              </a:gdLst>
              <a:ahLst/>
              <a:cxnLst>
                <a:cxn ang="0">
                  <a:pos x="T0" y="T1"/>
                </a:cxn>
                <a:cxn ang="0">
                  <a:pos x="T2" y="T3"/>
                </a:cxn>
                <a:cxn ang="0">
                  <a:pos x="T4" y="T5"/>
                </a:cxn>
                <a:cxn ang="0">
                  <a:pos x="T6" y="T7"/>
                </a:cxn>
                <a:cxn ang="0">
                  <a:pos x="T8" y="T9"/>
                </a:cxn>
              </a:cxnLst>
              <a:rect l="0" t="0" r="r" b="b"/>
              <a:pathLst>
                <a:path w="971" h="177">
                  <a:moveTo>
                    <a:pt x="970" y="176"/>
                  </a:moveTo>
                  <a:lnTo>
                    <a:pt x="970" y="0"/>
                  </a:lnTo>
                  <a:lnTo>
                    <a:pt x="0" y="0"/>
                  </a:lnTo>
                  <a:lnTo>
                    <a:pt x="0" y="176"/>
                  </a:lnTo>
                  <a:lnTo>
                    <a:pt x="970" y="176"/>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77" name="Rectangle 13">
              <a:extLst>
                <a:ext uri="{FF2B5EF4-FFF2-40B4-BE49-F238E27FC236}">
                  <a16:creationId xmlns:a16="http://schemas.microsoft.com/office/drawing/2014/main" id="{33F0A98C-15EA-4D8F-A9E5-2231422660BC}"/>
                </a:ext>
              </a:extLst>
            </p:cNvPr>
            <p:cNvSpPr>
              <a:spLocks noChangeArrowheads="1"/>
            </p:cNvSpPr>
            <p:nvPr/>
          </p:nvSpPr>
          <p:spPr bwMode="blackWhite">
            <a:xfrm>
              <a:off x="1567" y="2281"/>
              <a:ext cx="10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EXCEPTION</a:t>
              </a:r>
            </a:p>
          </p:txBody>
        </p:sp>
        <p:sp>
          <p:nvSpPr>
            <p:cNvPr id="11278" name="Line 14">
              <a:extLst>
                <a:ext uri="{FF2B5EF4-FFF2-40B4-BE49-F238E27FC236}">
                  <a16:creationId xmlns:a16="http://schemas.microsoft.com/office/drawing/2014/main" id="{60765AA4-1EDA-4536-97F7-61DA327F6D45}"/>
                </a:ext>
              </a:extLst>
            </p:cNvPr>
            <p:cNvSpPr>
              <a:spLocks noChangeShapeType="1"/>
            </p:cNvSpPr>
            <p:nvPr/>
          </p:nvSpPr>
          <p:spPr bwMode="auto">
            <a:xfrm>
              <a:off x="2588"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1280" name="Rectangle 16">
            <a:extLst>
              <a:ext uri="{FF2B5EF4-FFF2-40B4-BE49-F238E27FC236}">
                <a16:creationId xmlns:a16="http://schemas.microsoft.com/office/drawing/2014/main" id="{1E457540-6082-4F69-ACD8-1C65F2C8EDE8}"/>
              </a:ext>
            </a:extLst>
          </p:cNvPr>
          <p:cNvSpPr>
            <a:spLocks noChangeArrowheads="1"/>
          </p:cNvSpPr>
          <p:nvPr/>
        </p:nvSpPr>
        <p:spPr bwMode="auto">
          <a:xfrm>
            <a:off x="882650" y="415607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p>
          <a:p>
            <a:pPr algn="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is trapped</a:t>
            </a:r>
          </a:p>
        </p:txBody>
      </p:sp>
      <p:sp>
        <p:nvSpPr>
          <p:cNvPr id="11281" name="Rectangle 17">
            <a:extLst>
              <a:ext uri="{FF2B5EF4-FFF2-40B4-BE49-F238E27FC236}">
                <a16:creationId xmlns:a16="http://schemas.microsoft.com/office/drawing/2014/main" id="{80BC0D32-C863-43AE-9B1F-679CBCC05FB4}"/>
              </a:ext>
            </a:extLst>
          </p:cNvPr>
          <p:cNvSpPr>
            <a:spLocks noChangeArrowheads="1"/>
          </p:cNvSpPr>
          <p:nvPr/>
        </p:nvSpPr>
        <p:spPr bwMode="auto">
          <a:xfrm>
            <a:off x="4662488" y="1604963"/>
            <a:ext cx="3927475"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algn="l">
              <a:spcBef>
                <a:spcPct val="0"/>
              </a:spcBef>
              <a:defRPr>
                <a:solidFill>
                  <a:schemeClr val="tx1"/>
                </a:solidFill>
                <a:latin typeface="Arial" panose="020B0604020202020204" pitchFamily="34" charset="0"/>
              </a:defRPr>
            </a:lvl1pPr>
            <a:lvl2pPr marL="742950" indent="-285750" algn="l">
              <a:spcBef>
                <a:spcPct val="0"/>
              </a:spcBef>
              <a:defRPr>
                <a:solidFill>
                  <a:schemeClr val="tx1"/>
                </a:solidFill>
                <a:latin typeface="Arial" panose="020B0604020202020204" pitchFamily="34" charset="0"/>
              </a:defRPr>
            </a:lvl2pPr>
            <a:lvl3pPr marL="1143000" indent="-228600" algn="l">
              <a:spcBef>
                <a:spcPct val="0"/>
              </a:spcBef>
              <a:defRPr>
                <a:solidFill>
                  <a:schemeClr val="tx1"/>
                </a:solidFill>
                <a:latin typeface="Arial" panose="020B0604020202020204" pitchFamily="34" charset="0"/>
              </a:defRPr>
            </a:lvl3pPr>
            <a:lvl4pPr marL="1600200" indent="-228600" algn="l">
              <a:spcBef>
                <a:spcPct val="0"/>
              </a:spcBef>
              <a:defRPr>
                <a:solidFill>
                  <a:schemeClr val="tx1"/>
                </a:solidFill>
                <a:latin typeface="Arial" panose="020B0604020202020204" pitchFamily="34" charset="0"/>
              </a:defRPr>
            </a:lvl4pPr>
            <a:lvl5pPr marL="2057400" indent="-228600" algn="l">
              <a:spcBef>
                <a:spcPct val="0"/>
              </a:spcBef>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nSpc>
                <a:spcPct val="95000"/>
              </a:lnSpc>
              <a:spcBef>
                <a:spcPct val="35000"/>
              </a:spcBef>
            </a:pPr>
            <a:r>
              <a:rPr lang="en-US" altLang="en-US" sz="2400" dirty="0">
                <a:solidFill>
                  <a:srgbClr val="FFFFCC"/>
                </a:solidFill>
                <a:effectLst>
                  <a:outerShdw blurRad="38100" dist="38100" dir="2700000" algn="tl">
                    <a:srgbClr val="000000"/>
                  </a:outerShdw>
                </a:effectLst>
              </a:rPr>
              <a:t>Propagate the exception</a:t>
            </a:r>
          </a:p>
        </p:txBody>
      </p:sp>
      <p:grpSp>
        <p:nvGrpSpPr>
          <p:cNvPr id="11288" name="Group 24">
            <a:extLst>
              <a:ext uri="{FF2B5EF4-FFF2-40B4-BE49-F238E27FC236}">
                <a16:creationId xmlns:a16="http://schemas.microsoft.com/office/drawing/2014/main" id="{334311C7-8CEB-43F5-BA62-983152333572}"/>
              </a:ext>
            </a:extLst>
          </p:cNvPr>
          <p:cNvGrpSpPr>
            <a:grpSpLocks/>
          </p:cNvGrpSpPr>
          <p:nvPr/>
        </p:nvGrpSpPr>
        <p:grpSpPr bwMode="auto">
          <a:xfrm>
            <a:off x="4784725" y="2179638"/>
            <a:ext cx="1811338" cy="2546350"/>
            <a:chOff x="3014" y="1373"/>
            <a:chExt cx="1141" cy="1604"/>
          </a:xfrm>
        </p:grpSpPr>
        <p:sp>
          <p:nvSpPr>
            <p:cNvPr id="11282" name="Freeform 18">
              <a:extLst>
                <a:ext uri="{FF2B5EF4-FFF2-40B4-BE49-F238E27FC236}">
                  <a16:creationId xmlns:a16="http://schemas.microsoft.com/office/drawing/2014/main" id="{958DA3C7-772D-448E-8A0B-07B1267E0389}"/>
                </a:ext>
              </a:extLst>
            </p:cNvPr>
            <p:cNvSpPr>
              <a:spLocks/>
            </p:cNvSpPr>
            <p:nvPr/>
          </p:nvSpPr>
          <p:spPr bwMode="blackWhite">
            <a:xfrm>
              <a:off x="3014" y="1373"/>
              <a:ext cx="1141" cy="1604"/>
            </a:xfrm>
            <a:custGeom>
              <a:avLst/>
              <a:gdLst>
                <a:gd name="T0" fmla="*/ 1140 w 1141"/>
                <a:gd name="T1" fmla="*/ 1603 h 1604"/>
                <a:gd name="T2" fmla="*/ 1140 w 1141"/>
                <a:gd name="T3" fmla="*/ 0 h 1604"/>
                <a:gd name="T4" fmla="*/ 0 w 1141"/>
                <a:gd name="T5" fmla="*/ 0 h 1604"/>
                <a:gd name="T6" fmla="*/ 0 w 1141"/>
                <a:gd name="T7" fmla="*/ 1603 h 1604"/>
                <a:gd name="T8" fmla="*/ 1140 w 1141"/>
                <a:gd name="T9" fmla="*/ 1603 h 1604"/>
              </a:gdLst>
              <a:ahLst/>
              <a:cxnLst>
                <a:cxn ang="0">
                  <a:pos x="T0" y="T1"/>
                </a:cxn>
                <a:cxn ang="0">
                  <a:pos x="T2" y="T3"/>
                </a:cxn>
                <a:cxn ang="0">
                  <a:pos x="T4" y="T5"/>
                </a:cxn>
                <a:cxn ang="0">
                  <a:pos x="T6" y="T7"/>
                </a:cxn>
                <a:cxn ang="0">
                  <a:pos x="T8" y="T9"/>
                </a:cxn>
              </a:cxnLst>
              <a:rect l="0" t="0" r="r" b="b"/>
              <a:pathLst>
                <a:path w="1141" h="1604">
                  <a:moveTo>
                    <a:pt x="1140" y="1603"/>
                  </a:moveTo>
                  <a:lnTo>
                    <a:pt x="1140" y="0"/>
                  </a:lnTo>
                  <a:lnTo>
                    <a:pt x="0" y="0"/>
                  </a:lnTo>
                  <a:lnTo>
                    <a:pt x="0" y="1603"/>
                  </a:lnTo>
                  <a:lnTo>
                    <a:pt x="1140" y="1603"/>
                  </a:lnTo>
                </a:path>
              </a:pathLst>
            </a:custGeom>
            <a:gradFill rotWithShape="0">
              <a:gsLst>
                <a:gs pos="0">
                  <a:srgbClr val="339933"/>
                </a:gs>
                <a:gs pos="50000">
                  <a:srgbClr val="339933">
                    <a:gamma/>
                    <a:shade val="89804"/>
                    <a:invGamma/>
                  </a:srgbClr>
                </a:gs>
                <a:gs pos="100000">
                  <a:srgbClr val="339933"/>
                </a:gs>
              </a:gsLst>
              <a:lin ang="2700000" scaled="1"/>
            </a:gra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3" name="Freeform 19">
              <a:extLst>
                <a:ext uri="{FF2B5EF4-FFF2-40B4-BE49-F238E27FC236}">
                  <a16:creationId xmlns:a16="http://schemas.microsoft.com/office/drawing/2014/main" id="{CFA0E876-F4EB-42D9-8889-31E5775DF45C}"/>
                </a:ext>
              </a:extLst>
            </p:cNvPr>
            <p:cNvSpPr>
              <a:spLocks/>
            </p:cNvSpPr>
            <p:nvPr/>
          </p:nvSpPr>
          <p:spPr bwMode="blackWhite">
            <a:xfrm>
              <a:off x="3097" y="1644"/>
              <a:ext cx="971" cy="175"/>
            </a:xfrm>
            <a:custGeom>
              <a:avLst/>
              <a:gdLst>
                <a:gd name="T0" fmla="*/ 970 w 971"/>
                <a:gd name="T1" fmla="*/ 174 h 175"/>
                <a:gd name="T2" fmla="*/ 970 w 971"/>
                <a:gd name="T3" fmla="*/ 0 h 175"/>
                <a:gd name="T4" fmla="*/ 0 w 971"/>
                <a:gd name="T5" fmla="*/ 0 h 175"/>
                <a:gd name="T6" fmla="*/ 0 w 971"/>
                <a:gd name="T7" fmla="*/ 174 h 175"/>
                <a:gd name="T8" fmla="*/ 970 w 971"/>
                <a:gd name="T9" fmla="*/ 174 h 175"/>
              </a:gdLst>
              <a:ahLst/>
              <a:cxnLst>
                <a:cxn ang="0">
                  <a:pos x="T0" y="T1"/>
                </a:cxn>
                <a:cxn ang="0">
                  <a:pos x="T2" y="T3"/>
                </a:cxn>
                <a:cxn ang="0">
                  <a:pos x="T4" y="T5"/>
                </a:cxn>
                <a:cxn ang="0">
                  <a:pos x="T6" y="T7"/>
                </a:cxn>
                <a:cxn ang="0">
                  <a:pos x="T8" y="T9"/>
                </a:cxn>
              </a:cxnLst>
              <a:rect l="0" t="0" r="r" b="b"/>
              <a:pathLst>
                <a:path w="971" h="175">
                  <a:moveTo>
                    <a:pt x="970" y="174"/>
                  </a:moveTo>
                  <a:lnTo>
                    <a:pt x="970" y="0"/>
                  </a:lnTo>
                  <a:lnTo>
                    <a:pt x="0" y="0"/>
                  </a:lnTo>
                  <a:lnTo>
                    <a:pt x="0" y="174"/>
                  </a:lnTo>
                  <a:lnTo>
                    <a:pt x="970"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4" name="Freeform 20">
              <a:extLst>
                <a:ext uri="{FF2B5EF4-FFF2-40B4-BE49-F238E27FC236}">
                  <a16:creationId xmlns:a16="http://schemas.microsoft.com/office/drawing/2014/main" id="{5F6EB8FD-0A9A-4C16-A328-ECD55D2F2E7A}"/>
                </a:ext>
              </a:extLst>
            </p:cNvPr>
            <p:cNvSpPr>
              <a:spLocks/>
            </p:cNvSpPr>
            <p:nvPr/>
          </p:nvSpPr>
          <p:spPr bwMode="blackWhite">
            <a:xfrm>
              <a:off x="3103" y="2080"/>
              <a:ext cx="970" cy="175"/>
            </a:xfrm>
            <a:custGeom>
              <a:avLst/>
              <a:gdLst>
                <a:gd name="T0" fmla="*/ 969 w 970"/>
                <a:gd name="T1" fmla="*/ 174 h 175"/>
                <a:gd name="T2" fmla="*/ 969 w 970"/>
                <a:gd name="T3" fmla="*/ 0 h 175"/>
                <a:gd name="T4" fmla="*/ 0 w 970"/>
                <a:gd name="T5" fmla="*/ 0 h 175"/>
                <a:gd name="T6" fmla="*/ 0 w 970"/>
                <a:gd name="T7" fmla="*/ 174 h 175"/>
                <a:gd name="T8" fmla="*/ 969 w 970"/>
                <a:gd name="T9" fmla="*/ 174 h 175"/>
              </a:gdLst>
              <a:ahLst/>
              <a:cxnLst>
                <a:cxn ang="0">
                  <a:pos x="T0" y="T1"/>
                </a:cxn>
                <a:cxn ang="0">
                  <a:pos x="T2" y="T3"/>
                </a:cxn>
                <a:cxn ang="0">
                  <a:pos x="T4" y="T5"/>
                </a:cxn>
                <a:cxn ang="0">
                  <a:pos x="T6" y="T7"/>
                </a:cxn>
                <a:cxn ang="0">
                  <a:pos x="T8" y="T9"/>
                </a:cxn>
              </a:cxnLst>
              <a:rect l="0" t="0" r="r" b="b"/>
              <a:pathLst>
                <a:path w="970" h="175">
                  <a:moveTo>
                    <a:pt x="969" y="174"/>
                  </a:moveTo>
                  <a:lnTo>
                    <a:pt x="969" y="0"/>
                  </a:lnTo>
                  <a:lnTo>
                    <a:pt x="0" y="0"/>
                  </a:lnTo>
                  <a:lnTo>
                    <a:pt x="0" y="174"/>
                  </a:lnTo>
                  <a:lnTo>
                    <a:pt x="969" y="174"/>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85" name="Rectangle 21">
              <a:extLst>
                <a:ext uri="{FF2B5EF4-FFF2-40B4-BE49-F238E27FC236}">
                  <a16:creationId xmlns:a16="http://schemas.microsoft.com/office/drawing/2014/main" id="{29BE2998-B00A-4C23-B255-21AAD19495F4}"/>
                </a:ext>
              </a:extLst>
            </p:cNvPr>
            <p:cNvSpPr>
              <a:spLocks noChangeArrowheads="1"/>
            </p:cNvSpPr>
            <p:nvPr/>
          </p:nvSpPr>
          <p:spPr bwMode="blackWhite">
            <a:xfrm>
              <a:off x="3038" y="1397"/>
              <a:ext cx="865"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DECLARE</a:t>
              </a:r>
            </a:p>
          </p:txBody>
        </p:sp>
        <p:sp>
          <p:nvSpPr>
            <p:cNvPr id="11286" name="Rectangle 22">
              <a:extLst>
                <a:ext uri="{FF2B5EF4-FFF2-40B4-BE49-F238E27FC236}">
                  <a16:creationId xmlns:a16="http://schemas.microsoft.com/office/drawing/2014/main" id="{CB3D4961-DB7A-47D4-8FCE-3F4A96C33704}"/>
                </a:ext>
              </a:extLst>
            </p:cNvPr>
            <p:cNvSpPr>
              <a:spLocks noChangeArrowheads="1"/>
            </p:cNvSpPr>
            <p:nvPr/>
          </p:nvSpPr>
          <p:spPr bwMode="blackWhite">
            <a:xfrm>
              <a:off x="3038" y="1836"/>
              <a:ext cx="599"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BEGIN</a:t>
              </a:r>
            </a:p>
          </p:txBody>
        </p:sp>
        <p:sp>
          <p:nvSpPr>
            <p:cNvPr id="11287" name="Rectangle 23">
              <a:extLst>
                <a:ext uri="{FF2B5EF4-FFF2-40B4-BE49-F238E27FC236}">
                  <a16:creationId xmlns:a16="http://schemas.microsoft.com/office/drawing/2014/main" id="{6B642A33-3133-4E8F-9E5F-0B968654FBE8}"/>
                </a:ext>
              </a:extLst>
            </p:cNvPr>
            <p:cNvSpPr>
              <a:spLocks noChangeArrowheads="1"/>
            </p:cNvSpPr>
            <p:nvPr/>
          </p:nvSpPr>
          <p:spPr bwMode="blackWhite">
            <a:xfrm>
              <a:off x="3038" y="2720"/>
              <a:ext cx="48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END;</a:t>
              </a:r>
            </a:p>
          </p:txBody>
        </p:sp>
      </p:grpSp>
      <p:sp>
        <p:nvSpPr>
          <p:cNvPr id="11289" name="Rectangle 25">
            <a:extLst>
              <a:ext uri="{FF2B5EF4-FFF2-40B4-BE49-F238E27FC236}">
                <a16:creationId xmlns:a16="http://schemas.microsoft.com/office/drawing/2014/main" id="{0CBE461C-809E-494C-8516-A3747F1E3E8B}"/>
              </a:ext>
            </a:extLst>
          </p:cNvPr>
          <p:cNvSpPr>
            <a:spLocks noChangeArrowheads="1"/>
          </p:cNvSpPr>
          <p:nvPr/>
        </p:nvSpPr>
        <p:spPr bwMode="auto">
          <a:xfrm>
            <a:off x="6680200" y="312737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a:t>
            </a:r>
            <a:br>
              <a:rPr lang="en-US" altLang="en-US" sz="1800">
                <a:solidFill>
                  <a:srgbClr val="FFFFCC"/>
                </a:solidFill>
                <a:effectLst>
                  <a:outerShdw blurRad="38100" dist="38100" dir="2700000" algn="tl">
                    <a:srgbClr val="000000"/>
                  </a:outerShdw>
                </a:effectLst>
                <a:latin typeface="Arial" panose="020B0604020202020204" pitchFamily="34" charset="0"/>
              </a:rPr>
            </a:br>
            <a:r>
              <a:rPr lang="en-US" altLang="en-US" sz="1800">
                <a:solidFill>
                  <a:srgbClr val="FFFFCC"/>
                </a:solidFill>
                <a:effectLst>
                  <a:outerShdw blurRad="38100" dist="38100" dir="2700000" algn="tl">
                    <a:srgbClr val="000000"/>
                  </a:outerShdw>
                </a:effectLst>
                <a:latin typeface="Arial" panose="020B0604020202020204" pitchFamily="34" charset="0"/>
              </a:rPr>
              <a:t>is raised</a:t>
            </a:r>
          </a:p>
        </p:txBody>
      </p:sp>
      <p:grpSp>
        <p:nvGrpSpPr>
          <p:cNvPr id="11293" name="Group 29">
            <a:extLst>
              <a:ext uri="{FF2B5EF4-FFF2-40B4-BE49-F238E27FC236}">
                <a16:creationId xmlns:a16="http://schemas.microsoft.com/office/drawing/2014/main" id="{4A007025-B538-4795-AFD9-096C8BF77F30}"/>
              </a:ext>
            </a:extLst>
          </p:cNvPr>
          <p:cNvGrpSpPr>
            <a:grpSpLocks/>
          </p:cNvGrpSpPr>
          <p:nvPr/>
        </p:nvGrpSpPr>
        <p:grpSpPr bwMode="auto">
          <a:xfrm>
            <a:off x="4822825" y="3606800"/>
            <a:ext cx="1636713" cy="668338"/>
            <a:chOff x="3038" y="2272"/>
            <a:chExt cx="1031" cy="421"/>
          </a:xfrm>
        </p:grpSpPr>
        <p:sp>
          <p:nvSpPr>
            <p:cNvPr id="11290" name="Freeform 26">
              <a:extLst>
                <a:ext uri="{FF2B5EF4-FFF2-40B4-BE49-F238E27FC236}">
                  <a16:creationId xmlns:a16="http://schemas.microsoft.com/office/drawing/2014/main" id="{967AA248-45F8-4A75-A23D-8BF09C67B447}"/>
                </a:ext>
              </a:extLst>
            </p:cNvPr>
            <p:cNvSpPr>
              <a:spLocks/>
            </p:cNvSpPr>
            <p:nvPr/>
          </p:nvSpPr>
          <p:spPr bwMode="blackWhite">
            <a:xfrm>
              <a:off x="3098" y="2516"/>
              <a:ext cx="971" cy="177"/>
            </a:xfrm>
            <a:custGeom>
              <a:avLst/>
              <a:gdLst>
                <a:gd name="T0" fmla="*/ 970 w 971"/>
                <a:gd name="T1" fmla="*/ 176 h 177"/>
                <a:gd name="T2" fmla="*/ 970 w 971"/>
                <a:gd name="T3" fmla="*/ 0 h 177"/>
                <a:gd name="T4" fmla="*/ 0 w 971"/>
                <a:gd name="T5" fmla="*/ 0 h 177"/>
                <a:gd name="T6" fmla="*/ 0 w 971"/>
                <a:gd name="T7" fmla="*/ 176 h 177"/>
                <a:gd name="T8" fmla="*/ 970 w 971"/>
                <a:gd name="T9" fmla="*/ 176 h 177"/>
              </a:gdLst>
              <a:ahLst/>
              <a:cxnLst>
                <a:cxn ang="0">
                  <a:pos x="T0" y="T1"/>
                </a:cxn>
                <a:cxn ang="0">
                  <a:pos x="T2" y="T3"/>
                </a:cxn>
                <a:cxn ang="0">
                  <a:pos x="T4" y="T5"/>
                </a:cxn>
                <a:cxn ang="0">
                  <a:pos x="T6" y="T7"/>
                </a:cxn>
                <a:cxn ang="0">
                  <a:pos x="T8" y="T9"/>
                </a:cxn>
              </a:cxnLst>
              <a:rect l="0" t="0" r="r" b="b"/>
              <a:pathLst>
                <a:path w="971" h="177">
                  <a:moveTo>
                    <a:pt x="970" y="176"/>
                  </a:moveTo>
                  <a:lnTo>
                    <a:pt x="970" y="0"/>
                  </a:lnTo>
                  <a:lnTo>
                    <a:pt x="0" y="0"/>
                  </a:lnTo>
                  <a:lnTo>
                    <a:pt x="0" y="176"/>
                  </a:lnTo>
                  <a:lnTo>
                    <a:pt x="970" y="176"/>
                  </a:lnTo>
                </a:path>
              </a:pathLst>
            </a:custGeom>
            <a:solidFill>
              <a:srgbClr val="FFCC66"/>
            </a:solidFill>
            <a:ln>
              <a:noFill/>
            </a:ln>
            <a:effectLst>
              <a:outerShdw dist="53882" dir="2700000" algn="ctr" rotWithShape="0">
                <a:srgbClr val="000000">
                  <a:alpha val="50000"/>
                </a:srgbClr>
              </a:outerShdw>
            </a:effectLst>
            <a:extLst>
              <a:ext uri="{91240B29-F687-4F45-9708-019B960494DF}">
                <a14:hiddenLine xmlns:a14="http://schemas.microsoft.com/office/drawing/2010/main" w="9525" cap="rnd">
                  <a:solidFill>
                    <a:schemeClr val="tx1"/>
                  </a:solidFill>
                  <a:round/>
                  <a:headEnd/>
                  <a:tailEnd/>
                </a14:hiddenLine>
              </a:ext>
            </a:extLst>
          </p:spPr>
          <p:txBody>
            <a:bodyPr/>
            <a:lstStyle/>
            <a:p>
              <a:endParaRPr lang="en-US"/>
            </a:p>
          </p:txBody>
        </p:sp>
        <p:sp>
          <p:nvSpPr>
            <p:cNvPr id="11291" name="Rectangle 27">
              <a:extLst>
                <a:ext uri="{FF2B5EF4-FFF2-40B4-BE49-F238E27FC236}">
                  <a16:creationId xmlns:a16="http://schemas.microsoft.com/office/drawing/2014/main" id="{B1AED1D6-DB6D-4BEE-8FA9-BB5AABF70F53}"/>
                </a:ext>
              </a:extLst>
            </p:cNvPr>
            <p:cNvSpPr>
              <a:spLocks noChangeArrowheads="1"/>
            </p:cNvSpPr>
            <p:nvPr/>
          </p:nvSpPr>
          <p:spPr bwMode="blackWhite">
            <a:xfrm>
              <a:off x="3038" y="2281"/>
              <a:ext cx="101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3" rIns="73025" bIns="36513">
              <a:spAutoFit/>
            </a:bodyPr>
            <a:lstStyle>
              <a:lvl1pPr algn="l" defTabSz="525463">
                <a:spcBef>
                  <a:spcPct val="0"/>
                </a:spcBef>
                <a:defRPr>
                  <a:solidFill>
                    <a:schemeClr val="tx1"/>
                  </a:solidFill>
                  <a:latin typeface="Arial" panose="020B0604020202020204" pitchFamily="34" charset="0"/>
                </a:defRPr>
              </a:lvl1pPr>
              <a:lvl2pPr marL="328613" algn="l" defTabSz="525463">
                <a:spcBef>
                  <a:spcPct val="0"/>
                </a:spcBef>
                <a:defRPr>
                  <a:solidFill>
                    <a:schemeClr val="tx1"/>
                  </a:solidFill>
                  <a:latin typeface="Arial" panose="020B0604020202020204" pitchFamily="34" charset="0"/>
                </a:defRPr>
              </a:lvl2pPr>
              <a:lvl3pPr marL="657225" algn="l" defTabSz="525463">
                <a:spcBef>
                  <a:spcPct val="0"/>
                </a:spcBef>
                <a:defRPr>
                  <a:solidFill>
                    <a:schemeClr val="tx1"/>
                  </a:solidFill>
                  <a:latin typeface="Arial" panose="020B0604020202020204" pitchFamily="34" charset="0"/>
                </a:defRPr>
              </a:lvl3pPr>
              <a:lvl4pPr marL="987425" algn="l" defTabSz="525463">
                <a:spcBef>
                  <a:spcPct val="0"/>
                </a:spcBef>
                <a:defRPr>
                  <a:solidFill>
                    <a:schemeClr val="tx1"/>
                  </a:solidFill>
                  <a:latin typeface="Arial" panose="020B0604020202020204" pitchFamily="34" charset="0"/>
                </a:defRPr>
              </a:lvl4pPr>
              <a:lvl5pPr marL="1317625" algn="l" defTabSz="525463">
                <a:spcBef>
                  <a:spcPct val="0"/>
                </a:spcBef>
                <a:defRPr>
                  <a:solidFill>
                    <a:schemeClr val="tx1"/>
                  </a:solidFill>
                  <a:latin typeface="Arial" panose="020B0604020202020204" pitchFamily="34" charset="0"/>
                </a:defRPr>
              </a:lvl5pPr>
              <a:lvl6pPr marL="1774825" defTabSz="525463" fontAlgn="base">
                <a:spcBef>
                  <a:spcPct val="0"/>
                </a:spcBef>
                <a:spcAft>
                  <a:spcPct val="0"/>
                </a:spcAft>
                <a:defRPr>
                  <a:solidFill>
                    <a:schemeClr val="tx1"/>
                  </a:solidFill>
                  <a:latin typeface="Arial" panose="020B0604020202020204" pitchFamily="34" charset="0"/>
                </a:defRPr>
              </a:lvl6pPr>
              <a:lvl7pPr marL="2232025" defTabSz="525463" fontAlgn="base">
                <a:spcBef>
                  <a:spcPct val="0"/>
                </a:spcBef>
                <a:spcAft>
                  <a:spcPct val="0"/>
                </a:spcAft>
                <a:defRPr>
                  <a:solidFill>
                    <a:schemeClr val="tx1"/>
                  </a:solidFill>
                  <a:latin typeface="Arial" panose="020B0604020202020204" pitchFamily="34" charset="0"/>
                </a:defRPr>
              </a:lvl7pPr>
              <a:lvl8pPr marL="2689225" defTabSz="525463" fontAlgn="base">
                <a:spcBef>
                  <a:spcPct val="0"/>
                </a:spcBef>
                <a:spcAft>
                  <a:spcPct val="0"/>
                </a:spcAft>
                <a:defRPr>
                  <a:solidFill>
                    <a:schemeClr val="tx1"/>
                  </a:solidFill>
                  <a:latin typeface="Arial" panose="020B0604020202020204" pitchFamily="34" charset="0"/>
                </a:defRPr>
              </a:lvl8pPr>
              <a:lvl9pPr marL="3146425" defTabSz="525463" fontAlgn="base">
                <a:spcBef>
                  <a:spcPct val="0"/>
                </a:spcBef>
                <a:spcAft>
                  <a:spcPct val="0"/>
                </a:spcAft>
                <a:defRPr>
                  <a:solidFill>
                    <a:schemeClr val="tx1"/>
                  </a:solidFill>
                  <a:latin typeface="Arial" panose="020B0604020202020204" pitchFamily="34" charset="0"/>
                </a:defRPr>
              </a:lvl9pPr>
            </a:lstStyle>
            <a:p>
              <a:pPr>
                <a:lnSpc>
                  <a:spcPct val="100000"/>
                </a:lnSpc>
                <a:spcBef>
                  <a:spcPct val="50000"/>
                </a:spcBef>
              </a:pPr>
              <a:r>
                <a:rPr lang="en-US" altLang="en-US" sz="2000">
                  <a:solidFill>
                    <a:srgbClr val="FFFFCC"/>
                  </a:solidFill>
                  <a:effectLst>
                    <a:outerShdw blurRad="38100" dist="38100" dir="2700000" algn="tl">
                      <a:srgbClr val="000000"/>
                    </a:outerShdw>
                  </a:effectLst>
                </a:rPr>
                <a:t>EXCEPTION</a:t>
              </a:r>
            </a:p>
          </p:txBody>
        </p:sp>
        <p:sp>
          <p:nvSpPr>
            <p:cNvPr id="11292" name="Line 28">
              <a:extLst>
                <a:ext uri="{FF2B5EF4-FFF2-40B4-BE49-F238E27FC236}">
                  <a16:creationId xmlns:a16="http://schemas.microsoft.com/office/drawing/2014/main" id="{D450C7ED-ADB8-490A-9696-2E2A67E92902}"/>
                </a:ext>
              </a:extLst>
            </p:cNvPr>
            <p:cNvSpPr>
              <a:spLocks noChangeShapeType="1"/>
            </p:cNvSpPr>
            <p:nvPr/>
          </p:nvSpPr>
          <p:spPr bwMode="auto">
            <a:xfrm>
              <a:off x="4052" y="2272"/>
              <a:ext cx="0" cy="248"/>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11294" name="Rectangle 30">
            <a:extLst>
              <a:ext uri="{FF2B5EF4-FFF2-40B4-BE49-F238E27FC236}">
                <a16:creationId xmlns:a16="http://schemas.microsoft.com/office/drawing/2014/main" id="{5018D0A3-655F-44EC-A13F-09F273C4011D}"/>
              </a:ext>
            </a:extLst>
          </p:cNvPr>
          <p:cNvSpPr>
            <a:spLocks noChangeArrowheads="1"/>
          </p:cNvSpPr>
          <p:nvPr/>
        </p:nvSpPr>
        <p:spPr bwMode="auto">
          <a:xfrm>
            <a:off x="6680200" y="4162425"/>
            <a:ext cx="1531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is</a:t>
            </a:r>
          </a:p>
          <a:p>
            <a:pPr algn="l">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not trapped</a:t>
            </a:r>
          </a:p>
        </p:txBody>
      </p:sp>
      <p:grpSp>
        <p:nvGrpSpPr>
          <p:cNvPr id="11297" name="Group 33">
            <a:extLst>
              <a:ext uri="{FF2B5EF4-FFF2-40B4-BE49-F238E27FC236}">
                <a16:creationId xmlns:a16="http://schemas.microsoft.com/office/drawing/2014/main" id="{FE61609B-0A59-43C1-AACF-7D4E7BCE6A57}"/>
              </a:ext>
            </a:extLst>
          </p:cNvPr>
          <p:cNvGrpSpPr>
            <a:grpSpLocks/>
          </p:cNvGrpSpPr>
          <p:nvPr/>
        </p:nvGrpSpPr>
        <p:grpSpPr bwMode="auto">
          <a:xfrm>
            <a:off x="5186363" y="4260850"/>
            <a:ext cx="2527300" cy="1689100"/>
            <a:chOff x="3267" y="2684"/>
            <a:chExt cx="1592" cy="1064"/>
          </a:xfrm>
        </p:grpSpPr>
        <p:sp>
          <p:nvSpPr>
            <p:cNvPr id="11295" name="Rectangle 31">
              <a:extLst>
                <a:ext uri="{FF2B5EF4-FFF2-40B4-BE49-F238E27FC236}">
                  <a16:creationId xmlns:a16="http://schemas.microsoft.com/office/drawing/2014/main" id="{0AF232E9-0655-438F-AEAF-4C5D019C1449}"/>
                </a:ext>
              </a:extLst>
            </p:cNvPr>
            <p:cNvSpPr>
              <a:spLocks noChangeArrowheads="1"/>
            </p:cNvSpPr>
            <p:nvPr/>
          </p:nvSpPr>
          <p:spPr bwMode="auto">
            <a:xfrm>
              <a:off x="3267" y="3171"/>
              <a:ext cx="159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nSpc>
                  <a:spcPct val="100000"/>
                </a:lnSpc>
                <a:spcBef>
                  <a:spcPct val="0"/>
                </a:spcBef>
              </a:pPr>
              <a:r>
                <a:rPr lang="en-US" altLang="en-US" sz="1800">
                  <a:solidFill>
                    <a:srgbClr val="FFFFCC"/>
                  </a:solidFill>
                  <a:effectLst>
                    <a:outerShdw blurRad="38100" dist="38100" dir="2700000" algn="tl">
                      <a:srgbClr val="000000"/>
                    </a:outerShdw>
                  </a:effectLst>
                  <a:latin typeface="Arial" panose="020B0604020202020204" pitchFamily="34" charset="0"/>
                </a:rPr>
                <a:t>Exception propagates to calling environment</a:t>
              </a:r>
            </a:p>
          </p:txBody>
        </p:sp>
        <p:sp>
          <p:nvSpPr>
            <p:cNvPr id="11296" name="Line 32">
              <a:extLst>
                <a:ext uri="{FF2B5EF4-FFF2-40B4-BE49-F238E27FC236}">
                  <a16:creationId xmlns:a16="http://schemas.microsoft.com/office/drawing/2014/main" id="{AFC58195-03F1-409A-89E6-0BA5D6C4655C}"/>
                </a:ext>
              </a:extLst>
            </p:cNvPr>
            <p:cNvSpPr>
              <a:spLocks noChangeShapeType="1"/>
            </p:cNvSpPr>
            <p:nvPr/>
          </p:nvSpPr>
          <p:spPr bwMode="auto">
            <a:xfrm flipH="1">
              <a:off x="4050" y="2684"/>
              <a:ext cx="1" cy="477"/>
            </a:xfrm>
            <a:prstGeom prst="line">
              <a:avLst/>
            </a:prstGeom>
            <a:noFill/>
            <a:ln w="50800">
              <a:solidFill>
                <a:srgbClr val="FFCC00"/>
              </a:solidFill>
              <a:round/>
              <a:headEnd type="none" w="sm" len="sm"/>
              <a:tailEnd type="stealth" w="med" len="lg"/>
            </a:ln>
            <a:effectLst>
              <a:outerShdw dist="35921"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p>
          </p:txBody>
        </p:sp>
      </p:grpSp>
      <p:sp>
        <p:nvSpPr>
          <p:cNvPr id="2" name="Slide Number Placeholder 1">
            <a:extLst>
              <a:ext uri="{FF2B5EF4-FFF2-40B4-BE49-F238E27FC236}">
                <a16:creationId xmlns:a16="http://schemas.microsoft.com/office/drawing/2014/main" id="{6C95342E-6056-408E-9150-FC8666429579}"/>
              </a:ext>
            </a:extLst>
          </p:cNvPr>
          <p:cNvSpPr>
            <a:spLocks noGrp="1"/>
          </p:cNvSpPr>
          <p:nvPr>
            <p:ph type="sldNum" sz="quarter" idx="12"/>
          </p:nvPr>
        </p:nvSpPr>
        <p:spPr/>
        <p:txBody>
          <a:bodyPr/>
          <a:lstStyle/>
          <a:p>
            <a:pPr>
              <a:defRPr/>
            </a:pPr>
            <a:fld id="{6C7A8632-7304-4A16-9764-8BED3D3E8194}" type="slidenum">
              <a:rPr lang="en-US" smtClean="0"/>
              <a:pPr>
                <a:defRPr/>
              </a:pPr>
              <a:t>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274"/>
                                        </p:tgtEl>
                                        <p:attrNameLst>
                                          <p:attrName>style.visibility</p:attrName>
                                        </p:attrNameLst>
                                      </p:cBhvr>
                                      <p:to>
                                        <p:strVal val="visible"/>
                                      </p:to>
                                    </p:set>
                                    <p:animEffect transition="in" filter="wipe(up)">
                                      <p:cBhvr>
                                        <p:cTn id="11" dur="500"/>
                                        <p:tgtEl>
                                          <p:spTgt spid="112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275"/>
                                        </p:tgtEl>
                                        <p:attrNameLst>
                                          <p:attrName>style.visibility</p:attrName>
                                        </p:attrNameLst>
                                      </p:cBhvr>
                                      <p:to>
                                        <p:strVal val="visible"/>
                                      </p:to>
                                    </p:set>
                                    <p:animEffect transition="in" filter="box(out)">
                                      <p:cBhvr>
                                        <p:cTn id="16" dur="500"/>
                                        <p:tgtEl>
                                          <p:spTgt spid="11275"/>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1279"/>
                                        </p:tgtEl>
                                        <p:attrNameLst>
                                          <p:attrName>style.visibility</p:attrName>
                                        </p:attrNameLst>
                                      </p:cBhvr>
                                      <p:to>
                                        <p:strVal val="visible"/>
                                      </p:to>
                                    </p:set>
                                    <p:animEffect transition="in" filter="wipe(up)">
                                      <p:cBhvr>
                                        <p:cTn id="20" dur="500"/>
                                        <p:tgtEl>
                                          <p:spTgt spid="11279"/>
                                        </p:tgtEl>
                                      </p:cBhvr>
                                    </p:animEffect>
                                  </p:childTnLst>
                                </p:cTn>
                              </p:par>
                            </p:childTnLst>
                          </p:cTn>
                        </p:par>
                        <p:par>
                          <p:cTn id="21" fill="hold" nodeType="afterGroup">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11280"/>
                                        </p:tgtEl>
                                        <p:attrNameLst>
                                          <p:attrName>style.visibility</p:attrName>
                                        </p:attrNameLst>
                                      </p:cBhvr>
                                      <p:to>
                                        <p:strVal val="visible"/>
                                      </p:to>
                                    </p:set>
                                    <p:animEffect transition="in" filter="box(out)">
                                      <p:cBhvr>
                                        <p:cTn id="24" dur="500"/>
                                        <p:tgtEl>
                                          <p:spTgt spid="1128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1281"/>
                                        </p:tgtEl>
                                        <p:attrNameLst>
                                          <p:attrName>style.visibility</p:attrName>
                                        </p:attrNameLst>
                                      </p:cBhvr>
                                      <p:to>
                                        <p:strVal val="visible"/>
                                      </p:to>
                                    </p:set>
                                    <p:animEffect transition="in" filter="wipe(left)">
                                      <p:cBhvr>
                                        <p:cTn id="29" dur="500"/>
                                        <p:tgtEl>
                                          <p:spTgt spid="11281"/>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11288"/>
                                        </p:tgtEl>
                                        <p:attrNameLst>
                                          <p:attrName>style.visibility</p:attrName>
                                        </p:attrNameLst>
                                      </p:cBhvr>
                                      <p:to>
                                        <p:strVal val="visible"/>
                                      </p:to>
                                    </p:set>
                                    <p:animEffect transition="in" filter="wipe(up)">
                                      <p:cBhvr>
                                        <p:cTn id="33" dur="500"/>
                                        <p:tgtEl>
                                          <p:spTgt spid="112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289"/>
                                        </p:tgtEl>
                                        <p:attrNameLst>
                                          <p:attrName>style.visibility</p:attrName>
                                        </p:attrNameLst>
                                      </p:cBhvr>
                                      <p:to>
                                        <p:strVal val="visible"/>
                                      </p:to>
                                    </p:set>
                                    <p:animEffect transition="in" filter="box(out)">
                                      <p:cBhvr>
                                        <p:cTn id="38" dur="500"/>
                                        <p:tgtEl>
                                          <p:spTgt spid="11289"/>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11293"/>
                                        </p:tgtEl>
                                        <p:attrNameLst>
                                          <p:attrName>style.visibility</p:attrName>
                                        </p:attrNameLst>
                                      </p:cBhvr>
                                      <p:to>
                                        <p:strVal val="visible"/>
                                      </p:to>
                                    </p:set>
                                    <p:animEffect transition="in" filter="wipe(up)">
                                      <p:cBhvr>
                                        <p:cTn id="42" dur="500"/>
                                        <p:tgtEl>
                                          <p:spTgt spid="11293"/>
                                        </p:tgtEl>
                                      </p:cBhvr>
                                    </p:animEffect>
                                  </p:childTnLst>
                                </p:cTn>
                              </p:par>
                            </p:childTnLst>
                          </p:cTn>
                        </p:par>
                        <p:par>
                          <p:cTn id="43" fill="hold" nodeType="afterGroup">
                            <p:stCondLst>
                              <p:cond delay="1000"/>
                            </p:stCondLst>
                            <p:childTnLst>
                              <p:par>
                                <p:cTn id="44" presetID="4" presetClass="entr" presetSubtype="32" fill="hold" grpId="0" nodeType="afterEffect">
                                  <p:stCondLst>
                                    <p:cond delay="0"/>
                                  </p:stCondLst>
                                  <p:childTnLst>
                                    <p:set>
                                      <p:cBhvr>
                                        <p:cTn id="45" dur="1" fill="hold">
                                          <p:stCondLst>
                                            <p:cond delay="0"/>
                                          </p:stCondLst>
                                        </p:cTn>
                                        <p:tgtEl>
                                          <p:spTgt spid="11294"/>
                                        </p:tgtEl>
                                        <p:attrNameLst>
                                          <p:attrName>style.visibility</p:attrName>
                                        </p:attrNameLst>
                                      </p:cBhvr>
                                      <p:to>
                                        <p:strVal val="visible"/>
                                      </p:to>
                                    </p:set>
                                    <p:animEffect transition="in" filter="box(out)">
                                      <p:cBhvr>
                                        <p:cTn id="46" dur="500"/>
                                        <p:tgtEl>
                                          <p:spTgt spid="1129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11297"/>
                                        </p:tgtEl>
                                        <p:attrNameLst>
                                          <p:attrName>style.visibility</p:attrName>
                                        </p:attrNameLst>
                                      </p:cBhvr>
                                      <p:to>
                                        <p:strVal val="visible"/>
                                      </p:to>
                                    </p:set>
                                    <p:animEffect transition="in" filter="wipe(up)">
                                      <p:cBhvr>
                                        <p:cTn id="51" dur="500"/>
                                        <p:tgtEl>
                                          <p:spTgt spid="11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75" grpId="0" autoUpdateAnimBg="0"/>
      <p:bldP spid="11280" grpId="0" autoUpdateAnimBg="0"/>
      <p:bldP spid="11281" grpId="0" autoUpdateAnimBg="0"/>
      <p:bldP spid="11289" grpId="0" autoUpdateAnimBg="0"/>
      <p:bldP spid="1129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2110A0F-7573-4A7C-8EA9-E6757B2D5515}"/>
              </a:ext>
            </a:extLst>
          </p:cNvPr>
          <p:cNvSpPr>
            <a:spLocks noGrp="1" noChangeArrowheads="1"/>
          </p:cNvSpPr>
          <p:nvPr>
            <p:ph type="title"/>
          </p:nvPr>
        </p:nvSpPr>
        <p:spPr>
          <a:noFill/>
          <a:ln/>
        </p:spPr>
        <p:txBody>
          <a:bodyPr/>
          <a:lstStyle/>
          <a:p>
            <a:pPr algn="l"/>
            <a:r>
              <a:rPr lang="en-US" altLang="en-US" b="1" dirty="0">
                <a:solidFill>
                  <a:schemeClr val="tx1"/>
                </a:solidFill>
              </a:rPr>
              <a:t>Exception Types</a:t>
            </a:r>
          </a:p>
        </p:txBody>
      </p:sp>
      <p:sp>
        <p:nvSpPr>
          <p:cNvPr id="13315" name="Rectangle 3">
            <a:extLst>
              <a:ext uri="{FF2B5EF4-FFF2-40B4-BE49-F238E27FC236}">
                <a16:creationId xmlns:a16="http://schemas.microsoft.com/office/drawing/2014/main" id="{B3338B69-2E41-4508-923D-98E5D3AB4F6E}"/>
              </a:ext>
            </a:extLst>
          </p:cNvPr>
          <p:cNvSpPr>
            <a:spLocks noGrp="1" noChangeArrowheads="1"/>
          </p:cNvSpPr>
          <p:nvPr>
            <p:ph type="body" idx="1"/>
          </p:nvPr>
        </p:nvSpPr>
        <p:spPr>
          <a:xfrm>
            <a:off x="152400" y="1795463"/>
            <a:ext cx="7385050" cy="1609725"/>
          </a:xfrm>
          <a:noFill/>
          <a:ln/>
        </p:spPr>
        <p:txBody>
          <a:bodyPr/>
          <a:lstStyle/>
          <a:p>
            <a:pPr lvl="1"/>
            <a:r>
              <a:rPr lang="en-US" altLang="en-US" dirty="0"/>
              <a:t>Predefined Oracle Server</a:t>
            </a:r>
          </a:p>
          <a:p>
            <a:pPr lvl="1"/>
            <a:r>
              <a:rPr lang="en-US" altLang="en-US" dirty="0"/>
              <a:t>Non-predefined Oracle Server</a:t>
            </a:r>
          </a:p>
          <a:p>
            <a:pPr lvl="1"/>
            <a:r>
              <a:rPr lang="en-US" altLang="en-US" dirty="0"/>
              <a:t>User-defined</a:t>
            </a:r>
          </a:p>
        </p:txBody>
      </p:sp>
      <p:grpSp>
        <p:nvGrpSpPr>
          <p:cNvPr id="13318" name="Group 6">
            <a:extLst>
              <a:ext uri="{FF2B5EF4-FFF2-40B4-BE49-F238E27FC236}">
                <a16:creationId xmlns:a16="http://schemas.microsoft.com/office/drawing/2014/main" id="{46C7E5B5-0A44-4D52-AFBE-39A50A729BA5}"/>
              </a:ext>
            </a:extLst>
          </p:cNvPr>
          <p:cNvGrpSpPr>
            <a:grpSpLocks/>
          </p:cNvGrpSpPr>
          <p:nvPr/>
        </p:nvGrpSpPr>
        <p:grpSpPr bwMode="auto">
          <a:xfrm>
            <a:off x="4587737" y="1674812"/>
            <a:ext cx="2300288" cy="1271588"/>
            <a:chOff x="4014" y="1100"/>
            <a:chExt cx="1449" cy="801"/>
          </a:xfrm>
        </p:grpSpPr>
        <p:sp>
          <p:nvSpPr>
            <p:cNvPr id="13316" name="Rectangle 4">
              <a:extLst>
                <a:ext uri="{FF2B5EF4-FFF2-40B4-BE49-F238E27FC236}">
                  <a16:creationId xmlns:a16="http://schemas.microsoft.com/office/drawing/2014/main" id="{DE490C6D-6D3A-4F86-9301-7E822732EB1C}"/>
                </a:ext>
              </a:extLst>
            </p:cNvPr>
            <p:cNvSpPr>
              <a:spLocks noChangeArrowheads="1"/>
            </p:cNvSpPr>
            <p:nvPr/>
          </p:nvSpPr>
          <p:spPr bwMode="auto">
            <a:xfrm>
              <a:off x="4014" y="1100"/>
              <a:ext cx="339" cy="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457200" indent="-457200"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6400" dirty="0">
                  <a:solidFill>
                    <a:srgbClr val="FFFFCC"/>
                  </a:solidFill>
                  <a:effectLst>
                    <a:outerShdw blurRad="38100" dist="38100" dir="2700000" algn="tl">
                      <a:srgbClr val="000000"/>
                    </a:outerShdw>
                  </a:effectLst>
                </a:rPr>
                <a:t>}</a:t>
              </a:r>
            </a:p>
          </p:txBody>
        </p:sp>
        <p:sp>
          <p:nvSpPr>
            <p:cNvPr id="13317" name="Rectangle 5">
              <a:extLst>
                <a:ext uri="{FF2B5EF4-FFF2-40B4-BE49-F238E27FC236}">
                  <a16:creationId xmlns:a16="http://schemas.microsoft.com/office/drawing/2014/main" id="{22C5CCD3-AAB7-4948-BC2E-71ABC4773B8E}"/>
                </a:ext>
              </a:extLst>
            </p:cNvPr>
            <p:cNvSpPr>
              <a:spLocks noChangeArrowheads="1"/>
            </p:cNvSpPr>
            <p:nvPr/>
          </p:nvSpPr>
          <p:spPr bwMode="auto">
            <a:xfrm>
              <a:off x="4330" y="1228"/>
              <a:ext cx="1133"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2400">
                  <a:solidFill>
                    <a:srgbClr val="FFCC00"/>
                  </a:solidFill>
                  <a:effectLst>
                    <a:outerShdw blurRad="38100" dist="38100" dir="2700000" algn="tl">
                      <a:srgbClr val="000000"/>
                    </a:outerShdw>
                  </a:effectLst>
                </a:rPr>
                <a:t>Implicitly </a:t>
              </a:r>
              <a:br>
                <a:rPr lang="en-US" altLang="en-US" sz="2400">
                  <a:solidFill>
                    <a:srgbClr val="FFCC00"/>
                  </a:solidFill>
                  <a:effectLst>
                    <a:outerShdw blurRad="38100" dist="38100" dir="2700000" algn="tl">
                      <a:srgbClr val="000000"/>
                    </a:outerShdw>
                  </a:effectLst>
                </a:rPr>
              </a:br>
              <a:r>
                <a:rPr lang="en-US" altLang="en-US" sz="2400">
                  <a:solidFill>
                    <a:srgbClr val="FFCC00"/>
                  </a:solidFill>
                  <a:effectLst>
                    <a:outerShdw blurRad="38100" dist="38100" dir="2700000" algn="tl">
                      <a:srgbClr val="000000"/>
                    </a:outerShdw>
                  </a:effectLst>
                </a:rPr>
                <a:t>raised</a:t>
              </a:r>
            </a:p>
          </p:txBody>
        </p:sp>
      </p:grpSp>
      <p:sp>
        <p:nvSpPr>
          <p:cNvPr id="13319" name="Rectangle 7">
            <a:extLst>
              <a:ext uri="{FF2B5EF4-FFF2-40B4-BE49-F238E27FC236}">
                <a16:creationId xmlns:a16="http://schemas.microsoft.com/office/drawing/2014/main" id="{3186A86C-5C7E-4229-95CC-CB09CFC93E0D}"/>
              </a:ext>
            </a:extLst>
          </p:cNvPr>
          <p:cNvSpPr>
            <a:spLocks noChangeArrowheads="1"/>
          </p:cNvSpPr>
          <p:nvPr/>
        </p:nvSpPr>
        <p:spPr bwMode="auto">
          <a:xfrm>
            <a:off x="4587737" y="2625725"/>
            <a:ext cx="279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0"/>
              </a:spcBef>
              <a:defRPr>
                <a:solidFill>
                  <a:schemeClr val="tx1"/>
                </a:solidFill>
                <a:latin typeface="Arial" panose="020B0604020202020204" pitchFamily="34" charset="0"/>
              </a:defRPr>
            </a:lvl1pPr>
            <a:lvl2pPr marL="971550" indent="-342900" algn="l">
              <a:spcBef>
                <a:spcPct val="0"/>
              </a:spcBef>
              <a:defRPr>
                <a:solidFill>
                  <a:schemeClr val="tx1"/>
                </a:solidFill>
                <a:latin typeface="Arial" panose="020B0604020202020204" pitchFamily="34" charset="0"/>
              </a:defRPr>
            </a:lvl2pPr>
            <a:lvl3pPr marL="1371600" indent="-228600" algn="l">
              <a:spcBef>
                <a:spcPct val="0"/>
              </a:spcBef>
              <a:defRPr>
                <a:solidFill>
                  <a:schemeClr val="tx1"/>
                </a:solidFill>
                <a:latin typeface="Arial" panose="020B0604020202020204" pitchFamily="34" charset="0"/>
              </a:defRPr>
            </a:lvl3pPr>
            <a:lvl4pPr marL="1714500" indent="-171450" algn="l">
              <a:spcBef>
                <a:spcPct val="0"/>
              </a:spcBef>
              <a:defRPr>
                <a:solidFill>
                  <a:schemeClr val="tx1"/>
                </a:solidFill>
                <a:latin typeface="Arial" panose="020B0604020202020204" pitchFamily="34" charset="0"/>
              </a:defRPr>
            </a:lvl4pPr>
            <a:lvl5pPr marL="2000250" indent="-171450" algn="l">
              <a:spcBef>
                <a:spcPct val="0"/>
              </a:spcBef>
              <a:defRPr>
                <a:solidFill>
                  <a:schemeClr val="tx1"/>
                </a:solidFill>
                <a:latin typeface="Arial" panose="020B0604020202020204" pitchFamily="34" charset="0"/>
              </a:defRPr>
            </a:lvl5pPr>
            <a:lvl6pPr marL="2457450" indent="-171450" fontAlgn="base">
              <a:spcBef>
                <a:spcPct val="0"/>
              </a:spcBef>
              <a:spcAft>
                <a:spcPct val="0"/>
              </a:spcAft>
              <a:defRPr>
                <a:solidFill>
                  <a:schemeClr val="tx1"/>
                </a:solidFill>
                <a:latin typeface="Arial" panose="020B0604020202020204" pitchFamily="34" charset="0"/>
              </a:defRPr>
            </a:lvl6pPr>
            <a:lvl7pPr marL="2914650" indent="-171450" fontAlgn="base">
              <a:spcBef>
                <a:spcPct val="0"/>
              </a:spcBef>
              <a:spcAft>
                <a:spcPct val="0"/>
              </a:spcAft>
              <a:defRPr>
                <a:solidFill>
                  <a:schemeClr val="tx1"/>
                </a:solidFill>
                <a:latin typeface="Arial" panose="020B0604020202020204" pitchFamily="34" charset="0"/>
              </a:defRPr>
            </a:lvl7pPr>
            <a:lvl8pPr marL="3371850" indent="-171450" fontAlgn="base">
              <a:spcBef>
                <a:spcPct val="0"/>
              </a:spcBef>
              <a:spcAft>
                <a:spcPct val="0"/>
              </a:spcAft>
              <a:defRPr>
                <a:solidFill>
                  <a:schemeClr val="tx1"/>
                </a:solidFill>
                <a:latin typeface="Arial" panose="020B0604020202020204" pitchFamily="34" charset="0"/>
              </a:defRPr>
            </a:lvl8pPr>
            <a:lvl9pPr marL="3829050" indent="-171450" fontAlgn="base">
              <a:spcBef>
                <a:spcPct val="0"/>
              </a:spcBef>
              <a:spcAft>
                <a:spcPct val="0"/>
              </a:spcAft>
              <a:defRPr>
                <a:solidFill>
                  <a:schemeClr val="tx1"/>
                </a:solidFill>
                <a:latin typeface="Arial" panose="020B0604020202020204" pitchFamily="34" charset="0"/>
              </a:defRPr>
            </a:lvl9pPr>
          </a:lstStyle>
          <a:p>
            <a:pPr>
              <a:lnSpc>
                <a:spcPct val="100000"/>
              </a:lnSpc>
              <a:spcBef>
                <a:spcPct val="30000"/>
              </a:spcBef>
            </a:pPr>
            <a:r>
              <a:rPr lang="en-US" altLang="en-US" sz="2400" dirty="0">
                <a:solidFill>
                  <a:srgbClr val="FFCC00"/>
                </a:solidFill>
                <a:effectLst>
                  <a:outerShdw blurRad="38100" dist="38100" dir="2700000" algn="tl">
                    <a:srgbClr val="000000"/>
                  </a:outerShdw>
                </a:effectLst>
              </a:rPr>
              <a:t>Explicitly raised</a:t>
            </a:r>
          </a:p>
        </p:txBody>
      </p:sp>
      <p:sp>
        <p:nvSpPr>
          <p:cNvPr id="2" name="Slide Number Placeholder 1">
            <a:extLst>
              <a:ext uri="{FF2B5EF4-FFF2-40B4-BE49-F238E27FC236}">
                <a16:creationId xmlns:a16="http://schemas.microsoft.com/office/drawing/2014/main" id="{27795D6E-8138-44B2-85CE-E579A5F7487D}"/>
              </a:ext>
            </a:extLst>
          </p:cNvPr>
          <p:cNvSpPr>
            <a:spLocks noGrp="1"/>
          </p:cNvSpPr>
          <p:nvPr>
            <p:ph type="sldNum" sz="quarter" idx="12"/>
          </p:nvPr>
        </p:nvSpPr>
        <p:spPr/>
        <p:txBody>
          <a:bodyPr/>
          <a:lstStyle/>
          <a:p>
            <a:pPr>
              <a:defRPr/>
            </a:pPr>
            <a:fld id="{6C7A8632-7304-4A16-9764-8BED3D3E8194}" type="slidenum">
              <a:rPr lang="en-US" smtClean="0"/>
              <a:pPr>
                <a:defRPr/>
              </a:pPr>
              <a:t>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left)">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9"/>
                                        </p:tgtEl>
                                        <p:attrNameLst>
                                          <p:attrName>style.visibility</p:attrName>
                                        </p:attrNameLst>
                                      </p:cBhvr>
                                      <p:to>
                                        <p:strVal val="visible"/>
                                      </p:to>
                                    </p:set>
                                    <p:animEffect transition="in" filter="wipe(left)">
                                      <p:cBhvr>
                                        <p:cTn id="12"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61D271C-D22F-4D79-BF7D-B2EDE2534F44}"/>
              </a:ext>
            </a:extLst>
          </p:cNvPr>
          <p:cNvSpPr>
            <a:spLocks noGrp="1" noChangeArrowheads="1"/>
          </p:cNvSpPr>
          <p:nvPr>
            <p:ph type="title"/>
          </p:nvPr>
        </p:nvSpPr>
        <p:spPr>
          <a:noFill/>
          <a:ln/>
        </p:spPr>
        <p:txBody>
          <a:bodyPr/>
          <a:lstStyle/>
          <a:p>
            <a:pPr algn="l"/>
            <a:r>
              <a:rPr lang="en-US" altLang="en-US" b="1" dirty="0">
                <a:solidFill>
                  <a:schemeClr val="tx1"/>
                </a:solidFill>
              </a:rPr>
              <a:t>Trapping Exceptions</a:t>
            </a:r>
          </a:p>
        </p:txBody>
      </p:sp>
      <p:sp>
        <p:nvSpPr>
          <p:cNvPr id="15363" name="Rectangle 3">
            <a:extLst>
              <a:ext uri="{FF2B5EF4-FFF2-40B4-BE49-F238E27FC236}">
                <a16:creationId xmlns:a16="http://schemas.microsoft.com/office/drawing/2014/main" id="{DA96817D-65D7-4A8B-B183-297D1993EE8B}"/>
              </a:ext>
            </a:extLst>
          </p:cNvPr>
          <p:cNvSpPr>
            <a:spLocks noChangeArrowheads="1"/>
          </p:cNvSpPr>
          <p:nvPr/>
        </p:nvSpPr>
        <p:spPr bwMode="blackWhite">
          <a:xfrm>
            <a:off x="407987" y="1888503"/>
            <a:ext cx="7821613" cy="3730625"/>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65000"/>
              </a:lnSpc>
              <a:spcBef>
                <a:spcPct val="40000"/>
              </a:spcBef>
            </a:pPr>
            <a:r>
              <a:rPr lang="en-US" altLang="en-US" sz="1800" dirty="0">
                <a:solidFill>
                  <a:srgbClr val="000000"/>
                </a:solidFill>
                <a:latin typeface="Courier New" panose="02070309020205020404" pitchFamily="49" charset="0"/>
              </a:rPr>
              <a:t>EXCEPTION</a:t>
            </a:r>
          </a:p>
          <a:p>
            <a:pPr algn="l">
              <a:lnSpc>
                <a:spcPct val="65000"/>
              </a:lnSpc>
              <a:spcBef>
                <a:spcPct val="40000"/>
              </a:spcBef>
            </a:pPr>
            <a:r>
              <a:rPr lang="en-US" altLang="en-US" sz="1800" dirty="0">
                <a:solidFill>
                  <a:srgbClr val="000000"/>
                </a:solidFill>
                <a:latin typeface="Courier New" panose="02070309020205020404" pitchFamily="49" charset="0"/>
              </a:rPr>
              <a:t>  WHEN </a:t>
            </a:r>
            <a:r>
              <a:rPr lang="en-US" altLang="en-US" sz="1800" i="1" dirty="0">
                <a:solidFill>
                  <a:srgbClr val="000000"/>
                </a:solidFill>
                <a:latin typeface="Courier New" panose="02070309020205020404" pitchFamily="49" charset="0"/>
              </a:rPr>
              <a:t>exception1</a:t>
            </a:r>
            <a:r>
              <a:rPr lang="en-US" altLang="en-US" sz="1800" dirty="0">
                <a:solidFill>
                  <a:srgbClr val="000000"/>
                </a:solidFill>
                <a:latin typeface="Courier New" panose="02070309020205020404" pitchFamily="49" charset="0"/>
              </a:rPr>
              <a:t> [OR </a:t>
            </a:r>
            <a:r>
              <a:rPr lang="en-US" altLang="en-US" sz="1800" i="1" dirty="0">
                <a:solidFill>
                  <a:srgbClr val="000000"/>
                </a:solidFill>
                <a:latin typeface="Courier New" panose="02070309020205020404" pitchFamily="49" charset="0"/>
              </a:rPr>
              <a:t>exception2</a:t>
            </a:r>
            <a:r>
              <a:rPr lang="en-US" altLang="en-US" sz="1800" dirty="0">
                <a:solidFill>
                  <a:srgbClr val="000000"/>
                </a:solidFill>
                <a:latin typeface="Courier New" panose="02070309020205020404" pitchFamily="49" charset="0"/>
              </a:rPr>
              <a:t> . . .]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a:p>
            <a:pPr algn="l">
              <a:lnSpc>
                <a:spcPct val="65000"/>
              </a:lnSpc>
              <a:spcBef>
                <a:spcPct val="40000"/>
              </a:spcBef>
            </a:pPr>
            <a:r>
              <a:rPr lang="en-US" altLang="en-US" sz="1800" dirty="0">
                <a:solidFill>
                  <a:srgbClr val="000000"/>
                </a:solidFill>
                <a:latin typeface="Courier New" panose="02070309020205020404" pitchFamily="49" charset="0"/>
              </a:rPr>
              <a:t>  [WHEN </a:t>
            </a:r>
            <a:r>
              <a:rPr lang="en-US" altLang="en-US" sz="1800" i="1" dirty="0">
                <a:solidFill>
                  <a:srgbClr val="000000"/>
                </a:solidFill>
                <a:latin typeface="Courier New" panose="02070309020205020404" pitchFamily="49" charset="0"/>
              </a:rPr>
              <a:t>exception3</a:t>
            </a:r>
            <a:r>
              <a:rPr lang="en-US" altLang="en-US" sz="1800" dirty="0">
                <a:solidFill>
                  <a:srgbClr val="000000"/>
                </a:solidFill>
                <a:latin typeface="Courier New" panose="02070309020205020404" pitchFamily="49" charset="0"/>
              </a:rPr>
              <a:t> [OR </a:t>
            </a:r>
            <a:r>
              <a:rPr lang="en-US" altLang="en-US" sz="1800" i="1" dirty="0">
                <a:solidFill>
                  <a:srgbClr val="000000"/>
                </a:solidFill>
                <a:latin typeface="Courier New" panose="02070309020205020404" pitchFamily="49" charset="0"/>
              </a:rPr>
              <a:t>exception4</a:t>
            </a:r>
            <a:r>
              <a:rPr lang="en-US" altLang="en-US" sz="1800" dirty="0">
                <a:solidFill>
                  <a:srgbClr val="000000"/>
                </a:solidFill>
                <a:latin typeface="Courier New" panose="02070309020205020404" pitchFamily="49" charset="0"/>
              </a:rPr>
              <a:t> . . .] THEN</a:t>
            </a:r>
          </a:p>
          <a:p>
            <a:pPr algn="l">
              <a:lnSpc>
                <a:spcPct val="65000"/>
              </a:lnSpc>
              <a:spcBef>
                <a:spcPct val="40000"/>
              </a:spcBef>
            </a:pPr>
            <a:r>
              <a:rPr lang="en-US" altLang="en-US" sz="1800" i="1" dirty="0">
                <a:solidFill>
                  <a:srgbClr val="000000"/>
                </a:solidFill>
                <a:latin typeface="Courier New" panose="02070309020205020404" pitchFamily="49" charset="0"/>
              </a:rPr>
              <a:t>    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a:p>
            <a:pPr algn="l">
              <a:lnSpc>
                <a:spcPct val="65000"/>
              </a:lnSpc>
              <a:spcBef>
                <a:spcPct val="40000"/>
              </a:spcBef>
            </a:pPr>
            <a:r>
              <a:rPr lang="en-US" altLang="en-US" sz="1800" dirty="0">
                <a:solidFill>
                  <a:srgbClr val="000000"/>
                </a:solidFill>
                <a:latin typeface="Courier New" panose="02070309020205020404" pitchFamily="49" charset="0"/>
              </a:rPr>
              <a:t>  [WHEN OTHERS THEN</a:t>
            </a:r>
          </a:p>
          <a:p>
            <a:pPr algn="l">
              <a:lnSpc>
                <a:spcPct val="65000"/>
              </a:lnSpc>
              <a:spcBef>
                <a:spcPct val="40000"/>
              </a:spcBef>
            </a:pPr>
            <a:r>
              <a:rPr lang="en-US" altLang="en-US" sz="1800" i="1" dirty="0">
                <a:solidFill>
                  <a:srgbClr val="000000"/>
                </a:solidFill>
                <a:latin typeface="Courier New" panose="02070309020205020404" pitchFamily="49" charset="0"/>
              </a:rPr>
              <a:t>    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 . .]</a:t>
            </a:r>
          </a:p>
        </p:txBody>
      </p:sp>
      <p:sp>
        <p:nvSpPr>
          <p:cNvPr id="15364" name="Rectangle 4">
            <a:extLst>
              <a:ext uri="{FF2B5EF4-FFF2-40B4-BE49-F238E27FC236}">
                <a16:creationId xmlns:a16="http://schemas.microsoft.com/office/drawing/2014/main" id="{723CBC83-697E-4372-A861-A83D86E3F1D9}"/>
              </a:ext>
            </a:extLst>
          </p:cNvPr>
          <p:cNvSpPr>
            <a:spLocks noGrp="1" noChangeArrowheads="1"/>
          </p:cNvSpPr>
          <p:nvPr>
            <p:ph type="body" idx="1"/>
          </p:nvPr>
        </p:nvSpPr>
        <p:spPr>
          <a:xfrm>
            <a:off x="441117" y="1267447"/>
            <a:ext cx="7385050" cy="498475"/>
          </a:xfrm>
          <a:noFill/>
          <a:ln/>
        </p:spPr>
        <p:txBody>
          <a:bodyPr/>
          <a:lstStyle/>
          <a:p>
            <a:r>
              <a:rPr lang="en-US" altLang="en-US" dirty="0"/>
              <a:t>Syntax</a:t>
            </a:r>
          </a:p>
        </p:txBody>
      </p:sp>
      <p:sp>
        <p:nvSpPr>
          <p:cNvPr id="2" name="Slide Number Placeholder 1">
            <a:extLst>
              <a:ext uri="{FF2B5EF4-FFF2-40B4-BE49-F238E27FC236}">
                <a16:creationId xmlns:a16="http://schemas.microsoft.com/office/drawing/2014/main" id="{C1A5E7BA-CB08-4849-8EA2-BE2FFC6C9327}"/>
              </a:ext>
            </a:extLst>
          </p:cNvPr>
          <p:cNvSpPr>
            <a:spLocks noGrp="1"/>
          </p:cNvSpPr>
          <p:nvPr>
            <p:ph type="sldNum" sz="quarter" idx="12"/>
          </p:nvPr>
        </p:nvSpPr>
        <p:spPr/>
        <p:txBody>
          <a:bodyPr/>
          <a:lstStyle/>
          <a:p>
            <a:pPr>
              <a:defRPr/>
            </a:pPr>
            <a:fld id="{6C7A8632-7304-4A16-9764-8BED3D3E8194}" type="slidenum">
              <a:rPr lang="en-US" smtClean="0"/>
              <a:pPr>
                <a:defRPr/>
              </a:pPr>
              <a:t>6</a:t>
            </a:fld>
            <a:endParaRPr lang="en-US"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6BF5278-CF17-4234-98DC-079E9ABE6076}"/>
              </a:ext>
            </a:extLst>
          </p:cNvPr>
          <p:cNvSpPr>
            <a:spLocks noGrp="1" noChangeArrowheads="1"/>
          </p:cNvSpPr>
          <p:nvPr>
            <p:ph type="title"/>
          </p:nvPr>
        </p:nvSpPr>
        <p:spPr>
          <a:noFill/>
          <a:ln/>
        </p:spPr>
        <p:txBody>
          <a:bodyPr/>
          <a:lstStyle/>
          <a:p>
            <a:pPr algn="l"/>
            <a:r>
              <a:rPr lang="en-US" altLang="en-US" b="1" dirty="0">
                <a:solidFill>
                  <a:schemeClr val="tx1"/>
                </a:solidFill>
              </a:rPr>
              <a:t>Trapping Exceptions Guidelines</a:t>
            </a:r>
          </a:p>
        </p:txBody>
      </p:sp>
      <p:sp>
        <p:nvSpPr>
          <p:cNvPr id="17411" name="Rectangle 3">
            <a:extLst>
              <a:ext uri="{FF2B5EF4-FFF2-40B4-BE49-F238E27FC236}">
                <a16:creationId xmlns:a16="http://schemas.microsoft.com/office/drawing/2014/main" id="{BDD3DC52-FF7A-49CB-ADAC-244CD0AB4D92}"/>
              </a:ext>
            </a:extLst>
          </p:cNvPr>
          <p:cNvSpPr>
            <a:spLocks noGrp="1" noChangeArrowheads="1"/>
          </p:cNvSpPr>
          <p:nvPr>
            <p:ph type="body" idx="1"/>
          </p:nvPr>
        </p:nvSpPr>
        <p:spPr>
          <a:xfrm>
            <a:off x="9939" y="1676400"/>
            <a:ext cx="7385050" cy="2978150"/>
          </a:xfrm>
          <a:noFill/>
          <a:ln/>
        </p:spPr>
        <p:txBody>
          <a:bodyPr/>
          <a:lstStyle/>
          <a:p>
            <a:pPr lvl="1"/>
            <a:r>
              <a:rPr lang="en-US" altLang="en-US" dirty="0"/>
              <a:t>WHEN OTHERS is the last clause.</a:t>
            </a:r>
          </a:p>
          <a:p>
            <a:pPr lvl="1"/>
            <a:r>
              <a:rPr lang="en-US" altLang="en-US" dirty="0"/>
              <a:t>EXCEPTION keyword starts exception-handling section.</a:t>
            </a:r>
          </a:p>
          <a:p>
            <a:pPr lvl="1"/>
            <a:r>
              <a:rPr lang="en-US" altLang="en-US" dirty="0"/>
              <a:t>Several exception handlers are allowed.</a:t>
            </a:r>
          </a:p>
          <a:p>
            <a:pPr lvl="1"/>
            <a:r>
              <a:rPr lang="en-US" altLang="en-US" dirty="0"/>
              <a:t>Only one handler is processed before leaving the block.</a:t>
            </a:r>
          </a:p>
        </p:txBody>
      </p:sp>
      <p:sp>
        <p:nvSpPr>
          <p:cNvPr id="2" name="Slide Number Placeholder 1">
            <a:extLst>
              <a:ext uri="{FF2B5EF4-FFF2-40B4-BE49-F238E27FC236}">
                <a16:creationId xmlns:a16="http://schemas.microsoft.com/office/drawing/2014/main" id="{678A26E4-6C95-453F-9F33-5FEDCC1EF7E7}"/>
              </a:ext>
            </a:extLst>
          </p:cNvPr>
          <p:cNvSpPr>
            <a:spLocks noGrp="1"/>
          </p:cNvSpPr>
          <p:nvPr>
            <p:ph type="sldNum" sz="quarter" idx="12"/>
          </p:nvPr>
        </p:nvSpPr>
        <p:spPr/>
        <p:txBody>
          <a:bodyPr/>
          <a:lstStyle/>
          <a:p>
            <a:pPr>
              <a:defRPr/>
            </a:pPr>
            <a:fld id="{6C7A8632-7304-4A16-9764-8BED3D3E8194}" type="slidenum">
              <a:rPr lang="en-US" smtClean="0"/>
              <a:pPr>
                <a:defRPr/>
              </a:pPr>
              <a:t>7</a:t>
            </a:fld>
            <a:endParaRPr lang="en-US" dirty="0"/>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3515DA-52CB-4E1E-9087-8CDB3D7243DB}"/>
              </a:ext>
            </a:extLst>
          </p:cNvPr>
          <p:cNvSpPr>
            <a:spLocks noGrp="1" noChangeArrowheads="1"/>
          </p:cNvSpPr>
          <p:nvPr>
            <p:ph type="title"/>
          </p:nvPr>
        </p:nvSpPr>
        <p:spPr>
          <a:noFill/>
          <a:ln/>
        </p:spPr>
        <p:txBody>
          <a:bodyPr/>
          <a:lstStyle/>
          <a:p>
            <a:pPr algn="l"/>
            <a:r>
              <a:rPr lang="en-US" altLang="en-US" sz="2800" b="1" dirty="0">
                <a:solidFill>
                  <a:schemeClr val="tx1"/>
                </a:solidFill>
              </a:rPr>
              <a:t>Trapping Predefined Oracle Server Errors</a:t>
            </a:r>
          </a:p>
        </p:txBody>
      </p:sp>
      <p:sp>
        <p:nvSpPr>
          <p:cNvPr id="19459" name="Rectangle 3">
            <a:extLst>
              <a:ext uri="{FF2B5EF4-FFF2-40B4-BE49-F238E27FC236}">
                <a16:creationId xmlns:a16="http://schemas.microsoft.com/office/drawing/2014/main" id="{95366661-3133-4493-BC0B-4CAD6D500D62}"/>
              </a:ext>
            </a:extLst>
          </p:cNvPr>
          <p:cNvSpPr>
            <a:spLocks noGrp="1" noChangeArrowheads="1"/>
          </p:cNvSpPr>
          <p:nvPr>
            <p:ph type="body" idx="1"/>
          </p:nvPr>
        </p:nvSpPr>
        <p:spPr>
          <a:xfrm>
            <a:off x="271808" y="1615453"/>
            <a:ext cx="7385050" cy="4238625"/>
          </a:xfrm>
          <a:noFill/>
          <a:ln/>
        </p:spPr>
        <p:txBody>
          <a:bodyPr/>
          <a:lstStyle/>
          <a:p>
            <a:pPr lvl="1"/>
            <a:r>
              <a:rPr lang="en-US" altLang="en-US" dirty="0"/>
              <a:t>Reference the standard name in the exception-handling routine.</a:t>
            </a:r>
          </a:p>
          <a:p>
            <a:pPr lvl="1"/>
            <a:r>
              <a:rPr lang="en-US" altLang="en-US" dirty="0"/>
              <a:t>Sample predefined exceptions: </a:t>
            </a:r>
          </a:p>
          <a:p>
            <a:pPr lvl="2"/>
            <a:r>
              <a:rPr lang="en-US" altLang="en-US" dirty="0"/>
              <a:t>NO_DATA_FOUND</a:t>
            </a:r>
          </a:p>
          <a:p>
            <a:pPr lvl="2"/>
            <a:r>
              <a:rPr lang="en-US" altLang="en-US" dirty="0"/>
              <a:t>TOO_MANY_ROWS</a:t>
            </a:r>
          </a:p>
          <a:p>
            <a:pPr lvl="2"/>
            <a:r>
              <a:rPr lang="en-US" altLang="en-US" dirty="0"/>
              <a:t>INVALID_CURSOR</a:t>
            </a:r>
          </a:p>
          <a:p>
            <a:pPr lvl="2"/>
            <a:r>
              <a:rPr lang="en-US" altLang="en-US" dirty="0"/>
              <a:t>ZERO_DIVIDE</a:t>
            </a:r>
          </a:p>
          <a:p>
            <a:pPr lvl="2"/>
            <a:r>
              <a:rPr lang="en-US" altLang="en-US" dirty="0"/>
              <a:t>DUP_VAL_ON_INDEX</a:t>
            </a:r>
          </a:p>
        </p:txBody>
      </p:sp>
      <p:sp>
        <p:nvSpPr>
          <p:cNvPr id="2" name="Slide Number Placeholder 1">
            <a:extLst>
              <a:ext uri="{FF2B5EF4-FFF2-40B4-BE49-F238E27FC236}">
                <a16:creationId xmlns:a16="http://schemas.microsoft.com/office/drawing/2014/main" id="{5AEE3188-07C1-4F72-9EE5-B0C43EA62CF3}"/>
              </a:ext>
            </a:extLst>
          </p:cNvPr>
          <p:cNvSpPr>
            <a:spLocks noGrp="1"/>
          </p:cNvSpPr>
          <p:nvPr>
            <p:ph type="sldNum" sz="quarter" idx="12"/>
          </p:nvPr>
        </p:nvSpPr>
        <p:spPr/>
        <p:txBody>
          <a:bodyPr/>
          <a:lstStyle/>
          <a:p>
            <a:pPr>
              <a:defRPr/>
            </a:pPr>
            <a:fld id="{6C7A8632-7304-4A16-9764-8BED3D3E8194}" type="slidenum">
              <a:rPr lang="en-US" smtClean="0"/>
              <a:pPr>
                <a:defRPr/>
              </a:pPr>
              <a:t>8</a:t>
            </a:fld>
            <a:endParaRPr lang="en-US"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901999A-9C5D-4F2B-B1A3-B3D72B38C74D}"/>
              </a:ext>
            </a:extLst>
          </p:cNvPr>
          <p:cNvSpPr>
            <a:spLocks noChangeArrowheads="1"/>
          </p:cNvSpPr>
          <p:nvPr/>
        </p:nvSpPr>
        <p:spPr bwMode="blackWhite">
          <a:xfrm>
            <a:off x="850900" y="1708150"/>
            <a:ext cx="7497763" cy="3619500"/>
          </a:xfrm>
          <a:prstGeom prst="rect">
            <a:avLst/>
          </a:prstGeom>
          <a:solidFill>
            <a:srgbClr val="FFFFCC"/>
          </a:solidFill>
          <a:ln w="127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a:p>
            <a:pPr algn="l">
              <a:lnSpc>
                <a:spcPct val="65000"/>
              </a:lnSpc>
              <a:spcBef>
                <a:spcPct val="40000"/>
              </a:spcBef>
            </a:pPr>
            <a:endParaRPr lang="en-US" altLang="en-US" sz="2000">
              <a:solidFill>
                <a:srgbClr val="000000"/>
              </a:solidFill>
              <a:latin typeface="Courier New" panose="02070309020205020404" pitchFamily="49" charset="0"/>
            </a:endParaRPr>
          </a:p>
        </p:txBody>
      </p:sp>
      <p:sp>
        <p:nvSpPr>
          <p:cNvPr id="23555" name="Rectangle 3">
            <a:extLst>
              <a:ext uri="{FF2B5EF4-FFF2-40B4-BE49-F238E27FC236}">
                <a16:creationId xmlns:a16="http://schemas.microsoft.com/office/drawing/2014/main" id="{F8E44DCD-290A-4DD3-B879-AF2FA2F78211}"/>
              </a:ext>
            </a:extLst>
          </p:cNvPr>
          <p:cNvSpPr>
            <a:spLocks noGrp="1" noChangeArrowheads="1"/>
          </p:cNvSpPr>
          <p:nvPr>
            <p:ph type="title"/>
          </p:nvPr>
        </p:nvSpPr>
        <p:spPr>
          <a:noFill/>
          <a:ln/>
        </p:spPr>
        <p:txBody>
          <a:bodyPr/>
          <a:lstStyle/>
          <a:p>
            <a:pPr algn="l"/>
            <a:r>
              <a:rPr lang="en-US" altLang="en-US" b="1" dirty="0">
                <a:solidFill>
                  <a:schemeClr val="tx1"/>
                </a:solidFill>
              </a:rPr>
              <a:t>Predefined Exception</a:t>
            </a:r>
          </a:p>
        </p:txBody>
      </p:sp>
      <p:sp>
        <p:nvSpPr>
          <p:cNvPr id="23556" name="Rectangle 4">
            <a:extLst>
              <a:ext uri="{FF2B5EF4-FFF2-40B4-BE49-F238E27FC236}">
                <a16:creationId xmlns:a16="http://schemas.microsoft.com/office/drawing/2014/main" id="{C74EF1C1-884D-435F-8FFE-864A0CC54973}"/>
              </a:ext>
            </a:extLst>
          </p:cNvPr>
          <p:cNvSpPr>
            <a:spLocks noChangeArrowheads="1"/>
          </p:cNvSpPr>
          <p:nvPr/>
        </p:nvSpPr>
        <p:spPr bwMode="ltGray">
          <a:xfrm>
            <a:off x="1931988" y="2308225"/>
            <a:ext cx="1965325" cy="327025"/>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a:extLst>
              <a:ext uri="{FF2B5EF4-FFF2-40B4-BE49-F238E27FC236}">
                <a16:creationId xmlns:a16="http://schemas.microsoft.com/office/drawing/2014/main" id="{AAB196F5-751F-418D-8E04-08B5C158B63B}"/>
              </a:ext>
            </a:extLst>
          </p:cNvPr>
          <p:cNvSpPr>
            <a:spLocks noChangeArrowheads="1"/>
          </p:cNvSpPr>
          <p:nvPr/>
        </p:nvSpPr>
        <p:spPr bwMode="ltGray">
          <a:xfrm>
            <a:off x="1973263" y="3197225"/>
            <a:ext cx="1903412" cy="33020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Rectangle 6">
            <a:extLst>
              <a:ext uri="{FF2B5EF4-FFF2-40B4-BE49-F238E27FC236}">
                <a16:creationId xmlns:a16="http://schemas.microsoft.com/office/drawing/2014/main" id="{4ADC1513-A598-41E0-8F41-9AD21F86B9AD}"/>
              </a:ext>
            </a:extLst>
          </p:cNvPr>
          <p:cNvSpPr>
            <a:spLocks noChangeArrowheads="1"/>
          </p:cNvSpPr>
          <p:nvPr/>
        </p:nvSpPr>
        <p:spPr bwMode="auto">
          <a:xfrm>
            <a:off x="996950" y="1816100"/>
            <a:ext cx="7572375" cy="34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65000"/>
              </a:lnSpc>
              <a:spcBef>
                <a:spcPct val="40000"/>
              </a:spcBef>
            </a:pPr>
            <a:r>
              <a:rPr lang="en-US" altLang="en-US" sz="1800" dirty="0">
                <a:solidFill>
                  <a:srgbClr val="000000"/>
                </a:solidFill>
                <a:latin typeface="Courier New" panose="02070309020205020404" pitchFamily="49" charset="0"/>
              </a:rPr>
              <a:t>BEGIN  SELECT ... COMMIT;</a:t>
            </a:r>
          </a:p>
          <a:p>
            <a:pPr algn="l">
              <a:lnSpc>
                <a:spcPct val="65000"/>
              </a:lnSpc>
              <a:spcBef>
                <a:spcPct val="40000"/>
              </a:spcBef>
            </a:pPr>
            <a:r>
              <a:rPr lang="en-US" altLang="en-US" sz="1800" dirty="0">
                <a:solidFill>
                  <a:srgbClr val="000000"/>
                </a:solidFill>
                <a:latin typeface="Courier New" panose="02070309020205020404" pitchFamily="49" charset="0"/>
              </a:rPr>
              <a:t>EXCEPTION</a:t>
            </a:r>
          </a:p>
          <a:p>
            <a:pPr algn="l">
              <a:lnSpc>
                <a:spcPct val="65000"/>
              </a:lnSpc>
              <a:spcBef>
                <a:spcPct val="40000"/>
              </a:spcBef>
            </a:pPr>
            <a:r>
              <a:rPr lang="en-US" altLang="en-US" sz="1800" dirty="0">
                <a:solidFill>
                  <a:srgbClr val="000000"/>
                </a:solidFill>
                <a:latin typeface="Courier New" panose="02070309020205020404" pitchFamily="49" charset="0"/>
              </a:rPr>
              <a:t>  WHEN NO_DATA_FOUND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 </a:t>
            </a:r>
          </a:p>
          <a:p>
            <a:pPr algn="l">
              <a:lnSpc>
                <a:spcPct val="65000"/>
              </a:lnSpc>
              <a:spcBef>
                <a:spcPct val="40000"/>
              </a:spcBef>
            </a:pPr>
            <a:r>
              <a:rPr lang="en-US" altLang="en-US" sz="1800" i="1" dirty="0">
                <a:solidFill>
                  <a:srgbClr val="000000"/>
                </a:solidFill>
                <a:latin typeface="Courier New" panose="02070309020205020404" pitchFamily="49" charset="0"/>
              </a:rPr>
              <a:t>    statement2</a:t>
            </a:r>
            <a:r>
              <a:rPr lang="en-US" altLang="en-US" sz="1800" dirty="0">
                <a:solidFill>
                  <a:srgbClr val="000000"/>
                </a:solidFill>
                <a:latin typeface="Courier New" panose="02070309020205020404" pitchFamily="49" charset="0"/>
              </a:rPr>
              <a:t>; 						         </a:t>
            </a:r>
          </a:p>
          <a:p>
            <a:pPr algn="l">
              <a:lnSpc>
                <a:spcPct val="65000"/>
              </a:lnSpc>
              <a:spcBef>
                <a:spcPct val="40000"/>
              </a:spcBef>
            </a:pPr>
            <a:r>
              <a:rPr lang="en-US" altLang="en-US" sz="1800" dirty="0">
                <a:solidFill>
                  <a:srgbClr val="000000"/>
                </a:solidFill>
                <a:latin typeface="Courier New" panose="02070309020205020404" pitchFamily="49" charset="0"/>
              </a:rPr>
              <a:t>  WHEN TOO_MANY_ROWS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  WHEN OTHERS THEN</a:t>
            </a:r>
          </a:p>
          <a:p>
            <a:pPr algn="l">
              <a:lnSpc>
                <a:spcPct val="65000"/>
              </a:lnSpc>
              <a:spcBef>
                <a:spcPct val="40000"/>
              </a:spcBef>
            </a:pPr>
            <a:r>
              <a:rPr lang="en-US" altLang="en-US" sz="1800" dirty="0">
                <a:solidFill>
                  <a:srgbClr val="000000"/>
                </a:solidFill>
                <a:latin typeface="Courier New" panose="02070309020205020404" pitchFamily="49" charset="0"/>
              </a:rPr>
              <a:t>    </a:t>
            </a:r>
            <a:r>
              <a:rPr lang="en-US" altLang="en-US" sz="1800" i="1" dirty="0">
                <a:solidFill>
                  <a:srgbClr val="000000"/>
                </a:solidFill>
                <a:latin typeface="Courier New" panose="02070309020205020404" pitchFamily="49" charset="0"/>
              </a:rPr>
              <a:t>statement1; </a:t>
            </a:r>
          </a:p>
          <a:p>
            <a:pPr algn="l">
              <a:lnSpc>
                <a:spcPct val="65000"/>
              </a:lnSpc>
              <a:spcBef>
                <a:spcPct val="40000"/>
              </a:spcBef>
            </a:pPr>
            <a:r>
              <a:rPr lang="en-US" altLang="en-US" sz="1800" i="1" dirty="0">
                <a:solidFill>
                  <a:srgbClr val="000000"/>
                </a:solidFill>
                <a:latin typeface="Courier New" panose="02070309020205020404" pitchFamily="49" charset="0"/>
              </a:rPr>
              <a:t>    statement2; </a:t>
            </a:r>
          </a:p>
          <a:p>
            <a:pPr algn="l">
              <a:lnSpc>
                <a:spcPct val="65000"/>
              </a:lnSpc>
              <a:spcBef>
                <a:spcPct val="40000"/>
              </a:spcBef>
            </a:pPr>
            <a:r>
              <a:rPr lang="en-US" altLang="en-US" sz="1800" i="1" dirty="0">
                <a:solidFill>
                  <a:srgbClr val="000000"/>
                </a:solidFill>
                <a:latin typeface="Courier New" panose="02070309020205020404" pitchFamily="49" charset="0"/>
              </a:rPr>
              <a:t>    statement3</a:t>
            </a:r>
            <a:r>
              <a:rPr lang="en-US" altLang="en-US" sz="1800" dirty="0">
                <a:solidFill>
                  <a:srgbClr val="000000"/>
                </a:solidFill>
                <a:latin typeface="Courier New" panose="02070309020205020404" pitchFamily="49" charset="0"/>
              </a:rPr>
              <a:t>;</a:t>
            </a:r>
          </a:p>
          <a:p>
            <a:pPr algn="l">
              <a:lnSpc>
                <a:spcPct val="65000"/>
              </a:lnSpc>
              <a:spcBef>
                <a:spcPct val="40000"/>
              </a:spcBef>
            </a:pPr>
            <a:r>
              <a:rPr lang="en-US" altLang="en-US" sz="1800" dirty="0">
                <a:solidFill>
                  <a:srgbClr val="000000"/>
                </a:solidFill>
                <a:latin typeface="Courier New" panose="02070309020205020404" pitchFamily="49" charset="0"/>
              </a:rPr>
              <a:t>END;</a:t>
            </a:r>
            <a:r>
              <a:rPr lang="en-US" altLang="en-US" sz="2000" dirty="0">
                <a:solidFill>
                  <a:srgbClr val="000000"/>
                </a:solidFill>
                <a:latin typeface="Courier New" panose="02070309020205020404" pitchFamily="49" charset="0"/>
              </a:rPr>
              <a:t>	</a:t>
            </a:r>
          </a:p>
        </p:txBody>
      </p:sp>
      <p:sp>
        <p:nvSpPr>
          <p:cNvPr id="23559" name="Rectangle 7">
            <a:extLst>
              <a:ext uri="{FF2B5EF4-FFF2-40B4-BE49-F238E27FC236}">
                <a16:creationId xmlns:a16="http://schemas.microsoft.com/office/drawing/2014/main" id="{7BC21561-08B8-45F4-BC53-A84195EAE99C}"/>
              </a:ext>
            </a:extLst>
          </p:cNvPr>
          <p:cNvSpPr>
            <a:spLocks noGrp="1" noChangeArrowheads="1"/>
          </p:cNvSpPr>
          <p:nvPr>
            <p:ph type="body" idx="1"/>
          </p:nvPr>
        </p:nvSpPr>
        <p:spPr>
          <a:xfrm>
            <a:off x="669925" y="1177511"/>
            <a:ext cx="7385050" cy="498475"/>
          </a:xfrm>
          <a:noFill/>
          <a:ln/>
        </p:spPr>
        <p:txBody>
          <a:bodyPr/>
          <a:lstStyle/>
          <a:p>
            <a:r>
              <a:rPr lang="en-US" altLang="en-US" dirty="0"/>
              <a:t>Syntax</a:t>
            </a:r>
          </a:p>
        </p:txBody>
      </p:sp>
      <p:sp>
        <p:nvSpPr>
          <p:cNvPr id="2" name="Slide Number Placeholder 1">
            <a:extLst>
              <a:ext uri="{FF2B5EF4-FFF2-40B4-BE49-F238E27FC236}">
                <a16:creationId xmlns:a16="http://schemas.microsoft.com/office/drawing/2014/main" id="{2DE2DEBD-AFE1-4993-8AA6-ECB23EC52488}"/>
              </a:ext>
            </a:extLst>
          </p:cNvPr>
          <p:cNvSpPr>
            <a:spLocks noGrp="1"/>
          </p:cNvSpPr>
          <p:nvPr>
            <p:ph type="sldNum" sz="quarter" idx="12"/>
          </p:nvPr>
        </p:nvSpPr>
        <p:spPr/>
        <p:txBody>
          <a:bodyPr/>
          <a:lstStyle/>
          <a:p>
            <a:pPr>
              <a:defRPr/>
            </a:pPr>
            <a:fld id="{6C7A8632-7304-4A16-9764-8BED3D3E8194}" type="slidenum">
              <a:rPr lang="en-US" smtClean="0"/>
              <a:pPr>
                <a:defRPr/>
              </a:pPr>
              <a:t>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up)">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up)">
                                      <p:cBhvr>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4880</TotalTime>
  <Words>2971</Words>
  <Application>Microsoft Office PowerPoint</Application>
  <PresentationFormat>On-screen Show (4:3)</PresentationFormat>
  <Paragraphs>408</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Civic</vt:lpstr>
      <vt:lpstr>Advance Database Management System Exception Handling Tutorial </vt:lpstr>
      <vt:lpstr>Learning Objectives</vt:lpstr>
      <vt:lpstr>Handling Exceptions with PL/SQL</vt:lpstr>
      <vt:lpstr>Handling Exceptions</vt:lpstr>
      <vt:lpstr>Exception Types</vt:lpstr>
      <vt:lpstr>Trapping Exceptions</vt:lpstr>
      <vt:lpstr>Trapping Exceptions Guidelines</vt:lpstr>
      <vt:lpstr>Trapping Predefined Oracle Server Errors</vt:lpstr>
      <vt:lpstr>Predefined Exception</vt:lpstr>
      <vt:lpstr>Trapping Non-Predefined Oracle Server Errors</vt:lpstr>
      <vt:lpstr>Non-Predefined Error</vt:lpstr>
      <vt:lpstr>Trapping User-Defined Exceptions</vt:lpstr>
      <vt:lpstr>User-Defined Exception</vt:lpstr>
      <vt:lpstr>Functions for Trapping Exceptions</vt:lpstr>
      <vt:lpstr>Functions for Trapping Exceptions</vt:lpstr>
      <vt:lpstr>Calling Environments</vt:lpstr>
      <vt:lpstr>Propagating Exceptions</vt:lpstr>
      <vt:lpstr>RAISE_APPLICATION_ERROR Procedure</vt:lpstr>
      <vt:lpstr>RAISE_APPLICATION_ERROR 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Noshin</cp:lastModifiedBy>
  <cp:revision>400</cp:revision>
  <cp:lastPrinted>1998-06-30T18:28:36Z</cp:lastPrinted>
  <dcterms:created xsi:type="dcterms:W3CDTF">1995-06-17T23:31:02Z</dcterms:created>
  <dcterms:modified xsi:type="dcterms:W3CDTF">2024-09-04T03:36:07Z</dcterms:modified>
</cp:coreProperties>
</file>