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handoutMasterIdLst>
    <p:handoutMasterId r:id="rId12"/>
  </p:handoutMasterIdLst>
  <p:sldIdLst>
    <p:sldId id="419" r:id="rId2"/>
    <p:sldId id="420" r:id="rId3"/>
    <p:sldId id="474" r:id="rId4"/>
    <p:sldId id="480" r:id="rId5"/>
    <p:sldId id="475" r:id="rId6"/>
    <p:sldId id="477" r:id="rId7"/>
    <p:sldId id="478" r:id="rId8"/>
    <p:sldId id="479" r:id="rId9"/>
    <p:sldId id="470" r:id="rId10"/>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64" d="100"/>
          <a:sy n="64" d="100"/>
        </p:scale>
        <p:origin x="1336" y="48"/>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DE43119C-016D-463F-B37C-1CEB72396345}"/>
    <pc:docChg chg="modSld">
      <pc:chgData name="Juena Ahmed Noshin" userId="df4442bb-949b-4849-8a28-5716394ec665" providerId="ADAL" clId="{DE43119C-016D-463F-B37C-1CEB72396345}" dt="2024-08-19T06:38:45.217" v="3" actId="20577"/>
      <pc:docMkLst>
        <pc:docMk/>
      </pc:docMkLst>
      <pc:sldChg chg="modSp mod">
        <pc:chgData name="Juena Ahmed Noshin" userId="df4442bb-949b-4849-8a28-5716394ec665" providerId="ADAL" clId="{DE43119C-016D-463F-B37C-1CEB72396345}" dt="2024-08-19T06:38:45.217" v="3" actId="20577"/>
        <pc:sldMkLst>
          <pc:docMk/>
          <pc:sldMk cId="0" sldId="419"/>
        </pc:sldMkLst>
        <pc:spChg chg="mod">
          <ac:chgData name="Juena Ahmed Noshin" userId="df4442bb-949b-4849-8a28-5716394ec665" providerId="ADAL" clId="{DE43119C-016D-463F-B37C-1CEB72396345}" dt="2024-08-19T06:38:45.217" v="3" actId="20577"/>
          <ac:spMkLst>
            <pc:docMk/>
            <pc:sldMk cId="0" sldId="419"/>
            <ac:spMk id="5" creationId="{00000000-0000-0000-0000-000000000000}"/>
          </ac:spMkLst>
        </pc:spChg>
      </pc:sldChg>
    </pc:docChg>
  </pc:docChgLst>
  <pc:docChgLst>
    <pc:chgData name="Juena Ahmed Noshin" userId="df4442bb-949b-4849-8a28-5716394ec665" providerId="ADAL" clId="{D64D5B1E-C54E-4498-9E45-2947964D982C}"/>
    <pc:docChg chg="undo custSel addSld modSld">
      <pc:chgData name="Juena Ahmed Noshin" userId="df4442bb-949b-4849-8a28-5716394ec665" providerId="ADAL" clId="{D64D5B1E-C54E-4498-9E45-2947964D982C}" dt="2023-02-12T02:50:11.857" v="87" actId="27636"/>
      <pc:docMkLst>
        <pc:docMk/>
      </pc:docMkLst>
      <pc:sldChg chg="modSp mod">
        <pc:chgData name="Juena Ahmed Noshin" userId="df4442bb-949b-4849-8a28-5716394ec665" providerId="ADAL" clId="{D64D5B1E-C54E-4498-9E45-2947964D982C}" dt="2023-02-12T02:50:11.857" v="87" actId="27636"/>
        <pc:sldMkLst>
          <pc:docMk/>
          <pc:sldMk cId="0" sldId="420"/>
        </pc:sldMkLst>
        <pc:spChg chg="mod">
          <ac:chgData name="Juena Ahmed Noshin" userId="df4442bb-949b-4849-8a28-5716394ec665" providerId="ADAL" clId="{D64D5B1E-C54E-4498-9E45-2947964D982C}" dt="2023-02-12T02:50:11.857" v="87" actId="27636"/>
          <ac:spMkLst>
            <pc:docMk/>
            <pc:sldMk cId="0" sldId="420"/>
            <ac:spMk id="3" creationId="{00000000-0000-0000-0000-000000000000}"/>
          </ac:spMkLst>
        </pc:spChg>
      </pc:sldChg>
      <pc:sldChg chg="addSp delSp modSp mod">
        <pc:chgData name="Juena Ahmed Noshin" userId="df4442bb-949b-4849-8a28-5716394ec665" providerId="ADAL" clId="{D64D5B1E-C54E-4498-9E45-2947964D982C}" dt="2023-02-12T02:49:41.908" v="58" actId="20577"/>
        <pc:sldMkLst>
          <pc:docMk/>
          <pc:sldMk cId="3055058990" sldId="474"/>
        </pc:sldMkLst>
        <pc:spChg chg="mod">
          <ac:chgData name="Juena Ahmed Noshin" userId="df4442bb-949b-4849-8a28-5716394ec665" providerId="ADAL" clId="{D64D5B1E-C54E-4498-9E45-2947964D982C}" dt="2023-02-12T02:49:41.908" v="58" actId="20577"/>
          <ac:spMkLst>
            <pc:docMk/>
            <pc:sldMk cId="3055058990" sldId="474"/>
            <ac:spMk id="2" creationId="{00000000-0000-0000-0000-000000000000}"/>
          </ac:spMkLst>
        </pc:spChg>
        <pc:spChg chg="mod">
          <ac:chgData name="Juena Ahmed Noshin" userId="df4442bb-949b-4849-8a28-5716394ec665" providerId="ADAL" clId="{D64D5B1E-C54E-4498-9E45-2947964D982C}" dt="2023-02-12T02:49:03.261" v="10" actId="27636"/>
          <ac:spMkLst>
            <pc:docMk/>
            <pc:sldMk cId="3055058990" sldId="474"/>
            <ac:spMk id="3" creationId="{00000000-0000-0000-0000-000000000000}"/>
          </ac:spMkLst>
        </pc:spChg>
        <pc:picChg chg="add del mod">
          <ac:chgData name="Juena Ahmed Noshin" userId="df4442bb-949b-4849-8a28-5716394ec665" providerId="ADAL" clId="{D64D5B1E-C54E-4498-9E45-2947964D982C}" dt="2023-02-12T02:48:51.248" v="4"/>
          <ac:picMkLst>
            <pc:docMk/>
            <pc:sldMk cId="3055058990" sldId="474"/>
            <ac:picMk id="6" creationId="{96D8A611-D350-58E5-F2D5-75A746D1A2FE}"/>
          </ac:picMkLst>
        </pc:picChg>
        <pc:picChg chg="add mod">
          <ac:chgData name="Juena Ahmed Noshin" userId="df4442bb-949b-4849-8a28-5716394ec665" providerId="ADAL" clId="{D64D5B1E-C54E-4498-9E45-2947964D982C}" dt="2023-02-12T02:49:20.287" v="15" actId="14100"/>
          <ac:picMkLst>
            <pc:docMk/>
            <pc:sldMk cId="3055058990" sldId="474"/>
            <ac:picMk id="8" creationId="{C3565E1E-7E4C-2756-1B1B-BAE2FF2DCD90}"/>
          </ac:picMkLst>
        </pc:picChg>
      </pc:sldChg>
      <pc:sldChg chg="add">
        <pc:chgData name="Juena Ahmed Noshin" userId="df4442bb-949b-4849-8a28-5716394ec665" providerId="ADAL" clId="{D64D5B1E-C54E-4498-9E45-2947964D982C}" dt="2023-02-12T02:48:54.470" v="5" actId="2890"/>
        <pc:sldMkLst>
          <pc:docMk/>
          <pc:sldMk cId="1856908760" sldId="48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8650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r>
              <a:rPr lang="en-US" b="0" dirty="0"/>
              <a:t>SAVEPOINT</a:t>
            </a:r>
            <a:r>
              <a:rPr lang="en-US" b="0" baseline="0" dirty="0"/>
              <a:t> Example Explanation</a:t>
            </a:r>
          </a:p>
          <a:p>
            <a:r>
              <a:rPr lang="en-US" b="0" baseline="0" dirty="0"/>
              <a:t>--------------------------------------------</a:t>
            </a:r>
            <a:endParaRPr lang="en-US" b="0" dirty="0"/>
          </a:p>
          <a:p>
            <a:r>
              <a:rPr lang="en-US" b="0" dirty="0"/>
              <a:t>Now if you give </a:t>
            </a:r>
          </a:p>
          <a:p>
            <a:r>
              <a:rPr lang="en-US" b="0" dirty="0"/>
              <a:t>rollback to a; </a:t>
            </a:r>
          </a:p>
          <a:p>
            <a:r>
              <a:rPr lang="en-US" b="0" dirty="0"/>
              <a:t>Then  row from </a:t>
            </a:r>
            <a:r>
              <a:rPr lang="en-US" b="0" dirty="0" err="1"/>
              <a:t>salgrade</a:t>
            </a:r>
            <a:r>
              <a:rPr lang="en-US" b="0" dirty="0"/>
              <a:t> table and </a:t>
            </a:r>
            <a:r>
              <a:rPr lang="en-US" b="0" dirty="0" err="1"/>
              <a:t>dept</a:t>
            </a:r>
            <a:r>
              <a:rPr lang="en-US" b="0" dirty="0"/>
              <a:t> will be roll backed. At this point you can commit the row inserted into </a:t>
            </a:r>
            <a:r>
              <a:rPr lang="en-US" b="0" dirty="0" err="1"/>
              <a:t>emp</a:t>
            </a:r>
            <a:r>
              <a:rPr lang="en-US" b="0" dirty="0"/>
              <a:t> table or rollback the transaction.</a:t>
            </a:r>
          </a:p>
          <a:p>
            <a:r>
              <a:rPr lang="en-US" b="0" dirty="0"/>
              <a:t>If you give </a:t>
            </a:r>
          </a:p>
          <a:p>
            <a:r>
              <a:rPr lang="en-US" b="0" dirty="0"/>
              <a:t>rollback to b;</a:t>
            </a:r>
          </a:p>
          <a:p>
            <a:r>
              <a:rPr lang="en-US" b="0" dirty="0"/>
              <a:t>Then row inserted into </a:t>
            </a:r>
            <a:r>
              <a:rPr lang="en-US" b="0" dirty="0" err="1"/>
              <a:t>salgrade</a:t>
            </a:r>
            <a:r>
              <a:rPr lang="en-US" b="0" dirty="0"/>
              <a:t> table will be roll backed. At this point you can commit the row inserted into </a:t>
            </a:r>
            <a:r>
              <a:rPr lang="en-US" b="0" dirty="0" err="1"/>
              <a:t>dept</a:t>
            </a:r>
            <a:r>
              <a:rPr lang="en-US" b="0" dirty="0"/>
              <a:t> table and </a:t>
            </a:r>
            <a:r>
              <a:rPr lang="en-US" b="0" dirty="0" err="1"/>
              <a:t>emp</a:t>
            </a:r>
            <a:r>
              <a:rPr lang="en-US" b="0" dirty="0"/>
              <a:t> table or rollback to </a:t>
            </a:r>
            <a:r>
              <a:rPr lang="en-US" b="0" dirty="0" err="1"/>
              <a:t>savepoint</a:t>
            </a:r>
            <a:r>
              <a:rPr lang="en-US" b="0" dirty="0"/>
              <a:t> a or completely roll backed the transaction.</a:t>
            </a:r>
          </a:p>
          <a:p>
            <a:r>
              <a:rPr lang="en-US" b="0" dirty="0"/>
              <a:t>If you give</a:t>
            </a:r>
          </a:p>
          <a:p>
            <a:r>
              <a:rPr lang="en-US" b="0" dirty="0"/>
              <a:t>rollback; </a:t>
            </a:r>
          </a:p>
          <a:p>
            <a:r>
              <a:rPr lang="en-US" b="0" dirty="0"/>
              <a:t>Then the whole transactions is roll backed. </a:t>
            </a:r>
          </a:p>
          <a:p>
            <a:r>
              <a:rPr lang="en-US" b="0" dirty="0"/>
              <a:t>If you give </a:t>
            </a:r>
          </a:p>
          <a:p>
            <a:r>
              <a:rPr lang="en-US" b="0" dirty="0"/>
              <a:t>commit;</a:t>
            </a:r>
          </a:p>
          <a:p>
            <a:r>
              <a:rPr lang="en-US" b="0" dirty="0"/>
              <a:t>Then the whole transaction is committed and all </a:t>
            </a:r>
            <a:r>
              <a:rPr lang="en-US" b="0" dirty="0" err="1"/>
              <a:t>savepoints</a:t>
            </a:r>
            <a:r>
              <a:rPr lang="en-US" b="0" dirty="0"/>
              <a:t> are removed.</a:t>
            </a:r>
          </a:p>
          <a:p>
            <a:endParaRPr lang="en-US" b="0"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a:solidFill>
                  <a:schemeClr val="tx1">
                    <a:lumMod val="75000"/>
                    <a:lumOff val="25000"/>
                  </a:schemeClr>
                </a:solidFill>
              </a:rPr>
              <a:t>Lecture 11:</a:t>
            </a:r>
            <a:br>
              <a:rPr lang="en-US" sz="4000" b="1" dirty="0">
                <a:solidFill>
                  <a:schemeClr val="tx1">
                    <a:lumMod val="75000"/>
                    <a:lumOff val="25000"/>
                  </a:schemeClr>
                </a:solidFill>
              </a:rPr>
            </a:br>
            <a:r>
              <a:rPr lang="en-US" sz="4000" b="1" dirty="0">
                <a:solidFill>
                  <a:schemeClr val="tx1">
                    <a:lumMod val="75000"/>
                    <a:lumOff val="25000"/>
                  </a:schemeClr>
                </a:solidFill>
              </a:rPr>
              <a:t>Database Transaction</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Char char=""/>
              <a:defRPr/>
            </a:pPr>
            <a:r>
              <a:rPr lang="en-US" dirty="0"/>
              <a:t>Types of SQL Commands</a:t>
            </a:r>
          </a:p>
          <a:p>
            <a:pPr marL="274320" indent="-274320" eaLnBrk="1" fontAlgn="auto" hangingPunct="1">
              <a:spcAft>
                <a:spcPts val="0"/>
              </a:spcAft>
              <a:buFont typeface="Wingdings 2"/>
              <a:buChar char=""/>
              <a:defRPr/>
            </a:pPr>
            <a:r>
              <a:rPr lang="en-US" dirty="0"/>
              <a:t>Database Transaction</a:t>
            </a:r>
          </a:p>
          <a:p>
            <a:pPr marL="274320" indent="-274320" eaLnBrk="1" fontAlgn="auto" hangingPunct="1">
              <a:spcAft>
                <a:spcPts val="0"/>
              </a:spcAft>
              <a:buFont typeface="Wingdings 2"/>
              <a:buChar char=""/>
              <a:defRPr/>
            </a:pPr>
            <a:r>
              <a:rPr lang="en-US" dirty="0"/>
              <a:t>Transaction Control Language (TCL)</a:t>
            </a:r>
          </a:p>
          <a:p>
            <a:pPr marL="274320" indent="-274320" eaLnBrk="1" fontAlgn="auto" hangingPunct="1">
              <a:spcAft>
                <a:spcPts val="0"/>
              </a:spcAft>
              <a:buFont typeface="Wingdings 2"/>
              <a:buChar char=""/>
              <a:defRPr/>
            </a:pPr>
            <a:r>
              <a:rPr lang="en-US" dirty="0"/>
              <a:t>COMMIT</a:t>
            </a:r>
          </a:p>
          <a:p>
            <a:pPr marL="274320" indent="-274320" eaLnBrk="1" fontAlgn="auto" hangingPunct="1">
              <a:spcAft>
                <a:spcPts val="0"/>
              </a:spcAft>
              <a:buFont typeface="Wingdings 2"/>
              <a:buChar char=""/>
              <a:defRPr/>
            </a:pPr>
            <a:r>
              <a:rPr lang="en-US" dirty="0"/>
              <a:t>ROLLBACK</a:t>
            </a:r>
          </a:p>
          <a:p>
            <a:pPr marL="274320" indent="-274320" eaLnBrk="1" fontAlgn="auto" hangingPunct="1">
              <a:spcAft>
                <a:spcPts val="0"/>
              </a:spcAft>
              <a:buFont typeface="Wingdings 2"/>
              <a:buChar char=""/>
              <a:defRPr/>
            </a:pPr>
            <a:r>
              <a:rPr lang="en-US" dirty="0"/>
              <a:t>SAVEPOINT</a:t>
            </a:r>
            <a:br>
              <a:rPr lang="en-US" dirty="0"/>
            </a:b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Types of SQL Commands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pic>
        <p:nvPicPr>
          <p:cNvPr id="8" name="Picture 7" descr="Timeline&#10;&#10;Description automatically generated">
            <a:extLst>
              <a:ext uri="{FF2B5EF4-FFF2-40B4-BE49-F238E27FC236}">
                <a16:creationId xmlns:a16="http://schemas.microsoft.com/office/drawing/2014/main" id="{C3565E1E-7E4C-2756-1B1B-BAE2FF2DCD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61" y="1676400"/>
            <a:ext cx="6715539" cy="4572000"/>
          </a:xfrm>
          <a:prstGeom prst="rect">
            <a:avLst/>
          </a:prstGeom>
        </p:spPr>
      </p:pic>
    </p:spTree>
    <p:extLst>
      <p:ext uri="{BB962C8B-B14F-4D97-AF65-F5344CB8AC3E}">
        <p14:creationId xmlns:p14="http://schemas.microsoft.com/office/powerpoint/2010/main" val="30550589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What is Transaction?</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85000" lnSpcReduction="20000"/>
          </a:bodyPr>
          <a:lstStyle/>
          <a:p>
            <a:pPr marL="274320" indent="-274320" eaLnBrk="1" fontAlgn="auto" hangingPunct="1">
              <a:spcAft>
                <a:spcPts val="0"/>
              </a:spcAft>
              <a:buFont typeface="Wingdings 2"/>
              <a:buChar char=""/>
              <a:defRPr/>
            </a:pPr>
            <a:endParaRPr lang="en-US" dirty="0"/>
          </a:p>
          <a:p>
            <a:r>
              <a:rPr lang="en-US" sz="3600" dirty="0"/>
              <a:t>A transaction is a set of SQL statements which Oracle treats as a Single Unit. i.e. all the statements should execute successfully or none of the statements should execute. </a:t>
            </a:r>
          </a:p>
          <a:p>
            <a:r>
              <a:rPr lang="en-US" sz="3600" dirty="0"/>
              <a:t>To control transactions Oracle does not made permanent any DML statements unless you commit it. If you don’t commit the transaction and power goes off or system crashes then the transaction is roll backed.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85690876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Transaction Control Language (TCL)</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marL="274320" indent="-274320" eaLnBrk="1" fontAlgn="auto" hangingPunct="1">
              <a:spcAft>
                <a:spcPts val="0"/>
              </a:spcAft>
              <a:buFont typeface="Wingdings 2"/>
              <a:buChar char=""/>
              <a:defRPr/>
            </a:pPr>
            <a:endParaRPr lang="en-US" dirty="0"/>
          </a:p>
          <a:p>
            <a:r>
              <a:rPr lang="en-US" sz="3600" dirty="0"/>
              <a:t>Transaction control statements manage changes made by DML statements. </a:t>
            </a:r>
          </a:p>
          <a:p>
            <a:r>
              <a:rPr lang="en-US" sz="3600" dirty="0"/>
              <a:t>TCL Statements available in Oracle are </a:t>
            </a:r>
          </a:p>
          <a:p>
            <a:pPr marL="0" indent="0">
              <a:buNone/>
            </a:pPr>
            <a:r>
              <a:rPr lang="en-US" sz="3600" b="1" dirty="0"/>
              <a:t>	COMMIT</a:t>
            </a:r>
            <a:r>
              <a:rPr lang="en-US" sz="3600" dirty="0"/>
              <a:t>       :    Make changes done 	in  transaction permanent.</a:t>
            </a:r>
            <a:br>
              <a:rPr lang="en-US" sz="3600" dirty="0"/>
            </a:br>
            <a:r>
              <a:rPr lang="en-US" sz="3600" dirty="0"/>
              <a:t>	</a:t>
            </a:r>
            <a:r>
              <a:rPr lang="en-US" sz="3600" b="1" dirty="0"/>
              <a:t>ROLLBACK  </a:t>
            </a:r>
            <a:r>
              <a:rPr lang="en-US" sz="3600" dirty="0"/>
              <a:t>:    Rollbacks the state of 	database to the last commit point.</a:t>
            </a:r>
            <a:br>
              <a:rPr lang="en-US" sz="3600" dirty="0"/>
            </a:br>
            <a:r>
              <a:rPr lang="en-US" sz="3600" dirty="0"/>
              <a:t>	</a:t>
            </a:r>
            <a:r>
              <a:rPr lang="en-US" sz="3600" b="1" dirty="0"/>
              <a:t>SAVEPOINT </a:t>
            </a:r>
            <a:r>
              <a:rPr lang="en-US" sz="3600" dirty="0"/>
              <a:t>:    Use to specify a point 	in 	transaction to which later you can rollback.</a:t>
            </a:r>
          </a:p>
          <a:p>
            <a:endParaRPr lang="en-US" sz="3600" dirty="0">
              <a:solidFill>
                <a:schemeClr val="tx1">
                  <a:lumMod val="75000"/>
                  <a:lumOff val="25000"/>
                </a:schemeClr>
              </a:solidFill>
            </a:endParaRPr>
          </a:p>
        </p:txBody>
      </p:sp>
    </p:spTree>
    <p:extLst>
      <p:ext uri="{BB962C8B-B14F-4D97-AF65-F5344CB8AC3E}">
        <p14:creationId xmlns:p14="http://schemas.microsoft.com/office/powerpoint/2010/main" val="425146073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COMMIT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marL="274320" indent="-274320" eaLnBrk="1" fontAlgn="auto" hangingPunct="1">
              <a:spcAft>
                <a:spcPts val="0"/>
              </a:spcAft>
              <a:buFont typeface="Wingdings 2"/>
              <a:buChar char=""/>
              <a:defRPr/>
            </a:pPr>
            <a:endParaRPr lang="en-US" dirty="0"/>
          </a:p>
          <a:p>
            <a:r>
              <a:rPr lang="en-US" sz="3600" dirty="0"/>
              <a:t>To make the changes done in a transaction permanent issue the COMMIT statement</a:t>
            </a:r>
          </a:p>
          <a:p>
            <a:pPr marL="0" indent="0">
              <a:buNone/>
            </a:pPr>
            <a:r>
              <a:rPr lang="en-US" sz="3600" dirty="0"/>
              <a:t>  </a:t>
            </a:r>
          </a:p>
          <a:p>
            <a:pPr marL="0" indent="0">
              <a:buNone/>
            </a:pPr>
            <a:r>
              <a:rPr lang="en-US" sz="3600" dirty="0"/>
              <a:t>Example:</a:t>
            </a:r>
          </a:p>
          <a:p>
            <a:pPr marL="0" indent="0">
              <a:buNone/>
            </a:pPr>
            <a:r>
              <a:rPr lang="en-US" sz="3600" b="1" i="1" dirty="0"/>
              <a:t>	</a:t>
            </a:r>
          </a:p>
          <a:p>
            <a:pPr marL="0" indent="0">
              <a:buNone/>
            </a:pPr>
            <a:r>
              <a:rPr lang="en-US" sz="3600" b="1" i="1" dirty="0"/>
              <a:t>  insert into </a:t>
            </a:r>
            <a:r>
              <a:rPr lang="en-US" sz="3600" b="1" i="1" dirty="0" err="1"/>
              <a:t>emp</a:t>
            </a:r>
            <a:r>
              <a:rPr lang="en-US" sz="3600" b="1" i="1" dirty="0"/>
              <a:t> (</a:t>
            </a:r>
            <a:r>
              <a:rPr lang="en-US" sz="3600" b="1" i="1" dirty="0" err="1"/>
              <a:t>empno,ename,sal</a:t>
            </a:r>
            <a:r>
              <a:rPr lang="en-US" sz="3600" b="1" i="1" dirty="0"/>
              <a:t>) values (101,’Abid’,2300);</a:t>
            </a:r>
          </a:p>
          <a:p>
            <a:pPr marL="0" indent="0">
              <a:buNone/>
            </a:pPr>
            <a:endParaRPr lang="en-US" sz="3600" b="1" dirty="0">
              <a:solidFill>
                <a:schemeClr val="tx2">
                  <a:lumMod val="50000"/>
                </a:schemeClr>
              </a:solidFill>
            </a:endParaRPr>
          </a:p>
          <a:p>
            <a:pPr marL="0" indent="0">
              <a:buNone/>
            </a:pPr>
            <a:r>
              <a:rPr lang="en-US" sz="3600" b="1" dirty="0">
                <a:solidFill>
                  <a:schemeClr val="tx2">
                    <a:lumMod val="50000"/>
                  </a:schemeClr>
                </a:solidFill>
              </a:rPr>
              <a:t>  commit;</a:t>
            </a:r>
          </a:p>
          <a:p>
            <a:pPr marL="0" indent="0">
              <a:buNone/>
            </a:pPr>
            <a:endParaRPr lang="en-US" sz="3600" dirty="0"/>
          </a:p>
        </p:txBody>
      </p:sp>
    </p:spTree>
    <p:extLst>
      <p:ext uri="{BB962C8B-B14F-4D97-AF65-F5344CB8AC3E}">
        <p14:creationId xmlns:p14="http://schemas.microsoft.com/office/powerpoint/2010/main" val="4102507761"/>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ROLLBACK</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3" name="Content Placeholder 2"/>
          <p:cNvSpPr>
            <a:spLocks noGrp="1"/>
          </p:cNvSpPr>
          <p:nvPr>
            <p:ph sz="quarter" idx="1"/>
          </p:nvPr>
        </p:nvSpPr>
        <p:spPr>
          <a:xfrm>
            <a:off x="457200" y="1600200"/>
            <a:ext cx="8229600" cy="4419600"/>
          </a:xfrm>
        </p:spPr>
        <p:txBody>
          <a:bodyPr>
            <a:normAutofit lnSpcReduction="10000"/>
          </a:bodyPr>
          <a:lstStyle/>
          <a:p>
            <a:pPr marL="274320" indent="-274320" eaLnBrk="1" fontAlgn="auto" hangingPunct="1">
              <a:spcAft>
                <a:spcPts val="0"/>
              </a:spcAft>
              <a:buFont typeface="Wingdings 2"/>
              <a:buChar char=""/>
              <a:defRPr/>
            </a:pPr>
            <a:endParaRPr lang="en-US" dirty="0"/>
          </a:p>
          <a:p>
            <a:r>
              <a:rPr lang="en-US" sz="3600" dirty="0"/>
              <a:t>To rollback the changes done in a transaction give rollback statement. Rollback restore the state of the database to the last commit point. </a:t>
            </a:r>
          </a:p>
          <a:p>
            <a:pPr marL="0" indent="0">
              <a:buNone/>
            </a:pPr>
            <a:r>
              <a:rPr lang="en-US" sz="3600" dirty="0"/>
              <a:t>	Example :</a:t>
            </a:r>
          </a:p>
          <a:p>
            <a:pPr marL="0" indent="0">
              <a:buNone/>
            </a:pPr>
            <a:r>
              <a:rPr lang="en-US" sz="3600" dirty="0"/>
              <a:t>	</a:t>
            </a:r>
            <a:r>
              <a:rPr lang="en-US" sz="3600" b="1" i="1" dirty="0"/>
              <a:t>delete from </a:t>
            </a:r>
            <a:r>
              <a:rPr lang="en-US" sz="3600" b="1" i="1" dirty="0" err="1"/>
              <a:t>emp</a:t>
            </a:r>
            <a:r>
              <a:rPr lang="en-US" sz="3600" b="1" i="1" dirty="0"/>
              <a:t>;</a:t>
            </a:r>
          </a:p>
          <a:p>
            <a:pPr marL="0" indent="0">
              <a:buNone/>
            </a:pPr>
            <a:r>
              <a:rPr lang="en-US" sz="3600" dirty="0"/>
              <a:t>	</a:t>
            </a:r>
            <a:r>
              <a:rPr lang="en-US" sz="3600" b="1" dirty="0">
                <a:solidFill>
                  <a:schemeClr val="tx2">
                    <a:lumMod val="50000"/>
                  </a:schemeClr>
                </a:solidFill>
              </a:rPr>
              <a:t>rollback; </a:t>
            </a:r>
            <a:r>
              <a:rPr lang="en-US" sz="3600" dirty="0"/>
              <a:t>        </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87657752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SAVEPOINT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3" name="Content Placeholder 2"/>
          <p:cNvSpPr>
            <a:spLocks noGrp="1"/>
          </p:cNvSpPr>
          <p:nvPr>
            <p:ph sz="quarter" idx="1"/>
          </p:nvPr>
        </p:nvSpPr>
        <p:spPr>
          <a:xfrm>
            <a:off x="457200" y="1600200"/>
            <a:ext cx="8382000" cy="4419600"/>
          </a:xfrm>
        </p:spPr>
        <p:txBody>
          <a:bodyPr>
            <a:normAutofit fontScale="77500" lnSpcReduction="20000"/>
          </a:bodyPr>
          <a:lstStyle/>
          <a:p>
            <a:pPr marL="274320" indent="-274320" eaLnBrk="1" fontAlgn="auto" hangingPunct="1">
              <a:spcAft>
                <a:spcPts val="0"/>
              </a:spcAft>
              <a:buFont typeface="Wingdings 2"/>
              <a:buChar char=""/>
              <a:defRPr/>
            </a:pPr>
            <a:endParaRPr lang="en-US" dirty="0"/>
          </a:p>
          <a:p>
            <a:r>
              <a:rPr lang="en-US" sz="3600" dirty="0"/>
              <a:t>Specify a point in a transaction to which later you can roll back. </a:t>
            </a:r>
          </a:p>
          <a:p>
            <a:pPr marL="0" indent="0">
              <a:buNone/>
            </a:pPr>
            <a:r>
              <a:rPr lang="en-US" sz="3600" dirty="0"/>
              <a:t>   Example</a:t>
            </a:r>
          </a:p>
          <a:p>
            <a:pPr marL="0" indent="0">
              <a:buNone/>
            </a:pPr>
            <a:r>
              <a:rPr lang="en-US" sz="3600" dirty="0"/>
              <a:t>	</a:t>
            </a:r>
            <a:r>
              <a:rPr lang="en-US" sz="3600" b="1" i="1" dirty="0"/>
              <a:t>insert into </a:t>
            </a:r>
            <a:r>
              <a:rPr lang="en-US" sz="3600" b="1" i="1" dirty="0" err="1"/>
              <a:t>emp</a:t>
            </a:r>
            <a:r>
              <a:rPr lang="en-US" sz="3600" b="1" i="1" dirty="0"/>
              <a:t> (</a:t>
            </a:r>
            <a:r>
              <a:rPr lang="en-US" sz="3600" b="1" i="1" dirty="0" err="1"/>
              <a:t>empno,ename,sal</a:t>
            </a:r>
            <a:r>
              <a:rPr lang="en-US" sz="3600" b="1" i="1" dirty="0"/>
              <a:t>) 	values (109,’Sami’,3000);</a:t>
            </a:r>
            <a:br>
              <a:rPr lang="en-US" sz="3600" b="1" i="1" dirty="0"/>
            </a:br>
            <a:r>
              <a:rPr lang="en-US" sz="3600" dirty="0"/>
              <a:t>	</a:t>
            </a:r>
            <a:r>
              <a:rPr lang="en-US" sz="3600" b="1" dirty="0" err="1">
                <a:solidFill>
                  <a:schemeClr val="tx2">
                    <a:lumMod val="50000"/>
                  </a:schemeClr>
                </a:solidFill>
              </a:rPr>
              <a:t>savepoint</a:t>
            </a:r>
            <a:r>
              <a:rPr lang="en-US" sz="3600" b="1" dirty="0">
                <a:solidFill>
                  <a:schemeClr val="tx2">
                    <a:lumMod val="50000"/>
                  </a:schemeClr>
                </a:solidFill>
              </a:rPr>
              <a:t> a;</a:t>
            </a:r>
            <a:br>
              <a:rPr lang="en-US" sz="3600" b="1" dirty="0">
                <a:solidFill>
                  <a:schemeClr val="tx2">
                    <a:lumMod val="50000"/>
                  </a:schemeClr>
                </a:solidFill>
              </a:rPr>
            </a:br>
            <a:r>
              <a:rPr lang="en-US" sz="3600" dirty="0"/>
              <a:t>	</a:t>
            </a:r>
            <a:r>
              <a:rPr lang="en-US" sz="3600" b="1" i="1" dirty="0"/>
              <a:t>insert into </a:t>
            </a:r>
            <a:r>
              <a:rPr lang="en-US" sz="3600" b="1" i="1" dirty="0" err="1"/>
              <a:t>dept</a:t>
            </a:r>
            <a:r>
              <a:rPr lang="en-US" sz="3600" b="1" i="1" dirty="0"/>
              <a:t> values 	(10,’Sales’,’Hyd’);</a:t>
            </a:r>
            <a:br>
              <a:rPr lang="en-US" sz="3600" b="1" i="1" dirty="0"/>
            </a:br>
            <a:r>
              <a:rPr lang="en-US" sz="3600" dirty="0"/>
              <a:t>	</a:t>
            </a:r>
            <a:r>
              <a:rPr lang="en-US" sz="3600" b="1" dirty="0" err="1">
                <a:solidFill>
                  <a:schemeClr val="tx2">
                    <a:lumMod val="50000"/>
                  </a:schemeClr>
                </a:solidFill>
              </a:rPr>
              <a:t>savepoint</a:t>
            </a:r>
            <a:r>
              <a:rPr lang="en-US" sz="3600" b="1" dirty="0">
                <a:solidFill>
                  <a:schemeClr val="tx2">
                    <a:lumMod val="50000"/>
                  </a:schemeClr>
                </a:solidFill>
              </a:rPr>
              <a:t> b;</a:t>
            </a:r>
            <a:br>
              <a:rPr lang="en-US" sz="3600" dirty="0"/>
            </a:br>
            <a:r>
              <a:rPr lang="en-US" sz="3600" dirty="0"/>
              <a:t>	</a:t>
            </a:r>
            <a:r>
              <a:rPr lang="en-US" sz="3600" b="1" i="1" dirty="0"/>
              <a:t>insert into </a:t>
            </a:r>
            <a:r>
              <a:rPr lang="en-US" sz="3600" b="1" i="1" dirty="0" err="1"/>
              <a:t>salgrade</a:t>
            </a:r>
            <a:r>
              <a:rPr lang="en-US" sz="3600" b="1" i="1" dirty="0"/>
              <a:t> 	values(‘III’,9000,12000);</a:t>
            </a:r>
          </a:p>
          <a:p>
            <a:pPr marL="0" indent="0">
              <a:buNone/>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81807502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9</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4043</TotalTime>
  <Words>473</Words>
  <Application>Microsoft Office PowerPoint</Application>
  <PresentationFormat>On-screen Show (4:3)</PresentationFormat>
  <Paragraphs>72</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Narrow</vt:lpstr>
      <vt:lpstr>Georgia</vt:lpstr>
      <vt:lpstr>Times New Roman</vt:lpstr>
      <vt:lpstr>Wingdings</vt:lpstr>
      <vt:lpstr>Wingdings 2</vt:lpstr>
      <vt:lpstr>Civic</vt:lpstr>
      <vt:lpstr>Advance Database Management System Lecture 11: Database Transaction </vt:lpstr>
      <vt:lpstr>Learning Objectives</vt:lpstr>
      <vt:lpstr>Types of SQL Commands</vt:lpstr>
      <vt:lpstr>What is Transaction?</vt:lpstr>
      <vt:lpstr>Transaction Control Language (TCL)</vt:lpstr>
      <vt:lpstr>COMMIT</vt:lpstr>
      <vt:lpstr>ROLLBACK</vt:lpstr>
      <vt:lpstr>SAVEPOINT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367</cp:revision>
  <cp:lastPrinted>1998-06-30T18:28:36Z</cp:lastPrinted>
  <dcterms:created xsi:type="dcterms:W3CDTF">1995-06-17T23:31:02Z</dcterms:created>
  <dcterms:modified xsi:type="dcterms:W3CDTF">2024-08-19T06:38:46Z</dcterms:modified>
</cp:coreProperties>
</file>