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5"/>
  </p:notesMasterIdLst>
  <p:sldIdLst>
    <p:sldId id="356" r:id="rId2"/>
    <p:sldId id="434" r:id="rId3"/>
    <p:sldId id="435" r:id="rId4"/>
    <p:sldId id="436" r:id="rId5"/>
    <p:sldId id="437" r:id="rId6"/>
    <p:sldId id="265" r:id="rId7"/>
    <p:sldId id="264" r:id="rId8"/>
    <p:sldId id="267" r:id="rId9"/>
    <p:sldId id="266" r:id="rId10"/>
    <p:sldId id="427" r:id="rId11"/>
    <p:sldId id="269" r:id="rId12"/>
    <p:sldId id="268" r:id="rId13"/>
    <p:sldId id="271" r:id="rId14"/>
    <p:sldId id="387" r:id="rId15"/>
    <p:sldId id="273" r:id="rId16"/>
    <p:sldId id="272" r:id="rId17"/>
    <p:sldId id="274" r:id="rId18"/>
    <p:sldId id="320" r:id="rId19"/>
    <p:sldId id="322" r:id="rId20"/>
    <p:sldId id="321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276" r:id="rId30"/>
    <p:sldId id="277" r:id="rId31"/>
    <p:sldId id="438" r:id="rId32"/>
    <p:sldId id="394" r:id="rId33"/>
    <p:sldId id="282" r:id="rId34"/>
    <p:sldId id="297" r:id="rId35"/>
    <p:sldId id="298" r:id="rId36"/>
    <p:sldId id="303" r:id="rId37"/>
    <p:sldId id="304" r:id="rId38"/>
    <p:sldId id="305" r:id="rId39"/>
    <p:sldId id="383" r:id="rId40"/>
    <p:sldId id="299" r:id="rId41"/>
    <p:sldId id="300" r:id="rId42"/>
    <p:sldId id="301" r:id="rId43"/>
    <p:sldId id="302" r:id="rId44"/>
    <p:sldId id="381" r:id="rId45"/>
    <p:sldId id="382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433" r:id="rId5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970B0-7B9E-47D0-9A3A-1998F06C3D58}" v="11" dt="2023-02-22T11:46:03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 snapToGrid="0">
      <p:cViewPr>
        <p:scale>
          <a:sx n="154" d="100"/>
          <a:sy n="154" d="100"/>
        </p:scale>
        <p:origin x="108" y="-28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6D8970B0-7B9E-47D0-9A3A-1998F06C3D58}"/>
    <pc:docChg chg="undo custSel addSld delSld modSld">
      <pc:chgData name="Juena Ahmed Noshin" userId="df4442bb-949b-4849-8a28-5716394ec665" providerId="ADAL" clId="{6D8970B0-7B9E-47D0-9A3A-1998F06C3D58}" dt="2023-02-22T11:46:33.165" v="92" actId="1076"/>
      <pc:docMkLst>
        <pc:docMk/>
      </pc:docMkLst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64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65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66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67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68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69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71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72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73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74"/>
        </pc:sldMkLst>
      </pc:sldChg>
      <pc:sldChg chg="addSp modSp add mod">
        <pc:chgData name="Juena Ahmed Noshin" userId="df4442bb-949b-4849-8a28-5716394ec665" providerId="ADAL" clId="{6D8970B0-7B9E-47D0-9A3A-1998F06C3D58}" dt="2023-02-22T11:46:33.165" v="92" actId="1076"/>
        <pc:sldMkLst>
          <pc:docMk/>
          <pc:sldMk cId="0" sldId="276"/>
        </pc:sldMkLst>
        <pc:spChg chg="add mod">
          <ac:chgData name="Juena Ahmed Noshin" userId="df4442bb-949b-4849-8a28-5716394ec665" providerId="ADAL" clId="{6D8970B0-7B9E-47D0-9A3A-1998F06C3D58}" dt="2023-02-22T11:46:33.165" v="92" actId="1076"/>
          <ac:spMkLst>
            <pc:docMk/>
            <pc:sldMk cId="0" sldId="276"/>
            <ac:spMk id="2" creationId="{DF79CD11-7303-1DB6-7A07-7C3ED283C4B2}"/>
          </ac:spMkLst>
        </pc:spChg>
        <pc:spChg chg="mod">
          <ac:chgData name="Juena Ahmed Noshin" userId="df4442bb-949b-4849-8a28-5716394ec665" providerId="ADAL" clId="{6D8970B0-7B9E-47D0-9A3A-1998F06C3D58}" dt="2023-02-22T11:45:14.219" v="71" actId="1076"/>
          <ac:spMkLst>
            <pc:docMk/>
            <pc:sldMk cId="0" sldId="276"/>
            <ac:spMk id="35863" creationId="{66DA1114-725E-4D65-910B-F05FA5D019A1}"/>
          </ac:spMkLst>
        </pc:spChg>
        <pc:spChg chg="mod">
          <ac:chgData name="Juena Ahmed Noshin" userId="df4442bb-949b-4849-8a28-5716394ec665" providerId="ADAL" clId="{6D8970B0-7B9E-47D0-9A3A-1998F06C3D58}" dt="2023-02-22T11:44:32.273" v="67" actId="1076"/>
          <ac:spMkLst>
            <pc:docMk/>
            <pc:sldMk cId="0" sldId="276"/>
            <ac:spMk id="35864" creationId="{7F182C7C-759B-4D09-9BA5-BE8F4D155A59}"/>
          </ac:spMkLst>
        </pc:spChg>
        <pc:spChg chg="mod">
          <ac:chgData name="Juena Ahmed Noshin" userId="df4442bb-949b-4849-8a28-5716394ec665" providerId="ADAL" clId="{6D8970B0-7B9E-47D0-9A3A-1998F06C3D58}" dt="2023-02-22T11:45:51.296" v="74" actId="14100"/>
          <ac:spMkLst>
            <pc:docMk/>
            <pc:sldMk cId="0" sldId="276"/>
            <ac:spMk id="44063" creationId="{6C2BC5F7-411E-4BC2-060D-59576D4835E6}"/>
          </ac:spMkLst>
        </pc:spChg>
        <pc:spChg chg="mod">
          <ac:chgData name="Juena Ahmed Noshin" userId="df4442bb-949b-4849-8a28-5716394ec665" providerId="ADAL" clId="{6D8970B0-7B9E-47D0-9A3A-1998F06C3D58}" dt="2023-02-22T11:45:06.632" v="69" actId="14100"/>
          <ac:spMkLst>
            <pc:docMk/>
            <pc:sldMk cId="0" sldId="276"/>
            <ac:spMk id="44065" creationId="{DDC736F6-A19E-AB04-2643-0BA819C6F953}"/>
          </ac:spMkLst>
        </pc:spChg>
        <pc:spChg chg="mod">
          <ac:chgData name="Juena Ahmed Noshin" userId="df4442bb-949b-4849-8a28-5716394ec665" providerId="ADAL" clId="{6D8970B0-7B9E-47D0-9A3A-1998F06C3D58}" dt="2023-02-22T11:45:06.632" v="69" actId="14100"/>
          <ac:spMkLst>
            <pc:docMk/>
            <pc:sldMk cId="0" sldId="276"/>
            <ac:spMk id="44066" creationId="{E0361396-30B4-3822-DFB2-B34A035CF16E}"/>
          </ac:spMkLst>
        </pc:spChg>
        <pc:grpChg chg="mod">
          <ac:chgData name="Juena Ahmed Noshin" userId="df4442bb-949b-4849-8a28-5716394ec665" providerId="ADAL" clId="{6D8970B0-7B9E-47D0-9A3A-1998F06C3D58}" dt="2023-02-22T11:45:06.632" v="69" actId="14100"/>
          <ac:grpSpMkLst>
            <pc:docMk/>
            <pc:sldMk cId="0" sldId="276"/>
            <ac:grpSpMk id="44062" creationId="{A2652E04-2BAA-1BAC-36E2-238BA73DDCFD}"/>
          </ac:grpSpMkLst>
        </pc:grpChg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77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82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97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98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299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0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1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2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3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4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5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6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7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8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09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10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11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12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20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21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22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24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25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26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27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28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29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30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31"/>
        </pc:sldMkLst>
      </pc:sldChg>
      <pc:sldChg chg="modSp mod">
        <pc:chgData name="Juena Ahmed Noshin" userId="df4442bb-949b-4849-8a28-5716394ec665" providerId="ADAL" clId="{6D8970B0-7B9E-47D0-9A3A-1998F06C3D58}" dt="2023-02-22T11:20:47.849" v="36" actId="20577"/>
        <pc:sldMkLst>
          <pc:docMk/>
          <pc:sldMk cId="0" sldId="356"/>
        </pc:sldMkLst>
        <pc:spChg chg="mod">
          <ac:chgData name="Juena Ahmed Noshin" userId="df4442bb-949b-4849-8a28-5716394ec665" providerId="ADAL" clId="{6D8970B0-7B9E-47D0-9A3A-1998F06C3D58}" dt="2023-02-22T11:20:47.849" v="36" actId="20577"/>
          <ac:spMkLst>
            <pc:docMk/>
            <pc:sldMk cId="0" sldId="356"/>
            <ac:spMk id="5" creationId="{00000000-0000-0000-0000-000000000000}"/>
          </ac:spMkLst>
        </pc:spChg>
      </pc:sldChg>
      <pc:sldChg chg="del">
        <pc:chgData name="Juena Ahmed Noshin" userId="df4442bb-949b-4849-8a28-5716394ec665" providerId="ADAL" clId="{6D8970B0-7B9E-47D0-9A3A-1998F06C3D58}" dt="2023-02-22T11:20:54.026" v="38" actId="47"/>
        <pc:sldMkLst>
          <pc:docMk/>
          <pc:sldMk cId="0" sldId="358"/>
        </pc:sldMkLst>
      </pc:sldChg>
      <pc:sldChg chg="del">
        <pc:chgData name="Juena Ahmed Noshin" userId="df4442bb-949b-4849-8a28-5716394ec665" providerId="ADAL" clId="{6D8970B0-7B9E-47D0-9A3A-1998F06C3D58}" dt="2023-02-22T11:20:54.359" v="39" actId="47"/>
        <pc:sldMkLst>
          <pc:docMk/>
          <pc:sldMk cId="3894162993" sldId="359"/>
        </pc:sldMkLst>
      </pc:sldChg>
      <pc:sldChg chg="del">
        <pc:chgData name="Juena Ahmed Noshin" userId="df4442bb-949b-4849-8a28-5716394ec665" providerId="ADAL" clId="{6D8970B0-7B9E-47D0-9A3A-1998F06C3D58}" dt="2023-02-22T11:25:13.729" v="56" actId="47"/>
        <pc:sldMkLst>
          <pc:docMk/>
          <pc:sldMk cId="463916692" sldId="367"/>
        </pc:sldMkLst>
      </pc:sldChg>
      <pc:sldChg chg="del">
        <pc:chgData name="Juena Ahmed Noshin" userId="df4442bb-949b-4849-8a28-5716394ec665" providerId="ADAL" clId="{6D8970B0-7B9E-47D0-9A3A-1998F06C3D58}" dt="2023-02-22T11:20:56.497" v="44" actId="47"/>
        <pc:sldMkLst>
          <pc:docMk/>
          <pc:sldMk cId="1156686575" sldId="372"/>
        </pc:sldMkLst>
      </pc:sldChg>
      <pc:sldChg chg="del">
        <pc:chgData name="Juena Ahmed Noshin" userId="df4442bb-949b-4849-8a28-5716394ec665" providerId="ADAL" clId="{6D8970B0-7B9E-47D0-9A3A-1998F06C3D58}" dt="2023-02-22T11:20:56.809" v="45" actId="47"/>
        <pc:sldMkLst>
          <pc:docMk/>
          <pc:sldMk cId="537900385" sldId="374"/>
        </pc:sldMkLst>
      </pc:sldChg>
      <pc:sldChg chg="del">
        <pc:chgData name="Juena Ahmed Noshin" userId="df4442bb-949b-4849-8a28-5716394ec665" providerId="ADAL" clId="{6D8970B0-7B9E-47D0-9A3A-1998F06C3D58}" dt="2023-02-22T11:20:57.195" v="46" actId="47"/>
        <pc:sldMkLst>
          <pc:docMk/>
          <pc:sldMk cId="3115447554" sldId="376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81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82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83"/>
        </pc:sldMkLst>
      </pc:sldChg>
      <pc:sldChg chg="del">
        <pc:chgData name="Juena Ahmed Noshin" userId="df4442bb-949b-4849-8a28-5716394ec665" providerId="ADAL" clId="{6D8970B0-7B9E-47D0-9A3A-1998F06C3D58}" dt="2023-02-22T11:20:56.064" v="43" actId="47"/>
        <pc:sldMkLst>
          <pc:docMk/>
          <pc:sldMk cId="3397261093" sldId="386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87"/>
        </pc:sldMkLst>
      </pc:sldChg>
      <pc:sldChg chg="del">
        <pc:chgData name="Juena Ahmed Noshin" userId="df4442bb-949b-4849-8a28-5716394ec665" providerId="ADAL" clId="{6D8970B0-7B9E-47D0-9A3A-1998F06C3D58}" dt="2023-02-22T11:20:53.612" v="37" actId="47"/>
        <pc:sldMkLst>
          <pc:docMk/>
          <pc:sldMk cId="0" sldId="388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394"/>
        </pc:sldMkLst>
      </pc:sldChg>
      <pc:sldChg chg="del">
        <pc:chgData name="Juena Ahmed Noshin" userId="df4442bb-949b-4849-8a28-5716394ec665" providerId="ADAL" clId="{6D8970B0-7B9E-47D0-9A3A-1998F06C3D58}" dt="2023-02-22T11:20:54.720" v="40" actId="47"/>
        <pc:sldMkLst>
          <pc:docMk/>
          <pc:sldMk cId="3894162993" sldId="395"/>
        </pc:sldMkLst>
      </pc:sldChg>
      <pc:sldChg chg="del">
        <pc:chgData name="Juena Ahmed Noshin" userId="df4442bb-949b-4849-8a28-5716394ec665" providerId="ADAL" clId="{6D8970B0-7B9E-47D0-9A3A-1998F06C3D58}" dt="2023-02-22T11:20:55.696" v="42" actId="47"/>
        <pc:sldMkLst>
          <pc:docMk/>
          <pc:sldMk cId="3894162993" sldId="396"/>
        </pc:sldMkLst>
      </pc:sldChg>
      <pc:sldChg chg="del">
        <pc:chgData name="Juena Ahmed Noshin" userId="df4442bb-949b-4849-8a28-5716394ec665" providerId="ADAL" clId="{6D8970B0-7B9E-47D0-9A3A-1998F06C3D58}" dt="2023-02-22T11:20:55.102" v="41" actId="47"/>
        <pc:sldMkLst>
          <pc:docMk/>
          <pc:sldMk cId="3894162993" sldId="397"/>
        </pc:sldMkLst>
      </pc:sldChg>
      <pc:sldChg chg="del">
        <pc:chgData name="Juena Ahmed Noshin" userId="df4442bb-949b-4849-8a28-5716394ec665" providerId="ADAL" clId="{6D8970B0-7B9E-47D0-9A3A-1998F06C3D58}" dt="2023-02-22T11:20:58.466" v="49" actId="47"/>
        <pc:sldMkLst>
          <pc:docMk/>
          <pc:sldMk cId="3115447554" sldId="399"/>
        </pc:sldMkLst>
      </pc:sldChg>
      <pc:sldChg chg="del">
        <pc:chgData name="Juena Ahmed Noshin" userId="df4442bb-949b-4849-8a28-5716394ec665" providerId="ADAL" clId="{6D8970B0-7B9E-47D0-9A3A-1998F06C3D58}" dt="2023-02-22T11:20:58.756" v="50" actId="47"/>
        <pc:sldMkLst>
          <pc:docMk/>
          <pc:sldMk cId="3115447554" sldId="400"/>
        </pc:sldMkLst>
      </pc:sldChg>
      <pc:sldChg chg="del">
        <pc:chgData name="Juena Ahmed Noshin" userId="df4442bb-949b-4849-8a28-5716394ec665" providerId="ADAL" clId="{6D8970B0-7B9E-47D0-9A3A-1998F06C3D58}" dt="2023-02-22T11:20:59.027" v="51" actId="47"/>
        <pc:sldMkLst>
          <pc:docMk/>
          <pc:sldMk cId="3115447554" sldId="401"/>
        </pc:sldMkLst>
      </pc:sldChg>
      <pc:sldChg chg="del">
        <pc:chgData name="Juena Ahmed Noshin" userId="df4442bb-949b-4849-8a28-5716394ec665" providerId="ADAL" clId="{6D8970B0-7B9E-47D0-9A3A-1998F06C3D58}" dt="2023-02-22T11:20:59.362" v="52" actId="47"/>
        <pc:sldMkLst>
          <pc:docMk/>
          <pc:sldMk cId="3115447554" sldId="402"/>
        </pc:sldMkLst>
      </pc:sldChg>
      <pc:sldChg chg="del">
        <pc:chgData name="Juena Ahmed Noshin" userId="df4442bb-949b-4849-8a28-5716394ec665" providerId="ADAL" clId="{6D8970B0-7B9E-47D0-9A3A-1998F06C3D58}" dt="2023-02-22T11:21:00.376" v="53" actId="47"/>
        <pc:sldMkLst>
          <pc:docMk/>
          <pc:sldMk cId="3115447554" sldId="403"/>
        </pc:sldMkLst>
      </pc:sldChg>
      <pc:sldChg chg="del">
        <pc:chgData name="Juena Ahmed Noshin" userId="df4442bb-949b-4849-8a28-5716394ec665" providerId="ADAL" clId="{6D8970B0-7B9E-47D0-9A3A-1998F06C3D58}" dt="2023-02-22T11:20:57.608" v="47" actId="47"/>
        <pc:sldMkLst>
          <pc:docMk/>
          <pc:sldMk cId="2664404046" sldId="404"/>
        </pc:sldMkLst>
      </pc:sldChg>
      <pc:sldChg chg="del">
        <pc:chgData name="Juena Ahmed Noshin" userId="df4442bb-949b-4849-8a28-5716394ec665" providerId="ADAL" clId="{6D8970B0-7B9E-47D0-9A3A-1998F06C3D58}" dt="2023-02-22T11:20:57.975" v="48" actId="47"/>
        <pc:sldMkLst>
          <pc:docMk/>
          <pc:sldMk cId="2664404046" sldId="405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427"/>
        </pc:sldMkLst>
      </pc:sldChg>
      <pc:sldChg chg="add del">
        <pc:chgData name="Juena Ahmed Noshin" userId="df4442bb-949b-4849-8a28-5716394ec665" providerId="ADAL" clId="{6D8970B0-7B9E-47D0-9A3A-1998F06C3D58}" dt="2023-02-22T11:21:46.643" v="55" actId="47"/>
        <pc:sldMkLst>
          <pc:docMk/>
          <pc:sldMk cId="0" sldId="432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433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434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435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436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437"/>
        </pc:sldMkLst>
      </pc:sldChg>
      <pc:sldChg chg="add">
        <pc:chgData name="Juena Ahmed Noshin" userId="df4442bb-949b-4849-8a28-5716394ec665" providerId="ADAL" clId="{6D8970B0-7B9E-47D0-9A3A-1998F06C3D58}" dt="2023-02-22T11:21:18.693" v="54"/>
        <pc:sldMkLst>
          <pc:docMk/>
          <pc:sldMk cId="0" sldId="4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4E17ABA-655A-4B82-BD16-DD028AB02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E4186ED-732E-05F4-01AB-5C89DCA95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7FBFD02-5F78-4FB5-8151-7550C7FF676A}" type="slidenum">
              <a:rPr lang="en-US" altLang="en-US" sz="1300">
                <a:latin typeface="Times New Roman" panose="02020603050405020304" pitchFamily="18" charset="0"/>
              </a:rPr>
              <a:pPr/>
              <a:t>45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C80E21A-5C9B-8315-DF52-C0B7BD09B1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C269690-51D5-F0FA-A3CB-74CB91CCF77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DA137D96-1E76-670B-3D93-DC3571C48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160338"/>
            <a:ext cx="6180138" cy="4635500"/>
          </a:xfrm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BE48DE85-D19D-41B2-577E-CE028C2B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B78AA95E-6D9A-DB36-981E-DE93E167A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/>
          <a:lstStyle>
            <a:lvl1pPr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D6D6741-D579-426E-A20B-F14815DF7770}" type="slidenum">
              <a:rPr lang="en-US" altLang="en-US" sz="1300">
                <a:latin typeface="Times New Roman" panose="02020603050405020304" pitchFamily="18" charset="0"/>
              </a:rPr>
              <a:pPr/>
              <a:t>53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27CF92D-83A1-480A-B360-C6E2D0580A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A34A5E-886B-4899-B134-9740B2EFB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6C4E1C89-DBEF-43CC-AB27-E97EF17277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40C821F1-FB23-49D9-93EF-30BBB8C37E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A27EC62-4FF5-4B3F-B087-363D9C3FFF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0B06A-912A-436E-96EC-C9F4553F4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FCBE4C6-9478-40DD-A522-209956B645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D0702DCD-1357-42F0-A9D8-74DC451619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4DF8380-8AF4-4367-83A1-89EDB83CC7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A559183-70A5-4C64-BDB1-297868679D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9A4D22CA-0DBC-43D0-8C2B-DA4966734A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3BDD4D1C-A9D4-44B6-925B-A3D918F912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5488" y="2501705"/>
            <a:ext cx="8229600" cy="1600200"/>
          </a:xfrm>
        </p:spPr>
        <p:txBody>
          <a:bodyPr>
            <a:normAutofit/>
          </a:bodyPr>
          <a:lstStyle/>
          <a:p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Advance Database Management System</a:t>
            </a:r>
            <a:b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</a:b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Georgia"/>
              </a:rPr>
              <a:t>Relational Algebra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 Tutorial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7B372-AB53-4BCB-ACC1-947008673AF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6382759-8BC6-0914-A185-95295389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Composition of Relational Operations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85B94D0-B219-207E-7500-E6D29E8BE2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en-US" sz="1800"/>
              <a:t>Find the customer who live in Harrison</a:t>
            </a:r>
          </a:p>
          <a:p>
            <a:pPr lvl="1" eaLnBrk="1" hangingPunct="1"/>
            <a:r>
              <a:rPr lang="en-US" altLang="en-US" sz="1800"/>
              <a:t>∏</a:t>
            </a:r>
            <a:r>
              <a:rPr lang="en-US" altLang="en-US" sz="1800" i="1" baseline="-25000"/>
              <a:t>customer_name</a:t>
            </a:r>
            <a:r>
              <a:rPr lang="en-US" altLang="en-US" sz="1800"/>
              <a:t> (σ </a:t>
            </a:r>
            <a:r>
              <a:rPr lang="en-US" altLang="en-US" sz="1800" i="1" baseline="-25000"/>
              <a:t>customer_city=”Harrison</a:t>
            </a:r>
            <a:r>
              <a:rPr lang="en-US" altLang="en-US" sz="1800" i="1"/>
              <a:t>”</a:t>
            </a:r>
            <a:r>
              <a:rPr lang="en-US" altLang="en-US" sz="1800"/>
              <a:t> (</a:t>
            </a:r>
            <a:r>
              <a:rPr lang="en-US" altLang="en-US" sz="1800" i="1"/>
              <a:t>customer</a:t>
            </a:r>
            <a:r>
              <a:rPr lang="en-US" altLang="en-US" sz="1800"/>
              <a:t>))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Notice that instead of giving the name of a relation as the argument of the projection operation, we give an expression that evaluates to a relation</a:t>
            </a:r>
          </a:p>
        </p:txBody>
      </p:sp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E9859864-E917-DEC7-2081-B06BFC295E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4EB7027-D200-4B7A-964A-6B674E4327C4}" type="slidenum">
              <a:rPr lang="en-US" altLang="en-US">
                <a:solidFill>
                  <a:srgbClr val="7B9899"/>
                </a:solidFill>
              </a:rPr>
              <a:pPr/>
              <a:t>10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23BD950-E0EB-86F7-EFAF-1BD99A82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758825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Union Operation –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352C79E-EFF3-408F-A12C-324FE2ED655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79413" y="1341438"/>
            <a:ext cx="6861175" cy="334962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bg2">
                  <a:lumMod val="25000"/>
                </a:schemeClr>
              </a:buClr>
              <a:buFont typeface="Arial" pitchFamily="34" charset="0"/>
              <a:buChar char="•"/>
              <a:defRPr/>
            </a:pPr>
            <a:r>
              <a:rPr lang="en-US" sz="1800" dirty="0"/>
              <a:t>Relations </a:t>
            </a:r>
            <a:r>
              <a:rPr lang="en-US" sz="1800" i="1" dirty="0"/>
              <a:t>r, s:</a:t>
            </a:r>
            <a:endParaRPr lang="en-US" sz="1800" dirty="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32B4A90-F452-446B-8A31-5A865315D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67188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bg2">
                  <a:lumMod val="25000"/>
                </a:schemeClr>
              </a:buClr>
              <a:buSzPct val="90000"/>
              <a:buFont typeface="Arial" pitchFamily="34" charset="0"/>
              <a:buChar char="•"/>
              <a:defRPr/>
            </a:pPr>
            <a:r>
              <a:rPr kumimoji="1" lang="en-US" sz="1800" dirty="0"/>
              <a:t>r </a:t>
            </a:r>
            <a:r>
              <a:rPr kumimoji="1" lang="en-US" sz="1800" dirty="0">
                <a:sym typeface="Symbol" pitchFamily="18" charset="2"/>
              </a:rPr>
              <a:t> s</a:t>
            </a:r>
            <a:r>
              <a:rPr kumimoji="1" lang="en-US" sz="1800" dirty="0"/>
              <a:t>: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F94F6FE0-BE74-4378-A775-5D27EAB7C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60525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393EC47A-6F18-412D-8ACC-A17B4C8C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60525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EB93A0EE-C761-445C-A95E-BC10DE5B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93925"/>
            <a:ext cx="457200" cy="1295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ECF23B5F-CCB9-4568-99DD-55033F4E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93925"/>
            <a:ext cx="457200" cy="1295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2C7E89D6-93BE-43B8-8CAD-2D5AFFB0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16113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9466" name="Rectangle 10">
            <a:extLst>
              <a:ext uri="{FF2B5EF4-FFF2-40B4-BE49-F238E27FC236}">
                <a16:creationId xmlns:a16="http://schemas.microsoft.com/office/drawing/2014/main" id="{947F02D1-2101-455E-B70F-02EE8AFA5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16113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68223704-3E96-4BE3-B8C1-86AA11D2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49513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AC66F566-5B7A-4044-9324-CC2759FEA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49513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47C93752-B171-0E95-379C-7605D1AA4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5" y="3438525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r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6D0F1CD8-6A54-06D2-E891-6F4F1957C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34401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s</a:t>
            </a: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D5E0B461-A8FC-4957-B9FE-7FAB07D7E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5085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9D617A9A-8996-44DC-BA9D-E9B8EA2C5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085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9F520388-7C6E-45DA-AAA9-3E3471FC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041900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CAE2AD2A-A906-419A-A8BC-E32968921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5041900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25619" name="Slide Number Placeholder 1">
            <a:extLst>
              <a:ext uri="{FF2B5EF4-FFF2-40B4-BE49-F238E27FC236}">
                <a16:creationId xmlns:a16="http://schemas.microsoft.com/office/drawing/2014/main" id="{A707D659-6FD8-6358-3FF6-8AD9B1D8A8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D28AB53-F976-46EF-B996-5BD8E9F54A8B}" type="slidenum">
              <a:rPr lang="en-US" altLang="en-US">
                <a:solidFill>
                  <a:srgbClr val="7B9899"/>
                </a:solidFill>
              </a:rPr>
              <a:pPr/>
              <a:t>11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E331909-2C1C-EC79-0C94-525D243D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Union Operation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0B9AB4A-0EB7-B337-AE55-921966464F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848600" cy="4876800"/>
          </a:xfrm>
        </p:spPr>
        <p:txBody>
          <a:bodyPr/>
          <a:lstStyle/>
          <a:p>
            <a:pPr eaLnBrk="1" hangingPunct="1">
              <a:tabLst>
                <a:tab pos="2965450" algn="ctr"/>
              </a:tabLst>
            </a:pPr>
            <a:r>
              <a:rPr lang="en-US" altLang="en-US" sz="1800"/>
              <a:t>Notation:  </a:t>
            </a:r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</a:p>
          <a:p>
            <a:pPr eaLnBrk="1" hangingPunct="1">
              <a:tabLst>
                <a:tab pos="2965450" algn="ctr"/>
              </a:tabLst>
            </a:pPr>
            <a:r>
              <a:rPr lang="en-US" altLang="en-US" sz="1800">
                <a:sym typeface="Symbol" panose="05050102010706020507" pitchFamily="18" charset="2"/>
              </a:rPr>
              <a:t>Defined as: </a:t>
            </a:r>
          </a:p>
          <a:p>
            <a:pPr eaLnBrk="1" hangingPunct="1"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en-US" sz="1800"/>
              <a:t>		</a:t>
            </a:r>
            <a:r>
              <a:rPr lang="en-US" altLang="en-US" sz="1800" i="1"/>
              <a:t>r</a:t>
            </a:r>
            <a:r>
              <a:rPr lang="en-US" altLang="en-US" sz="1800"/>
              <a:t>  </a:t>
            </a:r>
            <a:r>
              <a:rPr lang="en-US" altLang="en-US" sz="1800">
                <a:sym typeface="Symbol" panose="05050102010706020507" pitchFamily="18" charset="2"/>
              </a:rPr>
              <a:t>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 = {</a:t>
            </a:r>
            <a:r>
              <a:rPr lang="en-US" altLang="en-US" sz="1800" i="1">
                <a:sym typeface="Symbol" panose="05050102010706020507" pitchFamily="18" charset="2"/>
              </a:rPr>
              <a:t>t</a:t>
            </a:r>
            <a:r>
              <a:rPr lang="en-US" altLang="en-US" sz="1800">
                <a:sym typeface="Symbol" panose="05050102010706020507" pitchFamily="18" charset="2"/>
              </a:rPr>
              <a:t> | </a:t>
            </a:r>
            <a:r>
              <a:rPr lang="en-US" altLang="en-US" sz="1800" i="1">
                <a:sym typeface="Symbol" panose="05050102010706020507" pitchFamily="18" charset="2"/>
              </a:rPr>
              <a:t>t</a:t>
            </a:r>
            <a:r>
              <a:rPr lang="en-US" altLang="en-US" sz="1800">
                <a:sym typeface="Symbol" panose="05050102010706020507" pitchFamily="18" charset="2"/>
              </a:rPr>
              <a:t>  </a:t>
            </a: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 or</a:t>
            </a:r>
            <a:r>
              <a:rPr lang="en-US" altLang="en-US" sz="1800" i="1">
                <a:sym typeface="Symbol" panose="05050102010706020507" pitchFamily="18" charset="2"/>
              </a:rPr>
              <a:t> t</a:t>
            </a:r>
            <a:r>
              <a:rPr lang="en-US" altLang="en-US" sz="1800">
                <a:sym typeface="Symbol" panose="05050102010706020507" pitchFamily="18" charset="2"/>
              </a:rPr>
              <a:t> 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}</a:t>
            </a:r>
          </a:p>
          <a:p>
            <a:pPr eaLnBrk="1" hangingPunct="1">
              <a:tabLst>
                <a:tab pos="2965450" algn="ctr"/>
              </a:tabLst>
            </a:pPr>
            <a:r>
              <a:rPr lang="en-US" altLang="en-US" sz="1800">
                <a:sym typeface="Symbol" panose="05050102010706020507" pitchFamily="18" charset="2"/>
              </a:rPr>
              <a:t>For </a:t>
            </a:r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 to be valid.</a:t>
            </a:r>
          </a:p>
          <a:p>
            <a:pPr eaLnBrk="1" hangingPunct="1"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en-US" sz="1800" i="1">
                <a:sym typeface="Symbol" panose="05050102010706020507" pitchFamily="18" charset="2"/>
              </a:rPr>
              <a:t>	</a:t>
            </a:r>
            <a:r>
              <a:rPr lang="en-US" altLang="en-US" sz="1800">
                <a:sym typeface="Symbol" panose="05050102010706020507" pitchFamily="18" charset="2"/>
              </a:rPr>
              <a:t>1.  </a:t>
            </a:r>
            <a:r>
              <a:rPr lang="en-US" altLang="en-US" sz="1800" i="1">
                <a:sym typeface="Symbol" panose="05050102010706020507" pitchFamily="18" charset="2"/>
              </a:rPr>
              <a:t>r,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 must have the </a:t>
            </a:r>
            <a:r>
              <a:rPr lang="en-US" altLang="en-US" sz="1800" i="1">
                <a:sym typeface="Symbol" panose="05050102010706020507" pitchFamily="18" charset="2"/>
              </a:rPr>
              <a:t>same </a:t>
            </a:r>
            <a:r>
              <a:rPr lang="en-US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800">
                <a:sym typeface="Symbol" panose="05050102010706020507" pitchFamily="18" charset="2"/>
              </a:rPr>
              <a:t> (same number of attributes)</a:t>
            </a:r>
          </a:p>
          <a:p>
            <a:pPr eaLnBrk="1" hangingPunct="1"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en-US" sz="1800">
                <a:sym typeface="Symbol" panose="05050102010706020507" pitchFamily="18" charset="2"/>
              </a:rPr>
              <a:t>	2.  The attribute domains must be </a:t>
            </a:r>
            <a:r>
              <a:rPr lang="en-US" altLang="en-US" sz="1800" b="1">
                <a:solidFill>
                  <a:schemeClr val="tx2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800">
                <a:sym typeface="Symbol" panose="05050102010706020507" pitchFamily="18" charset="2"/>
              </a:rPr>
              <a:t> (example: 2</a:t>
            </a:r>
            <a:r>
              <a:rPr lang="en-US" altLang="en-US" sz="1800" baseline="30000">
                <a:sym typeface="Symbol" panose="05050102010706020507" pitchFamily="18" charset="2"/>
              </a:rPr>
              <a:t>nd</a:t>
            </a:r>
            <a:r>
              <a:rPr lang="en-US" altLang="en-US" sz="1800">
                <a:sym typeface="Symbol" panose="05050102010706020507" pitchFamily="18" charset="2"/>
              </a:rPr>
              <a:t> column </a:t>
            </a:r>
            <a:br>
              <a:rPr lang="en-US" altLang="en-US" sz="1800">
                <a:sym typeface="Symbol" panose="05050102010706020507" pitchFamily="18" charset="2"/>
              </a:rPr>
            </a:br>
            <a:r>
              <a:rPr lang="en-US" altLang="en-US" sz="1800">
                <a:sym typeface="Symbol" panose="05050102010706020507" pitchFamily="18" charset="2"/>
              </a:rPr>
              <a:t>     	of </a:t>
            </a: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en-US" sz="1800" baseline="30000">
                <a:sym typeface="Symbol" panose="05050102010706020507" pitchFamily="18" charset="2"/>
              </a:rPr>
              <a:t>nd </a:t>
            </a:r>
            <a:br>
              <a:rPr lang="en-US" altLang="en-US" sz="1800">
                <a:sym typeface="Symbol" panose="05050102010706020507" pitchFamily="18" charset="2"/>
              </a:rPr>
            </a:br>
            <a:r>
              <a:rPr lang="en-US" altLang="en-US" sz="1800">
                <a:sym typeface="Symbol" panose="05050102010706020507" pitchFamily="18" charset="2"/>
              </a:rPr>
              <a:t>     column of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800"/>
              <a:t>Example: to find all customers with either an account or a loan</a:t>
            </a:r>
            <a:br>
              <a:rPr lang="en-US" altLang="en-US" sz="1800"/>
            </a:br>
            <a:r>
              <a:rPr lang="en-US" altLang="en-US" sz="1800"/>
              <a:t>    </a:t>
            </a:r>
            <a:r>
              <a:rPr lang="en-US" altLang="en-US" sz="1800">
                <a:sym typeface="Symbol" panose="05050102010706020507" pitchFamily="18" charset="2"/>
              </a:rPr>
              <a:t></a:t>
            </a:r>
            <a:r>
              <a:rPr lang="en-US" altLang="en-US" sz="2000" i="1" baseline="-25000"/>
              <a:t>customer_name</a:t>
            </a:r>
            <a:r>
              <a:rPr lang="en-US" altLang="en-US" sz="1800"/>
              <a:t> (</a:t>
            </a:r>
            <a:r>
              <a:rPr lang="en-US" altLang="en-US" sz="1800" i="1"/>
              <a:t>depositor</a:t>
            </a:r>
            <a:r>
              <a:rPr lang="en-US" altLang="en-US" sz="1800"/>
              <a:t>)   </a:t>
            </a:r>
            <a:r>
              <a:rPr lang="en-US" altLang="en-US" sz="1800">
                <a:sym typeface="Symbol" panose="05050102010706020507" pitchFamily="18" charset="2"/>
              </a:rPr>
              <a:t>  </a:t>
            </a:r>
            <a:r>
              <a:rPr lang="en-US" altLang="en-US" sz="2000" i="1" baseline="-25000"/>
              <a:t>customer_name</a:t>
            </a:r>
            <a:r>
              <a:rPr lang="en-US" altLang="en-US" sz="1800"/>
              <a:t> (</a:t>
            </a:r>
            <a:r>
              <a:rPr lang="en-US" altLang="en-US" sz="1800" i="1"/>
              <a:t>borrower)</a:t>
            </a:r>
          </a:p>
        </p:txBody>
      </p:sp>
      <p:sp>
        <p:nvSpPr>
          <p:cNvPr id="26628" name="Slide Number Placeholder 1">
            <a:extLst>
              <a:ext uri="{FF2B5EF4-FFF2-40B4-BE49-F238E27FC236}">
                <a16:creationId xmlns:a16="http://schemas.microsoft.com/office/drawing/2014/main" id="{E7C93D2B-8FBE-95BE-D836-0DCA7463A1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8570FBC-E65B-414B-9653-E035273BFFD0}" type="slidenum">
              <a:rPr lang="en-US" altLang="en-US">
                <a:solidFill>
                  <a:srgbClr val="7B9899"/>
                </a:solidFill>
              </a:rPr>
              <a:pPr/>
              <a:t>12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323BB31-D415-9F0D-77A7-A3BA4EFA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Set Difference Operation – Example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C44C668F-B3BB-444B-B6B6-E6901BDE7CA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0413" y="1412875"/>
            <a:ext cx="6861175" cy="334963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Relations </a:t>
            </a:r>
            <a:r>
              <a:rPr lang="en-US" sz="1800" i="1" dirty="0"/>
              <a:t>r</a:t>
            </a:r>
            <a:r>
              <a:rPr lang="en-US" sz="1800" dirty="0"/>
              <a:t>, </a:t>
            </a:r>
            <a:r>
              <a:rPr lang="en-US" sz="1800" i="1" dirty="0"/>
              <a:t>s</a:t>
            </a:r>
            <a:r>
              <a:rPr lang="en-US" sz="1800" dirty="0"/>
              <a:t>: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6976D114-E660-0360-DE1A-B984644C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8100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i="1"/>
              <a:t>r  </a:t>
            </a:r>
            <a:r>
              <a:rPr kumimoji="1" lang="en-US" altLang="en-US" sz="1800" i="1">
                <a:sym typeface="Symbol" panose="05050102010706020507" pitchFamily="18" charset="2"/>
              </a:rPr>
              <a:t>– s</a:t>
            </a:r>
            <a:r>
              <a:rPr kumimoji="1" lang="en-US" altLang="en-US" sz="1800" i="1"/>
              <a:t>: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2B1276E6-F914-4B2B-97F7-300CD9849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17018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21510" name="Rectangle 7">
            <a:extLst>
              <a:ext uri="{FF2B5EF4-FFF2-40B4-BE49-F238E27FC236}">
                <a16:creationId xmlns:a16="http://schemas.microsoft.com/office/drawing/2014/main" id="{9D5B2920-3EF5-4863-952E-74E53D6CC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17018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21511" name="Rectangle 8">
            <a:extLst>
              <a:ext uri="{FF2B5EF4-FFF2-40B4-BE49-F238E27FC236}">
                <a16:creationId xmlns:a16="http://schemas.microsoft.com/office/drawing/2014/main" id="{318525FC-3251-4D67-9C8C-6B51CD2B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2235200"/>
            <a:ext cx="457200" cy="1295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21512" name="Rectangle 9">
            <a:extLst>
              <a:ext uri="{FF2B5EF4-FFF2-40B4-BE49-F238E27FC236}">
                <a16:creationId xmlns:a16="http://schemas.microsoft.com/office/drawing/2014/main" id="{A1C469AF-719C-402D-83F4-0508F3E8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2235200"/>
            <a:ext cx="457200" cy="1295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9A888451-A5B9-4EF9-9E70-498936FC8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1724025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DE81CAF3-C8CC-4165-8D6E-48ADFBE2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1724025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21515" name="Rectangle 12">
            <a:extLst>
              <a:ext uri="{FF2B5EF4-FFF2-40B4-BE49-F238E27FC236}">
                <a16:creationId xmlns:a16="http://schemas.microsoft.com/office/drawing/2014/main" id="{8C8F2994-A7E7-45F2-932F-F8139605E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2257425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21516" name="Rectangle 13">
            <a:extLst>
              <a:ext uri="{FF2B5EF4-FFF2-40B4-BE49-F238E27FC236}">
                <a16:creationId xmlns:a16="http://schemas.microsoft.com/office/drawing/2014/main" id="{FC1AB6EF-6D1A-41CF-8926-F10047AE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2257425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27661" name="Text Box 14">
            <a:extLst>
              <a:ext uri="{FF2B5EF4-FFF2-40B4-BE49-F238E27FC236}">
                <a16:creationId xmlns:a16="http://schemas.microsoft.com/office/drawing/2014/main" id="{89BAD993-BDF1-2EB1-F625-E8AE866C9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163" y="3530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r</a:t>
            </a:r>
          </a:p>
        </p:txBody>
      </p:sp>
      <p:sp>
        <p:nvSpPr>
          <p:cNvPr id="27662" name="Text Box 15">
            <a:extLst>
              <a:ext uri="{FF2B5EF4-FFF2-40B4-BE49-F238E27FC236}">
                <a16:creationId xmlns:a16="http://schemas.microsoft.com/office/drawing/2014/main" id="{CB827A74-4B87-588D-7F65-403043F5A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32480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s</a:t>
            </a:r>
          </a:p>
        </p:txBody>
      </p:sp>
      <p:sp>
        <p:nvSpPr>
          <p:cNvPr id="21519" name="Rectangle 16">
            <a:extLst>
              <a:ext uri="{FF2B5EF4-FFF2-40B4-BE49-F238E27FC236}">
                <a16:creationId xmlns:a16="http://schemas.microsoft.com/office/drawing/2014/main" id="{C28B6036-9371-4B15-BF40-3628CB21A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40238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21520" name="Rectangle 17">
            <a:extLst>
              <a:ext uri="{FF2B5EF4-FFF2-40B4-BE49-F238E27FC236}">
                <a16:creationId xmlns:a16="http://schemas.microsoft.com/office/drawing/2014/main" id="{792555DD-B7EE-4102-9D03-F1028D29E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40238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21521" name="Rectangle 18">
            <a:extLst>
              <a:ext uri="{FF2B5EF4-FFF2-40B4-BE49-F238E27FC236}">
                <a16:creationId xmlns:a16="http://schemas.microsoft.com/office/drawing/2014/main" id="{F9C9D70B-DC7B-4B4A-B2A9-2C2C358D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973638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21522" name="Rectangle 19">
            <a:extLst>
              <a:ext uri="{FF2B5EF4-FFF2-40B4-BE49-F238E27FC236}">
                <a16:creationId xmlns:a16="http://schemas.microsoft.com/office/drawing/2014/main" id="{162638E3-82EF-4043-B278-CFA52C31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73638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</p:txBody>
      </p:sp>
      <p:sp>
        <p:nvSpPr>
          <p:cNvPr id="27667" name="Slide Number Placeholder 1">
            <a:extLst>
              <a:ext uri="{FF2B5EF4-FFF2-40B4-BE49-F238E27FC236}">
                <a16:creationId xmlns:a16="http://schemas.microsoft.com/office/drawing/2014/main" id="{6F061BBC-6011-0350-97AD-EC25E4AD4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EABB64C-BB62-4666-8C6D-9A8C3C51B283}" type="slidenum">
              <a:rPr lang="en-US" altLang="en-US">
                <a:solidFill>
                  <a:srgbClr val="7B9899"/>
                </a:solidFill>
              </a:rPr>
              <a:pPr/>
              <a:t>13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F884DA4-FC76-C7EC-D37E-10D02F88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Set Difference Operation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DC96EA7-429A-1D68-61BE-A749509E292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6499225" cy="4916488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1800"/>
              <a:t>Notation </a:t>
            </a:r>
            <a:r>
              <a:rPr lang="en-US" altLang="en-US" sz="1800" i="1"/>
              <a:t>r – s</a:t>
            </a:r>
          </a:p>
          <a:p>
            <a:pPr eaLnBrk="1" hangingPunct="1"/>
            <a:r>
              <a:rPr lang="en-US" altLang="en-US" sz="1800"/>
              <a:t>Defined as: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/>
              <a:t>		 </a:t>
            </a:r>
            <a:r>
              <a:rPr lang="en-US" altLang="en-US" sz="1800" i="1"/>
              <a:t>r – s</a:t>
            </a:r>
            <a:r>
              <a:rPr lang="en-US" altLang="en-US" sz="1800"/>
              <a:t>  = {</a:t>
            </a:r>
            <a:r>
              <a:rPr lang="en-US" altLang="en-US" sz="1800" i="1"/>
              <a:t>t</a:t>
            </a:r>
            <a:r>
              <a:rPr lang="en-US" altLang="en-US" sz="1800"/>
              <a:t> | </a:t>
            </a:r>
            <a:r>
              <a:rPr lang="en-US" altLang="en-US" sz="1800" i="1"/>
              <a:t>t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r>
              <a:rPr lang="en-US" altLang="en-US" sz="1800" b="1">
                <a:sym typeface="Symbol" panose="05050102010706020507" pitchFamily="18" charset="2"/>
              </a:rPr>
              <a:t>and</a:t>
            </a:r>
            <a:r>
              <a:rPr lang="en-US" altLang="en-US" sz="1800">
                <a:sym typeface="Symbol" panose="05050102010706020507" pitchFamily="18" charset="2"/>
              </a:rPr>
              <a:t> t 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}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1800" i="1"/>
          </a:p>
          <a:p>
            <a:pPr eaLnBrk="1" hangingPunct="1"/>
            <a:r>
              <a:rPr lang="en-US" altLang="en-US" sz="1800"/>
              <a:t>Set differences must be taken between </a:t>
            </a:r>
            <a:r>
              <a:rPr lang="en-US" altLang="en-US" sz="1800" b="1">
                <a:solidFill>
                  <a:schemeClr val="tx2"/>
                </a:solidFill>
              </a:rPr>
              <a:t>compatible</a:t>
            </a:r>
            <a:r>
              <a:rPr lang="en-US" altLang="en-US" sz="1800"/>
              <a:t> relations.</a:t>
            </a:r>
          </a:p>
          <a:p>
            <a:pPr lvl="1" eaLnBrk="1" hangingPunct="1"/>
            <a:r>
              <a:rPr lang="en-US" altLang="en-US" sz="1800" i="1"/>
              <a:t>r</a:t>
            </a:r>
            <a:r>
              <a:rPr lang="en-US" altLang="en-US" sz="1800"/>
              <a:t> and </a:t>
            </a:r>
            <a:r>
              <a:rPr lang="en-US" altLang="en-US" sz="1800" i="1"/>
              <a:t>s</a:t>
            </a:r>
            <a:r>
              <a:rPr lang="en-US" altLang="en-US" sz="1800"/>
              <a:t> must have the same arity</a:t>
            </a:r>
          </a:p>
          <a:p>
            <a:pPr lvl="1" eaLnBrk="1" hangingPunct="1"/>
            <a:r>
              <a:rPr lang="en-US" altLang="en-US" sz="1800"/>
              <a:t>attribute domains of </a:t>
            </a:r>
            <a:r>
              <a:rPr lang="en-US" altLang="en-US" sz="1800" i="1"/>
              <a:t>r </a:t>
            </a:r>
            <a:r>
              <a:rPr lang="en-US" altLang="en-US" sz="1800"/>
              <a:t>and </a:t>
            </a:r>
            <a:r>
              <a:rPr lang="en-US" altLang="en-US" sz="1800" i="1"/>
              <a:t>s </a:t>
            </a:r>
            <a:r>
              <a:rPr lang="en-US" altLang="en-US" sz="1800"/>
              <a:t>must be compatible</a:t>
            </a: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28676" name="Slide Number Placeholder 1">
            <a:extLst>
              <a:ext uri="{FF2B5EF4-FFF2-40B4-BE49-F238E27FC236}">
                <a16:creationId xmlns:a16="http://schemas.microsoft.com/office/drawing/2014/main" id="{DAE91262-AF72-FFAF-DEFC-33FB7D5D1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9DB5783-EF1C-4452-9FB3-885F35B8492F}" type="slidenum">
              <a:rPr lang="en-US" altLang="en-US">
                <a:solidFill>
                  <a:srgbClr val="7B9899"/>
                </a:solidFill>
              </a:rPr>
              <a:pPr/>
              <a:t>14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04A92F56-396C-43D2-B8CE-3D9623214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25" y="304800"/>
            <a:ext cx="8534400" cy="758825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Cartesian-Product Operation –  Example</a:t>
            </a: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AAD12847-3652-E84F-3569-58679ADC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43025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sz="1800"/>
              <a:t>Relations </a:t>
            </a:r>
            <a:r>
              <a:rPr kumimoji="1" lang="en-US" altLang="en-US" sz="1800" i="1"/>
              <a:t>r, s</a:t>
            </a:r>
            <a:r>
              <a:rPr kumimoji="1" lang="en-US" altLang="en-US" sz="1800"/>
              <a:t>:</a:t>
            </a:r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E62FD6F-3E60-E2D3-3579-D8095FF8D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482975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altLang="en-US" sz="1800" i="1"/>
              <a:t>r</a:t>
            </a:r>
            <a:r>
              <a:rPr kumimoji="1" lang="en-US" altLang="en-US" sz="1800"/>
              <a:t> x</a:t>
            </a:r>
            <a:r>
              <a:rPr kumimoji="1" lang="en-US" altLang="en-US" sz="1800">
                <a:sym typeface="Symbol" panose="05050102010706020507" pitchFamily="18" charset="2"/>
              </a:rPr>
              <a:t> </a:t>
            </a:r>
            <a:r>
              <a:rPr kumimoji="1" lang="en-US" altLang="en-US" sz="1800" i="1">
                <a:sym typeface="Symbol" panose="05050102010706020507" pitchFamily="18" charset="2"/>
              </a:rPr>
              <a:t>s</a:t>
            </a:r>
            <a:r>
              <a:rPr kumimoji="1" lang="en-US" altLang="en-US" sz="1800"/>
              <a:t>:</a:t>
            </a:r>
          </a:p>
        </p:txBody>
      </p:sp>
      <p:sp>
        <p:nvSpPr>
          <p:cNvPr id="23557" name="Rectangle 1029">
            <a:extLst>
              <a:ext uri="{FF2B5EF4-FFF2-40B4-BE49-F238E27FC236}">
                <a16:creationId xmlns:a16="http://schemas.microsoft.com/office/drawing/2014/main" id="{9585045D-1DF2-4F69-91E6-82052458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16764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23558" name="Rectangle 1030">
            <a:extLst>
              <a:ext uri="{FF2B5EF4-FFF2-40B4-BE49-F238E27FC236}">
                <a16:creationId xmlns:a16="http://schemas.microsoft.com/office/drawing/2014/main" id="{F767C771-CF6C-4E25-A3E5-1836BB212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16764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23559" name="Rectangle 1031">
            <a:extLst>
              <a:ext uri="{FF2B5EF4-FFF2-40B4-BE49-F238E27FC236}">
                <a16:creationId xmlns:a16="http://schemas.microsoft.com/office/drawing/2014/main" id="{9F7EDCB9-A9CD-4887-9E36-67EF86D7F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2209800"/>
            <a:ext cx="4572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23560" name="Rectangle 1032">
            <a:extLst>
              <a:ext uri="{FF2B5EF4-FFF2-40B4-BE49-F238E27FC236}">
                <a16:creationId xmlns:a16="http://schemas.microsoft.com/office/drawing/2014/main" id="{FD71803D-C764-4844-963B-1BA6284F8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2209800"/>
            <a:ext cx="4572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23561" name="Rectangle 1033">
            <a:extLst>
              <a:ext uri="{FF2B5EF4-FFF2-40B4-BE49-F238E27FC236}">
                <a16:creationId xmlns:a16="http://schemas.microsoft.com/office/drawing/2014/main" id="{CA45D1D7-C296-4766-B6BA-0B9CBF5C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39624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23562" name="Rectangle 1034">
            <a:extLst>
              <a:ext uri="{FF2B5EF4-FFF2-40B4-BE49-F238E27FC236}">
                <a16:creationId xmlns:a16="http://schemas.microsoft.com/office/drawing/2014/main" id="{E7194C84-4690-4F92-974A-E4EC1C62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39624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23563" name="Rectangle 1035">
            <a:extLst>
              <a:ext uri="{FF2B5EF4-FFF2-40B4-BE49-F238E27FC236}">
                <a16:creationId xmlns:a16="http://schemas.microsoft.com/office/drawing/2014/main" id="{A0170377-94EE-4C50-83B5-36557503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4572000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23564" name="Rectangle 1036">
            <a:extLst>
              <a:ext uri="{FF2B5EF4-FFF2-40B4-BE49-F238E27FC236}">
                <a16:creationId xmlns:a16="http://schemas.microsoft.com/office/drawing/2014/main" id="{3D459B2A-177D-49B1-8C2A-2B035DE5E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4572000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23565" name="Rectangle 1037">
            <a:extLst>
              <a:ext uri="{FF2B5EF4-FFF2-40B4-BE49-F238E27FC236}">
                <a16:creationId xmlns:a16="http://schemas.microsoft.com/office/drawing/2014/main" id="{15078D29-EBDF-4354-BEBD-FEA0910C3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39624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23566" name="Rectangle 1038">
            <a:extLst>
              <a:ext uri="{FF2B5EF4-FFF2-40B4-BE49-F238E27FC236}">
                <a16:creationId xmlns:a16="http://schemas.microsoft.com/office/drawing/2014/main" id="{E58D2B4A-C275-4CDE-B3CA-0B4B3A2C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9624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D</a:t>
            </a:r>
          </a:p>
        </p:txBody>
      </p:sp>
      <p:sp>
        <p:nvSpPr>
          <p:cNvPr id="23567" name="Rectangle 1039">
            <a:extLst>
              <a:ext uri="{FF2B5EF4-FFF2-40B4-BE49-F238E27FC236}">
                <a16:creationId xmlns:a16="http://schemas.microsoft.com/office/drawing/2014/main" id="{9534C09B-BEB8-44A5-B1AC-39A1FEDD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5" y="4572000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 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23568" name="Rectangle 1040">
            <a:extLst>
              <a:ext uri="{FF2B5EF4-FFF2-40B4-BE49-F238E27FC236}">
                <a16:creationId xmlns:a16="http://schemas.microsoft.com/office/drawing/2014/main" id="{AF3C7007-3685-4837-B58F-FA55834E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4572000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23569" name="Rectangle 1041">
            <a:extLst>
              <a:ext uri="{FF2B5EF4-FFF2-40B4-BE49-F238E27FC236}">
                <a16:creationId xmlns:a16="http://schemas.microsoft.com/office/drawing/2014/main" id="{813BAE53-AE1F-42CD-AD37-99DF83B4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9624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E</a:t>
            </a:r>
          </a:p>
        </p:txBody>
      </p:sp>
      <p:sp>
        <p:nvSpPr>
          <p:cNvPr id="23570" name="Rectangle 1042">
            <a:extLst>
              <a:ext uri="{FF2B5EF4-FFF2-40B4-BE49-F238E27FC236}">
                <a16:creationId xmlns:a16="http://schemas.microsoft.com/office/drawing/2014/main" id="{3D398600-ACBD-47E0-8A9A-F912C4E66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4572000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b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b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b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23571" name="Rectangle 1043">
            <a:extLst>
              <a:ext uri="{FF2B5EF4-FFF2-40B4-BE49-F238E27FC236}">
                <a16:creationId xmlns:a16="http://schemas.microsoft.com/office/drawing/2014/main" id="{2A48B052-DC97-442C-A221-458FC24E7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16764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23572" name="Rectangle 1044">
            <a:extLst>
              <a:ext uri="{FF2B5EF4-FFF2-40B4-BE49-F238E27FC236}">
                <a16:creationId xmlns:a16="http://schemas.microsoft.com/office/drawing/2014/main" id="{A6EED5C9-4FC2-476E-B9B8-1F929797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16764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D</a:t>
            </a:r>
          </a:p>
        </p:txBody>
      </p:sp>
      <p:sp>
        <p:nvSpPr>
          <p:cNvPr id="23573" name="Rectangle 1045">
            <a:extLst>
              <a:ext uri="{FF2B5EF4-FFF2-40B4-BE49-F238E27FC236}">
                <a16:creationId xmlns:a16="http://schemas.microsoft.com/office/drawing/2014/main" id="{2386006C-0AFC-46F9-8DC0-537A3CF5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2209800"/>
            <a:ext cx="457200" cy="1219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23574" name="Rectangle 1046">
            <a:extLst>
              <a:ext uri="{FF2B5EF4-FFF2-40B4-BE49-F238E27FC236}">
                <a16:creationId xmlns:a16="http://schemas.microsoft.com/office/drawing/2014/main" id="{A0808B2F-3C34-460D-8ECC-EE9D2D64C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2209800"/>
            <a:ext cx="457200" cy="1219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20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23575" name="Rectangle 1047">
            <a:extLst>
              <a:ext uri="{FF2B5EF4-FFF2-40B4-BE49-F238E27FC236}">
                <a16:creationId xmlns:a16="http://schemas.microsoft.com/office/drawing/2014/main" id="{B717B0E6-8C2B-4652-B0FF-8E311BD9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16764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E</a:t>
            </a:r>
          </a:p>
        </p:txBody>
      </p:sp>
      <p:sp>
        <p:nvSpPr>
          <p:cNvPr id="23576" name="Rectangle 1048">
            <a:extLst>
              <a:ext uri="{FF2B5EF4-FFF2-40B4-BE49-F238E27FC236}">
                <a16:creationId xmlns:a16="http://schemas.microsoft.com/office/drawing/2014/main" id="{EC7BE265-CAA3-4971-B063-E34D4E7C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2209800"/>
            <a:ext cx="457200" cy="1219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b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29721" name="Text Box 1050">
            <a:extLst>
              <a:ext uri="{FF2B5EF4-FFF2-40B4-BE49-F238E27FC236}">
                <a16:creationId xmlns:a16="http://schemas.microsoft.com/office/drawing/2014/main" id="{384FA27E-FA2F-3114-086F-A066EC0DC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8" y="29718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r</a:t>
            </a:r>
          </a:p>
        </p:txBody>
      </p:sp>
      <p:sp>
        <p:nvSpPr>
          <p:cNvPr id="29722" name="Text Box 1051">
            <a:extLst>
              <a:ext uri="{FF2B5EF4-FFF2-40B4-BE49-F238E27FC236}">
                <a16:creationId xmlns:a16="http://schemas.microsoft.com/office/drawing/2014/main" id="{3F512A0C-0495-E573-0181-C6CEF91BF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3429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s</a:t>
            </a:r>
          </a:p>
        </p:txBody>
      </p:sp>
      <p:sp>
        <p:nvSpPr>
          <p:cNvPr id="29723" name="Slide Number Placeholder 2">
            <a:extLst>
              <a:ext uri="{FF2B5EF4-FFF2-40B4-BE49-F238E27FC236}">
                <a16:creationId xmlns:a16="http://schemas.microsoft.com/office/drawing/2014/main" id="{B8BFF395-ECF6-7434-482F-7D707920D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6BDAE99-30B6-4A5C-AFEE-E5D1AA38D320}" type="slidenum">
              <a:rPr lang="en-US" altLang="en-US">
                <a:solidFill>
                  <a:srgbClr val="7B9899"/>
                </a:solidFill>
              </a:rPr>
              <a:pPr/>
              <a:t>15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F1CA995-1FBA-A086-22D3-0F1C427F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758825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Cartesian-Product Operation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50F8DD0-D6A3-BD2C-239E-587F2EFAF8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7848600" cy="4876800"/>
          </a:xfrm>
        </p:spPr>
        <p:txBody>
          <a:bodyPr/>
          <a:lstStyle/>
          <a:p>
            <a:pPr eaLnBrk="1" hangingPunct="1">
              <a:tabLst>
                <a:tab pos="3149600" algn="ctr"/>
              </a:tabLst>
            </a:pPr>
            <a:r>
              <a:rPr lang="en-US" altLang="en-US" sz="1800"/>
              <a:t>Notation</a:t>
            </a:r>
            <a:r>
              <a:rPr lang="en-US" altLang="en-US" sz="1800" i="1"/>
              <a:t> r </a:t>
            </a:r>
            <a:r>
              <a:rPr lang="en-US" altLang="en-US" sz="1800"/>
              <a:t>x</a:t>
            </a:r>
            <a:r>
              <a:rPr lang="en-US" altLang="en-US" sz="1800" i="1"/>
              <a:t> s</a:t>
            </a:r>
            <a:endParaRPr lang="en-US" altLang="en-US" sz="1800"/>
          </a:p>
          <a:p>
            <a:pPr eaLnBrk="1" hangingPunct="1">
              <a:tabLst>
                <a:tab pos="3149600" algn="ctr"/>
              </a:tabLst>
            </a:pPr>
            <a:r>
              <a:rPr lang="en-US" altLang="en-US" sz="1800"/>
              <a:t>Defined as:</a:t>
            </a:r>
          </a:p>
          <a:p>
            <a:pPr eaLnBrk="1" hangingPunct="1"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altLang="en-US" sz="1800"/>
              <a:t>		</a:t>
            </a:r>
            <a:r>
              <a:rPr lang="en-US" altLang="en-US" sz="1800" i="1"/>
              <a:t>r</a:t>
            </a:r>
            <a:r>
              <a:rPr lang="en-US" altLang="en-US" sz="1800"/>
              <a:t> x </a:t>
            </a:r>
            <a:r>
              <a:rPr lang="en-US" altLang="en-US" sz="1800" i="1"/>
              <a:t>s</a:t>
            </a:r>
            <a:r>
              <a:rPr lang="en-US" altLang="en-US" sz="1800"/>
              <a:t> = {</a:t>
            </a:r>
            <a:r>
              <a:rPr lang="en-US" altLang="en-US" sz="1800" i="1"/>
              <a:t>t q </a:t>
            </a:r>
            <a:r>
              <a:rPr lang="en-US" altLang="en-US" sz="1800"/>
              <a:t>|</a:t>
            </a:r>
            <a:r>
              <a:rPr lang="en-US" altLang="en-US" sz="1800" i="1"/>
              <a:t> t </a:t>
            </a:r>
            <a:r>
              <a:rPr lang="en-US" altLang="en-US" sz="1800">
                <a:sym typeface="Symbol" panose="05050102010706020507" pitchFamily="18" charset="2"/>
              </a:rPr>
              <a:t></a:t>
            </a:r>
            <a:r>
              <a:rPr lang="en-US" altLang="en-US" sz="1800" i="1">
                <a:sym typeface="Symbol" panose="05050102010706020507" pitchFamily="18" charset="2"/>
              </a:rPr>
              <a:t> r </a:t>
            </a:r>
            <a:r>
              <a:rPr lang="en-US" altLang="en-US" sz="1800" b="1">
                <a:sym typeface="Symbol" panose="05050102010706020507" pitchFamily="18" charset="2"/>
              </a:rPr>
              <a:t>and </a:t>
            </a:r>
            <a:r>
              <a:rPr lang="en-US" altLang="en-US" sz="1800" i="1">
                <a:sym typeface="Symbol" panose="05050102010706020507" pitchFamily="18" charset="2"/>
              </a:rPr>
              <a:t>q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}</a:t>
            </a:r>
            <a:br>
              <a:rPr lang="en-US" altLang="en-US" sz="1800">
                <a:sym typeface="Symbol" panose="05050102010706020507" pitchFamily="18" charset="2"/>
              </a:rPr>
            </a:b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tabLst>
                <a:tab pos="3149600" algn="ctr"/>
              </a:tabLst>
            </a:pPr>
            <a:r>
              <a:rPr lang="en-US" altLang="en-US" sz="1800"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 </a:t>
            </a:r>
            <a:r>
              <a:rPr lang="en-US" altLang="en-US" sz="1800" i="1">
                <a:sym typeface="Symbol" panose="05050102010706020507" pitchFamily="18" charset="2"/>
              </a:rPr>
              <a:t> S</a:t>
            </a:r>
            <a:r>
              <a:rPr lang="en-US" altLang="en-US" sz="1800">
                <a:sym typeface="Symbol" panose="05050102010706020507" pitchFamily="18" charset="2"/>
              </a:rPr>
              <a:t> = </a:t>
            </a:r>
            <a:r>
              <a:rPr lang="en-US" altLang="en-US" sz="1800" i="1">
                <a:sym typeface="Symbol" panose="05050102010706020507" pitchFamily="18" charset="2"/>
              </a:rPr>
              <a:t></a:t>
            </a:r>
            <a:r>
              <a:rPr lang="en-US" altLang="en-US" sz="1800">
                <a:sym typeface="Symbol" panose="05050102010706020507" pitchFamily="18" charset="2"/>
              </a:rPr>
              <a:t>).</a:t>
            </a:r>
          </a:p>
          <a:p>
            <a:pPr eaLnBrk="1" hangingPunct="1">
              <a:tabLst>
                <a:tab pos="3149600" algn="ctr"/>
              </a:tabLst>
            </a:pPr>
            <a:r>
              <a:rPr lang="en-US" altLang="en-US" sz="1800">
                <a:sym typeface="Symbol" panose="05050102010706020507" pitchFamily="18" charset="2"/>
              </a:rPr>
              <a:t>If attributes of </a:t>
            </a:r>
            <a:r>
              <a:rPr lang="en-US" altLang="en-US" sz="1800" i="1">
                <a:sym typeface="Symbol" panose="05050102010706020507" pitchFamily="18" charset="2"/>
              </a:rPr>
              <a:t>r(R)</a:t>
            </a:r>
            <a:r>
              <a:rPr lang="en-US" altLang="en-US" sz="1800">
                <a:sym typeface="Symbol" panose="05050102010706020507" pitchFamily="18" charset="2"/>
              </a:rPr>
              <a:t> and </a:t>
            </a:r>
            <a:r>
              <a:rPr lang="en-US" altLang="en-US" sz="1800" i="1">
                <a:sym typeface="Symbol" panose="05050102010706020507" pitchFamily="18" charset="2"/>
              </a:rPr>
              <a:t>s(S</a:t>
            </a:r>
            <a:r>
              <a:rPr lang="en-US" altLang="en-US" sz="1800">
                <a:sym typeface="Symbol" panose="05050102010706020507" pitchFamily="18" charset="2"/>
              </a:rPr>
              <a:t>) are not disjoint, then renaming must be used.</a:t>
            </a:r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8ADFC56A-7926-B202-710A-1360109BD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BBC9AF-B46D-4270-AC1B-87B855EB6762}" type="slidenum">
              <a:rPr lang="en-US" altLang="en-US">
                <a:solidFill>
                  <a:srgbClr val="7B9899"/>
                </a:solidFill>
              </a:rPr>
              <a:pPr/>
              <a:t>16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5DC1AD4-DAA1-B362-9C21-453F9F6D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Composition of Operations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1CF3151-A501-4078-BD3D-22D3867B34E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78486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/>
              <a:t>Can build expressions using multiple operations, Example:  </a:t>
            </a:r>
            <a:r>
              <a:rPr lang="en-US" sz="1800" dirty="0">
                <a:sym typeface="Symbol" pitchFamily="18" charset="2"/>
              </a:rPr>
              <a:t></a:t>
            </a:r>
            <a:r>
              <a:rPr lang="en-US" sz="1800" baseline="-25000" dirty="0">
                <a:sym typeface="Symbol" pitchFamily="18" charset="2"/>
              </a:rPr>
              <a:t>A=C</a:t>
            </a:r>
            <a:r>
              <a:rPr lang="en-US" sz="1800" dirty="0">
                <a:sym typeface="Symbol" pitchFamily="18" charset="2"/>
              </a:rPr>
              <a:t>(</a:t>
            </a:r>
            <a:r>
              <a:rPr lang="en-US" sz="1800" i="1" dirty="0">
                <a:sym typeface="Symbol" pitchFamily="18" charset="2"/>
              </a:rPr>
              <a:t>r x s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 eaLnBrk="1" hangingPunct="1">
              <a:defRPr/>
            </a:pPr>
            <a:r>
              <a:rPr lang="en-US" sz="1800" i="1" dirty="0">
                <a:sym typeface="Symbol" pitchFamily="18" charset="2"/>
              </a:rPr>
              <a:t>r x s</a:t>
            </a:r>
          </a:p>
          <a:p>
            <a:pPr eaLnBrk="1" hangingPunct="1">
              <a:defRPr/>
            </a:pPr>
            <a:endParaRPr lang="en-US" sz="1800" i="1" dirty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sz="1800" i="1" dirty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sz="1800" i="1" dirty="0">
              <a:sym typeface="Symbol" pitchFamily="18" charset="2"/>
            </a:endParaRPr>
          </a:p>
          <a:p>
            <a:pPr eaLnBrk="1" hangingPunct="1">
              <a:defRPr/>
            </a:pPr>
            <a:endParaRPr lang="en-US" sz="1800" i="1" dirty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sz="1800" i="1" dirty="0">
              <a:sym typeface="Symbol" pitchFamily="18" charset="2"/>
            </a:endParaRPr>
          </a:p>
          <a:p>
            <a:pPr eaLnBrk="1" hangingPunct="1">
              <a:defRPr/>
            </a:pPr>
            <a:endParaRPr lang="en-US" sz="1800" i="1" dirty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sz="1800" dirty="0">
              <a:sym typeface="Symbol" pitchFamily="18" charset="2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sz="1800" dirty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1800" dirty="0">
                <a:sym typeface="Symbol" pitchFamily="18" charset="2"/>
              </a:rPr>
              <a:t></a:t>
            </a:r>
            <a:r>
              <a:rPr lang="en-US" sz="1800" baseline="-25000" dirty="0">
                <a:sym typeface="Symbol" pitchFamily="18" charset="2"/>
              </a:rPr>
              <a:t>A=C</a:t>
            </a:r>
            <a:r>
              <a:rPr lang="en-US" sz="1800" dirty="0">
                <a:sym typeface="Symbol" pitchFamily="18" charset="2"/>
              </a:rPr>
              <a:t>(</a:t>
            </a:r>
            <a:r>
              <a:rPr lang="en-US" sz="1800" i="1" dirty="0">
                <a:sym typeface="Symbol" pitchFamily="18" charset="2"/>
              </a:rPr>
              <a:t>r x s</a:t>
            </a:r>
            <a:r>
              <a:rPr lang="en-US" sz="1800" dirty="0">
                <a:sym typeface="Symbol" pitchFamily="18" charset="2"/>
              </a:rPr>
              <a:t>)</a:t>
            </a: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0FD5C15B-462A-4C2B-B70F-70A117B0E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097088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A</a:t>
            </a:r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82684F47-890E-42F0-91DE-2B3752F06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20955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0EB53FBC-8BAE-4526-BD35-57CCF2F18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670175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</p:txBody>
      </p:sp>
      <p:sp>
        <p:nvSpPr>
          <p:cNvPr id="3080" name="Rectangle 9">
            <a:extLst>
              <a:ext uri="{FF2B5EF4-FFF2-40B4-BE49-F238E27FC236}">
                <a16:creationId xmlns:a16="http://schemas.microsoft.com/office/drawing/2014/main" id="{DB4F5E77-279B-4300-A2A1-4DEC1D05E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2670175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2</a:t>
            </a:r>
          </a:p>
        </p:txBody>
      </p:sp>
      <p:sp>
        <p:nvSpPr>
          <p:cNvPr id="3081" name="Rectangle 10">
            <a:extLst>
              <a:ext uri="{FF2B5EF4-FFF2-40B4-BE49-F238E27FC236}">
                <a16:creationId xmlns:a16="http://schemas.microsoft.com/office/drawing/2014/main" id="{E39049E1-6A17-4F1C-9DC2-286D02E9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2097088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3082" name="Rectangle 11">
            <a:extLst>
              <a:ext uri="{FF2B5EF4-FFF2-40B4-BE49-F238E27FC236}">
                <a16:creationId xmlns:a16="http://schemas.microsoft.com/office/drawing/2014/main" id="{C0138949-0C09-4383-906A-B27238E5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20955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D</a:t>
            </a:r>
          </a:p>
        </p:txBody>
      </p:sp>
      <p:sp>
        <p:nvSpPr>
          <p:cNvPr id="3083" name="Rectangle 12">
            <a:extLst>
              <a:ext uri="{FF2B5EF4-FFF2-40B4-BE49-F238E27FC236}">
                <a16:creationId xmlns:a16="http://schemas.microsoft.com/office/drawing/2014/main" id="{116D7EB8-3F28-4760-8E59-1905685C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2670175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 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 </a:t>
            </a:r>
            <a:br>
              <a:rPr lang="en-US" sz="1800" i="1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3084" name="Rectangle 13">
            <a:extLst>
              <a:ext uri="{FF2B5EF4-FFF2-40B4-BE49-F238E27FC236}">
                <a16:creationId xmlns:a16="http://schemas.microsoft.com/office/drawing/2014/main" id="{250CC39D-9454-4370-ABA2-EDB6B01C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2670175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20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20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</p:txBody>
      </p:sp>
      <p:sp>
        <p:nvSpPr>
          <p:cNvPr id="3085" name="Rectangle 14">
            <a:extLst>
              <a:ext uri="{FF2B5EF4-FFF2-40B4-BE49-F238E27FC236}">
                <a16:creationId xmlns:a16="http://schemas.microsoft.com/office/drawing/2014/main" id="{95D386C2-A4FF-4214-BCD4-FB10F3EA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2090738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E</a:t>
            </a:r>
          </a:p>
        </p:txBody>
      </p:sp>
      <p:sp>
        <p:nvSpPr>
          <p:cNvPr id="3086" name="Rectangle 15">
            <a:extLst>
              <a:ext uri="{FF2B5EF4-FFF2-40B4-BE49-F238E27FC236}">
                <a16:creationId xmlns:a16="http://schemas.microsoft.com/office/drawing/2014/main" id="{6298ACB4-B32C-417D-A626-98A3EC8F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2670175"/>
            <a:ext cx="457200" cy="2133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b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b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b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b</a:t>
            </a:r>
          </a:p>
        </p:txBody>
      </p:sp>
      <p:sp>
        <p:nvSpPr>
          <p:cNvPr id="31758" name="Slide Number Placeholder 1">
            <a:extLst>
              <a:ext uri="{FF2B5EF4-FFF2-40B4-BE49-F238E27FC236}">
                <a16:creationId xmlns:a16="http://schemas.microsoft.com/office/drawing/2014/main" id="{2A2A9367-D038-5805-F9E3-7F3756C57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515B050-A347-41AA-8D34-4B43D7F03DF6}" type="slidenum">
              <a:rPr lang="en-US" altLang="en-US">
                <a:solidFill>
                  <a:srgbClr val="7B9899"/>
                </a:solidFill>
              </a:rPr>
              <a:pPr/>
              <a:t>17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27FEA88B-AF31-4E0C-B026-54F61B50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1816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A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764DA377-1970-4A69-8CEB-1BED60E3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51816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B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CB274C2C-7C05-47E7-9B7D-F558E059F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867400"/>
            <a:ext cx="457200" cy="10287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2D12483-D0A7-4F06-A36B-49277A678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5867400"/>
            <a:ext cx="457200" cy="10287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2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52FD1F33-A050-4661-95F9-2E87E363C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51816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C</a:t>
            </a: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9D4EAB7B-D4AC-49C2-A611-E5D81E9DD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51816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D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6AA6B19C-9A88-4C74-A209-8FC3E0359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5867400"/>
            <a:ext cx="457200" cy="10287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58847828-F007-4AF3-B0B7-FC9733C94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5867400"/>
            <a:ext cx="457200" cy="10287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20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3B2CCDFB-1E7C-42E3-9003-5D4610299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51816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E</a:t>
            </a: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52EDE436-9FF6-4773-A76B-AC858FF5D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5867400"/>
            <a:ext cx="457200" cy="10287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b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627C769-C4ED-7EA6-9A59-552CE84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Rename Operation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5482A91-206A-A482-5D0B-3C78FE74A0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7848600" cy="4876800"/>
          </a:xfrm>
        </p:spPr>
        <p:txBody>
          <a:bodyPr/>
          <a:lstStyle/>
          <a:p>
            <a:pPr eaLnBrk="1" hangingPunct="1"/>
            <a:r>
              <a:rPr lang="en-US" altLang="en-US" sz="1800"/>
              <a:t>Allows us to name, and therefore to refer to, the results of relational-algebra expressions.</a:t>
            </a:r>
          </a:p>
          <a:p>
            <a:pPr eaLnBrk="1" hangingPunct="1"/>
            <a:r>
              <a:rPr lang="en-US" altLang="en-US" sz="1800"/>
              <a:t>Allows us to refer to a relation by more than one name.</a:t>
            </a:r>
          </a:p>
          <a:p>
            <a:pPr eaLnBrk="1" hangingPunct="1"/>
            <a:r>
              <a:rPr lang="en-US" altLang="en-US" sz="1800"/>
              <a:t>Example: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/>
              <a:t> 				</a:t>
            </a:r>
            <a:r>
              <a:rPr lang="en-US" altLang="en-US" sz="2000" i="1">
                <a:sym typeface="Symbol" panose="05050102010706020507" pitchFamily="18" charset="2"/>
              </a:rPr>
              <a:t></a:t>
            </a:r>
            <a:r>
              <a:rPr lang="en-US" altLang="en-US" sz="1800" i="1"/>
              <a:t> </a:t>
            </a:r>
            <a:r>
              <a:rPr lang="en-US" altLang="en-US" sz="2400" i="1" baseline="-25000"/>
              <a:t>x</a:t>
            </a:r>
            <a:r>
              <a:rPr lang="en-US" altLang="en-US" sz="1800"/>
              <a:t> (</a:t>
            </a:r>
            <a:r>
              <a:rPr lang="en-US" altLang="en-US" sz="1800" i="1"/>
              <a:t>E</a:t>
            </a:r>
            <a:r>
              <a:rPr lang="en-US" altLang="en-US" sz="1800"/>
              <a:t>)</a:t>
            </a:r>
            <a:br>
              <a:rPr lang="en-US" altLang="en-US" sz="1800"/>
            </a:br>
            <a:endParaRPr lang="en-US" altLang="en-US" sz="180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/>
              <a:t>	returns the expression </a:t>
            </a:r>
            <a:r>
              <a:rPr lang="en-US" altLang="en-US" sz="1800" i="1"/>
              <a:t>E</a:t>
            </a:r>
            <a:r>
              <a:rPr lang="en-US" altLang="en-US" sz="1800"/>
              <a:t> under the name </a:t>
            </a:r>
            <a:r>
              <a:rPr lang="en-US" altLang="en-US" sz="1800" i="1"/>
              <a:t>X</a:t>
            </a:r>
            <a:endParaRPr lang="en-US" altLang="en-US" sz="1800"/>
          </a:p>
          <a:p>
            <a:pPr eaLnBrk="1" hangingPunct="1"/>
            <a:r>
              <a:rPr lang="en-US" altLang="en-US" sz="1800"/>
              <a:t>If a relational-algebra expression </a:t>
            </a:r>
            <a:r>
              <a:rPr lang="en-US" altLang="en-US" sz="1800" i="1"/>
              <a:t>E</a:t>
            </a:r>
            <a:r>
              <a:rPr lang="en-US" altLang="en-US" sz="1800"/>
              <a:t> has arity </a:t>
            </a:r>
            <a:r>
              <a:rPr lang="en-US" altLang="en-US" sz="1800" i="1"/>
              <a:t>n</a:t>
            </a:r>
            <a:r>
              <a:rPr lang="en-US" altLang="en-US" sz="1800"/>
              <a:t>, then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/>
              <a:t>                                          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1800"/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/>
              <a:t>	returns the result of expression </a:t>
            </a:r>
            <a:r>
              <a:rPr lang="en-US" altLang="en-US" sz="1800" i="1"/>
              <a:t>E</a:t>
            </a:r>
            <a:r>
              <a:rPr lang="en-US" altLang="en-US" sz="1800"/>
              <a:t> under the name </a:t>
            </a:r>
            <a:r>
              <a:rPr lang="en-US" altLang="en-US" sz="1800" i="1"/>
              <a:t>X</a:t>
            </a:r>
            <a:r>
              <a:rPr lang="en-US" altLang="en-US" sz="1800"/>
              <a:t>, and with the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/>
              <a:t>	attributes renamed to </a:t>
            </a:r>
            <a:r>
              <a:rPr lang="en-US" altLang="en-US" sz="1800" i="1"/>
              <a:t>A</a:t>
            </a:r>
            <a:r>
              <a:rPr lang="en-US" altLang="en-US" sz="1600" i="1" baseline="-25000"/>
              <a:t>1 </a:t>
            </a:r>
            <a:r>
              <a:rPr lang="en-US" altLang="en-US" sz="1800" i="1"/>
              <a:t>, A</a:t>
            </a:r>
            <a:r>
              <a:rPr lang="en-US" altLang="en-US" sz="1800" i="1" baseline="-25000"/>
              <a:t>2 </a:t>
            </a:r>
            <a:r>
              <a:rPr lang="en-US" altLang="en-US" sz="1800" i="1"/>
              <a:t>, …., A</a:t>
            </a:r>
            <a:r>
              <a:rPr lang="en-US" altLang="en-US" sz="1800" i="1" baseline="-25000"/>
              <a:t>n </a:t>
            </a:r>
            <a:r>
              <a:rPr lang="en-US" altLang="en-US" sz="1800"/>
              <a:t>.</a:t>
            </a:r>
          </a:p>
          <a:p>
            <a:pPr eaLnBrk="1" hangingPunct="1"/>
            <a:endParaRPr lang="en-US" altLang="en-US" sz="1800"/>
          </a:p>
        </p:txBody>
      </p:sp>
      <p:graphicFrame>
        <p:nvGraphicFramePr>
          <p:cNvPr id="32772" name="Object 5">
            <a:extLst>
              <a:ext uri="{FF2B5EF4-FFF2-40B4-BE49-F238E27FC236}">
                <a16:creationId xmlns:a16="http://schemas.microsoft.com/office/drawing/2014/main" id="{CBA77154-5365-308A-FB1A-E0A9A8335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114800"/>
          <a:ext cx="20685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172" imgH="355446" progId="Equation.3">
                  <p:embed/>
                </p:oleObj>
              </mc:Choice>
              <mc:Fallback>
                <p:oleObj name="Equation" r:id="rId2" imgW="1447172" imgH="355446" progId="Equation.3">
                  <p:embed/>
                  <p:pic>
                    <p:nvPicPr>
                      <p:cNvPr id="32772" name="Object 5">
                        <a:extLst>
                          <a:ext uri="{FF2B5EF4-FFF2-40B4-BE49-F238E27FC236}">
                            <a16:creationId xmlns:a16="http://schemas.microsoft.com/office/drawing/2014/main" id="{CBA77154-5365-308A-FB1A-E0A9A8335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20685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Slide Number Placeholder 1">
            <a:extLst>
              <a:ext uri="{FF2B5EF4-FFF2-40B4-BE49-F238E27FC236}">
                <a16:creationId xmlns:a16="http://schemas.microsoft.com/office/drawing/2014/main" id="{44000241-4333-2CB5-6997-7E754370BF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1BBB76-E40B-4796-938E-B71D87E35041}" type="slidenum">
              <a:rPr lang="en-US" altLang="en-US">
                <a:solidFill>
                  <a:srgbClr val="7B9899"/>
                </a:solidFill>
              </a:rPr>
              <a:pPr/>
              <a:t>18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96876C5-C0EA-4CE0-5699-95B3AC3F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Banking Example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7B0E2BD-657B-2649-51FA-2189B28060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6861175" cy="4138613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800" i="1"/>
              <a:t>branch (branch_name, branch_city, assets)</a:t>
            </a:r>
            <a:br>
              <a:rPr lang="en-US" altLang="en-US" sz="1800" i="1"/>
            </a:br>
            <a:endParaRPr lang="en-US" altLang="en-US" sz="1800" i="1"/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800" i="1"/>
              <a:t>customer (customer_name, customer_street, customer_city)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endParaRPr lang="en-US" altLang="en-US" sz="1800" i="1"/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800" i="1"/>
              <a:t>account (account_number, branch_name, balance)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endParaRPr lang="en-US" altLang="en-US" sz="1800" i="1"/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800" i="1"/>
              <a:t>loan (loan_number, branch_name, amount)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endParaRPr lang="en-US" altLang="en-US" sz="1800" i="1"/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800" i="1"/>
              <a:t>depositor (customer_name, account_number)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endParaRPr lang="en-US" altLang="en-US" sz="1800" i="1"/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800" i="1"/>
              <a:t>borrower</a:t>
            </a:r>
            <a:r>
              <a:rPr lang="en-US" altLang="en-US" sz="1800" b="1" i="1">
                <a:solidFill>
                  <a:schemeClr val="tx2"/>
                </a:solidFill>
              </a:rPr>
              <a:t> </a:t>
            </a:r>
            <a:r>
              <a:rPr lang="en-US" altLang="en-US" sz="1800" i="1"/>
              <a:t>(customer_name, loan_number)</a:t>
            </a:r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5DB6F990-3DD6-8711-59E3-C9E6E15D7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F34A936-2935-4350-93C5-3508D50C32CF}" type="slidenum">
              <a:rPr lang="en-US" altLang="en-US">
                <a:solidFill>
                  <a:srgbClr val="7B9899"/>
                </a:solidFill>
              </a:rPr>
              <a:pPr/>
              <a:t>19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6621-E11F-45B2-918E-F9493532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1DD2-3BD4-4D78-BBE7-BBC148CB6B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Relational Algebra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Queries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11ACDB73-0EC7-C048-227B-990613EDC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7FB9972-0CF5-495F-8709-CBCD74AD3C9E}" type="slidenum">
              <a:rPr lang="en-US" altLang="en-US">
                <a:solidFill>
                  <a:srgbClr val="7B9899"/>
                </a:solidFill>
              </a:rPr>
              <a:pPr/>
              <a:t>2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0C19349-3E97-3DEE-0C6F-94797C8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Example Queries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0FC289B-FC0F-4B43-93FF-8A95674545C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838200" y="1417638"/>
            <a:ext cx="7912100" cy="5588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/>
              <a:t>Find all loans of over $1200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>
                <a:sym typeface="Symbol" pitchFamily="18" charset="2"/>
              </a:rPr>
              <a:t>                       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A871E498-5E5A-0619-F760-B4690A353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806700"/>
            <a:ext cx="77612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ym typeface="Symbol" panose="05050102010706020507" pitchFamily="18" charset="2"/>
              </a:rPr>
              <a:t>Find the loan number for each loan of an amount greater than                             $1200</a:t>
            </a:r>
          </a:p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1800">
                <a:sym typeface="Symbol" panose="05050102010706020507" pitchFamily="18" charset="2"/>
              </a:rPr>
              <a:t>                     </a:t>
            </a:r>
            <a:endParaRPr lang="en-US" altLang="en-US" sz="1800"/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474CA490-1CF2-5863-81B3-6DD1FED0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1609725"/>
            <a:ext cx="27257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400">
                <a:sym typeface="Symbol" panose="05050102010706020507" pitchFamily="18" charset="2"/>
              </a:rPr>
              <a:t>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amount</a:t>
            </a:r>
            <a:r>
              <a:rPr kumimoji="1" lang="en-US" altLang="en-US" sz="2400" i="1" baseline="-25000">
                <a:sym typeface="Symbol" panose="05050102010706020507" pitchFamily="18" charset="2"/>
              </a:rPr>
              <a:t> </a:t>
            </a:r>
            <a:r>
              <a:rPr kumimoji="1" lang="en-US" altLang="en-US" sz="2400" baseline="-25000">
                <a:sym typeface="Symbol" panose="05050102010706020507" pitchFamily="18" charset="2"/>
              </a:rPr>
              <a:t>&gt; 1200</a:t>
            </a:r>
            <a:r>
              <a:rPr kumimoji="1" lang="en-US" altLang="en-US" sz="2400">
                <a:sym typeface="Symbol" panose="05050102010706020507" pitchFamily="18" charset="2"/>
              </a:rPr>
              <a:t> (</a:t>
            </a:r>
            <a:r>
              <a:rPr kumimoji="1" lang="en-US" altLang="en-US" sz="2400" i="1">
                <a:sym typeface="Symbol" panose="05050102010706020507" pitchFamily="18" charset="2"/>
              </a:rPr>
              <a:t>loan</a:t>
            </a:r>
            <a:r>
              <a:rPr kumimoji="1" lang="en-US" altLang="en-US" sz="2400">
                <a:sym typeface="Symbol" panose="05050102010706020507" pitchFamily="18" charset="2"/>
              </a:rPr>
              <a:t>)</a:t>
            </a:r>
          </a:p>
          <a:p>
            <a:pPr algn="ctr"/>
            <a:endParaRPr lang="en-US" altLang="en-US" sz="1800"/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A9DC56D0-6F81-5CBB-1D0D-F6F1B9840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025" y="3502025"/>
            <a:ext cx="47069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400">
                <a:sym typeface="Symbol" panose="05050102010706020507" pitchFamily="18" charset="2"/>
              </a:rPr>
              <a:t>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loan_number</a:t>
            </a:r>
            <a:r>
              <a:rPr kumimoji="1" lang="en-US" altLang="en-US" sz="2400">
                <a:sym typeface="Symbol" panose="05050102010706020507" pitchFamily="18" charset="2"/>
              </a:rPr>
              <a:t> (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amount</a:t>
            </a:r>
            <a:r>
              <a:rPr kumimoji="1" lang="en-US" altLang="en-US" sz="2400" i="1">
                <a:sym typeface="Symbol" panose="05050102010706020507" pitchFamily="18" charset="2"/>
              </a:rPr>
              <a:t> </a:t>
            </a:r>
            <a:r>
              <a:rPr kumimoji="1" lang="en-US" altLang="en-US" sz="2400" baseline="-25000">
                <a:sym typeface="Symbol" panose="05050102010706020507" pitchFamily="18" charset="2"/>
              </a:rPr>
              <a:t>&gt; 1200</a:t>
            </a:r>
            <a:r>
              <a:rPr kumimoji="1" lang="en-US" altLang="en-US" sz="2400">
                <a:sym typeface="Symbol" panose="05050102010706020507" pitchFamily="18" charset="2"/>
              </a:rPr>
              <a:t> (</a:t>
            </a:r>
            <a:r>
              <a:rPr kumimoji="1" lang="en-US" altLang="en-US" sz="2400" i="1">
                <a:sym typeface="Symbol" panose="05050102010706020507" pitchFamily="18" charset="2"/>
              </a:rPr>
              <a:t>loan</a:t>
            </a:r>
            <a:r>
              <a:rPr kumimoji="1" lang="en-US" altLang="en-US" sz="2400">
                <a:sym typeface="Symbol" panose="05050102010706020507" pitchFamily="18" charset="2"/>
              </a:rPr>
              <a:t>))</a:t>
            </a:r>
            <a:endParaRPr kumimoji="1" lang="en-US" altLang="en-US" sz="2400"/>
          </a:p>
          <a:p>
            <a:pPr algn="ctr"/>
            <a:endParaRPr lang="en-US" altLang="en-US" sz="1800"/>
          </a:p>
          <a:p>
            <a:pPr algn="ctr"/>
            <a:endParaRPr lang="en-US" altLang="en-US" sz="1800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08219762-2F18-4CDD-BC3D-3E550618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22763"/>
            <a:ext cx="76612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Find the names of all customers who have a loan, an account, or both, from the bank</a:t>
            </a:r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6F7A8752-4580-D32F-4476-664F5EC95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195888"/>
            <a:ext cx="68135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 algn="ctr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en-US" sz="2000">
                <a:sym typeface="Symbol" panose="05050102010706020507" pitchFamily="18" charset="2"/>
              </a:rPr>
              <a:t></a:t>
            </a:r>
            <a:r>
              <a:rPr kumimoji="1" lang="en-US" altLang="en-US" sz="2400" i="1" baseline="-25000">
                <a:sym typeface="Symbol" panose="05050102010706020507" pitchFamily="18" charset="2"/>
              </a:rPr>
              <a:t>customer_name</a:t>
            </a:r>
            <a:r>
              <a:rPr kumimoji="1" lang="en-US" altLang="en-US" sz="2000">
                <a:sym typeface="Symbol" panose="05050102010706020507" pitchFamily="18" charset="2"/>
              </a:rPr>
              <a:t> (</a:t>
            </a:r>
            <a:r>
              <a:rPr kumimoji="1" lang="en-US" altLang="en-US" sz="2000" i="1">
                <a:sym typeface="Symbol" panose="05050102010706020507" pitchFamily="18" charset="2"/>
              </a:rPr>
              <a:t>borrower</a:t>
            </a:r>
            <a:r>
              <a:rPr kumimoji="1" lang="en-US" altLang="en-US" sz="2000">
                <a:sym typeface="Symbol" panose="05050102010706020507" pitchFamily="18" charset="2"/>
              </a:rPr>
              <a:t>)  </a:t>
            </a:r>
            <a:r>
              <a:rPr kumimoji="1" lang="en-US" altLang="en-US" sz="2400" i="1" baseline="-25000">
                <a:sym typeface="Symbol" panose="05050102010706020507" pitchFamily="18" charset="2"/>
              </a:rPr>
              <a:t>customer_name</a:t>
            </a:r>
            <a:r>
              <a:rPr kumimoji="1" lang="en-US" altLang="en-US" sz="2000">
                <a:sym typeface="Symbol" panose="05050102010706020507" pitchFamily="18" charset="2"/>
              </a:rPr>
              <a:t> (</a:t>
            </a:r>
            <a:r>
              <a:rPr kumimoji="1" lang="en-US" altLang="en-US" sz="2000" i="1">
                <a:sym typeface="Symbol" panose="05050102010706020507" pitchFamily="18" charset="2"/>
              </a:rPr>
              <a:t>depositor</a:t>
            </a:r>
            <a:r>
              <a:rPr kumimoji="1" lang="en-US" altLang="en-US" sz="2000">
                <a:sym typeface="Symbol" panose="05050102010706020507" pitchFamily="18" charset="2"/>
              </a:rPr>
              <a:t>)</a:t>
            </a:r>
          </a:p>
          <a:p>
            <a:pPr algn="ctr"/>
            <a:endParaRPr lang="en-US" altLang="en-US" sz="1800"/>
          </a:p>
        </p:txBody>
      </p:sp>
      <p:sp>
        <p:nvSpPr>
          <p:cNvPr id="34825" name="Slide Number Placeholder 1">
            <a:extLst>
              <a:ext uri="{FF2B5EF4-FFF2-40B4-BE49-F238E27FC236}">
                <a16:creationId xmlns:a16="http://schemas.microsoft.com/office/drawing/2014/main" id="{D875EF71-72B9-93BA-9940-B9FEBF9A0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D341DA9-A7AC-4FCA-A103-CFA39222BB93}" type="slidenum">
              <a:rPr lang="en-US" altLang="en-US">
                <a:solidFill>
                  <a:srgbClr val="7B9899"/>
                </a:solidFill>
              </a:rPr>
              <a:pPr/>
              <a:t>20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382" grpId="0" autoUpdateAnimBg="0"/>
      <p:bldP spid="10138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FA324E7-7AB4-864C-D892-145DE6A9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Example Queries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86F1F83-8F4E-AF9A-E282-7FBA3B9A55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2625" y="1362075"/>
            <a:ext cx="8013700" cy="825500"/>
          </a:xfrm>
        </p:spPr>
        <p:txBody>
          <a:bodyPr/>
          <a:lstStyle/>
          <a:p>
            <a:pPr eaLnBrk="1" hangingPunct="1"/>
            <a:r>
              <a:rPr lang="en-US" altLang="en-US" sz="1800"/>
              <a:t>Find the names of all customers who have a loan at the Perryridge branch.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258D22F1-B926-130A-69A6-07724DE35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3163888"/>
            <a:ext cx="7816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ym typeface="Symbol" panose="05050102010706020507" pitchFamily="18" charset="2"/>
              </a:rPr>
              <a:t>  Find the names of all customers who have a loan at the </a:t>
            </a:r>
            <a:br>
              <a:rPr kumimoji="1" lang="en-US" altLang="en-US" sz="1800">
                <a:sym typeface="Symbol" panose="05050102010706020507" pitchFamily="18" charset="2"/>
              </a:rPr>
            </a:br>
            <a:r>
              <a:rPr kumimoji="1" lang="en-US" altLang="en-US" sz="1800">
                <a:sym typeface="Symbol" panose="05050102010706020507" pitchFamily="18" charset="2"/>
              </a:rPr>
              <a:t>    Perryridge branch but do not have an account at any branch of   </a:t>
            </a:r>
            <a:br>
              <a:rPr kumimoji="1" lang="en-US" altLang="en-US" sz="1800">
                <a:sym typeface="Symbol" panose="05050102010706020507" pitchFamily="18" charset="2"/>
              </a:rPr>
            </a:br>
            <a:r>
              <a:rPr kumimoji="1" lang="en-US" altLang="en-US" sz="1800">
                <a:sym typeface="Symbol" panose="05050102010706020507" pitchFamily="18" charset="2"/>
              </a:rPr>
              <a:t>    the bank.</a:t>
            </a:r>
            <a:endParaRPr lang="en-US" altLang="en-US" sz="1800"/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5D4EF587-EEBD-0B26-B8D0-A19E143A3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3984625"/>
            <a:ext cx="8469312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>
                <a:sym typeface="Symbol" panose="05050102010706020507" pitchFamily="18" charset="2"/>
              </a:rPr>
              <a:t>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customer_name</a:t>
            </a:r>
            <a:r>
              <a:rPr kumimoji="1" lang="en-US" altLang="en-US" sz="2000">
                <a:sym typeface="Symbol" panose="05050102010706020507" pitchFamily="18" charset="2"/>
              </a:rPr>
              <a:t> (</a:t>
            </a:r>
            <a:r>
              <a:rPr kumimoji="1" lang="en-US" altLang="en-US" sz="2800">
                <a:sym typeface="Symbol" panose="05050102010706020507" pitchFamily="18" charset="2"/>
              </a:rPr>
              <a:t>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branch_name = “Perryridge”</a:t>
            </a:r>
            <a:endParaRPr kumimoji="1" lang="en-US" altLang="en-US" sz="2800"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>
                <a:sym typeface="Symbol" panose="05050102010706020507" pitchFamily="18" charset="2"/>
              </a:rPr>
              <a:t> (</a:t>
            </a:r>
            <a:r>
              <a:rPr kumimoji="1" lang="en-US" altLang="en-US" sz="2800">
                <a:sym typeface="Symbol" panose="05050102010706020507" pitchFamily="18" charset="2"/>
              </a:rPr>
              <a:t>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borrower.loan_number = loan.loan_number</a:t>
            </a:r>
            <a:r>
              <a:rPr kumimoji="1" lang="en-US" altLang="en-US" sz="2000">
                <a:sym typeface="Symbol" panose="05050102010706020507" pitchFamily="18" charset="2"/>
              </a:rPr>
              <a:t>(borrower x loan)))  –           </a:t>
            </a:r>
            <a:br>
              <a:rPr kumimoji="1" lang="en-US" altLang="en-US" sz="2000">
                <a:sym typeface="Symbol" panose="05050102010706020507" pitchFamily="18" charset="2"/>
              </a:rPr>
            </a:br>
            <a:r>
              <a:rPr kumimoji="1" lang="en-US" altLang="en-US" sz="2000">
                <a:sym typeface="Symbol" panose="05050102010706020507" pitchFamily="18" charset="2"/>
              </a:rPr>
              <a:t>     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customer_name</a:t>
            </a:r>
            <a:r>
              <a:rPr kumimoji="1" lang="en-US" altLang="en-US" sz="2000">
                <a:sym typeface="Symbol" panose="05050102010706020507" pitchFamily="18" charset="2"/>
              </a:rPr>
              <a:t>(depositor)</a:t>
            </a:r>
            <a:endParaRPr lang="en-US" altLang="en-US" sz="2000"/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01F1DF0E-95FF-2F95-703F-6FC434813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774825"/>
            <a:ext cx="743743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400">
                <a:sym typeface="Symbol" panose="05050102010706020507" pitchFamily="18" charset="2"/>
              </a:rPr>
              <a:t>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customer_name</a:t>
            </a:r>
            <a:r>
              <a:rPr kumimoji="1" lang="en-US" altLang="en-US" sz="2400">
                <a:sym typeface="Symbol" panose="05050102010706020507" pitchFamily="18" charset="2"/>
              </a:rPr>
              <a:t> (</a:t>
            </a:r>
            <a:r>
              <a:rPr kumimoji="1" lang="en-US" altLang="en-US" sz="2800">
                <a:sym typeface="Symbol" panose="05050102010706020507" pitchFamily="18" charset="2"/>
              </a:rPr>
              <a:t>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branch_name=“Perryridge</a:t>
            </a:r>
            <a:r>
              <a:rPr kumimoji="1" lang="en-US" altLang="en-US" sz="2400" i="1" baseline="-25000">
                <a:sym typeface="Symbol" panose="05050102010706020507" pitchFamily="18" charset="2"/>
              </a:rPr>
              <a:t>”</a:t>
            </a:r>
            <a:endParaRPr kumimoji="1" lang="en-US" altLang="en-US" sz="2400">
              <a:sym typeface="Symbol" panose="05050102010706020507" pitchFamily="18" charset="2"/>
            </a:endParaRPr>
          </a:p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400"/>
              <a:t>    (</a:t>
            </a:r>
            <a:r>
              <a:rPr kumimoji="1" lang="en-US" altLang="en-US" sz="2400" i="1">
                <a:sym typeface="Symbol" panose="05050102010706020507" pitchFamily="18" charset="2"/>
              </a:rPr>
              <a:t>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borrower.loan_number = loan.loan_number</a:t>
            </a:r>
            <a:r>
              <a:rPr kumimoji="1" lang="en-US" altLang="en-US" sz="2000">
                <a:sym typeface="Symbol" panose="05050102010706020507" pitchFamily="18" charset="2"/>
              </a:rPr>
              <a:t>(</a:t>
            </a:r>
            <a:r>
              <a:rPr kumimoji="1" lang="en-US" altLang="en-US" sz="2000" i="1">
                <a:sym typeface="Symbol" panose="05050102010706020507" pitchFamily="18" charset="2"/>
              </a:rPr>
              <a:t>borrower x loan</a:t>
            </a:r>
            <a:r>
              <a:rPr kumimoji="1" lang="en-US" altLang="en-US" sz="2000">
                <a:sym typeface="Symbol" panose="05050102010706020507" pitchFamily="18" charset="2"/>
              </a:rPr>
              <a:t>)))</a:t>
            </a:r>
          </a:p>
        </p:txBody>
      </p:sp>
      <p:sp>
        <p:nvSpPr>
          <p:cNvPr id="35847" name="Slide Number Placeholder 1">
            <a:extLst>
              <a:ext uri="{FF2B5EF4-FFF2-40B4-BE49-F238E27FC236}">
                <a16:creationId xmlns:a16="http://schemas.microsoft.com/office/drawing/2014/main" id="{BAB71715-BB0F-86E7-381C-368B47582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CF3F836-46BC-4116-BEB3-6AB5090746CC}" type="slidenum">
              <a:rPr lang="en-US" altLang="en-US">
                <a:solidFill>
                  <a:srgbClr val="7B9899"/>
                </a:solidFill>
              </a:rPr>
              <a:pPr/>
              <a:t>21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5" grpId="0" autoUpdateAnimBg="0"/>
      <p:bldP spid="10752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DEB1B29-0C60-7FE5-0071-1A217203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Example Queries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41A85B6-6909-865E-5D76-C674141F13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8975" y="1371600"/>
            <a:ext cx="8153400" cy="698500"/>
          </a:xfrm>
        </p:spPr>
        <p:txBody>
          <a:bodyPr/>
          <a:lstStyle/>
          <a:p>
            <a:pPr eaLnBrk="1" hangingPunct="1"/>
            <a:r>
              <a:rPr lang="en-US" altLang="en-US" sz="1800"/>
              <a:t>Find the names of all customers who have a loan at the Perryridge branch.</a:t>
            </a:r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id="{C6BF8241-C4C3-EA52-A9B8-9100BFD0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3873500"/>
            <a:ext cx="7858125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850900" indent="-3937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>
                <a:sym typeface="Symbol" panose="05050102010706020507" pitchFamily="18" charset="2"/>
              </a:rPr>
              <a:t> Query 2</a:t>
            </a:r>
          </a:p>
          <a:p>
            <a:pPr lvl="1">
              <a:lnSpc>
                <a:spcPct val="13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1" lang="en-US" altLang="en-US" sz="2000">
                <a:sym typeface="Symbol" panose="05050102010706020507" pitchFamily="18" charset="2"/>
              </a:rPr>
              <a:t> </a:t>
            </a:r>
            <a:r>
              <a:rPr kumimoji="1" lang="en-US" altLang="en-US" sz="2400">
                <a:sym typeface="Symbol" panose="05050102010706020507" pitchFamily="18" charset="2"/>
              </a:rPr>
              <a:t></a:t>
            </a:r>
            <a:r>
              <a:rPr kumimoji="1" lang="en-US" altLang="en-US" sz="2800" baseline="-25000">
                <a:sym typeface="Symbol" panose="05050102010706020507" pitchFamily="18" charset="2"/>
              </a:rPr>
              <a:t>customer_name</a:t>
            </a:r>
            <a:r>
              <a:rPr kumimoji="1" lang="en-US" altLang="en-US" sz="2400">
                <a:sym typeface="Symbol" panose="05050102010706020507" pitchFamily="18" charset="2"/>
              </a:rPr>
              <a:t>(</a:t>
            </a:r>
            <a:r>
              <a:rPr kumimoji="1" lang="en-US" altLang="en-US" sz="2800" baseline="-25000">
                <a:sym typeface="Symbol" panose="05050102010706020507" pitchFamily="18" charset="2"/>
              </a:rPr>
              <a:t>loan.loan_number = borrower.loan_number </a:t>
            </a:r>
            <a:r>
              <a:rPr kumimoji="1" lang="en-US" altLang="en-US" sz="2400">
                <a:sym typeface="Symbol" panose="05050102010706020507" pitchFamily="18" charset="2"/>
              </a:rPr>
              <a:t>(</a:t>
            </a:r>
            <a:br>
              <a:rPr kumimoji="1" lang="en-US" altLang="en-US" sz="2400">
                <a:sym typeface="Symbol" panose="05050102010706020507" pitchFamily="18" charset="2"/>
              </a:rPr>
            </a:br>
            <a:r>
              <a:rPr kumimoji="1" lang="en-US" altLang="en-US" sz="2400">
                <a:sym typeface="Symbol" panose="05050102010706020507" pitchFamily="18" charset="2"/>
              </a:rPr>
              <a:t>             (</a:t>
            </a:r>
            <a:r>
              <a:rPr kumimoji="1" lang="en-US" altLang="en-US" sz="2800" baseline="-25000">
                <a:sym typeface="Symbol" panose="05050102010706020507" pitchFamily="18" charset="2"/>
              </a:rPr>
              <a:t>branch_name = “Perryridge</a:t>
            </a:r>
            <a:r>
              <a:rPr kumimoji="1" lang="en-US" altLang="en-US" sz="2000" baseline="-25000">
                <a:sym typeface="Symbol" panose="05050102010706020507" pitchFamily="18" charset="2"/>
              </a:rPr>
              <a:t>” </a:t>
            </a:r>
            <a:r>
              <a:rPr kumimoji="1" lang="en-US" altLang="en-US" sz="2000">
                <a:sym typeface="Symbol" panose="05050102010706020507" pitchFamily="18" charset="2"/>
              </a:rPr>
              <a:t>(loan)) x  borrower))</a:t>
            </a:r>
            <a:endParaRPr kumimoji="1" lang="en-US" altLang="en-US" sz="2000"/>
          </a:p>
          <a:p>
            <a:pPr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endParaRPr lang="en-US" altLang="en-US" sz="1800"/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013D5727-5E7C-4E12-BBF6-10B07886E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841500"/>
            <a:ext cx="86614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/>
              <a:t>Query 1</a:t>
            </a:r>
            <a:br>
              <a:rPr kumimoji="1" lang="en-US" altLang="en-US" sz="1800"/>
            </a:br>
            <a:r>
              <a:rPr kumimoji="1" lang="en-US" altLang="en-US" sz="1800"/>
              <a:t>  </a:t>
            </a:r>
            <a:r>
              <a:rPr kumimoji="1" lang="en-US" altLang="en-US" sz="2400">
                <a:sym typeface="Symbol" panose="05050102010706020507" pitchFamily="18" charset="2"/>
              </a:rPr>
              <a:t></a:t>
            </a:r>
            <a:r>
              <a:rPr kumimoji="1" lang="en-US" altLang="en-US" sz="2800" baseline="-25000">
                <a:sym typeface="Symbol" panose="05050102010706020507" pitchFamily="18" charset="2"/>
              </a:rPr>
              <a:t>customer_name </a:t>
            </a:r>
            <a:r>
              <a:rPr kumimoji="1" lang="en-US" altLang="en-US" sz="2400">
                <a:sym typeface="Symbol" panose="05050102010706020507" pitchFamily="18" charset="2"/>
              </a:rPr>
              <a:t>(</a:t>
            </a:r>
            <a:r>
              <a:rPr kumimoji="1" lang="en-US" altLang="en-US" sz="2800" baseline="-25000">
                <a:sym typeface="Symbol" panose="05050102010706020507" pitchFamily="18" charset="2"/>
              </a:rPr>
              <a:t>branch_name = “Perryridge”</a:t>
            </a:r>
            <a:r>
              <a:rPr kumimoji="1" lang="en-US" altLang="en-US" sz="2800">
                <a:sym typeface="Symbol" panose="05050102010706020507" pitchFamily="18" charset="2"/>
              </a:rPr>
              <a:t> </a:t>
            </a:r>
            <a:r>
              <a:rPr kumimoji="1" lang="en-US" altLang="en-US" sz="2000">
                <a:sym typeface="Symbol" panose="05050102010706020507" pitchFamily="18" charset="2"/>
              </a:rPr>
              <a:t>(</a:t>
            </a:r>
            <a:br>
              <a:rPr kumimoji="1" lang="en-US" altLang="en-US" sz="2000">
                <a:sym typeface="Symbol" panose="05050102010706020507" pitchFamily="18" charset="2"/>
              </a:rPr>
            </a:br>
            <a:r>
              <a:rPr kumimoji="1" lang="en-US" altLang="en-US" sz="2400">
                <a:sym typeface="Symbol" panose="05050102010706020507" pitchFamily="18" charset="2"/>
              </a:rPr>
              <a:t>  </a:t>
            </a:r>
            <a:r>
              <a:rPr kumimoji="1" lang="en-US" altLang="en-US" sz="2800" baseline="-25000">
                <a:sym typeface="Symbol" panose="05050102010706020507" pitchFamily="18" charset="2"/>
              </a:rPr>
              <a:t>borrower.loan_number = loan.loan_number </a:t>
            </a:r>
            <a:r>
              <a:rPr kumimoji="1" lang="en-US" altLang="en-US" sz="2000">
                <a:sym typeface="Symbol" panose="05050102010706020507" pitchFamily="18" charset="2"/>
              </a:rPr>
              <a:t>(borrower x loan)))</a:t>
            </a:r>
          </a:p>
          <a:p>
            <a:endParaRPr lang="en-US" altLang="en-US" sz="2000"/>
          </a:p>
        </p:txBody>
      </p:sp>
      <p:sp>
        <p:nvSpPr>
          <p:cNvPr id="36870" name="Slide Number Placeholder 1">
            <a:extLst>
              <a:ext uri="{FF2B5EF4-FFF2-40B4-BE49-F238E27FC236}">
                <a16:creationId xmlns:a16="http://schemas.microsoft.com/office/drawing/2014/main" id="{56F6B2F9-1AA8-3EFD-4E16-EB08A254EB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A5F55C3-110B-49A1-829E-D5AFBA5F22A9}" type="slidenum">
              <a:rPr lang="en-US" altLang="en-US">
                <a:solidFill>
                  <a:srgbClr val="7B9899"/>
                </a:solidFill>
              </a:rPr>
              <a:pPr/>
              <a:t>22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0DD67F5-E84F-20F9-66CA-F9B96FB2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Example Queries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254F443-A341-F382-BB94-71C3B4281F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661275" cy="2895600"/>
          </a:xfrm>
        </p:spPr>
        <p:txBody>
          <a:bodyPr/>
          <a:lstStyle/>
          <a:p>
            <a:pPr eaLnBrk="1" hangingPunct="1"/>
            <a:r>
              <a:rPr lang="en-US" altLang="en-US" sz="1600"/>
              <a:t>Find the largest account balance</a:t>
            </a:r>
          </a:p>
          <a:p>
            <a:pPr lvl="1" eaLnBrk="1" hangingPunct="1"/>
            <a:r>
              <a:rPr lang="en-US" altLang="en-US" sz="1600"/>
              <a:t>Strategy:</a:t>
            </a:r>
          </a:p>
          <a:p>
            <a:pPr lvl="2" eaLnBrk="1" hangingPunct="1"/>
            <a:r>
              <a:rPr lang="en-US" altLang="en-US" sz="1600"/>
              <a:t>Find those balances that are </a:t>
            </a:r>
            <a:r>
              <a:rPr lang="en-US" altLang="en-US" sz="1600" i="1"/>
              <a:t>not </a:t>
            </a:r>
            <a:r>
              <a:rPr lang="en-US" altLang="en-US" sz="1600"/>
              <a:t>the largest</a:t>
            </a:r>
          </a:p>
          <a:p>
            <a:pPr lvl="3" eaLnBrk="1" hangingPunct="1"/>
            <a:r>
              <a:rPr lang="en-US" altLang="en-US" sz="1600"/>
              <a:t>Rename </a:t>
            </a:r>
            <a:r>
              <a:rPr lang="en-US" altLang="en-US" sz="1600" i="1"/>
              <a:t>account </a:t>
            </a:r>
            <a:r>
              <a:rPr lang="en-US" altLang="en-US" sz="1600"/>
              <a:t>relation as </a:t>
            </a:r>
            <a:r>
              <a:rPr lang="en-US" altLang="en-US" sz="1600" i="1"/>
              <a:t>d </a:t>
            </a:r>
            <a:r>
              <a:rPr lang="en-US" altLang="en-US" sz="1600"/>
              <a:t>so that we can compare each account balance with all others</a:t>
            </a:r>
          </a:p>
          <a:p>
            <a:pPr lvl="2" eaLnBrk="1" hangingPunct="1"/>
            <a:r>
              <a:rPr lang="en-US" altLang="en-US" sz="1600"/>
              <a:t>Use set difference to find those account balances that were </a:t>
            </a:r>
            <a:r>
              <a:rPr lang="en-US" altLang="en-US" sz="1600" i="1"/>
              <a:t>not</a:t>
            </a:r>
            <a:r>
              <a:rPr lang="en-US" altLang="en-US" sz="1600"/>
              <a:t> found in the earlier step.  </a:t>
            </a:r>
          </a:p>
          <a:p>
            <a:pPr lvl="1" eaLnBrk="1" hangingPunct="1"/>
            <a:r>
              <a:rPr lang="en-US" altLang="en-US" sz="1600"/>
              <a:t>The query is: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600">
                <a:sym typeface="Symbol" panose="05050102010706020507" pitchFamily="18" charset="2"/>
              </a:rPr>
              <a:t>     </a:t>
            </a:r>
            <a:endParaRPr lang="en-US" altLang="en-US" sz="1800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555DAB87-A10D-031A-1891-3F9FCA4D1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57600"/>
            <a:ext cx="73310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400">
                <a:sym typeface="Symbol" panose="05050102010706020507" pitchFamily="18" charset="2"/>
              </a:rPr>
              <a:t>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balance</a:t>
            </a:r>
            <a:r>
              <a:rPr kumimoji="1" lang="en-US" altLang="en-US" sz="2400" i="1">
                <a:sym typeface="Symbol" panose="05050102010706020507" pitchFamily="18" charset="2"/>
              </a:rPr>
              <a:t>(account) </a:t>
            </a:r>
            <a:r>
              <a:rPr kumimoji="1" lang="en-US" altLang="en-US" sz="2400">
                <a:sym typeface="Symbol" panose="05050102010706020507" pitchFamily="18" charset="2"/>
              </a:rPr>
              <a:t>- 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account.balance</a:t>
            </a:r>
            <a:endParaRPr kumimoji="1" lang="en-US" altLang="en-US" sz="2800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400">
                <a:sym typeface="Symbol" panose="05050102010706020507" pitchFamily="18" charset="2"/>
              </a:rPr>
              <a:t>    (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account.balance &lt; d.balance</a:t>
            </a:r>
            <a:r>
              <a:rPr kumimoji="1" lang="en-US" altLang="en-US" sz="2400" i="1">
                <a:sym typeface="Symbol" panose="05050102010706020507" pitchFamily="18" charset="2"/>
              </a:rPr>
              <a:t> </a:t>
            </a:r>
            <a:r>
              <a:rPr kumimoji="1" lang="en-US" altLang="en-US" sz="2000">
                <a:sym typeface="Symbol" panose="05050102010706020507" pitchFamily="18" charset="2"/>
              </a:rPr>
              <a:t>(</a:t>
            </a:r>
            <a:r>
              <a:rPr kumimoji="1" lang="en-US" altLang="en-US" sz="2000" i="1">
                <a:sym typeface="Symbol" panose="05050102010706020507" pitchFamily="18" charset="2"/>
              </a:rPr>
              <a:t>account</a:t>
            </a:r>
            <a:r>
              <a:rPr kumimoji="1" lang="en-US" altLang="en-US" sz="2400" i="1">
                <a:sym typeface="Symbol" panose="05050102010706020507" pitchFamily="18" charset="2"/>
              </a:rPr>
              <a:t> </a:t>
            </a:r>
            <a:r>
              <a:rPr kumimoji="1" lang="en-US" altLang="en-US" sz="2000" i="1">
                <a:sym typeface="Symbol" panose="05050102010706020507" pitchFamily="18" charset="2"/>
              </a:rPr>
              <a:t>x</a:t>
            </a:r>
            <a:r>
              <a:rPr kumimoji="1" lang="en-US" altLang="en-US" sz="2400" i="1">
                <a:sym typeface="Symbol" panose="05050102010706020507" pitchFamily="18" charset="2"/>
              </a:rPr>
              <a:t> </a:t>
            </a:r>
            <a:r>
              <a:rPr kumimoji="1" lang="en-US" altLang="en-US" sz="2400" i="1">
                <a:latin typeface="Symbol" panose="05050102010706020507" pitchFamily="18" charset="2"/>
                <a:sym typeface="Symbol" panose="05050102010706020507" pitchFamily="18" charset="2"/>
              </a:rPr>
              <a:t>r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d</a:t>
            </a:r>
            <a:r>
              <a:rPr kumimoji="1" lang="en-US" altLang="en-US" sz="2400" i="1">
                <a:sym typeface="Symbol" panose="05050102010706020507" pitchFamily="18" charset="2"/>
              </a:rPr>
              <a:t> </a:t>
            </a:r>
            <a:r>
              <a:rPr kumimoji="1" lang="en-US" altLang="en-US" sz="2000" i="1">
                <a:sym typeface="Symbol" panose="05050102010706020507" pitchFamily="18" charset="2"/>
              </a:rPr>
              <a:t>(account</a:t>
            </a:r>
            <a:r>
              <a:rPr kumimoji="1" lang="en-US" altLang="en-US" sz="2000">
                <a:sym typeface="Symbol" panose="05050102010706020507" pitchFamily="18" charset="2"/>
              </a:rPr>
              <a:t>)))</a:t>
            </a:r>
            <a:endParaRPr lang="en-US" altLang="en-US" sz="2000"/>
          </a:p>
        </p:txBody>
      </p:sp>
      <p:sp>
        <p:nvSpPr>
          <p:cNvPr id="37893" name="Slide Number Placeholder 1">
            <a:extLst>
              <a:ext uri="{FF2B5EF4-FFF2-40B4-BE49-F238E27FC236}">
                <a16:creationId xmlns:a16="http://schemas.microsoft.com/office/drawing/2014/main" id="{1CA9C2DE-6F28-C9C1-7A9F-CA833A2F7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D255C3-EDD3-41C1-B381-F74CEC428A34}" type="slidenum">
              <a:rPr lang="en-US" altLang="en-US">
                <a:solidFill>
                  <a:srgbClr val="7B9899"/>
                </a:solidFill>
              </a:rPr>
              <a:pPr/>
              <a:t>23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724D69D-37A0-8796-6C91-64BAFB98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Formal Definition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F688EA7-A019-1F74-0A48-5E5C2CE5F7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8486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/>
              <a:t>A basic expression in the relational algebra consists of either one of the following: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 relation in the database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 constant relation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/>
              <a:t>Let 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1</a:t>
            </a:r>
            <a:r>
              <a:rPr lang="en-US" altLang="en-US" sz="1800"/>
              <a:t> and 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2</a:t>
            </a:r>
            <a:r>
              <a:rPr lang="en-US" altLang="en-US" sz="1800"/>
              <a:t>  be relational-algebra expressions; the following are all relational-algebra expressions: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 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2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r>
              <a:rPr lang="en-US" altLang="en-US" sz="1800"/>
              <a:t>–</a:t>
            </a:r>
            <a:r>
              <a:rPr lang="en-US" altLang="en-US" sz="1800">
                <a:sym typeface="Symbol" panose="05050102010706020507" pitchFamily="18" charset="2"/>
              </a:rPr>
              <a:t> 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2</a:t>
            </a:r>
            <a:endParaRPr lang="en-US" altLang="en-US" sz="2400"/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i="1"/>
              <a:t>E</a:t>
            </a:r>
            <a:r>
              <a:rPr lang="en-US" altLang="en-US" sz="2400" i="1" baseline="-25000"/>
              <a:t>1</a:t>
            </a:r>
            <a:r>
              <a:rPr lang="en-US" altLang="en-US" sz="1800"/>
              <a:t> x </a:t>
            </a:r>
            <a:r>
              <a:rPr lang="en-US" altLang="en-US" sz="1800" i="1"/>
              <a:t>E</a:t>
            </a:r>
            <a:r>
              <a:rPr lang="en-US" altLang="en-US" sz="2400" i="1" baseline="-25000"/>
              <a:t>2</a:t>
            </a:r>
            <a:endParaRPr lang="en-US" altLang="en-US" sz="2400"/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i="1">
                <a:sym typeface="Symbol" panose="05050102010706020507" pitchFamily="18" charset="2"/>
              </a:rPr>
              <a:t></a:t>
            </a:r>
            <a:r>
              <a:rPr lang="en-US" altLang="en-US" sz="2400" i="1" baseline="-25000">
                <a:sym typeface="Symbol" panose="05050102010706020507" pitchFamily="18" charset="2"/>
              </a:rPr>
              <a:t>p</a:t>
            </a:r>
            <a:r>
              <a:rPr lang="en-US" altLang="en-US" sz="1800">
                <a:sym typeface="Symbol" panose="05050102010706020507" pitchFamily="18" charset="2"/>
              </a:rPr>
              <a:t> (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), </a:t>
            </a:r>
            <a:r>
              <a:rPr lang="en-US" altLang="en-US" sz="1800" i="1">
                <a:sym typeface="Symbol" panose="05050102010706020507" pitchFamily="18" charset="2"/>
              </a:rPr>
              <a:t>P</a:t>
            </a:r>
            <a:r>
              <a:rPr lang="en-US" altLang="en-US" sz="1800">
                <a:sym typeface="Symbol" panose="05050102010706020507" pitchFamily="18" charset="2"/>
              </a:rPr>
              <a:t> is a predicate on attributes in 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>
                <a:sym typeface="Symbol" panose="05050102010706020507" pitchFamily="18" charset="2"/>
              </a:rPr>
              <a:t></a:t>
            </a:r>
            <a:r>
              <a:rPr lang="en-US" altLang="en-US" sz="2400" i="1" baseline="-25000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(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),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 is a list consisting of some of the attributes in 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i="1">
                <a:sym typeface="Symbol" panose="05050102010706020507" pitchFamily="18" charset="2"/>
              </a:rPr>
              <a:t></a:t>
            </a:r>
            <a:r>
              <a:rPr lang="en-US" altLang="en-US" sz="1800" i="1">
                <a:sym typeface="Symbol" panose="05050102010706020507" pitchFamily="18" charset="2"/>
              </a:rPr>
              <a:t> </a:t>
            </a:r>
            <a:r>
              <a:rPr lang="en-US" altLang="en-US" sz="2400" i="1" baseline="-25000">
                <a:sym typeface="Symbol" panose="05050102010706020507" pitchFamily="18" charset="2"/>
              </a:rPr>
              <a:t>x</a:t>
            </a:r>
            <a:r>
              <a:rPr lang="en-US" altLang="en-US" sz="1800" i="1">
                <a:sym typeface="Symbol" panose="05050102010706020507" pitchFamily="18" charset="2"/>
              </a:rPr>
              <a:t> </a:t>
            </a:r>
            <a:r>
              <a:rPr lang="en-US" altLang="en-US" sz="1800">
                <a:sym typeface="Symbol" panose="05050102010706020507" pitchFamily="18" charset="2"/>
              </a:rPr>
              <a:t>(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), x is the new name for the result of 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2400" i="1" baseline="-25000"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FEF15393-DA3C-255D-C169-8514798E0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C5FBE79-0FA4-46D2-8D95-82651ECBD659}" type="slidenum">
              <a:rPr lang="en-US" altLang="en-US">
                <a:solidFill>
                  <a:srgbClr val="7B9899"/>
                </a:solidFill>
              </a:rPr>
              <a:pPr/>
              <a:t>24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7B6F73E-9467-2EE4-E6B8-DF6279A5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Additional Operations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779361F-661F-E24C-CF33-67CF96848A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7848600" cy="307816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800"/>
              <a:t>We define additional operations that do not add any power to the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800"/>
              <a:t>relational algebra, but that simplify common queries.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1800"/>
              <a:t>Set intersection</a:t>
            </a:r>
          </a:p>
          <a:p>
            <a:pPr eaLnBrk="1" hangingPunct="1"/>
            <a:r>
              <a:rPr lang="en-US" altLang="en-US" sz="1800"/>
              <a:t>Natural join</a:t>
            </a:r>
          </a:p>
          <a:p>
            <a:pPr eaLnBrk="1" hangingPunct="1"/>
            <a:r>
              <a:rPr lang="en-US" altLang="en-US" sz="1800"/>
              <a:t>Division</a:t>
            </a:r>
          </a:p>
          <a:p>
            <a:pPr eaLnBrk="1" hangingPunct="1"/>
            <a:r>
              <a:rPr lang="en-US" altLang="en-US" sz="1800"/>
              <a:t>Assignment</a:t>
            </a:r>
          </a:p>
        </p:txBody>
      </p:sp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1AAAD3F2-8E94-3273-49D7-048F80454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E5965F5-F0D5-497F-87ED-BCEE331B09B7}" type="slidenum">
              <a:rPr lang="en-US" altLang="en-US">
                <a:solidFill>
                  <a:srgbClr val="7B9899"/>
                </a:solidFill>
              </a:rPr>
              <a:pPr/>
              <a:t>25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65C0EBA-25E0-6BF2-C796-4A115FE1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Set-Intersection Operation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A5DC9A6-F86C-DF7F-FDA0-F37C923975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7848600" cy="4876800"/>
          </a:xfrm>
        </p:spPr>
        <p:txBody>
          <a:bodyPr/>
          <a:lstStyle/>
          <a:p>
            <a:pPr eaLnBrk="1" hangingPunct="1"/>
            <a:r>
              <a:rPr lang="en-US" altLang="en-US" sz="1800"/>
              <a:t>Notation: </a:t>
            </a:r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 </a:t>
            </a:r>
            <a:r>
              <a:rPr lang="en-US" altLang="en-US" sz="1800" i="1"/>
              <a:t>s</a:t>
            </a:r>
            <a:endParaRPr lang="en-US" altLang="en-US" sz="1800"/>
          </a:p>
          <a:p>
            <a:pPr eaLnBrk="1" hangingPunct="1"/>
            <a:r>
              <a:rPr lang="en-US" altLang="en-US" sz="1800"/>
              <a:t>Defined as:</a:t>
            </a:r>
          </a:p>
          <a:p>
            <a:pPr eaLnBrk="1" hangingPunct="1"/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s</a:t>
            </a:r>
            <a:r>
              <a:rPr lang="en-US" altLang="en-US" sz="1800"/>
              <a:t> = { </a:t>
            </a:r>
            <a:r>
              <a:rPr lang="en-US" altLang="en-US" sz="1800" i="1"/>
              <a:t>t </a:t>
            </a:r>
            <a:r>
              <a:rPr lang="en-US" altLang="en-US" sz="1800"/>
              <a:t>| </a:t>
            </a:r>
            <a:r>
              <a:rPr lang="en-US" altLang="en-US" sz="1800" i="1"/>
              <a:t>t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</a:t>
            </a:r>
            <a:r>
              <a:rPr lang="en-US" altLang="en-US" sz="1800"/>
              <a:t> </a:t>
            </a:r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 b="1"/>
              <a:t>and</a:t>
            </a:r>
            <a:r>
              <a:rPr lang="en-US" altLang="en-US" sz="1800"/>
              <a:t> </a:t>
            </a:r>
            <a:r>
              <a:rPr lang="en-US" altLang="en-US" sz="1800" i="1"/>
              <a:t>t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</a:t>
            </a:r>
            <a:r>
              <a:rPr lang="en-US" altLang="en-US" sz="1800"/>
              <a:t> </a:t>
            </a:r>
            <a:r>
              <a:rPr lang="en-US" altLang="en-US" sz="1800" i="1"/>
              <a:t>s</a:t>
            </a:r>
            <a:r>
              <a:rPr lang="en-US" altLang="en-US" sz="1800"/>
              <a:t> }</a:t>
            </a:r>
          </a:p>
          <a:p>
            <a:pPr eaLnBrk="1" hangingPunct="1"/>
            <a:r>
              <a:rPr lang="en-US" altLang="en-US" sz="1800"/>
              <a:t>Assume: </a:t>
            </a:r>
          </a:p>
          <a:p>
            <a:pPr lvl="1" eaLnBrk="1" hangingPunct="1"/>
            <a:r>
              <a:rPr lang="en-US" altLang="en-US" sz="1800" i="1"/>
              <a:t>r</a:t>
            </a:r>
            <a:r>
              <a:rPr lang="en-US" altLang="en-US" sz="1800"/>
              <a:t>, </a:t>
            </a:r>
            <a:r>
              <a:rPr lang="en-US" altLang="en-US" sz="1800" i="1"/>
              <a:t>s</a:t>
            </a:r>
            <a:r>
              <a:rPr lang="en-US" altLang="en-US" sz="1800"/>
              <a:t> have the </a:t>
            </a:r>
            <a:r>
              <a:rPr lang="en-US" altLang="en-US" sz="1800" i="1"/>
              <a:t>same arity</a:t>
            </a:r>
            <a:r>
              <a:rPr lang="en-US" altLang="en-US" sz="1800"/>
              <a:t> </a:t>
            </a:r>
          </a:p>
          <a:p>
            <a:pPr lvl="1" eaLnBrk="1" hangingPunct="1"/>
            <a:r>
              <a:rPr lang="en-US" altLang="en-US" sz="1800"/>
              <a:t>attributes of </a:t>
            </a:r>
            <a:r>
              <a:rPr lang="en-US" altLang="en-US" sz="1800" i="1"/>
              <a:t>r</a:t>
            </a:r>
            <a:r>
              <a:rPr lang="en-US" altLang="en-US" sz="1800"/>
              <a:t> and </a:t>
            </a:r>
            <a:r>
              <a:rPr lang="en-US" altLang="en-US" sz="1800" i="1"/>
              <a:t>s</a:t>
            </a:r>
            <a:r>
              <a:rPr lang="en-US" altLang="en-US" sz="1800"/>
              <a:t> are compatible</a:t>
            </a:r>
          </a:p>
          <a:p>
            <a:pPr eaLnBrk="1" hangingPunct="1"/>
            <a:r>
              <a:rPr lang="en-US" altLang="en-US" sz="1800"/>
              <a:t>Note: </a:t>
            </a:r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s</a:t>
            </a:r>
            <a:r>
              <a:rPr lang="en-US" altLang="en-US" sz="1800"/>
              <a:t> = </a:t>
            </a:r>
            <a:r>
              <a:rPr lang="en-US" altLang="en-US" sz="1800" i="1"/>
              <a:t>r</a:t>
            </a:r>
            <a:r>
              <a:rPr lang="en-US" altLang="en-US" sz="1800"/>
              <a:t> – (</a:t>
            </a:r>
            <a:r>
              <a:rPr lang="en-US" altLang="en-US" sz="1800" i="1"/>
              <a:t>r</a:t>
            </a:r>
            <a:r>
              <a:rPr lang="en-US" altLang="en-US" sz="1800"/>
              <a:t> – </a:t>
            </a:r>
            <a:r>
              <a:rPr lang="en-US" altLang="en-US" sz="1800" i="1"/>
              <a:t>s</a:t>
            </a:r>
            <a:r>
              <a:rPr lang="en-US" altLang="en-US" sz="1800"/>
              <a:t>)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46CA8A5C-58BF-47EA-2CFE-3C4AB5B1A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140233A-E253-4D8B-B40B-FA1B2AB3DDA6}" type="slidenum">
              <a:rPr lang="en-US" altLang="en-US">
                <a:solidFill>
                  <a:srgbClr val="7B9899"/>
                </a:solidFill>
              </a:rPr>
              <a:pPr/>
              <a:t>26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C9E9D109-2839-4674-B00B-DD60DB180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077200" cy="609600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Set-Intersection Operation – 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1DAC136-27D8-323F-A49B-CE166B1D8D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77963"/>
            <a:ext cx="7848600" cy="4876800"/>
          </a:xfrm>
        </p:spPr>
        <p:txBody>
          <a:bodyPr/>
          <a:lstStyle/>
          <a:p>
            <a:pPr eaLnBrk="1" hangingPunct="1"/>
            <a:r>
              <a:rPr lang="en-US" altLang="en-US" sz="1800"/>
              <a:t>Relation </a:t>
            </a:r>
            <a:r>
              <a:rPr lang="en-US" altLang="en-US" sz="1800" i="1"/>
              <a:t>r, s</a:t>
            </a:r>
            <a:r>
              <a:rPr lang="en-US" altLang="en-US" sz="1800"/>
              <a:t>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>
              <a:buFont typeface="Monotype Sorts" pitchFamily="2" charset="2"/>
              <a:buNone/>
            </a:pPr>
            <a:endParaRPr lang="en-US" altLang="en-US" sz="1800"/>
          </a:p>
          <a:p>
            <a:pPr eaLnBrk="1" hangingPunct="1"/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endParaRPr lang="en-US" altLang="en-US" sz="1800" i="1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E57A34D-BE5F-4F5B-9196-253DA3F5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1812925"/>
            <a:ext cx="1046162" cy="4381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FEC78C79-B671-49B4-AF68-74E02280B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873250"/>
            <a:ext cx="922338" cy="3667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defRPr/>
            </a:pPr>
            <a:r>
              <a:rPr lang="en-US" sz="1800" dirty="0"/>
              <a:t>A       B</a:t>
            </a:r>
          </a:p>
        </p:txBody>
      </p:sp>
      <p:sp>
        <p:nvSpPr>
          <p:cNvPr id="41990" name="Line 7">
            <a:extLst>
              <a:ext uri="{FF2B5EF4-FFF2-40B4-BE49-F238E27FC236}">
                <a16:creationId xmlns:a16="http://schemas.microsoft.com/office/drawing/2014/main" id="{83EC7C51-E2F7-E5D0-0CB6-6C29ACDC7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6738" y="18224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9">
            <a:extLst>
              <a:ext uri="{FF2B5EF4-FFF2-40B4-BE49-F238E27FC236}">
                <a16:creationId xmlns:a16="http://schemas.microsoft.com/office/drawing/2014/main" id="{42468CC9-38DC-4F7B-AE44-36ED90D12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44738"/>
            <a:ext cx="1046163" cy="9683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2" name="Line 11">
            <a:extLst>
              <a:ext uri="{FF2B5EF4-FFF2-40B4-BE49-F238E27FC236}">
                <a16:creationId xmlns:a16="http://schemas.microsoft.com/office/drawing/2014/main" id="{C18D2CA0-DA87-8613-E646-50228F2DB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213" y="2368550"/>
            <a:ext cx="1587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12">
            <a:extLst>
              <a:ext uri="{FF2B5EF4-FFF2-40B4-BE49-F238E27FC236}">
                <a16:creationId xmlns:a16="http://schemas.microsoft.com/office/drawing/2014/main" id="{36C14884-C522-488E-8506-0AEBBDA8A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2366963"/>
            <a:ext cx="139700" cy="9159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defRPr/>
            </a:pPr>
            <a:r>
              <a:rPr lang="en-US" sz="1800" dirty="0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dirty="0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dirty="0">
                <a:sym typeface="Symbol" pitchFamily="18" charset="2"/>
              </a:rPr>
              <a:t></a:t>
            </a:r>
          </a:p>
        </p:txBody>
      </p:sp>
      <p:sp>
        <p:nvSpPr>
          <p:cNvPr id="33802" name="Text Box 16">
            <a:extLst>
              <a:ext uri="{FF2B5EF4-FFF2-40B4-BE49-F238E27FC236}">
                <a16:creationId xmlns:a16="http://schemas.microsoft.com/office/drawing/2014/main" id="{826F3139-5491-417C-B2DA-BA44D97E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2390775"/>
            <a:ext cx="311150" cy="9159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defRPr/>
            </a:pPr>
            <a:r>
              <a:rPr lang="en-US" sz="1800"/>
              <a:t>1</a:t>
            </a:r>
          </a:p>
          <a:p>
            <a:pPr algn="ctr">
              <a:defRPr/>
            </a:pPr>
            <a:r>
              <a:rPr lang="en-US" sz="1800"/>
              <a:t>2</a:t>
            </a:r>
          </a:p>
          <a:p>
            <a:pPr algn="ctr">
              <a:defRPr/>
            </a:pPr>
            <a:r>
              <a:rPr lang="en-US" sz="1800"/>
              <a:t>1</a:t>
            </a:r>
          </a:p>
        </p:txBody>
      </p:sp>
      <p:sp>
        <p:nvSpPr>
          <p:cNvPr id="33803" name="Rectangle 17">
            <a:extLst>
              <a:ext uri="{FF2B5EF4-FFF2-40B4-BE49-F238E27FC236}">
                <a16:creationId xmlns:a16="http://schemas.microsoft.com/office/drawing/2014/main" id="{C6A6B594-FE21-4039-BBE7-AC362F6F2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1803400"/>
            <a:ext cx="1046163" cy="4381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04" name="Text Box 18">
            <a:extLst>
              <a:ext uri="{FF2B5EF4-FFF2-40B4-BE49-F238E27FC236}">
                <a16:creationId xmlns:a16="http://schemas.microsoft.com/office/drawing/2014/main" id="{215E7A8B-F5F7-4785-9D6D-57F4443F3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1863725"/>
            <a:ext cx="966788" cy="369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defRPr/>
            </a:pPr>
            <a:r>
              <a:rPr lang="en-US" sz="1800" dirty="0"/>
              <a:t>A       B</a:t>
            </a:r>
          </a:p>
        </p:txBody>
      </p:sp>
      <p:sp>
        <p:nvSpPr>
          <p:cNvPr id="41997" name="Line 19">
            <a:extLst>
              <a:ext uri="{FF2B5EF4-FFF2-40B4-BE49-F238E27FC236}">
                <a16:creationId xmlns:a16="http://schemas.microsoft.com/office/drawing/2014/main" id="{67D77C9E-CC57-855B-471A-3F562C970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181292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Rectangle 20">
            <a:extLst>
              <a:ext uri="{FF2B5EF4-FFF2-40B4-BE49-F238E27FC236}">
                <a16:creationId xmlns:a16="http://schemas.microsoft.com/office/drawing/2014/main" id="{59528A5C-B336-4158-85F5-439FB6FBD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2306638"/>
            <a:ext cx="1046163" cy="701675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999" name="Line 21">
            <a:extLst>
              <a:ext uri="{FF2B5EF4-FFF2-40B4-BE49-F238E27FC236}">
                <a16:creationId xmlns:a16="http://schemas.microsoft.com/office/drawing/2014/main" id="{60428E59-8C3C-B437-5239-635E9C206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8613" y="2316163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22">
            <a:extLst>
              <a:ext uri="{FF2B5EF4-FFF2-40B4-BE49-F238E27FC236}">
                <a16:creationId xmlns:a16="http://schemas.microsoft.com/office/drawing/2014/main" id="{4B66320E-61EF-45FF-B1F9-5B981A73D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314575"/>
            <a:ext cx="328613" cy="641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defRPr/>
            </a:pPr>
            <a:r>
              <a:rPr lang="en-US" sz="1800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33809" name="Text Box 23">
            <a:extLst>
              <a:ext uri="{FF2B5EF4-FFF2-40B4-BE49-F238E27FC236}">
                <a16:creationId xmlns:a16="http://schemas.microsoft.com/office/drawing/2014/main" id="{578A6E51-75E8-474C-B256-E21FB6EFA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2338388"/>
            <a:ext cx="311150" cy="641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defRPr/>
            </a:pPr>
            <a:r>
              <a:rPr lang="en-US" sz="1800" dirty="0"/>
              <a:t>2</a:t>
            </a:r>
          </a:p>
          <a:p>
            <a:pPr algn="ctr">
              <a:defRPr/>
            </a:pPr>
            <a:r>
              <a:rPr lang="en-US" sz="1800" dirty="0"/>
              <a:t>3</a:t>
            </a:r>
          </a:p>
        </p:txBody>
      </p:sp>
      <p:sp>
        <p:nvSpPr>
          <p:cNvPr id="42002" name="Text Box 24">
            <a:extLst>
              <a:ext uri="{FF2B5EF4-FFF2-40B4-BE49-F238E27FC236}">
                <a16:creationId xmlns:a16="http://schemas.microsoft.com/office/drawing/2014/main" id="{B537D192-E553-0CB7-630C-74170DCF1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3302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00" i="1"/>
              <a:t>r</a:t>
            </a:r>
            <a:endParaRPr lang="en-US" altLang="en-US" sz="1800"/>
          </a:p>
        </p:txBody>
      </p:sp>
      <p:sp>
        <p:nvSpPr>
          <p:cNvPr id="42003" name="Text Box 29">
            <a:extLst>
              <a:ext uri="{FF2B5EF4-FFF2-40B4-BE49-F238E27FC236}">
                <a16:creationId xmlns:a16="http://schemas.microsoft.com/office/drawing/2014/main" id="{82733E35-C34A-8287-5201-018EE296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938" y="3302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altLang="en-US" sz="1800" i="1"/>
              <a:t>s</a:t>
            </a:r>
            <a:endParaRPr lang="en-US" altLang="en-US" sz="1800"/>
          </a:p>
        </p:txBody>
      </p:sp>
      <p:sp>
        <p:nvSpPr>
          <p:cNvPr id="33812" name="Rectangle 30">
            <a:extLst>
              <a:ext uri="{FF2B5EF4-FFF2-40B4-BE49-F238E27FC236}">
                <a16:creationId xmlns:a16="http://schemas.microsoft.com/office/drawing/2014/main" id="{D2D2E513-C92E-414F-90D0-B3623EBF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050" y="3671888"/>
            <a:ext cx="1046163" cy="4381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13" name="Text Box 31">
            <a:extLst>
              <a:ext uri="{FF2B5EF4-FFF2-40B4-BE49-F238E27FC236}">
                <a16:creationId xmlns:a16="http://schemas.microsoft.com/office/drawing/2014/main" id="{6F143EE0-CF07-4C87-B5D9-1691E2ED8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3732213"/>
            <a:ext cx="985838" cy="3698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defRPr/>
            </a:pPr>
            <a:r>
              <a:rPr lang="en-US" sz="1800"/>
              <a:t>A       B</a:t>
            </a:r>
          </a:p>
        </p:txBody>
      </p:sp>
      <p:sp>
        <p:nvSpPr>
          <p:cNvPr id="42006" name="Line 32">
            <a:extLst>
              <a:ext uri="{FF2B5EF4-FFF2-40B4-BE49-F238E27FC236}">
                <a16:creationId xmlns:a16="http://schemas.microsoft.com/office/drawing/2014/main" id="{67152752-9288-7746-5DA0-9D8B31EF1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8475" y="368141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33">
            <a:extLst>
              <a:ext uri="{FF2B5EF4-FFF2-40B4-BE49-F238E27FC236}">
                <a16:creationId xmlns:a16="http://schemas.microsoft.com/office/drawing/2014/main" id="{FB7D2705-AAA4-43CA-B5FC-5111BF28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4175125"/>
            <a:ext cx="1046162" cy="43815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816" name="Text Box 34">
            <a:extLst>
              <a:ext uri="{FF2B5EF4-FFF2-40B4-BE49-F238E27FC236}">
                <a16:creationId xmlns:a16="http://schemas.microsoft.com/office/drawing/2014/main" id="{ABFD796B-BBE0-4D0E-8578-C44004727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4230688"/>
            <a:ext cx="836613" cy="3667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defRPr/>
            </a:pPr>
            <a:r>
              <a:rPr lang="en-US" sz="1800">
                <a:sym typeface="Symbol" pitchFamily="18" charset="2"/>
              </a:rPr>
              <a:t>      2</a:t>
            </a:r>
            <a:endParaRPr lang="en-US" sz="1800"/>
          </a:p>
        </p:txBody>
      </p:sp>
      <p:sp>
        <p:nvSpPr>
          <p:cNvPr id="42009" name="Line 35">
            <a:extLst>
              <a:ext uri="{FF2B5EF4-FFF2-40B4-BE49-F238E27FC236}">
                <a16:creationId xmlns:a16="http://schemas.microsoft.com/office/drawing/2014/main" id="{A25E366C-9523-5342-AFAC-761CDBDFC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5938" y="41846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Slide Number Placeholder 1">
            <a:extLst>
              <a:ext uri="{FF2B5EF4-FFF2-40B4-BE49-F238E27FC236}">
                <a16:creationId xmlns:a16="http://schemas.microsoft.com/office/drawing/2014/main" id="{CF673181-9C3B-F2FD-8A3E-46090F6C58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ED083A-7093-430A-80CE-3A95E715BFED}" type="slidenum">
              <a:rPr lang="en-US" altLang="en-US">
                <a:solidFill>
                  <a:srgbClr val="7B9899"/>
                </a:solidFill>
              </a:rPr>
              <a:pPr/>
              <a:t>27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8">
            <a:extLst>
              <a:ext uri="{FF2B5EF4-FFF2-40B4-BE49-F238E27FC236}">
                <a16:creationId xmlns:a16="http://schemas.microsoft.com/office/drawing/2014/main" id="{A39EC0DC-D6D0-A4CA-3448-C0C3B8E0D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452563"/>
            <a:ext cx="2141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    Notation:  r     s</a:t>
            </a:r>
            <a:endParaRPr kumimoji="1"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84F9B90-CE39-FAFA-B33E-9A30FD96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Natural-Join Operation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B4C1D05-8D03-8572-473C-D6435F3BCD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8513" y="1828800"/>
            <a:ext cx="8215312" cy="5207000"/>
          </a:xfrm>
        </p:spPr>
        <p:txBody>
          <a:bodyPr/>
          <a:lstStyle/>
          <a:p>
            <a:pPr eaLnBrk="1" hangingPunct="1"/>
            <a:r>
              <a:rPr lang="en-US" altLang="en-US" sz="1800"/>
              <a:t>Let </a:t>
            </a:r>
            <a:r>
              <a:rPr lang="en-US" altLang="en-US" sz="1800" i="1"/>
              <a:t>r</a:t>
            </a:r>
            <a:r>
              <a:rPr lang="en-US" altLang="en-US" sz="1800"/>
              <a:t> and </a:t>
            </a:r>
            <a:r>
              <a:rPr lang="en-US" altLang="en-US" sz="1800" i="1"/>
              <a:t>s</a:t>
            </a:r>
            <a:r>
              <a:rPr lang="en-US" altLang="en-US" sz="1800"/>
              <a:t> be relations on schemas </a:t>
            </a:r>
            <a:r>
              <a:rPr lang="en-US" altLang="en-US" sz="1800" i="1"/>
              <a:t>R</a:t>
            </a:r>
            <a:r>
              <a:rPr lang="en-US" altLang="en-US" sz="1800"/>
              <a:t> and </a:t>
            </a:r>
            <a:r>
              <a:rPr lang="en-US" altLang="en-US" sz="1800" i="1"/>
              <a:t>S</a:t>
            </a:r>
            <a:r>
              <a:rPr lang="en-US" altLang="en-US" sz="1800"/>
              <a:t> respectively. </a:t>
            </a:r>
            <a:br>
              <a:rPr lang="en-US" altLang="en-US" sz="1800"/>
            </a:br>
            <a:r>
              <a:rPr lang="en-US" altLang="en-US" sz="1800"/>
              <a:t>Then,  r     s  is a relation on schema </a:t>
            </a:r>
            <a:r>
              <a:rPr lang="en-US" altLang="en-US" sz="1800" i="1"/>
              <a:t>R </a:t>
            </a:r>
            <a:r>
              <a:rPr lang="en-US" altLang="en-US" sz="1800">
                <a:sym typeface="Symbol" panose="05050102010706020507" pitchFamily="18" charset="2"/>
              </a:rPr>
              <a:t></a:t>
            </a:r>
            <a:r>
              <a:rPr lang="en-US" altLang="en-US" sz="1800"/>
              <a:t> </a:t>
            </a:r>
            <a:r>
              <a:rPr lang="en-US" altLang="en-US" sz="1800" i="1"/>
              <a:t>S</a:t>
            </a:r>
            <a:r>
              <a:rPr lang="en-US" altLang="en-US" sz="1800"/>
              <a:t> obtained as follows:</a:t>
            </a:r>
          </a:p>
          <a:p>
            <a:pPr lvl="1" eaLnBrk="1" hangingPunct="1"/>
            <a:r>
              <a:rPr lang="en-US" altLang="en-US" sz="1800"/>
              <a:t>Consider each pair of tuples </a:t>
            </a:r>
            <a:r>
              <a:rPr lang="en-US" altLang="en-US" sz="1800" i="1"/>
              <a:t>t</a:t>
            </a:r>
            <a:r>
              <a:rPr lang="en-US" altLang="en-US" i="1" baseline="-25000"/>
              <a:t>r</a:t>
            </a:r>
            <a:r>
              <a:rPr lang="en-US" altLang="en-US" sz="1800"/>
              <a:t> from </a:t>
            </a:r>
            <a:r>
              <a:rPr lang="en-US" altLang="en-US" sz="1800" i="1"/>
              <a:t>r</a:t>
            </a:r>
            <a:r>
              <a:rPr lang="en-US" altLang="en-US" sz="1800"/>
              <a:t> and </a:t>
            </a:r>
            <a:r>
              <a:rPr lang="en-US" altLang="en-US" sz="1800" i="1"/>
              <a:t>t</a:t>
            </a:r>
            <a:r>
              <a:rPr lang="en-US" altLang="en-US" i="1" baseline="-25000"/>
              <a:t>s</a:t>
            </a:r>
            <a:r>
              <a:rPr lang="en-US" altLang="en-US" sz="1800"/>
              <a:t> from </a:t>
            </a:r>
            <a:r>
              <a:rPr lang="en-US" altLang="en-US" sz="1800" i="1"/>
              <a:t>s</a:t>
            </a:r>
            <a:r>
              <a:rPr lang="en-US" altLang="en-US" sz="1800"/>
              <a:t>.  </a:t>
            </a:r>
          </a:p>
          <a:p>
            <a:pPr lvl="1" eaLnBrk="1" hangingPunct="1"/>
            <a:r>
              <a:rPr lang="en-US" altLang="en-US" sz="1800"/>
              <a:t>If </a:t>
            </a:r>
            <a:r>
              <a:rPr lang="en-US" altLang="en-US" sz="1800" i="1"/>
              <a:t>t</a:t>
            </a:r>
            <a:r>
              <a:rPr lang="en-US" altLang="en-US" sz="2400" i="1" baseline="-25000"/>
              <a:t>r</a:t>
            </a:r>
            <a:r>
              <a:rPr lang="en-US" altLang="en-US" sz="1800"/>
              <a:t> and </a:t>
            </a:r>
            <a:r>
              <a:rPr lang="en-US" altLang="en-US" sz="1800" i="1"/>
              <a:t>t</a:t>
            </a:r>
            <a:r>
              <a:rPr lang="en-US" altLang="en-US" sz="2400" i="1" baseline="-25000"/>
              <a:t>s</a:t>
            </a:r>
            <a:r>
              <a:rPr lang="en-US" altLang="en-US" sz="1800"/>
              <a:t> have the same value on each of the attributes in </a:t>
            </a:r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</a:t>
            </a:r>
            <a:r>
              <a:rPr lang="en-US" altLang="en-US" sz="1800"/>
              <a:t> </a:t>
            </a:r>
            <a:r>
              <a:rPr lang="en-US" altLang="en-US" sz="1800" i="1"/>
              <a:t>S</a:t>
            </a:r>
            <a:r>
              <a:rPr lang="en-US" altLang="en-US" sz="1800"/>
              <a:t>, add a tuple </a:t>
            </a:r>
            <a:r>
              <a:rPr lang="en-US" altLang="en-US" sz="1800" i="1"/>
              <a:t>t</a:t>
            </a:r>
            <a:r>
              <a:rPr lang="en-US" altLang="en-US" sz="1800"/>
              <a:t>  to the result, where</a:t>
            </a:r>
          </a:p>
          <a:p>
            <a:pPr lvl="2" eaLnBrk="1" hangingPunct="1"/>
            <a:r>
              <a:rPr lang="en-US" altLang="en-US" sz="1800" i="1"/>
              <a:t>t</a:t>
            </a:r>
            <a:r>
              <a:rPr lang="en-US" altLang="en-US" sz="1800"/>
              <a:t> has the same value as </a:t>
            </a:r>
            <a:r>
              <a:rPr lang="en-US" altLang="en-US" sz="1800" i="1"/>
              <a:t>t</a:t>
            </a:r>
            <a:r>
              <a:rPr lang="en-US" altLang="en-US" sz="3200" i="1" baseline="-25000"/>
              <a:t>r</a:t>
            </a:r>
            <a:r>
              <a:rPr lang="en-US" altLang="en-US" sz="1800"/>
              <a:t> on </a:t>
            </a:r>
            <a:r>
              <a:rPr lang="en-US" altLang="en-US" sz="1800" i="1"/>
              <a:t>r</a:t>
            </a:r>
            <a:endParaRPr lang="en-US" altLang="en-US" sz="1800"/>
          </a:p>
          <a:p>
            <a:pPr lvl="2" eaLnBrk="1" hangingPunct="1"/>
            <a:r>
              <a:rPr lang="en-US" altLang="en-US" sz="1800" i="1"/>
              <a:t>t</a:t>
            </a:r>
            <a:r>
              <a:rPr lang="en-US" altLang="en-US" sz="1800"/>
              <a:t> has the same value as </a:t>
            </a:r>
            <a:r>
              <a:rPr lang="en-US" altLang="en-US" sz="1800" i="1"/>
              <a:t>t</a:t>
            </a:r>
            <a:r>
              <a:rPr lang="en-US" altLang="en-US" sz="3200" i="1" baseline="-25000"/>
              <a:t>s</a:t>
            </a:r>
            <a:r>
              <a:rPr lang="en-US" altLang="en-US" sz="1800"/>
              <a:t> on </a:t>
            </a:r>
            <a:r>
              <a:rPr lang="en-US" altLang="en-US" sz="1800" i="1"/>
              <a:t>s</a:t>
            </a:r>
            <a:endParaRPr lang="en-US" altLang="en-US" sz="1800"/>
          </a:p>
          <a:p>
            <a:pPr eaLnBrk="1" hangingPunct="1"/>
            <a:r>
              <a:rPr lang="en-US" altLang="en-US" sz="1800"/>
              <a:t>Example: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en-US" sz="1800" i="1"/>
              <a:t>R</a:t>
            </a:r>
            <a:r>
              <a:rPr lang="en-US" altLang="en-US" sz="1800"/>
              <a:t> = (</a:t>
            </a:r>
            <a:r>
              <a:rPr lang="en-US" altLang="en-US" sz="1800" i="1"/>
              <a:t>A, B, C, D</a:t>
            </a:r>
            <a:r>
              <a:rPr lang="en-US" altLang="en-US" sz="1800"/>
              <a:t>)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en-US" sz="1800" i="1"/>
              <a:t>S</a:t>
            </a:r>
            <a:r>
              <a:rPr lang="en-US" altLang="en-US" sz="1800"/>
              <a:t> = (</a:t>
            </a:r>
            <a:r>
              <a:rPr lang="en-US" altLang="en-US" sz="1800" i="1"/>
              <a:t>E, B, D</a:t>
            </a:r>
            <a:r>
              <a:rPr lang="en-US" altLang="en-US" sz="1800"/>
              <a:t>)</a:t>
            </a:r>
          </a:p>
          <a:p>
            <a:pPr lvl="1" eaLnBrk="1" hangingPunct="1"/>
            <a:r>
              <a:rPr lang="en-US" altLang="en-US" sz="1800"/>
              <a:t>Result schema = (</a:t>
            </a:r>
            <a:r>
              <a:rPr lang="en-US" altLang="en-US" sz="1800" i="1"/>
              <a:t>A, B, C, D, E</a:t>
            </a:r>
            <a:r>
              <a:rPr lang="en-US" altLang="en-US" sz="1800"/>
              <a:t>)</a:t>
            </a:r>
          </a:p>
          <a:p>
            <a:pPr lvl="1" eaLnBrk="1" hangingPunct="1"/>
            <a:r>
              <a:rPr lang="en-US" altLang="en-US" sz="1800" i="1"/>
              <a:t>r</a:t>
            </a:r>
            <a:r>
              <a:rPr lang="en-US" altLang="en-US" sz="1800"/>
              <a:t>     </a:t>
            </a:r>
            <a:r>
              <a:rPr lang="en-US" altLang="en-US" sz="1800" i="1"/>
              <a:t>s</a:t>
            </a:r>
            <a:r>
              <a:rPr lang="en-US" altLang="en-US" sz="1800"/>
              <a:t> is defined as:</a:t>
            </a:r>
            <a:br>
              <a:rPr lang="en-US" altLang="en-US" sz="1800"/>
            </a:br>
            <a:r>
              <a:rPr lang="en-US" altLang="en-US" sz="1800"/>
              <a:t>      </a:t>
            </a:r>
            <a:r>
              <a:rPr lang="en-US" altLang="en-US" sz="1800">
                <a:sym typeface="Symbol" panose="05050102010706020507" pitchFamily="18" charset="2"/>
              </a:rPr>
              <a:t></a:t>
            </a:r>
            <a:r>
              <a:rPr lang="en-US" altLang="en-US" sz="2400" i="1" baseline="-25000"/>
              <a:t>r.A, r.B, r.C, r.D, s.E</a:t>
            </a:r>
            <a:r>
              <a:rPr lang="en-US" altLang="en-US" sz="1800"/>
              <a:t> (</a:t>
            </a:r>
            <a:r>
              <a:rPr lang="en-US" altLang="en-US" sz="2400">
                <a:sym typeface="Symbol" panose="05050102010706020507" pitchFamily="18" charset="2"/>
              </a:rPr>
              <a:t></a:t>
            </a:r>
            <a:r>
              <a:rPr lang="en-US" altLang="en-US" sz="2400" i="1" baseline="-25000"/>
              <a:t>r.B = s.B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2400" i="1" baseline="-25000"/>
              <a:t> r.D = s.D</a:t>
            </a:r>
            <a:r>
              <a:rPr lang="en-US" altLang="en-US" sz="1800"/>
              <a:t> (</a:t>
            </a:r>
            <a:r>
              <a:rPr lang="en-US" altLang="en-US" sz="1800" i="1"/>
              <a:t>r </a:t>
            </a:r>
            <a:r>
              <a:rPr lang="en-US" altLang="en-US" sz="1800"/>
              <a:t> x  </a:t>
            </a:r>
            <a:r>
              <a:rPr lang="en-US" altLang="en-US" sz="1800" i="1"/>
              <a:t>s</a:t>
            </a:r>
            <a:r>
              <a:rPr lang="en-US" altLang="en-US" sz="1800"/>
              <a:t>))</a:t>
            </a:r>
          </a:p>
        </p:txBody>
      </p:sp>
      <p:sp>
        <p:nvSpPr>
          <p:cNvPr id="43013" name="AutoShape 4">
            <a:extLst>
              <a:ext uri="{FF2B5EF4-FFF2-40B4-BE49-F238E27FC236}">
                <a16:creationId xmlns:a16="http://schemas.microsoft.com/office/drawing/2014/main" id="{437C6911-F1DF-F504-8692-27901DEC833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438400" y="15954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AutoShape 5">
            <a:extLst>
              <a:ext uri="{FF2B5EF4-FFF2-40B4-BE49-F238E27FC236}">
                <a16:creationId xmlns:a16="http://schemas.microsoft.com/office/drawing/2014/main" id="{E5C11A6F-B240-C57F-A98F-FF3B9F4D1B2A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600200" y="55626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5" name="AutoShape 7">
            <a:extLst>
              <a:ext uri="{FF2B5EF4-FFF2-40B4-BE49-F238E27FC236}">
                <a16:creationId xmlns:a16="http://schemas.microsoft.com/office/drawing/2014/main" id="{041ACBF1-4A2B-AB5E-8565-55522F4F5CE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981200" y="22082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3016" name="Slide Number Placeholder 1">
            <a:extLst>
              <a:ext uri="{FF2B5EF4-FFF2-40B4-BE49-F238E27FC236}">
                <a16:creationId xmlns:a16="http://schemas.microsoft.com/office/drawing/2014/main" id="{A1B0E632-699F-6779-970A-B5AE71EF8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F6D3D0C-2B76-422F-8505-199AF0A2E71A}" type="slidenum">
              <a:rPr lang="en-US" altLang="en-US">
                <a:solidFill>
                  <a:srgbClr val="7B9899"/>
                </a:solidFill>
              </a:rPr>
              <a:pPr/>
              <a:t>28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3F82E71-846D-E2A8-2642-4D787677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Natural Join Operation – 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63E00C3-43D3-28B6-7749-596AC1323C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01688" y="1265238"/>
            <a:ext cx="6842125" cy="382587"/>
          </a:xfrm>
        </p:spPr>
        <p:txBody>
          <a:bodyPr/>
          <a:lstStyle/>
          <a:p>
            <a:pPr eaLnBrk="1" hangingPunct="1"/>
            <a:r>
              <a:rPr lang="en-US" altLang="en-US" sz="1800"/>
              <a:t>Relations r, s:</a:t>
            </a:r>
          </a:p>
        </p:txBody>
      </p:sp>
      <p:sp>
        <p:nvSpPr>
          <p:cNvPr id="35844" name="Rectangle 14">
            <a:extLst>
              <a:ext uri="{FF2B5EF4-FFF2-40B4-BE49-F238E27FC236}">
                <a16:creationId xmlns:a16="http://schemas.microsoft.com/office/drawing/2014/main" id="{54295EFC-BB7B-4B6D-835E-903506DF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35845" name="Rectangle 15">
            <a:extLst>
              <a:ext uri="{FF2B5EF4-FFF2-40B4-BE49-F238E27FC236}">
                <a16:creationId xmlns:a16="http://schemas.microsoft.com/office/drawing/2014/main" id="{CF90BA23-64C7-4E4D-ADE1-1650D1ACE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35846" name="Rectangle 16">
            <a:extLst>
              <a:ext uri="{FF2B5EF4-FFF2-40B4-BE49-F238E27FC236}">
                <a16:creationId xmlns:a16="http://schemas.microsoft.com/office/drawing/2014/main" id="{23A0B3DE-9E51-4195-9741-93E66F92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35847" name="Rectangle 17">
            <a:extLst>
              <a:ext uri="{FF2B5EF4-FFF2-40B4-BE49-F238E27FC236}">
                <a16:creationId xmlns:a16="http://schemas.microsoft.com/office/drawing/2014/main" id="{0D9AA227-73FA-473C-851B-A80AD2E1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4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35848" name="Rectangle 18">
            <a:extLst>
              <a:ext uri="{FF2B5EF4-FFF2-40B4-BE49-F238E27FC236}">
                <a16:creationId xmlns:a16="http://schemas.microsoft.com/office/drawing/2014/main" id="{A64EEE80-8A4B-460B-8C46-C396244CE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35849" name="Rectangle 19">
            <a:extLst>
              <a:ext uri="{FF2B5EF4-FFF2-40B4-BE49-F238E27FC236}">
                <a16:creationId xmlns:a16="http://schemas.microsoft.com/office/drawing/2014/main" id="{8DD66577-7FDA-459B-9C9E-A93F6370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D</a:t>
            </a:r>
          </a:p>
        </p:txBody>
      </p:sp>
      <p:sp>
        <p:nvSpPr>
          <p:cNvPr id="35850" name="Rectangle 20">
            <a:extLst>
              <a:ext uri="{FF2B5EF4-FFF2-40B4-BE49-F238E27FC236}">
                <a16:creationId xmlns:a16="http://schemas.microsoft.com/office/drawing/2014/main" id="{8B675A3A-2D19-48CA-B98E-A916E0814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5851" name="Rectangle 21">
            <a:extLst>
              <a:ext uri="{FF2B5EF4-FFF2-40B4-BE49-F238E27FC236}">
                <a16:creationId xmlns:a16="http://schemas.microsoft.com/office/drawing/2014/main" id="{97AD131A-0C1B-4557-9DB3-C931A7F4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b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35852" name="Rectangle 22">
            <a:extLst>
              <a:ext uri="{FF2B5EF4-FFF2-40B4-BE49-F238E27FC236}">
                <a16:creationId xmlns:a16="http://schemas.microsoft.com/office/drawing/2014/main" id="{F6360958-68B7-4D44-A9AA-F2C2994C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35853" name="Rectangle 23">
            <a:extLst>
              <a:ext uri="{FF2B5EF4-FFF2-40B4-BE49-F238E27FC236}">
                <a16:creationId xmlns:a16="http://schemas.microsoft.com/office/drawing/2014/main" id="{EC787EBD-7DD9-469A-805A-AEA591028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3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35854" name="Rectangle 25">
            <a:extLst>
              <a:ext uri="{FF2B5EF4-FFF2-40B4-BE49-F238E27FC236}">
                <a16:creationId xmlns:a16="http://schemas.microsoft.com/office/drawing/2014/main" id="{E058CF79-30AD-4A36-B2DD-349843ED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D</a:t>
            </a:r>
          </a:p>
        </p:txBody>
      </p:sp>
      <p:sp>
        <p:nvSpPr>
          <p:cNvPr id="35855" name="Rectangle 27">
            <a:extLst>
              <a:ext uri="{FF2B5EF4-FFF2-40B4-BE49-F238E27FC236}">
                <a16:creationId xmlns:a16="http://schemas.microsoft.com/office/drawing/2014/main" id="{F0ADCA1A-1621-4D02-B2DE-6D88F625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b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35856" name="Rectangle 28">
            <a:extLst>
              <a:ext uri="{FF2B5EF4-FFF2-40B4-BE49-F238E27FC236}">
                <a16:creationId xmlns:a16="http://schemas.microsoft.com/office/drawing/2014/main" id="{A06C8D47-C71D-4FBB-9C9D-5F69D3AB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E</a:t>
            </a:r>
          </a:p>
        </p:txBody>
      </p:sp>
      <p:sp>
        <p:nvSpPr>
          <p:cNvPr id="35857" name="Rectangle 29">
            <a:extLst>
              <a:ext uri="{FF2B5EF4-FFF2-40B4-BE49-F238E27FC236}">
                <a16:creationId xmlns:a16="http://schemas.microsoft.com/office/drawing/2014/main" id="{ED0558A9-6F90-4B12-8146-197764BB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  <a:endParaRPr lang="en-US" sz="1800" b="1" i="1">
              <a:sym typeface="Symbol" pitchFamily="18" charset="2"/>
            </a:endParaRP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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</a:t>
            </a:r>
          </a:p>
        </p:txBody>
      </p:sp>
      <p:sp>
        <p:nvSpPr>
          <p:cNvPr id="44050" name="Text Box 30">
            <a:extLst>
              <a:ext uri="{FF2B5EF4-FFF2-40B4-BE49-F238E27FC236}">
                <a16:creationId xmlns:a16="http://schemas.microsoft.com/office/drawing/2014/main" id="{2B3F977B-82AF-D109-6035-B57FC8F6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r</a:t>
            </a:r>
          </a:p>
        </p:txBody>
      </p:sp>
      <p:sp>
        <p:nvSpPr>
          <p:cNvPr id="35859" name="Rectangle 4">
            <a:extLst>
              <a:ext uri="{FF2B5EF4-FFF2-40B4-BE49-F238E27FC236}">
                <a16:creationId xmlns:a16="http://schemas.microsoft.com/office/drawing/2014/main" id="{814DC0BD-01F4-41ED-9F38-CB3B0CF7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35860" name="Rectangle 5">
            <a:extLst>
              <a:ext uri="{FF2B5EF4-FFF2-40B4-BE49-F238E27FC236}">
                <a16:creationId xmlns:a16="http://schemas.microsoft.com/office/drawing/2014/main" id="{8DC99F01-31E3-49A5-81D6-951347B2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B</a:t>
            </a:r>
          </a:p>
        </p:txBody>
      </p:sp>
      <p:sp>
        <p:nvSpPr>
          <p:cNvPr id="35861" name="Rectangle 6">
            <a:extLst>
              <a:ext uri="{FF2B5EF4-FFF2-40B4-BE49-F238E27FC236}">
                <a16:creationId xmlns:a16="http://schemas.microsoft.com/office/drawing/2014/main" id="{F2711547-25CF-4F53-8321-388BE8A03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35862" name="Rectangle 7">
            <a:extLst>
              <a:ext uri="{FF2B5EF4-FFF2-40B4-BE49-F238E27FC236}">
                <a16:creationId xmlns:a16="http://schemas.microsoft.com/office/drawing/2014/main" id="{9DF31B40-A0F7-4116-BCB6-1E6A5DE2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35863" name="Rectangle 8">
            <a:extLst>
              <a:ext uri="{FF2B5EF4-FFF2-40B4-BE49-F238E27FC236}">
                <a16:creationId xmlns:a16="http://schemas.microsoft.com/office/drawing/2014/main" id="{66DA1114-725E-4D65-910B-F05FA5D01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35864" name="Rectangle 9">
            <a:extLst>
              <a:ext uri="{FF2B5EF4-FFF2-40B4-BE49-F238E27FC236}">
                <a16:creationId xmlns:a16="http://schemas.microsoft.com/office/drawing/2014/main" id="{7F182C7C-759B-4D09-9BA5-BE8F4D155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/>
              <a:t>D</a:t>
            </a:r>
          </a:p>
        </p:txBody>
      </p:sp>
      <p:sp>
        <p:nvSpPr>
          <p:cNvPr id="35865" name="Rectangle 10">
            <a:extLst>
              <a:ext uri="{FF2B5EF4-FFF2-40B4-BE49-F238E27FC236}">
                <a16:creationId xmlns:a16="http://schemas.microsoft.com/office/drawing/2014/main" id="{1AD50823-70B9-42C5-9643-C216CD33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5866" name="Rectangle 11">
            <a:extLst>
              <a:ext uri="{FF2B5EF4-FFF2-40B4-BE49-F238E27FC236}">
                <a16:creationId xmlns:a16="http://schemas.microsoft.com/office/drawing/2014/main" id="{0B89A099-4DA8-4967-A9D6-49A58ADC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a</a:t>
            </a:r>
          </a:p>
          <a:p>
            <a:pPr algn="ctr">
              <a:defRPr/>
            </a:pPr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35867" name="Rectangle 12">
            <a:extLst>
              <a:ext uri="{FF2B5EF4-FFF2-40B4-BE49-F238E27FC236}">
                <a16:creationId xmlns:a16="http://schemas.microsoft.com/office/drawing/2014/main" id="{E2BF8017-C224-4C8B-BBAB-0AB061334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E</a:t>
            </a:r>
          </a:p>
        </p:txBody>
      </p:sp>
      <p:sp>
        <p:nvSpPr>
          <p:cNvPr id="35868" name="Rectangle 13">
            <a:extLst>
              <a:ext uri="{FF2B5EF4-FFF2-40B4-BE49-F238E27FC236}">
                <a16:creationId xmlns:a16="http://schemas.microsoft.com/office/drawing/2014/main" id="{7EC52FB7-CB8E-4BD8-9942-443D0531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</a:t>
            </a:r>
          </a:p>
          <a:p>
            <a:pPr algn="ctr">
              <a:defRPr/>
            </a:pPr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44061" name="Text Box 31">
            <a:extLst>
              <a:ext uri="{FF2B5EF4-FFF2-40B4-BE49-F238E27FC236}">
                <a16:creationId xmlns:a16="http://schemas.microsoft.com/office/drawing/2014/main" id="{0AC70F45-80CF-65CE-0122-A4D8EFD7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s</a:t>
            </a:r>
          </a:p>
        </p:txBody>
      </p:sp>
      <p:grpSp>
        <p:nvGrpSpPr>
          <p:cNvPr id="44062" name="Group 36">
            <a:extLst>
              <a:ext uri="{FF2B5EF4-FFF2-40B4-BE49-F238E27FC236}">
                <a16:creationId xmlns:a16="http://schemas.microsoft.com/office/drawing/2014/main" id="{A2652E04-2BAA-1BAC-36E2-238BA73DDCFD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4241800"/>
            <a:ext cx="2532062" cy="406401"/>
            <a:chOff x="288" y="2688"/>
            <a:chExt cx="4428" cy="258"/>
          </a:xfrm>
        </p:grpSpPr>
        <p:sp>
          <p:nvSpPr>
            <p:cNvPr id="44065" name="Rectangle 33">
              <a:extLst>
                <a:ext uri="{FF2B5EF4-FFF2-40B4-BE49-F238E27FC236}">
                  <a16:creationId xmlns:a16="http://schemas.microsoft.com/office/drawing/2014/main" id="{DDC736F6-A19E-AB04-2643-0BA819C6F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indent="0">
                <a:spcBef>
                  <a:spcPct val="35000"/>
                </a:spcBef>
                <a:buClr>
                  <a:schemeClr val="tx2"/>
                </a:buClr>
                <a:buSzPct val="90000"/>
              </a:pPr>
              <a:r>
                <a:rPr kumimoji="1" lang="en-US" altLang="en-US" sz="1800" dirty="0"/>
                <a:t>     </a:t>
              </a:r>
            </a:p>
          </p:txBody>
        </p:sp>
        <p:sp>
          <p:nvSpPr>
            <p:cNvPr id="44066" name="AutoShape 35">
              <a:extLst>
                <a:ext uri="{FF2B5EF4-FFF2-40B4-BE49-F238E27FC236}">
                  <a16:creationId xmlns:a16="http://schemas.microsoft.com/office/drawing/2014/main" id="{E0361396-30B4-3822-DFB2-B34A035CF1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</p:grpSp>
      <p:sp>
        <p:nvSpPr>
          <p:cNvPr id="44063" name="AutoShape 37">
            <a:extLst>
              <a:ext uri="{FF2B5EF4-FFF2-40B4-BE49-F238E27FC236}">
                <a16:creationId xmlns:a16="http://schemas.microsoft.com/office/drawing/2014/main" id="{6C2BC5F7-411E-4BC2-060D-59576D4835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397567" y="4336029"/>
            <a:ext cx="152400" cy="160791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4064" name="Slide Number Placeholder 1">
            <a:extLst>
              <a:ext uri="{FF2B5EF4-FFF2-40B4-BE49-F238E27FC236}">
                <a16:creationId xmlns:a16="http://schemas.microsoft.com/office/drawing/2014/main" id="{DD202698-4B90-DC0C-0D8A-FD62720B20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22C474F-361C-4FC0-95F8-7463395E2149}" type="slidenum">
              <a:rPr lang="en-US" altLang="en-US">
                <a:solidFill>
                  <a:srgbClr val="7B9899"/>
                </a:solidFill>
              </a:rPr>
              <a:pPr/>
              <a:t>29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9CD11-7303-1DB6-7A07-7C3ED283C4B2}"/>
              </a:ext>
            </a:extLst>
          </p:cNvPr>
          <p:cNvSpPr txBox="1"/>
          <p:nvPr/>
        </p:nvSpPr>
        <p:spPr>
          <a:xfrm>
            <a:off x="721567" y="4208353"/>
            <a:ext cx="1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r      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CE40A76-0259-534F-31B0-06BB50C9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tx1"/>
                </a:solidFill>
              </a:rPr>
              <a:t>Relational Algebra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23FEFF-59F7-419A-8039-380D445615E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615238" cy="4876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Created by Edgar F. Codd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Defined as a family of algebras with a well-founded semantics used for modeling the data stored in relational databases, and defining queries on 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Main application is to provide a theoretical foundation for relational databases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Relational database systems are expected to be equipped with a query language that can assist its users to query the database instances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There are two kinds of query languages −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/>
              <a:t>	1. Relational algebra and 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/>
              <a:t>	2. Relational calculus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/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5341DFBD-4CD6-13C6-7128-E9A715E9D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7268D09-D7B4-447E-8050-4420021FDEEE}" type="slidenum">
              <a:rPr lang="en-US" altLang="en-US">
                <a:solidFill>
                  <a:srgbClr val="7B9899"/>
                </a:solidFill>
              </a:rPr>
              <a:pPr/>
              <a:t>3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981FC05-EF00-C790-3707-F8B942A5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Division Operation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BA09F97-048C-F33B-7561-8E6DFCCFD7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66800" y="1371600"/>
            <a:ext cx="6862763" cy="4876800"/>
          </a:xfrm>
        </p:spPr>
        <p:txBody>
          <a:bodyPr/>
          <a:lstStyle/>
          <a:p>
            <a:pPr eaLnBrk="1" hangingPunct="1">
              <a:buSzPct val="100000"/>
            </a:pPr>
            <a:r>
              <a:rPr lang="en-US" altLang="en-US" sz="1800"/>
              <a:t>Notation: </a:t>
            </a:r>
          </a:p>
          <a:p>
            <a:pPr eaLnBrk="1" hangingPunct="1">
              <a:buSzPct val="100000"/>
            </a:pPr>
            <a:r>
              <a:rPr lang="en-US" altLang="en-US" sz="1800"/>
              <a:t>Suited to queries that include the phrase “for all”.</a:t>
            </a:r>
          </a:p>
          <a:p>
            <a:pPr eaLnBrk="1" hangingPunct="1">
              <a:lnSpc>
                <a:spcPct val="120000"/>
              </a:lnSpc>
              <a:buSzPct val="100000"/>
            </a:pPr>
            <a:r>
              <a:rPr lang="en-US" altLang="en-US" sz="1800"/>
              <a:t>Let </a:t>
            </a:r>
            <a:r>
              <a:rPr lang="en-US" altLang="en-US" sz="1800" i="1"/>
              <a:t>r</a:t>
            </a:r>
            <a:r>
              <a:rPr lang="en-US" altLang="en-US" sz="1800"/>
              <a:t> and </a:t>
            </a:r>
            <a:r>
              <a:rPr lang="en-US" altLang="en-US" sz="1800" i="1"/>
              <a:t>s</a:t>
            </a:r>
            <a:r>
              <a:rPr lang="en-US" altLang="en-US" sz="1800"/>
              <a:t> be relations on schemas </a:t>
            </a:r>
            <a:r>
              <a:rPr lang="en-US" altLang="en-US" sz="1800" i="1"/>
              <a:t>R</a:t>
            </a:r>
            <a:r>
              <a:rPr lang="en-US" altLang="en-US" sz="1800"/>
              <a:t> and </a:t>
            </a:r>
            <a:r>
              <a:rPr lang="en-US" altLang="en-US" sz="1800" i="1"/>
              <a:t>S</a:t>
            </a:r>
            <a:r>
              <a:rPr lang="en-US" altLang="en-US" sz="1800"/>
              <a:t> respectively where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i="1"/>
              <a:t>R</a:t>
            </a:r>
            <a:r>
              <a:rPr lang="en-US" altLang="en-US" sz="1800"/>
              <a:t> = (</a:t>
            </a:r>
            <a:r>
              <a:rPr lang="en-US" altLang="en-US" sz="1800" i="1"/>
              <a:t>A</a:t>
            </a:r>
            <a:r>
              <a:rPr lang="en-US" altLang="en-US" sz="1800" baseline="-25000"/>
              <a:t>1</a:t>
            </a:r>
            <a:r>
              <a:rPr lang="en-US" altLang="en-US" sz="1800"/>
              <a:t>, …, </a:t>
            </a:r>
            <a:r>
              <a:rPr lang="en-US" altLang="en-US" sz="1800" i="1"/>
              <a:t>A</a:t>
            </a:r>
            <a:r>
              <a:rPr lang="en-US" altLang="en-US" sz="1800" i="1" baseline="-25000"/>
              <a:t>m </a:t>
            </a:r>
            <a:r>
              <a:rPr lang="en-US" altLang="en-US" sz="1800"/>
              <a:t>, </a:t>
            </a:r>
            <a:r>
              <a:rPr lang="en-US" altLang="en-US" sz="1800" i="1"/>
              <a:t>B</a:t>
            </a:r>
            <a:r>
              <a:rPr lang="en-US" altLang="en-US" sz="1800" baseline="-25000"/>
              <a:t>1</a:t>
            </a:r>
            <a:r>
              <a:rPr lang="en-US" altLang="en-US" sz="1800"/>
              <a:t>, …, </a:t>
            </a:r>
            <a:r>
              <a:rPr lang="en-US" altLang="en-US" sz="1800" i="1"/>
              <a:t>B</a:t>
            </a:r>
            <a:r>
              <a:rPr lang="en-US" altLang="en-US" sz="1800" i="1" baseline="-25000"/>
              <a:t>n 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i="1"/>
              <a:t>S</a:t>
            </a:r>
            <a:r>
              <a:rPr lang="en-US" altLang="en-US" sz="1800"/>
              <a:t> = (</a:t>
            </a:r>
            <a:r>
              <a:rPr lang="en-US" altLang="en-US" sz="1800" i="1"/>
              <a:t>B</a:t>
            </a:r>
            <a:r>
              <a:rPr lang="en-US" altLang="en-US" sz="1800" baseline="-25000"/>
              <a:t>1</a:t>
            </a:r>
            <a:r>
              <a:rPr lang="en-US" altLang="en-US" sz="1800"/>
              <a:t>, …, </a:t>
            </a:r>
            <a:r>
              <a:rPr lang="en-US" altLang="en-US" sz="1800" i="1"/>
              <a:t>B</a:t>
            </a:r>
            <a:r>
              <a:rPr lang="en-US" altLang="en-US" sz="1800" i="1" baseline="-25000"/>
              <a:t>n</a:t>
            </a:r>
            <a:r>
              <a:rPr lang="en-US" altLang="en-US" sz="1800"/>
              <a:t>)</a:t>
            </a:r>
          </a:p>
          <a:p>
            <a:pPr lvl="1"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1800"/>
              <a:t>The result of  r </a:t>
            </a:r>
            <a:r>
              <a:rPr lang="en-US" altLang="en-US" sz="1800">
                <a:sym typeface="Symbol" panose="05050102010706020507" pitchFamily="18" charset="2"/>
              </a:rPr>
              <a:t> s is a relation on schema</a:t>
            </a:r>
          </a:p>
          <a:p>
            <a:pPr lvl="1" eaLnBrk="1" hangingPunct="1"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 – </a:t>
            </a:r>
            <a:r>
              <a:rPr lang="en-US" altLang="en-US" sz="1800" i="1">
                <a:sym typeface="Symbol" panose="05050102010706020507" pitchFamily="18" charset="2"/>
              </a:rPr>
              <a:t>S </a:t>
            </a:r>
            <a:r>
              <a:rPr lang="en-US" altLang="en-US" sz="1800">
                <a:sym typeface="Symbol" panose="05050102010706020507" pitchFamily="18" charset="2"/>
              </a:rPr>
              <a:t>= (</a:t>
            </a:r>
            <a:r>
              <a:rPr lang="en-US" altLang="en-US" sz="1800" i="1">
                <a:sym typeface="Symbol" panose="05050102010706020507" pitchFamily="18" charset="2"/>
              </a:rPr>
              <a:t>A</a:t>
            </a:r>
            <a:r>
              <a:rPr lang="en-US" altLang="en-US" sz="1800" baseline="-25000">
                <a:sym typeface="Symbol" panose="05050102010706020507" pitchFamily="18" charset="2"/>
              </a:rPr>
              <a:t>1</a:t>
            </a:r>
            <a:r>
              <a:rPr lang="en-US" altLang="en-US" sz="1800">
                <a:sym typeface="Symbol" panose="05050102010706020507" pitchFamily="18" charset="2"/>
              </a:rPr>
              <a:t>, …, </a:t>
            </a:r>
            <a:r>
              <a:rPr lang="en-US" altLang="en-US" sz="1800" i="1">
                <a:sym typeface="Symbol" panose="05050102010706020507" pitchFamily="18" charset="2"/>
              </a:rPr>
              <a:t>A</a:t>
            </a:r>
            <a:r>
              <a:rPr lang="en-US" altLang="en-US" sz="1800" i="1" baseline="-25000">
                <a:sym typeface="Symbol" panose="05050102010706020507" pitchFamily="18" charset="2"/>
              </a:rPr>
              <a:t>m</a:t>
            </a:r>
            <a:r>
              <a:rPr lang="en-US" altLang="en-US" sz="1800">
                <a:sym typeface="Symbol" panose="05050102010706020507" pitchFamily="18" charset="2"/>
              </a:rPr>
              <a:t>)</a:t>
            </a:r>
          </a:p>
          <a:p>
            <a:pPr lvl="1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en-US" sz="1800">
                <a:sym typeface="Symbol" panose="05050102010706020507" pitchFamily="18" charset="2"/>
              </a:rPr>
              <a:t>		</a:t>
            </a:r>
            <a:r>
              <a:rPr lang="en-US" altLang="en-US" sz="1800" i="1">
                <a:sym typeface="Symbol" panose="05050102010706020507" pitchFamily="18" charset="2"/>
              </a:rPr>
              <a:t>r </a:t>
            </a:r>
            <a:r>
              <a:rPr lang="en-US" altLang="en-US" sz="1800">
                <a:sym typeface="Symbol" panose="05050102010706020507" pitchFamily="18" charset="2"/>
              </a:rPr>
              <a:t> </a:t>
            </a:r>
            <a:r>
              <a:rPr lang="en-US" altLang="en-US" sz="1800" i="1">
                <a:sym typeface="Symbol" panose="05050102010706020507" pitchFamily="18" charset="2"/>
              </a:rPr>
              <a:t>s</a:t>
            </a:r>
            <a:r>
              <a:rPr lang="en-US" altLang="en-US" sz="1800">
                <a:sym typeface="Symbol" panose="05050102010706020507" pitchFamily="18" charset="2"/>
              </a:rPr>
              <a:t> = { </a:t>
            </a:r>
            <a:r>
              <a:rPr lang="en-US" altLang="en-US" sz="1800" i="1">
                <a:sym typeface="Symbol" panose="05050102010706020507" pitchFamily="18" charset="2"/>
              </a:rPr>
              <a:t>t</a:t>
            </a:r>
            <a:r>
              <a:rPr lang="en-US" altLang="en-US" sz="1800">
                <a:sym typeface="Symbol" panose="05050102010706020507" pitchFamily="18" charset="2"/>
              </a:rPr>
              <a:t>  |  </a:t>
            </a:r>
            <a:r>
              <a:rPr lang="en-US" altLang="en-US" sz="1800" i="1">
                <a:sym typeface="Symbol" panose="05050102010706020507" pitchFamily="18" charset="2"/>
              </a:rPr>
              <a:t>t </a:t>
            </a:r>
            <a:r>
              <a:rPr lang="en-US" altLang="en-US" sz="1800">
                <a:sym typeface="Symbol" panose="05050102010706020507" pitchFamily="18" charset="2"/>
              </a:rPr>
              <a:t>  </a:t>
            </a:r>
            <a:r>
              <a:rPr lang="en-US" altLang="en-US" sz="1800" i="1" baseline="-25000">
                <a:sym typeface="Symbol" panose="05050102010706020507" pitchFamily="18" charset="2"/>
              </a:rPr>
              <a:t>R-S </a:t>
            </a:r>
            <a:r>
              <a:rPr lang="en-US" altLang="en-US" sz="1800">
                <a:sym typeface="Symbol" panose="05050102010706020507" pitchFamily="18" charset="2"/>
              </a:rPr>
              <a:t>(</a:t>
            </a: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)   </a:t>
            </a:r>
            <a:r>
              <a:rPr lang="en-US" altLang="en-US" sz="1800" i="1">
                <a:sym typeface="Symbol" panose="05050102010706020507" pitchFamily="18" charset="2"/>
              </a:rPr>
              <a:t>u </a:t>
            </a:r>
            <a:r>
              <a:rPr lang="en-US" altLang="en-US" sz="1800">
                <a:sym typeface="Symbol" panose="05050102010706020507" pitchFamily="18" charset="2"/>
              </a:rPr>
              <a:t> </a:t>
            </a:r>
            <a:r>
              <a:rPr lang="en-US" altLang="en-US" sz="1800" i="1">
                <a:sym typeface="Symbol" panose="05050102010706020507" pitchFamily="18" charset="2"/>
              </a:rPr>
              <a:t>s </a:t>
            </a:r>
            <a:r>
              <a:rPr lang="en-US" altLang="en-US" sz="1800">
                <a:sym typeface="Symbol" panose="05050102010706020507" pitchFamily="18" charset="2"/>
              </a:rPr>
              <a:t>( </a:t>
            </a:r>
            <a:r>
              <a:rPr lang="en-US" altLang="en-US" sz="1800" i="1">
                <a:sym typeface="Symbol" panose="05050102010706020507" pitchFamily="18" charset="2"/>
              </a:rPr>
              <a:t>tu</a:t>
            </a:r>
            <a:r>
              <a:rPr lang="en-US" altLang="en-US" sz="1800">
                <a:sym typeface="Symbol" panose="05050102010706020507" pitchFamily="18" charset="2"/>
              </a:rPr>
              <a:t> </a:t>
            </a:r>
            <a:r>
              <a:rPr lang="en-US" altLang="en-US" sz="1800" i="1">
                <a:sym typeface="Symbol" panose="05050102010706020507" pitchFamily="18" charset="2"/>
              </a:rPr>
              <a:t> r </a:t>
            </a:r>
            <a:r>
              <a:rPr lang="en-US" altLang="en-US" sz="1800">
                <a:sym typeface="Symbol" panose="05050102010706020507" pitchFamily="18" charset="2"/>
              </a:rPr>
              <a:t>) } </a:t>
            </a:r>
          </a:p>
          <a:p>
            <a:pPr lvl="1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en-US" sz="1800">
                <a:sym typeface="Symbol" panose="05050102010706020507" pitchFamily="18" charset="2"/>
              </a:rPr>
              <a:t>Where </a:t>
            </a:r>
            <a:r>
              <a:rPr lang="en-US" altLang="en-US" sz="1800" i="1">
                <a:sym typeface="Symbol" panose="05050102010706020507" pitchFamily="18" charset="2"/>
              </a:rPr>
              <a:t>tu</a:t>
            </a:r>
            <a:r>
              <a:rPr lang="en-US" altLang="en-US" sz="1800">
                <a:sym typeface="Symbol" panose="05050102010706020507" pitchFamily="18" charset="2"/>
              </a:rPr>
              <a:t> means the concatenation of tuples </a:t>
            </a:r>
            <a:r>
              <a:rPr lang="en-US" altLang="en-US" sz="1800" i="1">
                <a:sym typeface="Symbol" panose="05050102010706020507" pitchFamily="18" charset="2"/>
              </a:rPr>
              <a:t>t</a:t>
            </a:r>
            <a:r>
              <a:rPr lang="en-US" altLang="en-US" sz="1800">
                <a:sym typeface="Symbol" panose="05050102010706020507" pitchFamily="18" charset="2"/>
              </a:rPr>
              <a:t> and </a:t>
            </a:r>
            <a:r>
              <a:rPr lang="en-US" altLang="en-US" sz="1800" i="1">
                <a:sym typeface="Symbol" panose="05050102010706020507" pitchFamily="18" charset="2"/>
              </a:rPr>
              <a:t>u</a:t>
            </a:r>
            <a:r>
              <a:rPr lang="en-US" altLang="en-US" sz="1800">
                <a:sym typeface="Symbol" panose="05050102010706020507" pitchFamily="18" charset="2"/>
              </a:rPr>
              <a:t> to produce a single tuple</a:t>
            </a:r>
          </a:p>
          <a:p>
            <a:pPr lvl="1" eaLnBrk="1" hangingPunct="1">
              <a:lnSpc>
                <a:spcPct val="130000"/>
              </a:lnSpc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61E1A579-AFDA-BF22-DBAD-46A96EC7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90600"/>
            <a:ext cx="969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 </a:t>
            </a:r>
            <a:r>
              <a:rPr lang="en-US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5061" name="Slide Number Placeholder 1">
            <a:extLst>
              <a:ext uri="{FF2B5EF4-FFF2-40B4-BE49-F238E27FC236}">
                <a16:creationId xmlns:a16="http://schemas.microsoft.com/office/drawing/2014/main" id="{FC20B731-7068-96D8-C77B-A51C634A9F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DC15BAD-3AF6-4B72-B490-DEADC3227E3A}" type="slidenum">
              <a:rPr lang="en-US" altLang="en-US">
                <a:solidFill>
                  <a:srgbClr val="7B9899"/>
                </a:solidFill>
              </a:rPr>
              <a:pPr/>
              <a:t>30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B067655-4C5B-C224-7439-159196D1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Examples of Division A/B</a:t>
            </a:r>
          </a:p>
        </p:txBody>
      </p:sp>
      <p:sp>
        <p:nvSpPr>
          <p:cNvPr id="35844" name="Rectangle 14">
            <a:extLst>
              <a:ext uri="{FF2B5EF4-FFF2-40B4-BE49-F238E27FC236}">
                <a16:creationId xmlns:a16="http://schemas.microsoft.com/office/drawing/2014/main" id="{8D1E51A8-D2E9-4362-914B-4AE5FF52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1600200"/>
            <a:ext cx="85725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 dirty="0" err="1"/>
              <a:t>sno</a:t>
            </a:r>
            <a:endParaRPr lang="en-US" sz="1800" dirty="0"/>
          </a:p>
        </p:txBody>
      </p:sp>
      <p:sp>
        <p:nvSpPr>
          <p:cNvPr id="35845" name="Rectangle 15">
            <a:extLst>
              <a:ext uri="{FF2B5EF4-FFF2-40B4-BE49-F238E27FC236}">
                <a16:creationId xmlns:a16="http://schemas.microsoft.com/office/drawing/2014/main" id="{F813D8C2-CA3D-475A-84B7-5A3FF17BD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00200"/>
            <a:ext cx="6858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 dirty="0" err="1"/>
              <a:t>pno</a:t>
            </a:r>
            <a:endParaRPr lang="en-US" sz="1800" dirty="0"/>
          </a:p>
        </p:txBody>
      </p:sp>
      <p:sp>
        <p:nvSpPr>
          <p:cNvPr id="35846" name="Rectangle 16">
            <a:extLst>
              <a:ext uri="{FF2B5EF4-FFF2-40B4-BE49-F238E27FC236}">
                <a16:creationId xmlns:a16="http://schemas.microsoft.com/office/drawing/2014/main" id="{4B84B3B3-65F3-4847-86A3-4608DB62A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209800"/>
            <a:ext cx="628650" cy="3429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S3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S4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S4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35847" name="Rectangle 17">
            <a:extLst>
              <a:ext uri="{FF2B5EF4-FFF2-40B4-BE49-F238E27FC236}">
                <a16:creationId xmlns:a16="http://schemas.microsoft.com/office/drawing/2014/main" id="{0DB35017-B53B-47A9-8403-3685C709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09800"/>
            <a:ext cx="685800" cy="3429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P3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P4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P4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46087" name="Slide Number Placeholder 1">
            <a:extLst>
              <a:ext uri="{FF2B5EF4-FFF2-40B4-BE49-F238E27FC236}">
                <a16:creationId xmlns:a16="http://schemas.microsoft.com/office/drawing/2014/main" id="{B4B627AD-A35B-8354-3AF6-7E375712C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83A6F58-AAA7-4DD5-825D-0DBE29E73647}" type="slidenum">
              <a:rPr lang="en-US" altLang="en-US">
                <a:solidFill>
                  <a:srgbClr val="7B9899"/>
                </a:solidFill>
              </a:rPr>
              <a:pPr/>
              <a:t>31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46088" name="Text Box 30">
            <a:extLst>
              <a:ext uri="{FF2B5EF4-FFF2-40B4-BE49-F238E27FC236}">
                <a16:creationId xmlns:a16="http://schemas.microsoft.com/office/drawing/2014/main" id="{254FD74A-F976-DB32-57C7-81087BA2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867400"/>
            <a:ext cx="358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A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90445BCD-E436-4732-8BB8-D140543E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1766888"/>
            <a:ext cx="62865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 dirty="0" err="1"/>
              <a:t>pno</a:t>
            </a:r>
            <a:endParaRPr lang="en-US" sz="1800" dirty="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1B3CA0DE-04C5-42B6-9AB9-5C98A98B8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3" y="2376488"/>
            <a:ext cx="628650" cy="10525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P2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46091" name="Text Box 30">
            <a:extLst>
              <a:ext uri="{FF2B5EF4-FFF2-40B4-BE49-F238E27FC236}">
                <a16:creationId xmlns:a16="http://schemas.microsoft.com/office/drawing/2014/main" id="{87BB74A6-4BA8-74EF-E311-6BC183047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427413"/>
            <a:ext cx="463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B1</a:t>
            </a: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F3BCA6F8-97A7-4E2D-BEAC-1DF4EAC9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557338"/>
            <a:ext cx="62865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 dirty="0" err="1"/>
              <a:t>pno</a:t>
            </a:r>
            <a:endParaRPr lang="en-US" sz="1800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20DCCEF1-29C5-4159-96B0-B61EBAF4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66938"/>
            <a:ext cx="628650" cy="15621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P4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44" name="Rectangle 14">
            <a:extLst>
              <a:ext uri="{FF2B5EF4-FFF2-40B4-BE49-F238E27FC236}">
                <a16:creationId xmlns:a16="http://schemas.microsoft.com/office/drawing/2014/main" id="{9A69165A-62B0-4810-8263-B0874DB3F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752600"/>
            <a:ext cx="62865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 dirty="0" err="1"/>
              <a:t>pno</a:t>
            </a:r>
            <a:endParaRPr lang="en-US" sz="1800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E32E77DC-683E-42A8-8316-E509B03A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628650" cy="1371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P4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7149C9F1-42AE-4735-8D01-AE2D3334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4191000"/>
            <a:ext cx="62865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 dirty="0" err="1"/>
              <a:t>sno</a:t>
            </a:r>
            <a:endParaRPr lang="en-US" sz="1800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A4D71C53-D964-4BE1-B602-B265FDCE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4800600"/>
            <a:ext cx="628650" cy="15621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S2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S3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S4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F1E6120D-1C88-4CAE-AE12-FADBD6E1A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76713"/>
            <a:ext cx="62865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 dirty="0" err="1"/>
              <a:t>sno</a:t>
            </a:r>
            <a:endParaRPr lang="en-US" sz="1800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A1EF2D7F-724B-4412-A450-2D38889DF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86313"/>
            <a:ext cx="628650" cy="15621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S1</a:t>
            </a:r>
          </a:p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S4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594C4779-9DC9-4414-9E6A-B92C55AD4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4191000"/>
            <a:ext cx="62865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 dirty="0" err="1"/>
              <a:t>sno</a:t>
            </a:r>
            <a:endParaRPr lang="en-US" sz="1800" dirty="0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B22464DE-197C-45D5-B3F1-9EA2A1E3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4800600"/>
            <a:ext cx="628650" cy="15621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 dirty="0">
                <a:sym typeface="Symbol" pitchFamily="18" charset="2"/>
              </a:rPr>
              <a:t>S1</a:t>
            </a: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  <a:p>
            <a:pPr algn="ctr">
              <a:defRPr/>
            </a:pPr>
            <a:endParaRPr lang="en-US" sz="1800" i="1" dirty="0">
              <a:sym typeface="Symbol" pitchFamily="18" charset="2"/>
            </a:endParaRPr>
          </a:p>
        </p:txBody>
      </p:sp>
      <p:sp>
        <p:nvSpPr>
          <p:cNvPr id="46102" name="Text Box 30">
            <a:extLst>
              <a:ext uri="{FF2B5EF4-FFF2-40B4-BE49-F238E27FC236}">
                <a16:creationId xmlns:a16="http://schemas.microsoft.com/office/drawing/2014/main" id="{7147D354-F937-636C-68FC-54BECFA8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3763963"/>
            <a:ext cx="463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B2</a:t>
            </a:r>
          </a:p>
        </p:txBody>
      </p:sp>
      <p:sp>
        <p:nvSpPr>
          <p:cNvPr id="46103" name="Text Box 30">
            <a:extLst>
              <a:ext uri="{FF2B5EF4-FFF2-40B4-BE49-F238E27FC236}">
                <a16:creationId xmlns:a16="http://schemas.microsoft.com/office/drawing/2014/main" id="{287AB449-1486-3B6F-2F14-8AF61CA21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3763963"/>
            <a:ext cx="463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B3</a:t>
            </a:r>
          </a:p>
        </p:txBody>
      </p:sp>
      <p:sp>
        <p:nvSpPr>
          <p:cNvPr id="46104" name="Text Box 30">
            <a:extLst>
              <a:ext uri="{FF2B5EF4-FFF2-40B4-BE49-F238E27FC236}">
                <a16:creationId xmlns:a16="http://schemas.microsoft.com/office/drawing/2014/main" id="{68FF4D4B-0883-86EA-1B28-E6A987C8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36905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A/B1</a:t>
            </a:r>
          </a:p>
        </p:txBody>
      </p:sp>
      <p:sp>
        <p:nvSpPr>
          <p:cNvPr id="46105" name="Text Box 30">
            <a:extLst>
              <a:ext uri="{FF2B5EF4-FFF2-40B4-BE49-F238E27FC236}">
                <a16:creationId xmlns:a16="http://schemas.microsoft.com/office/drawing/2014/main" id="{79C82010-357A-8B64-94E4-2F80C4776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6367463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A/B3</a:t>
            </a:r>
          </a:p>
        </p:txBody>
      </p:sp>
      <p:sp>
        <p:nvSpPr>
          <p:cNvPr id="46106" name="Text Box 30">
            <a:extLst>
              <a:ext uri="{FF2B5EF4-FFF2-40B4-BE49-F238E27FC236}">
                <a16:creationId xmlns:a16="http://schemas.microsoft.com/office/drawing/2014/main" id="{6F53E99E-B528-E0C7-0939-DC8AFF23D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425" y="636905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i="1"/>
              <a:t>A/B2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3444475-1382-5429-57C0-1981FFE0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6781800" cy="6096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Bank Example Queries</a:t>
            </a:r>
          </a:p>
        </p:txBody>
      </p:sp>
      <p:sp>
        <p:nvSpPr>
          <p:cNvPr id="214022" name="Rectangle 6">
            <a:extLst>
              <a:ext uri="{FF2B5EF4-FFF2-40B4-BE49-F238E27FC236}">
                <a16:creationId xmlns:a16="http://schemas.microsoft.com/office/drawing/2014/main" id="{DB0E8742-3EA5-838D-3AF9-745459D069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8513" y="2895600"/>
            <a:ext cx="7848600" cy="10033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/>
              <a:t>Find the name of all customers,loan_no, loan amount who have a loan at the bank</a:t>
            </a:r>
          </a:p>
        </p:txBody>
      </p:sp>
      <p:sp>
        <p:nvSpPr>
          <p:cNvPr id="214019" name="Text Box 3">
            <a:extLst>
              <a:ext uri="{FF2B5EF4-FFF2-40B4-BE49-F238E27FC236}">
                <a16:creationId xmlns:a16="http://schemas.microsoft.com/office/drawing/2014/main" id="{D8A61335-9D65-51C9-E9BF-B59CDE620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1398588"/>
            <a:ext cx="750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ym typeface="Symbol" panose="05050102010706020507" pitchFamily="18" charset="2"/>
              </a:rPr>
              <a:t>Find the names of all customers who have a loan and an account at bank.</a:t>
            </a:r>
          </a:p>
        </p:txBody>
      </p:sp>
      <p:sp>
        <p:nvSpPr>
          <p:cNvPr id="214021" name="Text Box 5">
            <a:extLst>
              <a:ext uri="{FF2B5EF4-FFF2-40B4-BE49-F238E27FC236}">
                <a16:creationId xmlns:a16="http://schemas.microsoft.com/office/drawing/2014/main" id="{20BD3D05-201F-A963-647A-645409F9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75692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en-US" sz="2000">
                <a:sym typeface="Symbol" panose="05050102010706020507" pitchFamily="18" charset="2"/>
              </a:rPr>
              <a:t></a:t>
            </a:r>
            <a:r>
              <a:rPr kumimoji="1" lang="en-US" altLang="en-US" sz="2400" i="1" baseline="-25000">
                <a:sym typeface="Symbol" panose="05050102010706020507" pitchFamily="18" charset="2"/>
              </a:rPr>
              <a:t>customer_name</a:t>
            </a:r>
            <a:r>
              <a:rPr kumimoji="1" lang="en-US" altLang="en-US" sz="2000">
                <a:sym typeface="Symbol" panose="05050102010706020507" pitchFamily="18" charset="2"/>
              </a:rPr>
              <a:t> (</a:t>
            </a:r>
            <a:r>
              <a:rPr kumimoji="1" lang="en-US" altLang="en-US" sz="2000" i="1">
                <a:sym typeface="Symbol" panose="05050102010706020507" pitchFamily="18" charset="2"/>
              </a:rPr>
              <a:t>borrower</a:t>
            </a:r>
            <a:r>
              <a:rPr kumimoji="1" lang="en-US" altLang="en-US" sz="2000">
                <a:sym typeface="Symbol" panose="05050102010706020507" pitchFamily="18" charset="2"/>
              </a:rPr>
              <a:t>)  </a:t>
            </a:r>
            <a:r>
              <a:rPr kumimoji="1" lang="en-US" altLang="en-US" sz="2400" i="1" baseline="-25000">
                <a:sym typeface="Symbol" panose="05050102010706020507" pitchFamily="18" charset="2"/>
              </a:rPr>
              <a:t>customer_name</a:t>
            </a:r>
            <a:r>
              <a:rPr kumimoji="1" lang="en-US" altLang="en-US" sz="2000">
                <a:sym typeface="Symbol" panose="05050102010706020507" pitchFamily="18" charset="2"/>
              </a:rPr>
              <a:t> (</a:t>
            </a:r>
            <a:r>
              <a:rPr kumimoji="1" lang="en-US" altLang="en-US" sz="2000" i="1">
                <a:sym typeface="Symbol" panose="05050102010706020507" pitchFamily="18" charset="2"/>
              </a:rPr>
              <a:t>depositor</a:t>
            </a:r>
            <a:r>
              <a:rPr kumimoji="1" lang="en-US" altLang="en-US" sz="2000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lang="en-US" altLang="en-US" sz="1800"/>
          </a:p>
        </p:txBody>
      </p:sp>
      <p:sp>
        <p:nvSpPr>
          <p:cNvPr id="214027" name="Text Box 11">
            <a:extLst>
              <a:ext uri="{FF2B5EF4-FFF2-40B4-BE49-F238E27FC236}">
                <a16:creationId xmlns:a16="http://schemas.microsoft.com/office/drawing/2014/main" id="{AE2992EB-FAA6-6A4D-CC41-668E4419C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810000"/>
            <a:ext cx="756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en-US" sz="2000">
                <a:sym typeface="Symbol" panose="05050102010706020507" pitchFamily="18" charset="2"/>
              </a:rPr>
              <a:t></a:t>
            </a:r>
            <a:r>
              <a:rPr kumimoji="1" lang="en-US" altLang="en-US" sz="2400" i="1" baseline="-25000">
                <a:sym typeface="Symbol" panose="05050102010706020507" pitchFamily="18" charset="2"/>
              </a:rPr>
              <a:t>customer_name, loan_number, amount </a:t>
            </a:r>
            <a:r>
              <a:rPr kumimoji="1" lang="en-US" altLang="en-US" sz="2000" i="1">
                <a:sym typeface="Symbol" panose="05050102010706020507" pitchFamily="18" charset="2"/>
              </a:rPr>
              <a:t>(borrower     loan)</a:t>
            </a:r>
            <a:endParaRPr lang="en-US" altLang="en-US"/>
          </a:p>
        </p:txBody>
      </p:sp>
      <p:sp>
        <p:nvSpPr>
          <p:cNvPr id="47111" name="AutoShape 12">
            <a:extLst>
              <a:ext uri="{FF2B5EF4-FFF2-40B4-BE49-F238E27FC236}">
                <a16:creationId xmlns:a16="http://schemas.microsoft.com/office/drawing/2014/main" id="{44C058FE-2001-FE69-8E5B-A6A54C9B766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492875" y="3946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7112" name="Slide Number Placeholder 1">
            <a:extLst>
              <a:ext uri="{FF2B5EF4-FFF2-40B4-BE49-F238E27FC236}">
                <a16:creationId xmlns:a16="http://schemas.microsoft.com/office/drawing/2014/main" id="{6AC11981-4AF3-A14A-4479-694374402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225FC1-F3C5-49E9-9261-56931F74BAE0}" type="slidenum">
              <a:rPr lang="en-US" altLang="en-US">
                <a:solidFill>
                  <a:srgbClr val="7B9899"/>
                </a:solidFill>
              </a:rPr>
              <a:pPr/>
              <a:t>32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build="p"/>
      <p:bldP spid="214019" grpId="0" autoUpdateAnimBg="0"/>
      <p:bldP spid="214021" grpId="0" autoUpdateAnimBg="0"/>
      <p:bldP spid="21402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>
            <a:extLst>
              <a:ext uri="{FF2B5EF4-FFF2-40B4-BE49-F238E27FC236}">
                <a16:creationId xmlns:a16="http://schemas.microsoft.com/office/drawing/2014/main" id="{77943624-E942-6D43-BDF7-E99E4F38F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0772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80000"/>
            </a:pPr>
            <a:endParaRPr kumimoji="1" lang="en-US" altLang="en-US" sz="1800"/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anose="05040102010807070707" pitchFamily="18" charset="2"/>
              <a:buNone/>
            </a:pPr>
            <a:r>
              <a:rPr kumimoji="1" lang="en-US" altLang="en-US" sz="1800">
                <a:sym typeface="Symbol" panose="05050102010706020507" pitchFamily="18" charset="2"/>
              </a:rPr>
              <a:t></a:t>
            </a:r>
            <a:r>
              <a:rPr kumimoji="1" lang="en-US" altLang="en-US" sz="2200" i="1" baseline="-25000"/>
              <a:t>customer_name </a:t>
            </a:r>
            <a:r>
              <a:rPr kumimoji="1" lang="en-US" altLang="en-US" sz="1800"/>
              <a:t>(</a:t>
            </a:r>
            <a:r>
              <a:rPr kumimoji="1" lang="en-US" altLang="en-US" sz="2200">
                <a:sym typeface="Symbol" panose="05050102010706020507" pitchFamily="18" charset="2"/>
              </a:rPr>
              <a:t></a:t>
            </a:r>
            <a:r>
              <a:rPr kumimoji="1" lang="en-US" altLang="en-US" sz="2100" i="1" baseline="-25000">
                <a:sym typeface="Symbol" panose="05050102010706020507" pitchFamily="18" charset="2"/>
              </a:rPr>
              <a:t>branch_name </a:t>
            </a:r>
            <a:r>
              <a:rPr kumimoji="1" lang="en-US" altLang="en-US" sz="2100" baseline="-25000">
                <a:sym typeface="Symbol" panose="05050102010706020507" pitchFamily="18" charset="2"/>
              </a:rPr>
              <a:t>= “Downtown</a:t>
            </a:r>
            <a:r>
              <a:rPr kumimoji="1" lang="en-US" altLang="en-US" sz="1800" baseline="-25000">
                <a:sym typeface="Symbol" panose="05050102010706020507" pitchFamily="18" charset="2"/>
              </a:rPr>
              <a:t>” </a:t>
            </a:r>
            <a:r>
              <a:rPr kumimoji="1" lang="en-US" altLang="en-US" sz="1800">
                <a:sym typeface="Symbol" panose="05050102010706020507" pitchFamily="18" charset="2"/>
              </a:rPr>
              <a:t>(</a:t>
            </a:r>
            <a:r>
              <a:rPr kumimoji="1" lang="en-US" altLang="en-US" sz="1800" i="1">
                <a:sym typeface="Symbol" panose="05050102010706020507" pitchFamily="18" charset="2"/>
              </a:rPr>
              <a:t>depositor</a:t>
            </a:r>
            <a:r>
              <a:rPr kumimoji="1" lang="en-US" altLang="en-US" sz="1800">
                <a:sym typeface="Symbol" panose="05050102010706020507" pitchFamily="18" charset="2"/>
              </a:rPr>
              <a:t>      </a:t>
            </a:r>
            <a:r>
              <a:rPr kumimoji="1" lang="en-US" altLang="en-US" sz="1800" i="1">
                <a:sym typeface="Symbol" panose="05050102010706020507" pitchFamily="18" charset="2"/>
              </a:rPr>
              <a:t>account </a:t>
            </a:r>
            <a:r>
              <a:rPr kumimoji="1" lang="en-US" altLang="en-US" sz="1800">
                <a:sym typeface="Symbol" panose="05050102010706020507" pitchFamily="18" charset="2"/>
              </a:rPr>
              <a:t>)) 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anose="05040102010807070707" pitchFamily="18" charset="2"/>
              <a:buNone/>
            </a:pPr>
            <a:r>
              <a:rPr kumimoji="1" lang="en-US" altLang="en-US" sz="1800">
                <a:sym typeface="Symbol" panose="05050102010706020507" pitchFamily="18" charset="2"/>
              </a:rPr>
              <a:t>        </a:t>
            </a:r>
            <a:r>
              <a:rPr kumimoji="1" lang="en-US" altLang="en-US" sz="2100" i="1" baseline="-25000"/>
              <a:t>customer_name </a:t>
            </a:r>
            <a:r>
              <a:rPr kumimoji="1" lang="en-US" altLang="en-US" sz="1800"/>
              <a:t>(</a:t>
            </a:r>
            <a:r>
              <a:rPr kumimoji="1" lang="en-US" altLang="en-US" sz="2200">
                <a:sym typeface="Symbol" panose="05050102010706020507" pitchFamily="18" charset="2"/>
              </a:rPr>
              <a:t></a:t>
            </a:r>
            <a:r>
              <a:rPr kumimoji="1" lang="en-US" altLang="en-US" sz="2100" i="1" baseline="-25000">
                <a:sym typeface="Symbol" panose="05050102010706020507" pitchFamily="18" charset="2"/>
              </a:rPr>
              <a:t>branch_name </a:t>
            </a:r>
            <a:r>
              <a:rPr kumimoji="1" lang="en-US" altLang="en-US" sz="2100" baseline="-25000">
                <a:sym typeface="Symbol" panose="05050102010706020507" pitchFamily="18" charset="2"/>
              </a:rPr>
              <a:t>= “Uptown</a:t>
            </a:r>
            <a:r>
              <a:rPr kumimoji="1" lang="en-US" altLang="en-US" sz="1800" baseline="-25000">
                <a:sym typeface="Symbol" panose="05050102010706020507" pitchFamily="18" charset="2"/>
              </a:rPr>
              <a:t>” </a:t>
            </a:r>
            <a:r>
              <a:rPr kumimoji="1" lang="en-US" altLang="en-US" sz="1800">
                <a:sym typeface="Symbol" panose="05050102010706020507" pitchFamily="18" charset="2"/>
              </a:rPr>
              <a:t>(</a:t>
            </a:r>
            <a:r>
              <a:rPr kumimoji="1" lang="en-US" altLang="en-US" sz="1800" i="1">
                <a:sym typeface="Symbol" panose="05050102010706020507" pitchFamily="18" charset="2"/>
              </a:rPr>
              <a:t>depositor</a:t>
            </a:r>
            <a:r>
              <a:rPr kumimoji="1" lang="en-US" altLang="en-US" sz="1800">
                <a:sym typeface="Symbol" panose="05050102010706020507" pitchFamily="18" charset="2"/>
              </a:rPr>
              <a:t>     </a:t>
            </a:r>
            <a:r>
              <a:rPr kumimoji="1" lang="en-US" altLang="en-US" sz="1800" i="1">
                <a:sym typeface="Symbol" panose="05050102010706020507" pitchFamily="18" charset="2"/>
              </a:rPr>
              <a:t>account</a:t>
            </a:r>
            <a:r>
              <a:rPr kumimoji="1" lang="en-US" altLang="en-US" sz="1800">
                <a:sym typeface="Symbol" panose="05050102010706020507" pitchFamily="18" charset="2"/>
              </a:rPr>
              <a:t>))</a:t>
            </a:r>
            <a:endParaRPr lang="en-US" altLang="en-US" sz="18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AE566F3-A231-332F-7B1C-99BC95E9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7510463" cy="6096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Bank Example Queries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38D7A00-D8CA-CF5B-CE64-29CBCA19D6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7563" y="1595438"/>
            <a:ext cx="7661275" cy="752475"/>
          </a:xfrm>
        </p:spPr>
        <p:txBody>
          <a:bodyPr/>
          <a:lstStyle/>
          <a:p>
            <a:pPr eaLnBrk="1" hangingPunct="1"/>
            <a:r>
              <a:rPr lang="en-US" altLang="en-US" sz="1800"/>
              <a:t>Find all customers who have an account from at least the “Downtown” and the Uptown” branches.</a:t>
            </a:r>
          </a:p>
        </p:txBody>
      </p:sp>
      <p:sp>
        <p:nvSpPr>
          <p:cNvPr id="48133" name="AutoShape 4">
            <a:extLst>
              <a:ext uri="{FF2B5EF4-FFF2-40B4-BE49-F238E27FC236}">
                <a16:creationId xmlns:a16="http://schemas.microsoft.com/office/drawing/2014/main" id="{35CB77A2-A2DE-9A4D-7130-C569E35D8758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73082" y="2270918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4" name="AutoShape 20">
            <a:extLst>
              <a:ext uri="{FF2B5EF4-FFF2-40B4-BE49-F238E27FC236}">
                <a16:creationId xmlns:a16="http://schemas.microsoft.com/office/drawing/2014/main" id="{B6CAA696-1D83-8193-8C3A-AEB448A2CD3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7026275" y="2803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8135" name="Slide Number Placeholder 1">
            <a:extLst>
              <a:ext uri="{FF2B5EF4-FFF2-40B4-BE49-F238E27FC236}">
                <a16:creationId xmlns:a16="http://schemas.microsoft.com/office/drawing/2014/main" id="{AC5A952E-1A17-2A74-515B-7ABAB5DCD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9F6320D-EC13-49EA-A631-20AC56798308}" type="slidenum">
              <a:rPr lang="en-US" altLang="en-US">
                <a:solidFill>
                  <a:srgbClr val="7B9899"/>
                </a:solidFill>
              </a:rPr>
              <a:pPr/>
              <a:t>33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04D0807-3218-47E0-B6EB-B0FD4F6FF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301038" cy="442913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Extended Relational-Algebra-Operations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10FE374-D959-2472-0BEB-E1EF6711D7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0413" y="1828800"/>
            <a:ext cx="7661275" cy="1747838"/>
          </a:xfrm>
        </p:spPr>
        <p:txBody>
          <a:bodyPr/>
          <a:lstStyle/>
          <a:p>
            <a:pPr eaLnBrk="1" hangingPunct="1"/>
            <a:r>
              <a:rPr lang="en-US" altLang="en-US" sz="1800"/>
              <a:t>Generalized Projection</a:t>
            </a:r>
          </a:p>
          <a:p>
            <a:pPr eaLnBrk="1" hangingPunct="1"/>
            <a:r>
              <a:rPr lang="en-US" altLang="en-US" sz="1800"/>
              <a:t>Aggregate Functions</a:t>
            </a:r>
          </a:p>
          <a:p>
            <a:pPr eaLnBrk="1" hangingPunct="1"/>
            <a:r>
              <a:rPr lang="en-US" altLang="en-US" sz="1800"/>
              <a:t>Outer Join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49156" name="Slide Number Placeholder 1">
            <a:extLst>
              <a:ext uri="{FF2B5EF4-FFF2-40B4-BE49-F238E27FC236}">
                <a16:creationId xmlns:a16="http://schemas.microsoft.com/office/drawing/2014/main" id="{5C0D8AD3-65C7-2DE7-146E-2CDD21706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D59C5E6-BFCF-4E73-BDA4-F74DE1D50F2A}" type="slidenum">
              <a:rPr lang="en-US" altLang="en-US">
                <a:solidFill>
                  <a:srgbClr val="7B9899"/>
                </a:solidFill>
              </a:rPr>
              <a:pPr/>
              <a:t>34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9FBC4C1-DD6D-0820-72BA-07FC55C4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Generalized Projection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DD7FDBD-2811-940E-BAD6-C50F2E749B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382713"/>
            <a:ext cx="7848600" cy="5511800"/>
          </a:xfrm>
        </p:spPr>
        <p:txBody>
          <a:bodyPr/>
          <a:lstStyle/>
          <a:p>
            <a:pPr eaLnBrk="1" hangingPunct="1">
              <a:tabLst>
                <a:tab pos="3195638" algn="ctr"/>
              </a:tabLst>
            </a:pPr>
            <a:r>
              <a:rPr lang="en-US" altLang="en-US" sz="1800"/>
              <a:t>Extends the projection operation by allowing arithmetic functions to be used in the projection list.</a:t>
            </a:r>
            <a:br>
              <a:rPr lang="en-US" altLang="en-US" sz="1800"/>
            </a:b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	</a:t>
            </a:r>
          </a:p>
          <a:p>
            <a:pPr eaLnBrk="1" hangingPunct="1">
              <a:tabLst>
                <a:tab pos="3195638" algn="ctr"/>
              </a:tabLst>
            </a:pPr>
            <a:r>
              <a:rPr lang="en-US" altLang="en-US" sz="1800" i="1"/>
              <a:t>E</a:t>
            </a:r>
            <a:r>
              <a:rPr lang="en-US" altLang="en-US" sz="1800"/>
              <a:t> is any relational-algebra expression</a:t>
            </a:r>
          </a:p>
          <a:p>
            <a:pPr eaLnBrk="1" hangingPunct="1">
              <a:lnSpc>
                <a:spcPct val="120000"/>
              </a:lnSpc>
              <a:tabLst>
                <a:tab pos="3195638" algn="ctr"/>
              </a:tabLst>
            </a:pPr>
            <a:r>
              <a:rPr lang="en-US" altLang="en-US" sz="1800"/>
              <a:t>Each of </a:t>
            </a:r>
            <a:r>
              <a:rPr lang="en-US" altLang="en-US" sz="1800" i="1"/>
              <a:t>F</a:t>
            </a:r>
            <a:r>
              <a:rPr lang="en-US" altLang="en-US" sz="1900" baseline="-25000"/>
              <a:t>1</a:t>
            </a:r>
            <a:r>
              <a:rPr lang="en-US" altLang="en-US" sz="1800"/>
              <a:t>, </a:t>
            </a:r>
            <a:r>
              <a:rPr lang="en-US" altLang="en-US" sz="1800" i="1"/>
              <a:t>F</a:t>
            </a:r>
            <a:r>
              <a:rPr lang="en-US" altLang="en-US" sz="1900" baseline="-25000"/>
              <a:t>2</a:t>
            </a:r>
            <a:r>
              <a:rPr lang="en-US" altLang="en-US" sz="1800"/>
              <a:t>, …, </a:t>
            </a:r>
            <a:r>
              <a:rPr lang="en-US" altLang="en-US" sz="1800" i="1"/>
              <a:t>F</a:t>
            </a:r>
            <a:r>
              <a:rPr lang="en-US" altLang="en-US" sz="1900" i="1" baseline="-25000"/>
              <a:t>n</a:t>
            </a:r>
            <a:r>
              <a:rPr lang="en-US" altLang="en-US" sz="1800" i="1" baseline="-25000"/>
              <a:t> </a:t>
            </a:r>
            <a:r>
              <a:rPr lang="en-US" altLang="en-US" sz="1800" i="1"/>
              <a:t> </a:t>
            </a:r>
            <a:r>
              <a:rPr lang="en-US" altLang="en-US" sz="1800"/>
              <a:t>are are arithmetic expressions involving constants and attributes in the schema of </a:t>
            </a:r>
            <a:r>
              <a:rPr lang="en-US" altLang="en-US" sz="1800" i="1"/>
              <a:t>E</a:t>
            </a:r>
            <a:r>
              <a:rPr lang="en-US" altLang="en-US" sz="1800"/>
              <a:t>.</a:t>
            </a:r>
          </a:p>
          <a:p>
            <a:pPr eaLnBrk="1" hangingPunct="1">
              <a:tabLst>
                <a:tab pos="3195638" algn="ctr"/>
              </a:tabLst>
            </a:pPr>
            <a:r>
              <a:rPr lang="en-US" altLang="en-US" sz="1800"/>
              <a:t>Given relation </a:t>
            </a:r>
            <a:r>
              <a:rPr lang="en-US" altLang="en-US" sz="1800" i="1"/>
              <a:t>credit_info(customer_name, limit, credit_balance),</a:t>
            </a:r>
            <a:r>
              <a:rPr lang="en-US" altLang="en-US" sz="1800"/>
              <a:t> find how much more each person can spend: </a:t>
            </a:r>
          </a:p>
          <a:p>
            <a:pPr eaLnBrk="1" hangingPunct="1"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en-US" sz="1800"/>
              <a:t>		</a:t>
            </a:r>
            <a:r>
              <a:rPr lang="en-US" altLang="en-US" sz="1800">
                <a:sym typeface="Symbol" panose="05050102010706020507" pitchFamily="18" charset="2"/>
              </a:rPr>
              <a:t></a:t>
            </a:r>
            <a:r>
              <a:rPr lang="en-US" altLang="en-US" sz="2100" i="1" baseline="-25000"/>
              <a:t>customer_name, limit – credit_balance</a:t>
            </a:r>
            <a:r>
              <a:rPr lang="en-US" altLang="en-US" sz="1800" i="1"/>
              <a:t> (credit_info)</a:t>
            </a:r>
            <a:endParaRPr lang="en-US" altLang="en-US" sz="1800"/>
          </a:p>
        </p:txBody>
      </p:sp>
      <p:graphicFrame>
        <p:nvGraphicFramePr>
          <p:cNvPr id="50180" name="Object 0">
            <a:extLst>
              <a:ext uri="{FF2B5EF4-FFF2-40B4-BE49-F238E27FC236}">
                <a16:creationId xmlns:a16="http://schemas.microsoft.com/office/drawing/2014/main" id="{12A5D549-600A-A4AD-58FE-53F4A7983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6913" y="2114550"/>
          <a:ext cx="15128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117" imgH="355446" progId="Equation.3">
                  <p:embed/>
                </p:oleObj>
              </mc:Choice>
              <mc:Fallback>
                <p:oleObj name="Equation" r:id="rId2" imgW="1574117" imgH="355446" progId="Equation.3">
                  <p:embed/>
                  <p:pic>
                    <p:nvPicPr>
                      <p:cNvPr id="50180" name="Object 0">
                        <a:extLst>
                          <a:ext uri="{FF2B5EF4-FFF2-40B4-BE49-F238E27FC236}">
                            <a16:creationId xmlns:a16="http://schemas.microsoft.com/office/drawing/2014/main" id="{12A5D549-600A-A4AD-58FE-53F4A7983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2114550"/>
                        <a:ext cx="15128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Slide Number Placeholder 1">
            <a:extLst>
              <a:ext uri="{FF2B5EF4-FFF2-40B4-BE49-F238E27FC236}">
                <a16:creationId xmlns:a16="http://schemas.microsoft.com/office/drawing/2014/main" id="{AE705936-8191-99FE-2EF6-26E237B51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9F50D3-4C3B-41B9-9150-9790610E9B38}" type="slidenum">
              <a:rPr lang="en-US" altLang="en-US">
                <a:solidFill>
                  <a:srgbClr val="7B9899"/>
                </a:solidFill>
              </a:rPr>
              <a:pPr/>
              <a:t>35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574E1C5-C144-692E-B86A-875FA7DC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077200" cy="6096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Aggregate Functions and Operations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7E39CC8-5D62-374F-9FC5-F08F2E6D47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7848600" cy="4876800"/>
          </a:xfrm>
        </p:spPr>
        <p:txBody>
          <a:bodyPr/>
          <a:lstStyle/>
          <a:p>
            <a:pPr eaLnBrk="1" hangingPunct="1">
              <a:tabLst>
                <a:tab pos="2119313" algn="l"/>
                <a:tab pos="2689225" algn="ctr"/>
              </a:tabLst>
            </a:pPr>
            <a:r>
              <a:rPr lang="en-US" altLang="en-US" sz="1800" b="1">
                <a:solidFill>
                  <a:schemeClr val="tx2"/>
                </a:solidFill>
              </a:rPr>
              <a:t>Aggregation function</a:t>
            </a:r>
            <a:r>
              <a:rPr lang="en-US" altLang="en-US" sz="1800"/>
              <a:t> takes a collection of values and returns a single value as a result.</a:t>
            </a:r>
          </a:p>
          <a:p>
            <a:pPr eaLnBrk="1" hangingPunct="1"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sz="1800"/>
              <a:t>		</a:t>
            </a:r>
            <a:r>
              <a:rPr lang="en-US" altLang="en-US" sz="1800" b="1"/>
              <a:t>avg</a:t>
            </a:r>
            <a:r>
              <a:rPr lang="en-US" altLang="en-US" sz="1800"/>
              <a:t>:  average value</a:t>
            </a:r>
            <a:br>
              <a:rPr lang="en-US" altLang="en-US" sz="1800"/>
            </a:br>
            <a:r>
              <a:rPr lang="en-US" altLang="en-US" sz="1800"/>
              <a:t>	</a:t>
            </a:r>
            <a:r>
              <a:rPr lang="en-US" altLang="en-US" sz="1800" b="1"/>
              <a:t>min</a:t>
            </a:r>
            <a:r>
              <a:rPr lang="en-US" altLang="en-US" sz="1800"/>
              <a:t>:  minimum value</a:t>
            </a:r>
            <a:br>
              <a:rPr lang="en-US" altLang="en-US" sz="1800"/>
            </a:br>
            <a:r>
              <a:rPr lang="en-US" altLang="en-US" sz="1800"/>
              <a:t>	</a:t>
            </a:r>
            <a:r>
              <a:rPr lang="en-US" altLang="en-US" sz="1800" b="1"/>
              <a:t>max</a:t>
            </a:r>
            <a:r>
              <a:rPr lang="en-US" altLang="en-US" sz="1800"/>
              <a:t>:  maximum value</a:t>
            </a:r>
            <a:br>
              <a:rPr lang="en-US" altLang="en-US" sz="1800"/>
            </a:br>
            <a:r>
              <a:rPr lang="en-US" altLang="en-US" sz="1800"/>
              <a:t>	</a:t>
            </a:r>
            <a:r>
              <a:rPr lang="en-US" altLang="en-US" sz="1800" b="1"/>
              <a:t>sum</a:t>
            </a:r>
            <a:r>
              <a:rPr lang="en-US" altLang="en-US" sz="1800"/>
              <a:t>:  sum of values</a:t>
            </a:r>
            <a:br>
              <a:rPr lang="en-US" altLang="en-US" sz="1800"/>
            </a:br>
            <a:r>
              <a:rPr lang="en-US" altLang="en-US" sz="1800"/>
              <a:t>	</a:t>
            </a:r>
            <a:r>
              <a:rPr lang="en-US" altLang="en-US" sz="1800" b="1"/>
              <a:t>count</a:t>
            </a:r>
            <a:r>
              <a:rPr lang="en-US" altLang="en-US" sz="1800"/>
              <a:t>:  number of values</a:t>
            </a:r>
          </a:p>
          <a:p>
            <a:pPr eaLnBrk="1" hangingPunct="1">
              <a:tabLst>
                <a:tab pos="2119313" algn="l"/>
                <a:tab pos="2689225" algn="ctr"/>
              </a:tabLst>
            </a:pPr>
            <a:r>
              <a:rPr lang="en-US" altLang="en-US" sz="1800" b="1">
                <a:solidFill>
                  <a:schemeClr val="tx2"/>
                </a:solidFill>
              </a:rPr>
              <a:t>Aggregate operation</a:t>
            </a:r>
            <a:r>
              <a:rPr lang="en-US" altLang="en-US" sz="1800"/>
              <a:t> in relational algebra </a:t>
            </a:r>
          </a:p>
          <a:p>
            <a:pPr eaLnBrk="1" hangingPunct="1"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sz="1800"/>
              <a:t>		</a:t>
            </a:r>
          </a:p>
          <a:p>
            <a:pPr eaLnBrk="1" hangingPunct="1"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i="1"/>
              <a:t>E</a:t>
            </a:r>
            <a:r>
              <a:rPr lang="en-US" altLang="en-US" sz="1800"/>
              <a:t> is any relational-algebra expression</a:t>
            </a:r>
          </a:p>
          <a:p>
            <a:pPr lvl="1" eaLnBrk="1" hangingPunct="1">
              <a:tabLst>
                <a:tab pos="2119313" algn="l"/>
                <a:tab pos="2689225" algn="ctr"/>
              </a:tabLst>
            </a:pPr>
            <a:r>
              <a:rPr lang="en-US" altLang="en-US" sz="1800" i="1"/>
              <a:t>G</a:t>
            </a:r>
            <a:r>
              <a:rPr lang="en-US" altLang="en-US" sz="1800" i="1" baseline="-25000"/>
              <a:t>1</a:t>
            </a:r>
            <a:r>
              <a:rPr lang="en-US" altLang="en-US" sz="1800"/>
              <a:t>, </a:t>
            </a:r>
            <a:r>
              <a:rPr lang="en-US" altLang="en-US" sz="1800" i="1"/>
              <a:t>G</a:t>
            </a:r>
            <a:r>
              <a:rPr lang="en-US" altLang="en-US" sz="1800" i="1" baseline="-25000"/>
              <a:t>2</a:t>
            </a:r>
            <a:r>
              <a:rPr lang="en-US" altLang="en-US" sz="1800"/>
              <a:t> …, </a:t>
            </a:r>
            <a:r>
              <a:rPr lang="en-US" altLang="en-US" sz="1800" i="1"/>
              <a:t>G</a:t>
            </a:r>
            <a:r>
              <a:rPr lang="en-US" altLang="en-US" sz="1800" i="1" baseline="-25000"/>
              <a:t>n</a:t>
            </a:r>
            <a:r>
              <a:rPr lang="en-US" altLang="en-US" sz="1800"/>
              <a:t> is a list of attributes on which to group (can be empty)</a:t>
            </a:r>
          </a:p>
          <a:p>
            <a:pPr lvl="1" eaLnBrk="1" hangingPunct="1">
              <a:tabLst>
                <a:tab pos="2119313" algn="l"/>
                <a:tab pos="2689225" algn="ctr"/>
              </a:tabLst>
            </a:pPr>
            <a:r>
              <a:rPr lang="en-US" altLang="en-US" sz="1800"/>
              <a:t>Each </a:t>
            </a:r>
            <a:r>
              <a:rPr lang="en-US" altLang="en-US" sz="1800" i="1"/>
              <a:t>F</a:t>
            </a:r>
            <a:r>
              <a:rPr lang="en-US" altLang="en-US" sz="2000" i="1" baseline="-25000"/>
              <a:t>i</a:t>
            </a:r>
            <a:r>
              <a:rPr lang="en-US" altLang="en-US" sz="1800" i="1"/>
              <a:t> </a:t>
            </a:r>
            <a:r>
              <a:rPr lang="en-US" altLang="en-US" sz="1800"/>
              <a:t>is an aggregate function</a:t>
            </a:r>
            <a:endParaRPr lang="en-US" altLang="en-US" sz="1800" i="1"/>
          </a:p>
          <a:p>
            <a:pPr lvl="1" eaLnBrk="1" hangingPunct="1">
              <a:tabLst>
                <a:tab pos="2119313" algn="l"/>
                <a:tab pos="2689225" algn="ctr"/>
              </a:tabLst>
            </a:pPr>
            <a:r>
              <a:rPr lang="en-US" altLang="en-US" sz="1800"/>
              <a:t>Each </a:t>
            </a:r>
            <a:r>
              <a:rPr lang="en-US" altLang="en-US" sz="1800" i="1"/>
              <a:t>A</a:t>
            </a:r>
            <a:r>
              <a:rPr lang="en-US" altLang="en-US" sz="2000" i="1" baseline="-25000"/>
              <a:t>i</a:t>
            </a:r>
            <a:r>
              <a:rPr lang="en-US" altLang="en-US" sz="1800" i="1"/>
              <a:t> </a:t>
            </a:r>
            <a:r>
              <a:rPr lang="en-US" altLang="en-US" sz="1800"/>
              <a:t>is an attribute name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4B78F63B-04A0-335B-976D-33B3883C0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81400"/>
          <a:ext cx="3349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355600" progId="Equation.3">
                  <p:embed/>
                </p:oleObj>
              </mc:Choice>
              <mc:Fallback>
                <p:oleObj name="Equation" r:id="rId2" imgW="2641600" imgH="3556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4B78F63B-04A0-335B-976D-33B3883C0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349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Slide Number Placeholder 1">
            <a:extLst>
              <a:ext uri="{FF2B5EF4-FFF2-40B4-BE49-F238E27FC236}">
                <a16:creationId xmlns:a16="http://schemas.microsoft.com/office/drawing/2014/main" id="{09F95FF2-DAEB-590F-C189-A45790FB4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00CF71E-91AF-4CD7-B1F0-A435865F84C5}" type="slidenum">
              <a:rPr lang="en-US" altLang="en-US">
                <a:solidFill>
                  <a:srgbClr val="7B9899"/>
                </a:solidFill>
              </a:rPr>
              <a:pPr/>
              <a:t>36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AA128AB-116F-F33E-6E0B-5DFEF9E4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Aggregate Operation – Example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2D7F24B-EC03-A2A5-068F-7FD4404A04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2163" y="1387475"/>
            <a:ext cx="1765300" cy="579438"/>
          </a:xfrm>
        </p:spPr>
        <p:txBody>
          <a:bodyPr/>
          <a:lstStyle/>
          <a:p>
            <a:pPr eaLnBrk="1" hangingPunct="1"/>
            <a:r>
              <a:rPr lang="en-US" altLang="en-US" sz="1800"/>
              <a:t>Relation </a:t>
            </a:r>
            <a:r>
              <a:rPr lang="en-US" altLang="en-US" sz="1800" i="1"/>
              <a:t>r</a:t>
            </a:r>
            <a:r>
              <a:rPr lang="en-US" altLang="en-US" sz="1800"/>
              <a:t>: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57C56619-5887-48CD-95DB-BF9E3312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471F65E6-A3DC-424C-A459-9C7BB617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EAE37E60-EF7C-44D5-973F-36166D44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34E06F91-A60F-4066-9264-5FAFE7F7B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5470D672-C89A-491B-963E-18B06F55A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B9C2F6E6-30CA-4944-ABFA-0DF6D729B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800">
                <a:sym typeface="Symbol" pitchFamily="18" charset="2"/>
              </a:rPr>
              <a:t>3</a:t>
            </a:r>
          </a:p>
          <a:p>
            <a:pPr algn="ctr">
              <a:lnSpc>
                <a:spcPct val="130000"/>
              </a:lnSpc>
              <a:defRPr/>
            </a:pPr>
            <a:r>
              <a:rPr lang="en-US" sz="1800">
                <a:sym typeface="Symbol" pitchFamily="18" charset="2"/>
              </a:rPr>
              <a:t>10</a:t>
            </a:r>
          </a:p>
        </p:txBody>
      </p:sp>
      <p:sp>
        <p:nvSpPr>
          <p:cNvPr id="52234" name="Rectangle 11">
            <a:extLst>
              <a:ext uri="{FF2B5EF4-FFF2-40B4-BE49-F238E27FC236}">
                <a16:creationId xmlns:a16="http://schemas.microsoft.com/office/drawing/2014/main" id="{D04AB3FE-4134-599D-857F-90615EA68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i="1">
                <a:latin typeface="Lucida Sans Unicode" panose="020B0602030504020204" pitchFamily="34" charset="0"/>
                <a:sym typeface="Symbol" panose="05050102010706020507" pitchFamily="18" charset="2"/>
              </a:rPr>
              <a:t>g</a:t>
            </a:r>
            <a:r>
              <a:rPr kumimoji="1" lang="en-US" altLang="en-US" sz="1800" b="1">
                <a:latin typeface="Times New Roman" panose="02020603050405020304" pitchFamily="18" charset="0"/>
              </a:rPr>
              <a:t> </a:t>
            </a:r>
            <a:r>
              <a:rPr kumimoji="1" lang="en-US" altLang="en-US" sz="2000" b="1" baseline="-25000">
                <a:latin typeface="Times New Roman" panose="02020603050405020304" pitchFamily="18" charset="0"/>
              </a:rPr>
              <a:t>sum(c</a:t>
            </a:r>
            <a:r>
              <a:rPr kumimoji="1" lang="en-US" altLang="en-US" sz="1800" b="1" baseline="-25000">
                <a:latin typeface="Times New Roman" panose="02020603050405020304" pitchFamily="18" charset="0"/>
              </a:rPr>
              <a:t>) </a:t>
            </a:r>
            <a:r>
              <a:rPr kumimoji="1" lang="en-US" altLang="en-US" sz="1800">
                <a:latin typeface="Times New Roman" panose="02020603050405020304" pitchFamily="18" charset="0"/>
              </a:rPr>
              <a:t>(r)</a:t>
            </a:r>
          </a:p>
        </p:txBody>
      </p:sp>
      <p:sp>
        <p:nvSpPr>
          <p:cNvPr id="40971" name="Rectangle 12">
            <a:extLst>
              <a:ext uri="{FF2B5EF4-FFF2-40B4-BE49-F238E27FC236}">
                <a16:creationId xmlns:a16="http://schemas.microsoft.com/office/drawing/2014/main" id="{94402C5D-0654-430E-BC71-65E4B7BB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c </a:t>
            </a:r>
            <a:r>
              <a:rPr lang="en-US" sz="1800"/>
              <a:t>)</a:t>
            </a:r>
          </a:p>
        </p:txBody>
      </p:sp>
      <p:sp>
        <p:nvSpPr>
          <p:cNvPr id="40972" name="Rectangle 13">
            <a:extLst>
              <a:ext uri="{FF2B5EF4-FFF2-40B4-BE49-F238E27FC236}">
                <a16:creationId xmlns:a16="http://schemas.microsoft.com/office/drawing/2014/main" id="{0B991ABE-39B1-490A-B7F0-71692F46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/>
              <a:t>27</a:t>
            </a:r>
          </a:p>
        </p:txBody>
      </p:sp>
      <p:sp>
        <p:nvSpPr>
          <p:cNvPr id="52237" name="Slide Number Placeholder 1">
            <a:extLst>
              <a:ext uri="{FF2B5EF4-FFF2-40B4-BE49-F238E27FC236}">
                <a16:creationId xmlns:a16="http://schemas.microsoft.com/office/drawing/2014/main" id="{B8C58577-C7ED-D587-9900-68E713344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E5CCF07-1324-423E-835E-942F29E0DD8E}" type="slidenum">
              <a:rPr lang="en-US" altLang="en-US">
                <a:solidFill>
                  <a:srgbClr val="7B9899"/>
                </a:solidFill>
              </a:rPr>
              <a:pPr/>
              <a:t>37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C59788A-7E6F-A716-DC21-6461004F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Aggregate Operation – Example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74843FD-6391-4913-3984-9E405E3CB6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350963"/>
            <a:ext cx="6862763" cy="412750"/>
          </a:xfrm>
        </p:spPr>
        <p:txBody>
          <a:bodyPr/>
          <a:lstStyle/>
          <a:p>
            <a:pPr eaLnBrk="1" hangingPunct="1"/>
            <a:r>
              <a:rPr lang="en-US" altLang="en-US" sz="1800"/>
              <a:t>Relation </a:t>
            </a:r>
            <a:r>
              <a:rPr lang="en-US" altLang="en-US" sz="1800" i="1"/>
              <a:t>account</a:t>
            </a:r>
            <a:r>
              <a:rPr lang="en-US" altLang="en-US" sz="1800"/>
              <a:t> grouped by </a:t>
            </a:r>
            <a:r>
              <a:rPr lang="en-US" altLang="en-US" sz="1800" i="1"/>
              <a:t>branch-name</a:t>
            </a:r>
            <a:r>
              <a:rPr lang="en-US" altLang="en-US" sz="1800"/>
              <a:t>: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0F20964A-090E-40BB-CFDB-F62BAF265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0"/>
            <a:ext cx="702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i="1" baseline="-25000"/>
              <a:t>branch_name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latin typeface="Lucida Sans Unicode" panose="020B0602030504020204" pitchFamily="34" charset="0"/>
                <a:sym typeface="Symbol" panose="05050102010706020507" pitchFamily="18" charset="2"/>
              </a:rPr>
              <a:t>g </a:t>
            </a:r>
            <a:r>
              <a:rPr lang="en-US" altLang="en-US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sum</a:t>
            </a:r>
            <a:r>
              <a:rPr lang="en-US" altLang="en-US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i="1" baseline="-25000">
                <a:sym typeface="Symbol" panose="05050102010706020507" pitchFamily="18" charset="2"/>
              </a:rPr>
              <a:t>balance</a:t>
            </a:r>
            <a:r>
              <a:rPr lang="en-US" altLang="en-US" sz="2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en-US" sz="2000" i="1">
                <a:sym typeface="Symbol" panose="05050102010706020507" pitchFamily="18" charset="2"/>
              </a:rPr>
              <a:t>account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7D9E9A8D-BE64-4187-8DAB-E46B34436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branch_name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83EB269F-7428-4F86-9499-A08229E18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account_number</a:t>
            </a:r>
            <a:endParaRPr lang="en-US" sz="1800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8606B567-2F7D-42F0-A635-A38B9E7B5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balance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159C84ED-5CD8-49E3-8368-CABE7AC6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/>
              <a:t>Perryridge</a:t>
            </a:r>
          </a:p>
          <a:p>
            <a:pPr>
              <a:defRPr/>
            </a:pPr>
            <a:r>
              <a:rPr lang="en-US" sz="1800"/>
              <a:t>Perryridge</a:t>
            </a:r>
          </a:p>
          <a:p>
            <a:pPr>
              <a:defRPr/>
            </a:pPr>
            <a:r>
              <a:rPr lang="en-US" sz="1800"/>
              <a:t>Brighton</a:t>
            </a:r>
          </a:p>
          <a:p>
            <a:pPr>
              <a:defRPr/>
            </a:pPr>
            <a:r>
              <a:rPr lang="en-US" sz="1800"/>
              <a:t>Brighton</a:t>
            </a:r>
          </a:p>
          <a:p>
            <a:pPr>
              <a:defRPr/>
            </a:pPr>
            <a:r>
              <a:rPr lang="en-US" sz="1800"/>
              <a:t>Redwood</a:t>
            </a: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53F81DDA-EB07-45EC-9804-8E2A3B0A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/>
              <a:t>A-102</a:t>
            </a:r>
          </a:p>
          <a:p>
            <a:pPr algn="ctr">
              <a:defRPr/>
            </a:pPr>
            <a:r>
              <a:rPr lang="en-US" sz="1800"/>
              <a:t>A-201</a:t>
            </a:r>
          </a:p>
          <a:p>
            <a:pPr algn="ctr">
              <a:defRPr/>
            </a:pPr>
            <a:r>
              <a:rPr lang="en-US" sz="1800"/>
              <a:t>A-217</a:t>
            </a:r>
          </a:p>
          <a:p>
            <a:pPr algn="ctr">
              <a:defRPr/>
            </a:pPr>
            <a:r>
              <a:rPr lang="en-US" sz="1800"/>
              <a:t>A-215</a:t>
            </a:r>
          </a:p>
          <a:p>
            <a:pPr algn="ctr">
              <a:defRPr/>
            </a:pPr>
            <a:r>
              <a:rPr lang="en-US" sz="1800"/>
              <a:t>A-222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EF4DAE0B-CDB5-4BE1-B17C-CFCEF386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/>
              <a:t>400</a:t>
            </a:r>
          </a:p>
          <a:p>
            <a:pPr algn="ctr">
              <a:defRPr/>
            </a:pPr>
            <a:r>
              <a:rPr lang="en-US" sz="1800"/>
              <a:t>900</a:t>
            </a:r>
          </a:p>
          <a:p>
            <a:pPr algn="ctr">
              <a:defRPr/>
            </a:pPr>
            <a:r>
              <a:rPr lang="en-US" sz="1800"/>
              <a:t>750</a:t>
            </a:r>
          </a:p>
          <a:p>
            <a:pPr algn="ctr">
              <a:defRPr/>
            </a:pPr>
            <a:r>
              <a:rPr lang="en-US" sz="1800"/>
              <a:t>750</a:t>
            </a:r>
          </a:p>
          <a:p>
            <a:pPr algn="ctr">
              <a:defRPr/>
            </a:pPr>
            <a:r>
              <a:rPr lang="en-US" sz="1800"/>
              <a:t>700</a:t>
            </a:r>
            <a:endParaRPr lang="en-US" sz="1800" i="1"/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AA98C45D-D0B4-4787-B26C-02B4AE98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521200"/>
            <a:ext cx="1600200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branch_name</a:t>
            </a: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A44657DE-CBE6-4A09-AE22-7B08CD8F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521200"/>
            <a:ext cx="1676400" cy="3048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balance</a:t>
            </a:r>
            <a:r>
              <a:rPr lang="en-US" sz="1800"/>
              <a:t>)</a:t>
            </a:r>
            <a:endParaRPr lang="en-US" sz="1800" i="1"/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48E97CB5-ABFD-4088-A7BF-7BBDF6DBD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902200"/>
            <a:ext cx="1600200" cy="838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800"/>
              <a:t>Perryridge</a:t>
            </a:r>
          </a:p>
          <a:p>
            <a:pPr>
              <a:defRPr/>
            </a:pPr>
            <a:r>
              <a:rPr lang="en-US" sz="1800"/>
              <a:t>Brighton</a:t>
            </a:r>
          </a:p>
          <a:p>
            <a:pPr>
              <a:defRPr/>
            </a:pPr>
            <a:r>
              <a:rPr lang="en-US" sz="1800"/>
              <a:t>Redwood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3958D3D0-49D6-4B8C-A81B-C3099CC0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02200"/>
            <a:ext cx="1676400" cy="838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/>
              <a:t>1300</a:t>
            </a:r>
          </a:p>
          <a:p>
            <a:pPr algn="ctr">
              <a:defRPr/>
            </a:pPr>
            <a:r>
              <a:rPr lang="en-US" sz="1800"/>
              <a:t>1500</a:t>
            </a:r>
          </a:p>
          <a:p>
            <a:pPr algn="ctr">
              <a:defRPr/>
            </a:pPr>
            <a:r>
              <a:rPr lang="en-US" sz="1800"/>
              <a:t>700</a:t>
            </a:r>
            <a:endParaRPr lang="en-US" sz="1800" i="1"/>
          </a:p>
        </p:txBody>
      </p:sp>
      <p:sp>
        <p:nvSpPr>
          <p:cNvPr id="53263" name="Slide Number Placeholder 1">
            <a:extLst>
              <a:ext uri="{FF2B5EF4-FFF2-40B4-BE49-F238E27FC236}">
                <a16:creationId xmlns:a16="http://schemas.microsoft.com/office/drawing/2014/main" id="{222F4708-07EF-E982-5E70-F3B5ABF630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5167B68-B4C5-4952-9896-89D41C315738}" type="slidenum">
              <a:rPr lang="en-US" altLang="en-US">
                <a:solidFill>
                  <a:srgbClr val="7B9899"/>
                </a:solidFill>
              </a:rPr>
              <a:pPr/>
              <a:t>38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FDFB061-AD6E-B90C-E228-DC9FD4B8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Aggregate Functions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8D56D56-93C2-3CB5-C4B4-554626BEB1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371600"/>
            <a:ext cx="7848600" cy="4876800"/>
          </a:xfrm>
        </p:spPr>
        <p:txBody>
          <a:bodyPr/>
          <a:lstStyle/>
          <a:p>
            <a:pPr eaLnBrk="1" hangingPunct="1"/>
            <a:r>
              <a:rPr lang="en-US" altLang="en-US" sz="1800"/>
              <a:t>Result of aggregation does not have a name</a:t>
            </a:r>
          </a:p>
          <a:p>
            <a:pPr lvl="1" eaLnBrk="1" hangingPunct="1"/>
            <a:r>
              <a:rPr lang="en-US" altLang="en-US" sz="1800"/>
              <a:t>Can use rename operation to give it a name</a:t>
            </a:r>
          </a:p>
          <a:p>
            <a:pPr lvl="1" eaLnBrk="1" hangingPunct="1"/>
            <a:r>
              <a:rPr lang="en-US" altLang="en-US" sz="1800"/>
              <a:t>For convenience, we permit renaming as part of aggregate operation</a:t>
            </a:r>
            <a:br>
              <a:rPr lang="en-US" altLang="en-US" sz="1800"/>
            </a:br>
            <a:endParaRPr lang="en-US" altLang="en-US" sz="1800"/>
          </a:p>
          <a:p>
            <a:pPr lvl="1" eaLnBrk="1" hangingPunct="1"/>
            <a:endParaRPr lang="en-US" altLang="en-US" sz="1800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D977B6DC-6108-2FBC-3A62-9E78DDBBB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i="1" baseline="-25000"/>
              <a:t>branch_name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latin typeface="Lucida Sans Unicode" panose="020B0602030504020204" pitchFamily="34" charset="0"/>
                <a:sym typeface="Symbol" panose="05050102010706020507" pitchFamily="18" charset="2"/>
              </a:rPr>
              <a:t>g </a:t>
            </a:r>
            <a:r>
              <a:rPr lang="en-US" altLang="en-US" sz="2800" b="1" i="1" baseline="-25000">
                <a:sym typeface="Symbol" panose="05050102010706020507" pitchFamily="18" charset="2"/>
              </a:rPr>
              <a:t>sum</a:t>
            </a:r>
            <a:r>
              <a:rPr lang="en-US" altLang="en-US" sz="2800" i="1" baseline="-25000">
                <a:sym typeface="Symbol" panose="05050102010706020507" pitchFamily="18" charset="2"/>
              </a:rPr>
              <a:t>(balance) </a:t>
            </a:r>
            <a:r>
              <a:rPr lang="en-US" altLang="en-US" sz="2800" b="1" i="1" baseline="-25000">
                <a:sym typeface="Symbol" panose="05050102010706020507" pitchFamily="18" charset="2"/>
              </a:rPr>
              <a:t>as</a:t>
            </a:r>
            <a:r>
              <a:rPr lang="en-US" altLang="en-US" sz="2800" i="1" baseline="-25000">
                <a:sym typeface="Symbol" panose="05050102010706020507" pitchFamily="18" charset="2"/>
              </a:rPr>
              <a:t> sum_balance </a:t>
            </a: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000" i="1">
                <a:sym typeface="Symbol" panose="05050102010706020507" pitchFamily="18" charset="2"/>
              </a:rPr>
              <a:t>account</a:t>
            </a:r>
            <a:r>
              <a:rPr lang="en-US" altLang="en-US" sz="2400">
                <a:sym typeface="Symbol" panose="05050102010706020507" pitchFamily="18" charset="2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77" name="Slide Number Placeholder 1">
            <a:extLst>
              <a:ext uri="{FF2B5EF4-FFF2-40B4-BE49-F238E27FC236}">
                <a16:creationId xmlns:a16="http://schemas.microsoft.com/office/drawing/2014/main" id="{97104B33-335E-695B-79E9-C1614557A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C52A353-EB4C-4263-A8CC-C9EE3890EA1D}" type="slidenum">
              <a:rPr lang="en-US" altLang="en-US">
                <a:solidFill>
                  <a:srgbClr val="7B9899"/>
                </a:solidFill>
              </a:rPr>
              <a:pPr/>
              <a:t>39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A674E08-BFC0-5972-CBA1-6C08F320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tx1"/>
                </a:solidFill>
              </a:rPr>
              <a:t>Relational Algebra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1AEBDB6-9EE0-400A-8576-55FDEE563B7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615238" cy="48768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Procedural query language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Takes instances of relations as input and yields instances of relations as output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Uses operators to perform queries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Operator can be either </a:t>
            </a:r>
            <a:r>
              <a:rPr lang="en-US" sz="2000" b="1" dirty="0"/>
              <a:t>unary</a:t>
            </a:r>
            <a:r>
              <a:rPr lang="en-US" sz="2000" dirty="0"/>
              <a:t> or </a:t>
            </a:r>
            <a:r>
              <a:rPr lang="en-US" sz="2000" b="1" dirty="0"/>
              <a:t>binary</a:t>
            </a:r>
            <a:endParaRPr lang="en-US" sz="20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Accept relations as their input and yield relations as their output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Relational algebra is performed recursively on a relation and intermediate results are also considered relations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/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38140589-B233-4786-4ECA-9500A7F2F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B6CEE2C-35B7-4C88-B4B3-AB503F375016}" type="slidenum">
              <a:rPr lang="en-US" altLang="en-US">
                <a:solidFill>
                  <a:srgbClr val="7B9899"/>
                </a:solidFill>
              </a:rPr>
              <a:pPr/>
              <a:t>4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8652285-0FF3-BD12-329C-46856B98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Outer Join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B164BB5-DAC9-6617-82AA-F2906A7998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7848600" cy="4876800"/>
          </a:xfrm>
        </p:spPr>
        <p:txBody>
          <a:bodyPr/>
          <a:lstStyle/>
          <a:p>
            <a:pPr eaLnBrk="1" hangingPunct="1"/>
            <a:r>
              <a:rPr lang="en-US" altLang="en-US" sz="1800"/>
              <a:t>An extension of the join operation that avoids loss of information.</a:t>
            </a:r>
          </a:p>
          <a:p>
            <a:pPr eaLnBrk="1" hangingPunct="1"/>
            <a:r>
              <a:rPr lang="en-US" altLang="en-US" sz="1800"/>
              <a:t>Computes the join and then adds tuples form one relation that does not match tuples in the other relation to the result of the join. </a:t>
            </a:r>
          </a:p>
          <a:p>
            <a:pPr eaLnBrk="1" hangingPunct="1"/>
            <a:r>
              <a:rPr lang="en-US" altLang="en-US" sz="1800"/>
              <a:t>Uses </a:t>
            </a:r>
            <a:r>
              <a:rPr lang="en-US" altLang="en-US" sz="1800" i="1"/>
              <a:t>null</a:t>
            </a:r>
            <a:r>
              <a:rPr lang="en-US" altLang="en-US" sz="1800"/>
              <a:t> values:</a:t>
            </a:r>
          </a:p>
          <a:p>
            <a:pPr lvl="1" eaLnBrk="1" hangingPunct="1"/>
            <a:r>
              <a:rPr lang="en-US" altLang="en-US" sz="2000" i="1"/>
              <a:t>null </a:t>
            </a:r>
            <a:r>
              <a:rPr lang="en-US" altLang="en-US" sz="1800"/>
              <a:t>signifies that the value is unknown or does not exist </a:t>
            </a:r>
          </a:p>
          <a:p>
            <a:pPr lvl="1" eaLnBrk="1" hangingPunct="1"/>
            <a:r>
              <a:rPr lang="en-US" altLang="en-US" sz="1800"/>
              <a:t>All comparisons involving </a:t>
            </a:r>
            <a:r>
              <a:rPr lang="en-US" altLang="en-US" sz="1800" i="1"/>
              <a:t>null</a:t>
            </a:r>
            <a:r>
              <a:rPr lang="en-US" altLang="en-US" sz="1800"/>
              <a:t> are (roughly speaking) </a:t>
            </a:r>
            <a:r>
              <a:rPr lang="en-US" altLang="en-US" sz="1800" b="1"/>
              <a:t>false</a:t>
            </a:r>
            <a:r>
              <a:rPr lang="en-US" altLang="en-US" sz="1800"/>
              <a:t> by definition.</a:t>
            </a:r>
          </a:p>
          <a:p>
            <a:pPr lvl="2" eaLnBrk="1" hangingPunct="1"/>
            <a:r>
              <a:rPr lang="en-US" altLang="en-US" sz="1800"/>
              <a:t>We shall study precise meaning of comparisons with nulls later</a:t>
            </a:r>
          </a:p>
        </p:txBody>
      </p:sp>
      <p:sp>
        <p:nvSpPr>
          <p:cNvPr id="55300" name="Slide Number Placeholder 1">
            <a:extLst>
              <a:ext uri="{FF2B5EF4-FFF2-40B4-BE49-F238E27FC236}">
                <a16:creationId xmlns:a16="http://schemas.microsoft.com/office/drawing/2014/main" id="{558B183D-44B9-F323-FACA-B190931954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F57FE90-A5CE-46CE-A031-7E37FEA0566A}" type="slidenum">
              <a:rPr lang="en-US" altLang="en-US">
                <a:solidFill>
                  <a:srgbClr val="7B9899"/>
                </a:solidFill>
              </a:rPr>
              <a:pPr/>
              <a:t>40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E04F40A-DCF8-CA06-725B-AAA3E0C3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Outer Join – Example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BDDBE40-DFBB-02A8-6A25-4BF8E92A8F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8513" y="1435100"/>
            <a:ext cx="6861175" cy="487363"/>
          </a:xfrm>
        </p:spPr>
        <p:txBody>
          <a:bodyPr/>
          <a:lstStyle/>
          <a:p>
            <a:pPr eaLnBrk="1" hangingPunct="1"/>
            <a:r>
              <a:rPr lang="en-US" altLang="en-US" sz="1800"/>
              <a:t>Relation </a:t>
            </a:r>
            <a:r>
              <a:rPr lang="en-US" altLang="en-US" sz="1800" i="1"/>
              <a:t>loan</a:t>
            </a:r>
            <a:endParaRPr lang="en-US" altLang="en-US" sz="1800"/>
          </a:p>
        </p:txBody>
      </p:sp>
      <p:sp>
        <p:nvSpPr>
          <p:cNvPr id="56324" name="Rectangle 10">
            <a:extLst>
              <a:ext uri="{FF2B5EF4-FFF2-40B4-BE49-F238E27FC236}">
                <a16:creationId xmlns:a16="http://schemas.microsoft.com/office/drawing/2014/main" id="{A8279F35-E5C9-32C9-E461-07C1BFBD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Relation </a:t>
            </a:r>
            <a:r>
              <a:rPr kumimoji="1" lang="en-US" altLang="en-US" sz="1800" i="1"/>
              <a:t>borrower</a:t>
            </a:r>
            <a:endParaRPr kumimoji="1" lang="en-US" altLang="en-US" sz="1800"/>
          </a:p>
        </p:txBody>
      </p:sp>
      <p:grpSp>
        <p:nvGrpSpPr>
          <p:cNvPr id="45061" name="Group 20">
            <a:extLst>
              <a:ext uri="{FF2B5EF4-FFF2-40B4-BE49-F238E27FC236}">
                <a16:creationId xmlns:a16="http://schemas.microsoft.com/office/drawing/2014/main" id="{EC0806BE-3A91-405E-ACC5-C315EA11F6E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  <a:solidFill>
            <a:schemeClr val="accent3"/>
          </a:solidFill>
        </p:grpSpPr>
        <p:sp>
          <p:nvSpPr>
            <p:cNvPr id="45069" name="Rectangle 11">
              <a:extLst>
                <a:ext uri="{FF2B5EF4-FFF2-40B4-BE49-F238E27FC236}">
                  <a16:creationId xmlns:a16="http://schemas.microsoft.com/office/drawing/2014/main" id="{81571E86-60F6-49D6-9CCD-33BA85BFE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45070" name="Rectangle 12">
              <a:extLst>
                <a:ext uri="{FF2B5EF4-FFF2-40B4-BE49-F238E27FC236}">
                  <a16:creationId xmlns:a16="http://schemas.microsoft.com/office/drawing/2014/main" id="{9D512AD8-6527-48E0-954F-15B237742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45071" name="Rectangle 13">
              <a:extLst>
                <a:ext uri="{FF2B5EF4-FFF2-40B4-BE49-F238E27FC236}">
                  <a16:creationId xmlns:a16="http://schemas.microsoft.com/office/drawing/2014/main" id="{71A69B5E-13A6-4C5E-B78D-ABA19810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Jones</a:t>
              </a:r>
            </a:p>
            <a:p>
              <a:pPr>
                <a:defRPr/>
              </a:pPr>
              <a:r>
                <a:rPr lang="en-US" sz="1800"/>
                <a:t>Smith</a:t>
              </a:r>
            </a:p>
            <a:p>
              <a:pPr>
                <a:defRPr/>
              </a:pPr>
              <a:r>
                <a:rPr lang="en-US" sz="1800"/>
                <a:t>Hayes</a:t>
              </a:r>
            </a:p>
          </p:txBody>
        </p:sp>
        <p:sp>
          <p:nvSpPr>
            <p:cNvPr id="45072" name="Rectangle 14">
              <a:extLst>
                <a:ext uri="{FF2B5EF4-FFF2-40B4-BE49-F238E27FC236}">
                  <a16:creationId xmlns:a16="http://schemas.microsoft.com/office/drawing/2014/main" id="{051DD80C-48A3-47DA-A316-CBC7FFD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L-170</a:t>
              </a:r>
            </a:p>
            <a:p>
              <a:pPr>
                <a:defRPr/>
              </a:pPr>
              <a:r>
                <a:rPr lang="en-US" sz="1800"/>
                <a:t>L-230</a:t>
              </a:r>
            </a:p>
            <a:p>
              <a:pPr>
                <a:defRPr/>
              </a:pPr>
              <a:r>
                <a:rPr lang="en-US" sz="1800"/>
                <a:t>L-155</a:t>
              </a:r>
            </a:p>
          </p:txBody>
        </p:sp>
      </p:grpSp>
      <p:grpSp>
        <p:nvGrpSpPr>
          <p:cNvPr id="45062" name="Group 19">
            <a:extLst>
              <a:ext uri="{FF2B5EF4-FFF2-40B4-BE49-F238E27FC236}">
                <a16:creationId xmlns:a16="http://schemas.microsoft.com/office/drawing/2014/main" id="{55E3D520-65C9-4390-8F34-AD9F7317F58D}"/>
              </a:ext>
            </a:extLst>
          </p:cNvPr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  <a:solidFill>
            <a:schemeClr val="accent3"/>
          </a:solidFill>
        </p:grpSpPr>
        <p:sp>
          <p:nvSpPr>
            <p:cNvPr id="45063" name="Rectangle 9">
              <a:extLst>
                <a:ext uri="{FF2B5EF4-FFF2-40B4-BE49-F238E27FC236}">
                  <a16:creationId xmlns:a16="http://schemas.microsoft.com/office/drawing/2014/main" id="{5CCE1D26-B0C3-4F3E-B260-EAC71817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/>
                <a:t>3000</a:t>
              </a:r>
            </a:p>
            <a:p>
              <a:pPr algn="ctr">
                <a:defRPr/>
              </a:pPr>
              <a:r>
                <a:rPr lang="en-US" sz="1800"/>
                <a:t>4000</a:t>
              </a:r>
            </a:p>
            <a:p>
              <a:pPr algn="ctr">
                <a:defRPr/>
              </a:pPr>
              <a:r>
                <a:rPr lang="en-US" sz="1800"/>
                <a:t>1700</a:t>
              </a:r>
            </a:p>
          </p:txBody>
        </p:sp>
        <p:sp>
          <p:nvSpPr>
            <p:cNvPr id="45064" name="Rectangle 5">
              <a:extLst>
                <a:ext uri="{FF2B5EF4-FFF2-40B4-BE49-F238E27FC236}">
                  <a16:creationId xmlns:a16="http://schemas.microsoft.com/office/drawing/2014/main" id="{FFB4E088-3E39-4FCC-89C2-84D24D34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45065" name="Rectangle 6">
              <a:extLst>
                <a:ext uri="{FF2B5EF4-FFF2-40B4-BE49-F238E27FC236}">
                  <a16:creationId xmlns:a16="http://schemas.microsoft.com/office/drawing/2014/main" id="{5347E1E0-F887-477B-B516-B0175E769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45066" name="Rectangle 8">
              <a:extLst>
                <a:ext uri="{FF2B5EF4-FFF2-40B4-BE49-F238E27FC236}">
                  <a16:creationId xmlns:a16="http://schemas.microsoft.com/office/drawing/2014/main" id="{399A9A87-C06B-4B77-976D-E41BC658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L-170</a:t>
              </a:r>
            </a:p>
            <a:p>
              <a:pPr>
                <a:defRPr/>
              </a:pPr>
              <a:r>
                <a:rPr lang="en-US" sz="1800"/>
                <a:t>L-230</a:t>
              </a:r>
            </a:p>
            <a:p>
              <a:pPr>
                <a:defRPr/>
              </a:pPr>
              <a:r>
                <a:rPr lang="en-US" sz="1800"/>
                <a:t>L-260</a:t>
              </a:r>
            </a:p>
          </p:txBody>
        </p:sp>
        <p:sp>
          <p:nvSpPr>
            <p:cNvPr id="45067" name="Rectangle 15">
              <a:extLst>
                <a:ext uri="{FF2B5EF4-FFF2-40B4-BE49-F238E27FC236}">
                  <a16:creationId xmlns:a16="http://schemas.microsoft.com/office/drawing/2014/main" id="{6EE43334-1675-4875-9DA9-F979F2BF4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45068" name="Rectangle 16">
              <a:extLst>
                <a:ext uri="{FF2B5EF4-FFF2-40B4-BE49-F238E27FC236}">
                  <a16:creationId xmlns:a16="http://schemas.microsoft.com/office/drawing/2014/main" id="{D65BA303-D8BA-431B-9A94-9841CC27F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Downtown</a:t>
              </a:r>
            </a:p>
            <a:p>
              <a:pPr>
                <a:defRPr/>
              </a:pPr>
              <a:r>
                <a:rPr lang="en-US" sz="1800"/>
                <a:t>Redwood</a:t>
              </a:r>
            </a:p>
            <a:p>
              <a:pPr>
                <a:defRPr/>
              </a:pPr>
              <a:r>
                <a:rPr lang="en-US" sz="1800"/>
                <a:t>Perryridge</a:t>
              </a:r>
            </a:p>
          </p:txBody>
        </p:sp>
      </p:grpSp>
      <p:sp>
        <p:nvSpPr>
          <p:cNvPr id="56327" name="Slide Number Placeholder 1">
            <a:extLst>
              <a:ext uri="{FF2B5EF4-FFF2-40B4-BE49-F238E27FC236}">
                <a16:creationId xmlns:a16="http://schemas.microsoft.com/office/drawing/2014/main" id="{29F5DF7F-EC03-37BF-4B65-BDE3436DF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D94B24E-694B-40F3-A66F-8666D517C33A}" type="slidenum">
              <a:rPr lang="en-US" altLang="en-US">
                <a:solidFill>
                  <a:srgbClr val="7B9899"/>
                </a:solidFill>
              </a:rPr>
              <a:pPr/>
              <a:t>41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A634642-C81F-1466-2578-96914CEE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Outer Join – Example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C0806F4-F1F9-FFF0-F348-2020B80020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8675" y="1454150"/>
            <a:ext cx="6991350" cy="842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Join </a:t>
            </a:r>
            <a:br>
              <a:rPr lang="en-US" altLang="en-US" sz="1800"/>
            </a:br>
            <a:br>
              <a:rPr lang="en-US" altLang="en-US" sz="1600" b="1"/>
            </a:br>
            <a:r>
              <a:rPr lang="en-US" altLang="en-US" sz="1800" i="1"/>
              <a:t>loan      borrower</a:t>
            </a:r>
          </a:p>
        </p:txBody>
      </p:sp>
      <p:sp>
        <p:nvSpPr>
          <p:cNvPr id="57348" name="AutoShape 23">
            <a:extLst>
              <a:ext uri="{FF2B5EF4-FFF2-40B4-BE49-F238E27FC236}">
                <a16:creationId xmlns:a16="http://schemas.microsoft.com/office/drawing/2014/main" id="{7D908D12-DF64-C53D-337C-99E38BEF091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743075" y="19510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3D35F559-8C5E-406A-82D6-305A708924B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09800"/>
            <a:ext cx="6019800" cy="990600"/>
            <a:chOff x="960" y="1392"/>
            <a:chExt cx="3792" cy="624"/>
          </a:xfrm>
          <a:solidFill>
            <a:schemeClr val="accent3"/>
          </a:solidFill>
        </p:grpSpPr>
        <p:sp>
          <p:nvSpPr>
            <p:cNvPr id="46101" name="Rectangle 5">
              <a:extLst>
                <a:ext uri="{FF2B5EF4-FFF2-40B4-BE49-F238E27FC236}">
                  <a16:creationId xmlns:a16="http://schemas.microsoft.com/office/drawing/2014/main" id="{E835D062-D0BB-46B9-8E79-190340AF4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46102" name="Rectangle 6">
              <a:extLst>
                <a:ext uri="{FF2B5EF4-FFF2-40B4-BE49-F238E27FC236}">
                  <a16:creationId xmlns:a16="http://schemas.microsoft.com/office/drawing/2014/main" id="{06098748-BEEC-4C1A-829D-29141FC2B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46103" name="Rectangle 8">
              <a:extLst>
                <a:ext uri="{FF2B5EF4-FFF2-40B4-BE49-F238E27FC236}">
                  <a16:creationId xmlns:a16="http://schemas.microsoft.com/office/drawing/2014/main" id="{01DB45D0-128E-4016-BA35-6124DDAC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L-170</a:t>
              </a:r>
            </a:p>
            <a:p>
              <a:pPr>
                <a:defRPr/>
              </a:pPr>
              <a:r>
                <a:rPr lang="en-US" sz="1800"/>
                <a:t>L-230</a:t>
              </a:r>
            </a:p>
          </p:txBody>
        </p:sp>
        <p:sp>
          <p:nvSpPr>
            <p:cNvPr id="46104" name="Rectangle 9">
              <a:extLst>
                <a:ext uri="{FF2B5EF4-FFF2-40B4-BE49-F238E27FC236}">
                  <a16:creationId xmlns:a16="http://schemas.microsoft.com/office/drawing/2014/main" id="{73162F1B-68C0-4244-91FA-C55BFF61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/>
                <a:t>3000</a:t>
              </a:r>
            </a:p>
            <a:p>
              <a:pPr algn="ctr">
                <a:defRPr/>
              </a:pPr>
              <a:r>
                <a:rPr lang="en-US" sz="1800"/>
                <a:t>4000</a:t>
              </a:r>
            </a:p>
          </p:txBody>
        </p:sp>
        <p:sp>
          <p:nvSpPr>
            <p:cNvPr id="46105" name="Rectangle 10">
              <a:extLst>
                <a:ext uri="{FF2B5EF4-FFF2-40B4-BE49-F238E27FC236}">
                  <a16:creationId xmlns:a16="http://schemas.microsoft.com/office/drawing/2014/main" id="{B48151A1-A97B-42EF-967F-22ED370E9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46106" name="Rectangle 11">
              <a:extLst>
                <a:ext uri="{FF2B5EF4-FFF2-40B4-BE49-F238E27FC236}">
                  <a16:creationId xmlns:a16="http://schemas.microsoft.com/office/drawing/2014/main" id="{858C02F1-E831-46E4-A1DF-CC734B4B5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Jones</a:t>
              </a:r>
            </a:p>
            <a:p>
              <a:pPr>
                <a:defRPr/>
              </a:pPr>
              <a:r>
                <a:rPr lang="en-US" sz="1800"/>
                <a:t>Smith</a:t>
              </a:r>
            </a:p>
          </p:txBody>
        </p:sp>
        <p:sp>
          <p:nvSpPr>
            <p:cNvPr id="46107" name="Rectangle 27">
              <a:extLst>
                <a:ext uri="{FF2B5EF4-FFF2-40B4-BE49-F238E27FC236}">
                  <a16:creationId xmlns:a16="http://schemas.microsoft.com/office/drawing/2014/main" id="{BAB951C0-EC29-4D43-B30D-05870A66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46108" name="Rectangle 28">
              <a:extLst>
                <a:ext uri="{FF2B5EF4-FFF2-40B4-BE49-F238E27FC236}">
                  <a16:creationId xmlns:a16="http://schemas.microsoft.com/office/drawing/2014/main" id="{3D22DA76-95F7-4C68-BECD-DA849F8F2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Downtown</a:t>
              </a:r>
            </a:p>
            <a:p>
              <a:pPr>
                <a:defRPr/>
              </a:pPr>
              <a:r>
                <a:rPr lang="en-US" sz="1800"/>
                <a:t>Redwood</a:t>
              </a:r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7C8513D5-7386-4FD8-96A2-23DFB8C7D74E}"/>
              </a:ext>
            </a:extLst>
          </p:cNvPr>
          <p:cNvGrpSpPr>
            <a:grpSpLocks/>
          </p:cNvGrpSpPr>
          <p:nvPr/>
        </p:nvGrpSpPr>
        <p:grpSpPr bwMode="auto">
          <a:xfrm>
            <a:off x="1589088" y="4254500"/>
            <a:ext cx="6032500" cy="1219200"/>
            <a:chOff x="1001" y="2680"/>
            <a:chExt cx="3800" cy="768"/>
          </a:xfrm>
          <a:solidFill>
            <a:schemeClr val="accent3"/>
          </a:solidFill>
        </p:grpSpPr>
        <p:sp>
          <p:nvSpPr>
            <p:cNvPr id="46093" name="Rectangle 21">
              <a:extLst>
                <a:ext uri="{FF2B5EF4-FFF2-40B4-BE49-F238E27FC236}">
                  <a16:creationId xmlns:a16="http://schemas.microsoft.com/office/drawing/2014/main" id="{E0A69660-5AD3-4958-BF2E-2DF9A170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Jones</a:t>
              </a:r>
            </a:p>
            <a:p>
              <a:pPr>
                <a:defRPr/>
              </a:pPr>
              <a:r>
                <a:rPr lang="en-US" sz="1800"/>
                <a:t>Smith</a:t>
              </a:r>
            </a:p>
            <a:p>
              <a:pPr>
                <a:defRPr/>
              </a:pPr>
              <a:r>
                <a:rPr lang="en-US" sz="1800" i="1"/>
                <a:t>null</a:t>
              </a:r>
              <a:endParaRPr lang="en-US" sz="1800"/>
            </a:p>
          </p:txBody>
        </p:sp>
        <p:sp>
          <p:nvSpPr>
            <p:cNvPr id="46094" name="Rectangle 14">
              <a:extLst>
                <a:ext uri="{FF2B5EF4-FFF2-40B4-BE49-F238E27FC236}">
                  <a16:creationId xmlns:a16="http://schemas.microsoft.com/office/drawing/2014/main" id="{77552695-3ADA-4A3A-8FD4-19881C442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46095" name="Rectangle 15">
              <a:extLst>
                <a:ext uri="{FF2B5EF4-FFF2-40B4-BE49-F238E27FC236}">
                  <a16:creationId xmlns:a16="http://schemas.microsoft.com/office/drawing/2014/main" id="{AAF9133E-A645-4D7E-AE7C-E3D099AEA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46096" name="Rectangle 17">
              <a:extLst>
                <a:ext uri="{FF2B5EF4-FFF2-40B4-BE49-F238E27FC236}">
                  <a16:creationId xmlns:a16="http://schemas.microsoft.com/office/drawing/2014/main" id="{8087393D-C048-41EE-A941-C09E45DD8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L-170</a:t>
              </a:r>
            </a:p>
            <a:p>
              <a:pPr>
                <a:defRPr/>
              </a:pPr>
              <a:r>
                <a:rPr lang="en-US" sz="1800"/>
                <a:t>L-230</a:t>
              </a:r>
            </a:p>
            <a:p>
              <a:pPr>
                <a:defRPr/>
              </a:pPr>
              <a:r>
                <a:rPr lang="en-US" sz="1800"/>
                <a:t>L-260</a:t>
              </a:r>
            </a:p>
          </p:txBody>
        </p:sp>
        <p:sp>
          <p:nvSpPr>
            <p:cNvPr id="46097" name="Rectangle 18">
              <a:extLst>
                <a:ext uri="{FF2B5EF4-FFF2-40B4-BE49-F238E27FC236}">
                  <a16:creationId xmlns:a16="http://schemas.microsoft.com/office/drawing/2014/main" id="{9C747E63-3AE1-422C-BF98-416289B4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/>
                <a:t>3000</a:t>
              </a:r>
            </a:p>
            <a:p>
              <a:pPr algn="ctr">
                <a:defRPr/>
              </a:pPr>
              <a:r>
                <a:rPr lang="en-US" sz="1800"/>
                <a:t>4000</a:t>
              </a:r>
            </a:p>
            <a:p>
              <a:pPr algn="ctr">
                <a:defRPr/>
              </a:pPr>
              <a:r>
                <a:rPr lang="en-US" sz="1800"/>
                <a:t>1700</a:t>
              </a:r>
            </a:p>
          </p:txBody>
        </p:sp>
        <p:sp>
          <p:nvSpPr>
            <p:cNvPr id="46098" name="Rectangle 19">
              <a:extLst>
                <a:ext uri="{FF2B5EF4-FFF2-40B4-BE49-F238E27FC236}">
                  <a16:creationId xmlns:a16="http://schemas.microsoft.com/office/drawing/2014/main" id="{95E8D22E-2CA0-41D4-9EB0-F8C26CA39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46099" name="Rectangle 29">
              <a:extLst>
                <a:ext uri="{FF2B5EF4-FFF2-40B4-BE49-F238E27FC236}">
                  <a16:creationId xmlns:a16="http://schemas.microsoft.com/office/drawing/2014/main" id="{C21AD641-095A-49A5-AE36-C12751A37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46100" name="Rectangle 30">
              <a:extLst>
                <a:ext uri="{FF2B5EF4-FFF2-40B4-BE49-F238E27FC236}">
                  <a16:creationId xmlns:a16="http://schemas.microsoft.com/office/drawing/2014/main" id="{77652D9C-1A3B-4B75-A5DC-104461C5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Downtown</a:t>
              </a:r>
            </a:p>
            <a:p>
              <a:pPr>
                <a:defRPr/>
              </a:pPr>
              <a:r>
                <a:rPr lang="en-US" sz="1800"/>
                <a:t>Redwood</a:t>
              </a:r>
            </a:p>
            <a:p>
              <a:pPr>
                <a:defRPr/>
              </a:pPr>
              <a:r>
                <a:rPr lang="en-US" sz="1800"/>
                <a:t>Perryridge</a:t>
              </a:r>
            </a:p>
          </p:txBody>
        </p:sp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id="{55E13917-68D4-377A-4EBA-5FB11D6CE25F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3422650"/>
            <a:ext cx="4235450" cy="738188"/>
            <a:chOff x="714" y="2156"/>
            <a:chExt cx="2668" cy="465"/>
          </a:xfrm>
        </p:grpSpPr>
        <p:sp>
          <p:nvSpPr>
            <p:cNvPr id="57353" name="Rectangle 26">
              <a:extLst>
                <a:ext uri="{FF2B5EF4-FFF2-40B4-BE49-F238E27FC236}">
                  <a16:creationId xmlns:a16="http://schemas.microsoft.com/office/drawing/2014/main" id="{D4C87650-35BC-EB7C-853A-E22DEEA27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156"/>
              <a:ext cx="266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en-US" sz="1800" b="1"/>
                <a:t> </a:t>
              </a:r>
              <a:r>
                <a:rPr kumimoji="1" lang="en-US" altLang="en-US" sz="1800"/>
                <a:t>Left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altLang="en-US" sz="1800" i="1"/>
                <a:t>    loan          borrower</a:t>
              </a:r>
              <a:endParaRPr kumimoji="1" lang="en-US" altLang="en-US" sz="1800" b="1"/>
            </a:p>
          </p:txBody>
        </p:sp>
        <p:grpSp>
          <p:nvGrpSpPr>
            <p:cNvPr id="57354" name="Group 41">
              <a:extLst>
                <a:ext uri="{FF2B5EF4-FFF2-40B4-BE49-F238E27FC236}">
                  <a16:creationId xmlns:a16="http://schemas.microsoft.com/office/drawing/2014/main" id="{3E06D937-0019-C76C-B188-5196979EC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65"/>
              <a:ext cx="261" cy="132"/>
              <a:chOff x="1225" y="2417"/>
              <a:chExt cx="261" cy="132"/>
            </a:xfrm>
          </p:grpSpPr>
          <p:sp>
            <p:nvSpPr>
              <p:cNvPr id="57355" name="AutoShape 42">
                <a:extLst>
                  <a:ext uri="{FF2B5EF4-FFF2-40B4-BE49-F238E27FC236}">
                    <a16:creationId xmlns:a16="http://schemas.microsoft.com/office/drawing/2014/main" id="{4123B14C-801F-6EE4-9E95-D67E6E87E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1354" y="2417"/>
                <a:ext cx="132" cy="132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356" name="Line 43">
                <a:extLst>
                  <a:ext uri="{FF2B5EF4-FFF2-40B4-BE49-F238E27FC236}">
                    <a16:creationId xmlns:a16="http://schemas.microsoft.com/office/drawing/2014/main" id="{38D7A950-7362-F809-15F2-9083CE18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8" y="2419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357" name="Line 44">
                <a:extLst>
                  <a:ext uri="{FF2B5EF4-FFF2-40B4-BE49-F238E27FC236}">
                    <a16:creationId xmlns:a16="http://schemas.microsoft.com/office/drawing/2014/main" id="{826CEADB-DA3D-E025-90AF-89D177822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5" y="2542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7352" name="Slide Number Placeholder 4">
            <a:extLst>
              <a:ext uri="{FF2B5EF4-FFF2-40B4-BE49-F238E27FC236}">
                <a16:creationId xmlns:a16="http://schemas.microsoft.com/office/drawing/2014/main" id="{35241BDD-E7C8-7414-0D70-C998E8AC3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66783FA-2B34-4B11-9B19-EA8163B8930F}" type="slidenum">
              <a:rPr lang="en-US" altLang="en-US">
                <a:solidFill>
                  <a:srgbClr val="7B9899"/>
                </a:solidFill>
              </a:rPr>
              <a:pPr/>
              <a:t>42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87B3590-EC46-B8DA-8D20-D1A8302E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Outer Join – Example</a:t>
            </a: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CDCEAC08-228B-430F-9D7A-F70C43C81F2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62163"/>
            <a:ext cx="6019800" cy="1219200"/>
            <a:chOff x="816" y="1299"/>
            <a:chExt cx="3792" cy="768"/>
          </a:xfrm>
          <a:solidFill>
            <a:schemeClr val="accent3"/>
          </a:solidFill>
        </p:grpSpPr>
        <p:sp>
          <p:nvSpPr>
            <p:cNvPr id="47131" name="Rectangle 5">
              <a:extLst>
                <a:ext uri="{FF2B5EF4-FFF2-40B4-BE49-F238E27FC236}">
                  <a16:creationId xmlns:a16="http://schemas.microsoft.com/office/drawing/2014/main" id="{54DBA2A1-5824-4724-8FB5-4FAA8378D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47132" name="Rectangle 6">
              <a:extLst>
                <a:ext uri="{FF2B5EF4-FFF2-40B4-BE49-F238E27FC236}">
                  <a16:creationId xmlns:a16="http://schemas.microsoft.com/office/drawing/2014/main" id="{0C4755C5-6995-4D85-909B-05E23E783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47133" name="Rectangle 8">
              <a:extLst>
                <a:ext uri="{FF2B5EF4-FFF2-40B4-BE49-F238E27FC236}">
                  <a16:creationId xmlns:a16="http://schemas.microsoft.com/office/drawing/2014/main" id="{43EE590C-24A9-481B-813F-4E9EF3A6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L-170</a:t>
              </a:r>
            </a:p>
            <a:p>
              <a:pPr>
                <a:defRPr/>
              </a:pPr>
              <a:r>
                <a:rPr lang="en-US" sz="1800"/>
                <a:t>L-230</a:t>
              </a:r>
            </a:p>
            <a:p>
              <a:pPr>
                <a:defRPr/>
              </a:pPr>
              <a:r>
                <a:rPr lang="en-US" sz="1800"/>
                <a:t>L-155</a:t>
              </a:r>
            </a:p>
          </p:txBody>
        </p:sp>
        <p:sp>
          <p:nvSpPr>
            <p:cNvPr id="47134" name="Rectangle 9">
              <a:extLst>
                <a:ext uri="{FF2B5EF4-FFF2-40B4-BE49-F238E27FC236}">
                  <a16:creationId xmlns:a16="http://schemas.microsoft.com/office/drawing/2014/main" id="{81EC5221-F5E5-4FF1-A0BA-45BBFD17F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/>
                <a:t>3000</a:t>
              </a:r>
            </a:p>
            <a:p>
              <a:pPr algn="ctr">
                <a:defRPr/>
              </a:pPr>
              <a:r>
                <a:rPr lang="en-US" sz="1800"/>
                <a:t>4000</a:t>
              </a:r>
            </a:p>
            <a:p>
              <a:pPr algn="ctr">
                <a:defRPr/>
              </a:pPr>
              <a:r>
                <a:rPr lang="en-US" sz="1800" i="1"/>
                <a:t>null</a:t>
              </a:r>
            </a:p>
          </p:txBody>
        </p:sp>
        <p:sp>
          <p:nvSpPr>
            <p:cNvPr id="47135" name="Rectangle 10">
              <a:extLst>
                <a:ext uri="{FF2B5EF4-FFF2-40B4-BE49-F238E27FC236}">
                  <a16:creationId xmlns:a16="http://schemas.microsoft.com/office/drawing/2014/main" id="{2A186692-F1AF-4F6E-B5E6-008A77DFB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47136" name="Rectangle 11">
              <a:extLst>
                <a:ext uri="{FF2B5EF4-FFF2-40B4-BE49-F238E27FC236}">
                  <a16:creationId xmlns:a16="http://schemas.microsoft.com/office/drawing/2014/main" id="{ADEE6D72-EC6F-46A0-AA4B-245405B93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Jones</a:t>
              </a:r>
            </a:p>
            <a:p>
              <a:pPr>
                <a:defRPr/>
              </a:pPr>
              <a:r>
                <a:rPr lang="en-US" sz="1800"/>
                <a:t>Smith</a:t>
              </a:r>
            </a:p>
            <a:p>
              <a:pPr>
                <a:defRPr/>
              </a:pPr>
              <a:r>
                <a:rPr lang="en-US" sz="1800"/>
                <a:t>Hayes</a:t>
              </a:r>
            </a:p>
          </p:txBody>
        </p:sp>
        <p:sp>
          <p:nvSpPr>
            <p:cNvPr id="47137" name="Rectangle 25">
              <a:extLst>
                <a:ext uri="{FF2B5EF4-FFF2-40B4-BE49-F238E27FC236}">
                  <a16:creationId xmlns:a16="http://schemas.microsoft.com/office/drawing/2014/main" id="{70141E68-9FE9-4D19-917D-28DC1566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47138" name="Rectangle 26">
              <a:extLst>
                <a:ext uri="{FF2B5EF4-FFF2-40B4-BE49-F238E27FC236}">
                  <a16:creationId xmlns:a16="http://schemas.microsoft.com/office/drawing/2014/main" id="{C464FDD7-F181-4DA6-A782-5C09120EE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Downtown</a:t>
              </a:r>
            </a:p>
            <a:p>
              <a:pPr>
                <a:defRPr/>
              </a:pPr>
              <a:r>
                <a:rPr lang="en-US" sz="1800"/>
                <a:t>Redwood</a:t>
              </a:r>
            </a:p>
            <a:p>
              <a:pPr>
                <a:defRPr/>
              </a:pPr>
              <a:r>
                <a:rPr lang="en-US" sz="1800" i="1"/>
                <a:t>null</a:t>
              </a:r>
              <a:endParaRPr lang="en-US" sz="1800"/>
            </a:p>
          </p:txBody>
        </p:sp>
      </p:grpSp>
      <p:grpSp>
        <p:nvGrpSpPr>
          <p:cNvPr id="3" name="Group 46">
            <a:extLst>
              <a:ext uri="{FF2B5EF4-FFF2-40B4-BE49-F238E27FC236}">
                <a16:creationId xmlns:a16="http://schemas.microsoft.com/office/drawing/2014/main" id="{92DE730A-4DB1-4CBC-BE04-006D568D956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267200"/>
            <a:ext cx="6019800" cy="1524000"/>
            <a:chOff x="768" y="2688"/>
            <a:chExt cx="3792" cy="960"/>
          </a:xfrm>
          <a:solidFill>
            <a:schemeClr val="accent3"/>
          </a:solidFill>
        </p:grpSpPr>
        <p:sp>
          <p:nvSpPr>
            <p:cNvPr id="47123" name="Rectangle 14">
              <a:extLst>
                <a:ext uri="{FF2B5EF4-FFF2-40B4-BE49-F238E27FC236}">
                  <a16:creationId xmlns:a16="http://schemas.microsoft.com/office/drawing/2014/main" id="{3AD3319F-8F89-4E37-829B-7E4CF443B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47124" name="Rectangle 15">
              <a:extLst>
                <a:ext uri="{FF2B5EF4-FFF2-40B4-BE49-F238E27FC236}">
                  <a16:creationId xmlns:a16="http://schemas.microsoft.com/office/drawing/2014/main" id="{EFB100B1-00D8-4CAC-8B6E-428BF562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47125" name="Rectangle 17">
              <a:extLst>
                <a:ext uri="{FF2B5EF4-FFF2-40B4-BE49-F238E27FC236}">
                  <a16:creationId xmlns:a16="http://schemas.microsoft.com/office/drawing/2014/main" id="{7DCC0A38-E259-49B8-B30E-D8C7221D7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L-170</a:t>
              </a:r>
            </a:p>
            <a:p>
              <a:pPr>
                <a:defRPr/>
              </a:pPr>
              <a:r>
                <a:rPr lang="en-US" sz="1800"/>
                <a:t>L-230</a:t>
              </a:r>
            </a:p>
            <a:p>
              <a:pPr>
                <a:defRPr/>
              </a:pPr>
              <a:r>
                <a:rPr lang="en-US" sz="1800"/>
                <a:t>L-260</a:t>
              </a:r>
            </a:p>
            <a:p>
              <a:pPr>
                <a:defRPr/>
              </a:pPr>
              <a:r>
                <a:rPr lang="en-US" sz="1800"/>
                <a:t>L-155</a:t>
              </a:r>
            </a:p>
          </p:txBody>
        </p:sp>
        <p:sp>
          <p:nvSpPr>
            <p:cNvPr id="47126" name="Rectangle 18">
              <a:extLst>
                <a:ext uri="{FF2B5EF4-FFF2-40B4-BE49-F238E27FC236}">
                  <a16:creationId xmlns:a16="http://schemas.microsoft.com/office/drawing/2014/main" id="{A94D4D0B-AA34-4DB2-B7DF-5F66D75C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/>
                <a:t>3000</a:t>
              </a:r>
            </a:p>
            <a:p>
              <a:pPr algn="ctr">
                <a:defRPr/>
              </a:pPr>
              <a:r>
                <a:rPr lang="en-US" sz="1800"/>
                <a:t>4000</a:t>
              </a:r>
            </a:p>
            <a:p>
              <a:pPr algn="ctr">
                <a:defRPr/>
              </a:pPr>
              <a:r>
                <a:rPr lang="en-US" sz="1800"/>
                <a:t>1700</a:t>
              </a:r>
            </a:p>
            <a:p>
              <a:pPr algn="ctr">
                <a:defRPr/>
              </a:pPr>
              <a:r>
                <a:rPr lang="en-US" sz="1800" i="1"/>
                <a:t>null</a:t>
              </a:r>
            </a:p>
          </p:txBody>
        </p:sp>
        <p:sp>
          <p:nvSpPr>
            <p:cNvPr id="47127" name="Rectangle 19">
              <a:extLst>
                <a:ext uri="{FF2B5EF4-FFF2-40B4-BE49-F238E27FC236}">
                  <a16:creationId xmlns:a16="http://schemas.microsoft.com/office/drawing/2014/main" id="{4A9EF3E6-148C-4003-A70F-7348EFB00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47128" name="Rectangle 20">
              <a:extLst>
                <a:ext uri="{FF2B5EF4-FFF2-40B4-BE49-F238E27FC236}">
                  <a16:creationId xmlns:a16="http://schemas.microsoft.com/office/drawing/2014/main" id="{5933EA54-4842-4D6D-BF3E-9D99542D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Jones</a:t>
              </a:r>
            </a:p>
            <a:p>
              <a:pPr>
                <a:defRPr/>
              </a:pPr>
              <a:r>
                <a:rPr lang="en-US" sz="1800"/>
                <a:t>Smith</a:t>
              </a:r>
            </a:p>
            <a:p>
              <a:pPr>
                <a:defRPr/>
              </a:pPr>
              <a:r>
                <a:rPr lang="en-US" sz="1800" i="1"/>
                <a:t>null</a:t>
              </a:r>
              <a:endParaRPr lang="en-US" sz="1800"/>
            </a:p>
            <a:p>
              <a:pPr>
                <a:defRPr/>
              </a:pPr>
              <a:r>
                <a:rPr lang="en-US" sz="1800"/>
                <a:t>Hayes</a:t>
              </a:r>
            </a:p>
          </p:txBody>
        </p:sp>
        <p:sp>
          <p:nvSpPr>
            <p:cNvPr id="47129" name="Rectangle 27">
              <a:extLst>
                <a:ext uri="{FF2B5EF4-FFF2-40B4-BE49-F238E27FC236}">
                  <a16:creationId xmlns:a16="http://schemas.microsoft.com/office/drawing/2014/main" id="{9C2B0F60-F8ED-48D9-85DC-8A833200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47130" name="Rectangle 28">
              <a:extLst>
                <a:ext uri="{FF2B5EF4-FFF2-40B4-BE49-F238E27FC236}">
                  <a16:creationId xmlns:a16="http://schemas.microsoft.com/office/drawing/2014/main" id="{FFCAF93B-7F44-4EFA-994B-8C724BFE0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800"/>
                <a:t>Downtown</a:t>
              </a:r>
            </a:p>
            <a:p>
              <a:pPr>
                <a:defRPr/>
              </a:pPr>
              <a:r>
                <a:rPr lang="en-US" sz="1800"/>
                <a:t>Redwood</a:t>
              </a:r>
            </a:p>
            <a:p>
              <a:pPr>
                <a:defRPr/>
              </a:pPr>
              <a:r>
                <a:rPr lang="en-US" sz="1800"/>
                <a:t>Perryridge</a:t>
              </a:r>
            </a:p>
            <a:p>
              <a:pPr>
                <a:defRPr/>
              </a:pPr>
              <a:r>
                <a:rPr lang="en-US" sz="1800" i="1"/>
                <a:t>null</a:t>
              </a:r>
              <a:endParaRPr lang="en-US" sz="1800"/>
            </a:p>
          </p:txBody>
        </p:sp>
      </p:grpSp>
      <p:grpSp>
        <p:nvGrpSpPr>
          <p:cNvPr id="58373" name="Group 83">
            <a:extLst>
              <a:ext uri="{FF2B5EF4-FFF2-40B4-BE49-F238E27FC236}">
                <a16:creationId xmlns:a16="http://schemas.microsoft.com/office/drawing/2014/main" id="{D3E5B4EC-EE4D-0680-C853-5769391781D2}"/>
              </a:ext>
            </a:extLst>
          </p:cNvPr>
          <p:cNvGrpSpPr>
            <a:grpSpLocks/>
          </p:cNvGrpSpPr>
          <p:nvPr/>
        </p:nvGrpSpPr>
        <p:grpSpPr bwMode="auto">
          <a:xfrm>
            <a:off x="806450" y="3405188"/>
            <a:ext cx="4070350" cy="738187"/>
            <a:chOff x="508" y="2145"/>
            <a:chExt cx="2564" cy="465"/>
          </a:xfrm>
        </p:grpSpPr>
        <p:sp>
          <p:nvSpPr>
            <p:cNvPr id="58381" name="Rectangle 24">
              <a:extLst>
                <a:ext uri="{FF2B5EF4-FFF2-40B4-BE49-F238E27FC236}">
                  <a16:creationId xmlns:a16="http://schemas.microsoft.com/office/drawing/2014/main" id="{2D54260B-C133-2501-11DC-A69E459B2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2145"/>
              <a:ext cx="256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en-US" sz="1800"/>
                <a:t> Full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1800" i="1"/>
                <a:t>    loan        borrower</a:t>
              </a:r>
            </a:p>
          </p:txBody>
        </p:sp>
        <p:grpSp>
          <p:nvGrpSpPr>
            <p:cNvPr id="58382" name="Group 56">
              <a:extLst>
                <a:ext uri="{FF2B5EF4-FFF2-40B4-BE49-F238E27FC236}">
                  <a16:creationId xmlns:a16="http://schemas.microsoft.com/office/drawing/2014/main" id="{AF4948FC-AFF6-82B0-505D-9D8B29F53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7" y="2448"/>
              <a:ext cx="244" cy="96"/>
              <a:chOff x="1141" y="2444"/>
              <a:chExt cx="244" cy="96"/>
            </a:xfrm>
          </p:grpSpPr>
          <p:sp>
            <p:nvSpPr>
              <p:cNvPr id="58383" name="AutoShape 57">
                <a:extLst>
                  <a:ext uri="{FF2B5EF4-FFF2-40B4-BE49-F238E27FC236}">
                    <a16:creationId xmlns:a16="http://schemas.microsoft.com/office/drawing/2014/main" id="{79FF9287-3E59-2460-F85D-58900AF3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384" name="Line 58">
                <a:extLst>
                  <a:ext uri="{FF2B5EF4-FFF2-40B4-BE49-F238E27FC236}">
                    <a16:creationId xmlns:a16="http://schemas.microsoft.com/office/drawing/2014/main" id="{384BB960-447E-6AED-892E-4A84E15D3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59">
                <a:extLst>
                  <a:ext uri="{FF2B5EF4-FFF2-40B4-BE49-F238E27FC236}">
                    <a16:creationId xmlns:a16="http://schemas.microsoft.com/office/drawing/2014/main" id="{E444BA58-4608-51E0-2607-7F053AB47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6" name="Line 60">
                <a:extLst>
                  <a:ext uri="{FF2B5EF4-FFF2-40B4-BE49-F238E27FC236}">
                    <a16:creationId xmlns:a16="http://schemas.microsoft.com/office/drawing/2014/main" id="{3BBB9FE0-D754-7FD5-F68B-F787DE159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7" name="Line 61">
                <a:extLst>
                  <a:ext uri="{FF2B5EF4-FFF2-40B4-BE49-F238E27FC236}">
                    <a16:creationId xmlns:a16="http://schemas.microsoft.com/office/drawing/2014/main" id="{D413920C-F0CB-7286-7AD4-53E011EE9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8374" name="Group 82">
            <a:extLst>
              <a:ext uri="{FF2B5EF4-FFF2-40B4-BE49-F238E27FC236}">
                <a16:creationId xmlns:a16="http://schemas.microsoft.com/office/drawing/2014/main" id="{7E4E8103-7AF9-B3F7-DDC4-12EF557B05F1}"/>
              </a:ext>
            </a:extLst>
          </p:cNvPr>
          <p:cNvGrpSpPr>
            <a:grpSpLocks/>
          </p:cNvGrpSpPr>
          <p:nvPr/>
        </p:nvGrpSpPr>
        <p:grpSpPr bwMode="auto">
          <a:xfrm>
            <a:off x="798513" y="1077913"/>
            <a:ext cx="4070350" cy="738187"/>
            <a:chOff x="503" y="679"/>
            <a:chExt cx="2564" cy="465"/>
          </a:xfrm>
        </p:grpSpPr>
        <p:sp>
          <p:nvSpPr>
            <p:cNvPr id="58376" name="Rectangle 66">
              <a:extLst>
                <a:ext uri="{FF2B5EF4-FFF2-40B4-BE49-F238E27FC236}">
                  <a16:creationId xmlns:a16="http://schemas.microsoft.com/office/drawing/2014/main" id="{BF06D46E-A617-B59B-7408-D1C92B53B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679"/>
              <a:ext cx="256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altLang="en-US" sz="1800"/>
                <a:t> Right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1800" i="1"/>
                <a:t>    loan        borrower</a:t>
              </a:r>
            </a:p>
          </p:txBody>
        </p:sp>
        <p:grpSp>
          <p:nvGrpSpPr>
            <p:cNvPr id="58377" name="Group 73">
              <a:extLst>
                <a:ext uri="{FF2B5EF4-FFF2-40B4-BE49-F238E27FC236}">
                  <a16:creationId xmlns:a16="http://schemas.microsoft.com/office/drawing/2014/main" id="{0F732403-CEFA-4122-3989-78A668EA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5" y="978"/>
              <a:ext cx="167" cy="99"/>
              <a:chOff x="1050" y="991"/>
              <a:chExt cx="167" cy="99"/>
            </a:xfrm>
          </p:grpSpPr>
          <p:sp>
            <p:nvSpPr>
              <p:cNvPr id="58378" name="AutoShape 74">
                <a:extLst>
                  <a:ext uri="{FF2B5EF4-FFF2-40B4-BE49-F238E27FC236}">
                    <a16:creationId xmlns:a16="http://schemas.microsoft.com/office/drawing/2014/main" id="{DDEFA387-1DA4-8AA9-D97A-DC62477D6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379" name="Line 75">
                <a:extLst>
                  <a:ext uri="{FF2B5EF4-FFF2-40B4-BE49-F238E27FC236}">
                    <a16:creationId xmlns:a16="http://schemas.microsoft.com/office/drawing/2014/main" id="{7E834E79-91E0-586F-760D-DE49D842C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Line 76">
                <a:extLst>
                  <a:ext uri="{FF2B5EF4-FFF2-40B4-BE49-F238E27FC236}">
                    <a16:creationId xmlns:a16="http://schemas.microsoft.com/office/drawing/2014/main" id="{82D0396D-22E3-3352-8B0D-0CD71F5A6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8375" name="Slide Number Placeholder 3">
            <a:extLst>
              <a:ext uri="{FF2B5EF4-FFF2-40B4-BE49-F238E27FC236}">
                <a16:creationId xmlns:a16="http://schemas.microsoft.com/office/drawing/2014/main" id="{098A7277-72E9-1D0D-4B34-882FF13E66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530B1CA-312B-46DE-89C7-1AE1F0326675}" type="slidenum">
              <a:rPr lang="en-US" altLang="en-US">
                <a:solidFill>
                  <a:srgbClr val="7B9899"/>
                </a:solidFill>
              </a:rPr>
              <a:pPr/>
              <a:t>43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6FFBD52-0621-11CB-C1E9-57D68313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Null Values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D0D87DD7-C617-2C54-F016-4EDF585F4D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6200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1800"/>
              <a:t>It is possible for tuples to have a null value, denoted by </a:t>
            </a:r>
            <a:r>
              <a:rPr lang="en-US" altLang="en-US" sz="1800" i="1"/>
              <a:t>null</a:t>
            </a:r>
            <a:r>
              <a:rPr lang="en-US" altLang="en-US" sz="1800"/>
              <a:t>, for some of their attributes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i="1"/>
              <a:t>null</a:t>
            </a:r>
            <a:r>
              <a:rPr lang="en-US" altLang="en-US" sz="1800"/>
              <a:t> signifies an unknown value or that a value does not exist.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The result of any arithmetic expression involving </a:t>
            </a:r>
            <a:r>
              <a:rPr lang="en-US" altLang="en-US" sz="1800" i="1"/>
              <a:t>null</a:t>
            </a:r>
            <a:r>
              <a:rPr lang="en-US" altLang="en-US" sz="1800"/>
              <a:t> is </a:t>
            </a:r>
            <a:r>
              <a:rPr lang="en-US" altLang="en-US" sz="1800" i="1"/>
              <a:t>null.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Aggregate functions simply ignore null values (as in SQL)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/>
              <a:t>For duplicate elimination and grouping, null is treated like any other value, and two nulls are assumed to be  the same (as in SQL)</a:t>
            </a:r>
          </a:p>
        </p:txBody>
      </p:sp>
      <p:sp>
        <p:nvSpPr>
          <p:cNvPr id="59396" name="Slide Number Placeholder 1">
            <a:extLst>
              <a:ext uri="{FF2B5EF4-FFF2-40B4-BE49-F238E27FC236}">
                <a16:creationId xmlns:a16="http://schemas.microsoft.com/office/drawing/2014/main" id="{61F99E3A-E6F9-7E59-0A62-657DF7D166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251342E-48CE-4220-99E0-E39F51A13630}" type="slidenum">
              <a:rPr lang="en-US" altLang="en-US">
                <a:solidFill>
                  <a:srgbClr val="7B9899"/>
                </a:solidFill>
              </a:rPr>
              <a:pPr/>
              <a:t>44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56F6C19-2417-C49C-5438-1EE30C59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Null Values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5AAA888-7D0F-6890-9751-8E18E37146A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791450" cy="4930775"/>
          </a:xfrm>
        </p:spPr>
        <p:txBody>
          <a:bodyPr/>
          <a:lstStyle/>
          <a:p>
            <a:pPr eaLnBrk="1" hangingPunct="1"/>
            <a:r>
              <a:rPr lang="en-US" altLang="en-US" sz="1800"/>
              <a:t>Comparisons with null values return the special truth value: </a:t>
            </a:r>
            <a:r>
              <a:rPr lang="en-US" altLang="en-US" sz="1800" i="1"/>
              <a:t>unknown</a:t>
            </a:r>
          </a:p>
          <a:p>
            <a:pPr lvl="1" eaLnBrk="1" hangingPunct="1"/>
            <a:r>
              <a:rPr lang="en-US" altLang="en-US" sz="1800"/>
              <a:t>If </a:t>
            </a:r>
            <a:r>
              <a:rPr lang="en-US" altLang="en-US" sz="1800" i="1"/>
              <a:t>false</a:t>
            </a:r>
            <a:r>
              <a:rPr lang="en-US" altLang="en-US" sz="1800"/>
              <a:t> was used instead of </a:t>
            </a:r>
            <a:r>
              <a:rPr lang="en-US" altLang="en-US" sz="1800" i="1"/>
              <a:t>unknown</a:t>
            </a:r>
            <a:r>
              <a:rPr lang="en-US" altLang="en-US" sz="1800"/>
              <a:t>, then    </a:t>
            </a:r>
            <a:r>
              <a:rPr lang="en-US" altLang="en-US" sz="1800" i="1"/>
              <a:t>not (A &lt; 5)</a:t>
            </a:r>
            <a:r>
              <a:rPr lang="en-US" altLang="en-US" sz="1800"/>
              <a:t> </a:t>
            </a:r>
            <a:br>
              <a:rPr lang="en-US" altLang="en-US" sz="1800"/>
            </a:br>
            <a:r>
              <a:rPr lang="en-US" altLang="en-US" sz="1800"/>
              <a:t>               would not be equivalent to               </a:t>
            </a:r>
            <a:r>
              <a:rPr lang="en-US" altLang="en-US" sz="1800" i="1"/>
              <a:t>A &gt;= 5</a:t>
            </a:r>
          </a:p>
          <a:p>
            <a:pPr eaLnBrk="1" hangingPunct="1"/>
            <a:r>
              <a:rPr lang="en-US" altLang="en-US" sz="1800"/>
              <a:t>Three-valued logic using the truth value </a:t>
            </a:r>
            <a:r>
              <a:rPr lang="en-US" altLang="en-US" sz="1800" i="1"/>
              <a:t>unknown</a:t>
            </a:r>
            <a:r>
              <a:rPr lang="en-US" altLang="en-US" sz="1800"/>
              <a:t>:</a:t>
            </a:r>
          </a:p>
          <a:p>
            <a:pPr lvl="1" eaLnBrk="1" hangingPunct="1"/>
            <a:r>
              <a:rPr lang="en-US" altLang="en-US" sz="1800"/>
              <a:t>OR: (</a:t>
            </a:r>
            <a:r>
              <a:rPr lang="en-US" altLang="en-US" sz="1800" i="1"/>
              <a:t>unknown</a:t>
            </a:r>
            <a:r>
              <a:rPr lang="en-US" altLang="en-US" sz="1800"/>
              <a:t> </a:t>
            </a:r>
            <a:r>
              <a:rPr lang="en-US" altLang="en-US" sz="1800" b="1"/>
              <a:t>or</a:t>
            </a:r>
            <a:r>
              <a:rPr lang="en-US" altLang="en-US" sz="1800"/>
              <a:t> </a:t>
            </a:r>
            <a:r>
              <a:rPr lang="en-US" altLang="en-US" sz="1800" i="1"/>
              <a:t>true</a:t>
            </a:r>
            <a:r>
              <a:rPr lang="en-US" altLang="en-US" sz="1800"/>
              <a:t>)         = </a:t>
            </a:r>
            <a:r>
              <a:rPr lang="en-US" altLang="en-US" sz="1800" i="1"/>
              <a:t>true</a:t>
            </a:r>
            <a:r>
              <a:rPr lang="en-US" altLang="en-US" sz="1800"/>
              <a:t>, </a:t>
            </a:r>
            <a:br>
              <a:rPr lang="en-US" altLang="en-US" sz="1800"/>
            </a:br>
            <a:r>
              <a:rPr lang="en-US" altLang="en-US" sz="1800"/>
              <a:t>       (</a:t>
            </a:r>
            <a:r>
              <a:rPr lang="en-US" altLang="en-US" sz="1800" i="1"/>
              <a:t>unknown</a:t>
            </a:r>
            <a:r>
              <a:rPr lang="en-US" altLang="en-US" sz="1800"/>
              <a:t> </a:t>
            </a:r>
            <a:r>
              <a:rPr lang="en-US" altLang="en-US" sz="1800" b="1"/>
              <a:t>or</a:t>
            </a:r>
            <a:r>
              <a:rPr lang="en-US" altLang="en-US" sz="1800"/>
              <a:t> </a:t>
            </a:r>
            <a:r>
              <a:rPr lang="en-US" altLang="en-US" sz="1800" i="1"/>
              <a:t>false</a:t>
            </a:r>
            <a:r>
              <a:rPr lang="en-US" altLang="en-US" sz="1800"/>
              <a:t>)        = </a:t>
            </a:r>
            <a:r>
              <a:rPr lang="en-US" altLang="en-US" sz="1800" i="1"/>
              <a:t>unknown</a:t>
            </a:r>
            <a:br>
              <a:rPr lang="en-US" altLang="en-US" sz="1800"/>
            </a:br>
            <a:r>
              <a:rPr lang="en-US" altLang="en-US" sz="1800"/>
              <a:t>       (</a:t>
            </a:r>
            <a:r>
              <a:rPr lang="en-US" altLang="en-US" sz="1800" i="1"/>
              <a:t>unknown </a:t>
            </a:r>
            <a:r>
              <a:rPr lang="en-US" altLang="en-US" sz="1800" b="1"/>
              <a:t>or</a:t>
            </a:r>
            <a:r>
              <a:rPr lang="en-US" altLang="en-US" sz="1800" i="1"/>
              <a:t> unknown</a:t>
            </a:r>
            <a:r>
              <a:rPr lang="en-US" altLang="en-US" sz="1800"/>
              <a:t>)</a:t>
            </a:r>
            <a:r>
              <a:rPr lang="en-US" altLang="en-US" sz="1800" i="1"/>
              <a:t> = unknown</a:t>
            </a:r>
          </a:p>
          <a:p>
            <a:pPr lvl="1" eaLnBrk="1" hangingPunct="1"/>
            <a:r>
              <a:rPr lang="en-US" altLang="en-US" sz="1800"/>
              <a:t>AND:</a:t>
            </a:r>
            <a:r>
              <a:rPr lang="en-US" altLang="en-US" sz="1800" i="1"/>
              <a:t>   </a:t>
            </a:r>
            <a:r>
              <a:rPr lang="en-US" altLang="en-US" sz="1800"/>
              <a:t>(</a:t>
            </a:r>
            <a:r>
              <a:rPr lang="en-US" altLang="en-US" sz="1800" i="1"/>
              <a:t>true</a:t>
            </a:r>
            <a:r>
              <a:rPr lang="en-US" altLang="en-US" sz="1800" b="1"/>
              <a:t> and </a:t>
            </a:r>
            <a:r>
              <a:rPr lang="en-US" altLang="en-US" sz="1800" i="1"/>
              <a:t>unknown</a:t>
            </a:r>
            <a:r>
              <a:rPr lang="en-US" altLang="en-US" sz="1800"/>
              <a:t>)</a:t>
            </a:r>
            <a:r>
              <a:rPr lang="en-US" altLang="en-US" sz="1800" i="1"/>
              <a:t>         = unknown,   </a:t>
            </a:r>
            <a:br>
              <a:rPr lang="en-US" altLang="en-US" sz="1800" i="1"/>
            </a:br>
            <a:r>
              <a:rPr lang="en-US" altLang="en-US" sz="1800" i="1"/>
              <a:t>           </a:t>
            </a:r>
            <a:r>
              <a:rPr lang="en-US" altLang="en-US" sz="1800"/>
              <a:t>(</a:t>
            </a:r>
            <a:r>
              <a:rPr lang="en-US" altLang="en-US" sz="1800" i="1"/>
              <a:t>false</a:t>
            </a:r>
            <a:r>
              <a:rPr lang="en-US" altLang="en-US" sz="1800" b="1"/>
              <a:t> and </a:t>
            </a:r>
            <a:r>
              <a:rPr lang="en-US" altLang="en-US" sz="1800" i="1"/>
              <a:t>unknown</a:t>
            </a:r>
            <a:r>
              <a:rPr lang="en-US" altLang="en-US" sz="1800"/>
              <a:t>)</a:t>
            </a:r>
            <a:r>
              <a:rPr lang="en-US" altLang="en-US" sz="1800" i="1"/>
              <a:t>        = false,</a:t>
            </a:r>
            <a:br>
              <a:rPr lang="en-US" altLang="en-US" sz="1800" i="1"/>
            </a:br>
            <a:r>
              <a:rPr lang="en-US" altLang="en-US" sz="1800" i="1"/>
              <a:t>           </a:t>
            </a:r>
            <a:r>
              <a:rPr lang="en-US" altLang="en-US" sz="1800"/>
              <a:t>(</a:t>
            </a:r>
            <a:r>
              <a:rPr lang="en-US" altLang="en-US" sz="1800" i="1"/>
              <a:t>unknown </a:t>
            </a:r>
            <a:r>
              <a:rPr lang="en-US" altLang="en-US" sz="1800" b="1"/>
              <a:t>and</a:t>
            </a:r>
            <a:r>
              <a:rPr lang="en-US" altLang="en-US" sz="1800" i="1"/>
              <a:t> unknown</a:t>
            </a:r>
            <a:r>
              <a:rPr lang="en-US" altLang="en-US" sz="1800"/>
              <a:t>)</a:t>
            </a:r>
            <a:r>
              <a:rPr lang="en-US" altLang="en-US" sz="1800" i="1"/>
              <a:t> = unknown</a:t>
            </a:r>
          </a:p>
          <a:p>
            <a:pPr lvl="1" eaLnBrk="1" hangingPunct="1"/>
            <a:r>
              <a:rPr lang="en-US" altLang="en-US" sz="1800"/>
              <a:t>NOT</a:t>
            </a:r>
            <a:r>
              <a:rPr lang="en-US" altLang="en-US" sz="1800" i="1"/>
              <a:t>:  </a:t>
            </a:r>
            <a:r>
              <a:rPr lang="en-US" altLang="en-US" sz="1800"/>
              <a:t>(</a:t>
            </a:r>
            <a:r>
              <a:rPr lang="en-US" altLang="en-US" sz="1800" b="1"/>
              <a:t>not</a:t>
            </a:r>
            <a:r>
              <a:rPr lang="en-US" altLang="en-US" sz="1800" i="1"/>
              <a:t> unknown</a:t>
            </a:r>
            <a:r>
              <a:rPr lang="en-US" altLang="en-US" sz="1800"/>
              <a:t>)</a:t>
            </a:r>
            <a:r>
              <a:rPr lang="en-US" altLang="en-US" sz="1800" i="1"/>
              <a:t> = unknown</a:t>
            </a:r>
          </a:p>
          <a:p>
            <a:pPr lvl="1" eaLnBrk="1" hangingPunct="1"/>
            <a:r>
              <a:rPr lang="en-US" altLang="en-US" sz="1800"/>
              <a:t>In SQL “</a:t>
            </a:r>
            <a:r>
              <a:rPr lang="en-US" altLang="en-US" sz="1800" i="1"/>
              <a:t>P</a:t>
            </a:r>
            <a:r>
              <a:rPr lang="en-US" altLang="en-US" sz="1800" b="1"/>
              <a:t> is unknown</a:t>
            </a:r>
            <a:r>
              <a:rPr lang="en-US" altLang="en-US" sz="1800"/>
              <a:t>”</a:t>
            </a:r>
            <a:r>
              <a:rPr lang="en-US" altLang="en-US" sz="1800" b="1"/>
              <a:t> </a:t>
            </a:r>
            <a:r>
              <a:rPr lang="en-US" altLang="en-US" sz="1800"/>
              <a:t>evaluates to true if predicate </a:t>
            </a:r>
            <a:r>
              <a:rPr lang="en-US" altLang="en-US" sz="1800" i="1"/>
              <a:t>P</a:t>
            </a:r>
            <a:r>
              <a:rPr lang="en-US" altLang="en-US" sz="1800"/>
              <a:t> evaluates to </a:t>
            </a:r>
            <a:r>
              <a:rPr lang="en-US" altLang="en-US" sz="1800" i="1"/>
              <a:t>unknown</a:t>
            </a:r>
          </a:p>
          <a:p>
            <a:pPr eaLnBrk="1" hangingPunct="1"/>
            <a:r>
              <a:rPr lang="en-US" altLang="en-US" sz="1800"/>
              <a:t>Result of select</a:t>
            </a:r>
            <a:r>
              <a:rPr lang="en-US" altLang="en-US" sz="1800" b="1"/>
              <a:t> </a:t>
            </a:r>
            <a:r>
              <a:rPr lang="en-US" altLang="en-US" sz="1800"/>
              <a:t> predicate is treated as </a:t>
            </a:r>
            <a:r>
              <a:rPr lang="en-US" altLang="en-US" sz="1800" i="1"/>
              <a:t>false </a:t>
            </a:r>
            <a:r>
              <a:rPr lang="en-US" altLang="en-US" sz="1800"/>
              <a:t>if it evaluates to </a:t>
            </a:r>
            <a:r>
              <a:rPr lang="en-US" altLang="en-US" sz="1800" i="1"/>
              <a:t>unknown</a:t>
            </a:r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5BED857-8576-A1C5-5C55-7A5201EA5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4BE5EBB-6E5A-4871-8BEB-A0CFF43D870C}" type="slidenum">
              <a:rPr lang="en-US" altLang="en-US">
                <a:solidFill>
                  <a:srgbClr val="7B9899"/>
                </a:solidFill>
              </a:rPr>
              <a:pPr/>
              <a:t>45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D58D4A1-D8EA-2F8B-A40D-24F260E8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Modification of the Database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73EB314-D986-CEB5-378D-1CD0B07BC9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7165975" cy="4597400"/>
          </a:xfrm>
        </p:spPr>
        <p:txBody>
          <a:bodyPr/>
          <a:lstStyle/>
          <a:p>
            <a:pPr eaLnBrk="1" hangingPunct="1"/>
            <a:r>
              <a:rPr lang="en-US" altLang="en-US" sz="1800"/>
              <a:t>The content of the database may be modified using the following operations:</a:t>
            </a:r>
          </a:p>
          <a:p>
            <a:pPr lvl="1" eaLnBrk="1" hangingPunct="1"/>
            <a:r>
              <a:rPr lang="en-US" altLang="en-US" sz="1800"/>
              <a:t>Deletion</a:t>
            </a:r>
          </a:p>
          <a:p>
            <a:pPr lvl="1" eaLnBrk="1" hangingPunct="1"/>
            <a:r>
              <a:rPr lang="en-US" altLang="en-US" sz="1800"/>
              <a:t>Insertion</a:t>
            </a:r>
          </a:p>
          <a:p>
            <a:pPr lvl="1" eaLnBrk="1" hangingPunct="1"/>
            <a:r>
              <a:rPr lang="en-US" altLang="en-US" sz="1800"/>
              <a:t>Updating</a:t>
            </a:r>
          </a:p>
          <a:p>
            <a:pPr eaLnBrk="1" hangingPunct="1"/>
            <a:r>
              <a:rPr lang="en-US" altLang="en-US" sz="1800"/>
              <a:t>All these operations are expressed using the assignment operator.</a:t>
            </a:r>
          </a:p>
        </p:txBody>
      </p:sp>
      <p:sp>
        <p:nvSpPr>
          <p:cNvPr id="62468" name="Slide Number Placeholder 1">
            <a:extLst>
              <a:ext uri="{FF2B5EF4-FFF2-40B4-BE49-F238E27FC236}">
                <a16:creationId xmlns:a16="http://schemas.microsoft.com/office/drawing/2014/main" id="{4E964DAD-9345-2817-224E-746C5699A1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E69FC06-CAC5-4FE0-9C39-1D5D902DC50B}" type="slidenum">
              <a:rPr lang="en-US" altLang="en-US">
                <a:solidFill>
                  <a:srgbClr val="7B9899"/>
                </a:solidFill>
              </a:rPr>
              <a:pPr/>
              <a:t>46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15058BF-3736-EA71-D9DA-0E5F0064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Deletion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3B6B06D-21A1-CBE3-F946-9E87D41AF0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676400"/>
            <a:ext cx="7080250" cy="4568825"/>
          </a:xfrm>
        </p:spPr>
        <p:txBody>
          <a:bodyPr/>
          <a:lstStyle/>
          <a:p>
            <a:pPr eaLnBrk="1" hangingPunct="1">
              <a:tabLst>
                <a:tab pos="3138488" algn="ctr"/>
              </a:tabLst>
            </a:pPr>
            <a:r>
              <a:rPr lang="en-US" altLang="en-US" sz="1800"/>
              <a:t>A delete request is expressed similarly to a query, except instead of displaying tuples to the user, the selected tuples are removed from the database.</a:t>
            </a:r>
          </a:p>
          <a:p>
            <a:pPr eaLnBrk="1" hangingPunct="1">
              <a:tabLst>
                <a:tab pos="3138488" algn="ctr"/>
              </a:tabLst>
            </a:pPr>
            <a:r>
              <a:rPr lang="en-US" altLang="en-US" sz="1800"/>
              <a:t>Can delete only whole tuples; cannot delete values on only particular attributes</a:t>
            </a:r>
          </a:p>
          <a:p>
            <a:pPr eaLnBrk="1" hangingPunct="1">
              <a:tabLst>
                <a:tab pos="3138488" algn="ctr"/>
              </a:tabLst>
            </a:pPr>
            <a:r>
              <a:rPr lang="en-US" altLang="en-US" sz="1800"/>
              <a:t>A deletion is expressed in relational algebra by:</a:t>
            </a:r>
          </a:p>
          <a:p>
            <a:pPr eaLnBrk="1" hangingPunct="1"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altLang="en-US" sz="1800"/>
              <a:t>		</a:t>
            </a:r>
            <a:r>
              <a:rPr lang="en-US" altLang="en-US" sz="1800" i="1"/>
              <a:t>r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 </a:t>
            </a: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 – 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altLang="en-US" sz="1800">
                <a:sym typeface="Symbol" panose="05050102010706020507" pitchFamily="18" charset="2"/>
              </a:rPr>
              <a:t>	where </a:t>
            </a: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 is a relation and 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r>
              <a:rPr lang="en-US" altLang="en-US" sz="1800">
                <a:sym typeface="Symbol" panose="05050102010706020507" pitchFamily="18" charset="2"/>
              </a:rPr>
              <a:t> is a relational algebra query.</a:t>
            </a:r>
            <a:endParaRPr lang="en-US" altLang="en-US" sz="1800"/>
          </a:p>
        </p:txBody>
      </p:sp>
      <p:sp>
        <p:nvSpPr>
          <p:cNvPr id="63492" name="Slide Number Placeholder 1">
            <a:extLst>
              <a:ext uri="{FF2B5EF4-FFF2-40B4-BE49-F238E27FC236}">
                <a16:creationId xmlns:a16="http://schemas.microsoft.com/office/drawing/2014/main" id="{EB656AF4-57D3-A6A8-9323-E4F28C201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91A746B-A779-4545-849F-A6A6536F5A8E}" type="slidenum">
              <a:rPr lang="en-US" altLang="en-US">
                <a:solidFill>
                  <a:srgbClr val="7B9899"/>
                </a:solidFill>
              </a:rPr>
              <a:pPr/>
              <a:t>47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870DF1E-E1A2-9DFF-32D5-535D8F4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Deletion Examples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6B29D64-6DA7-3E41-E227-129D7A6089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00100" y="1298575"/>
            <a:ext cx="7254875" cy="522288"/>
          </a:xfrm>
        </p:spPr>
        <p:txBody>
          <a:bodyPr/>
          <a:lstStyle/>
          <a:p>
            <a:pPr eaLnBrk="1" hangingPunct="1">
              <a:tabLst>
                <a:tab pos="1093788" algn="l"/>
                <a:tab pos="1482725" algn="l"/>
              </a:tabLst>
            </a:pPr>
            <a:r>
              <a:rPr lang="en-US" altLang="en-US" sz="1800"/>
              <a:t>Delete all account records in the Perryridge branch.</a:t>
            </a: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2E2654F3-02E4-6C97-462B-B74E56C65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ym typeface="Symbol" panose="05050102010706020507" pitchFamily="18" charset="2"/>
              </a:rPr>
              <a:t>   Delete all accounts at branches located in Needham.</a:t>
            </a:r>
            <a:endParaRPr lang="en-US" altLang="en-US" sz="1800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9317FA1A-9524-C9D7-F8E2-EC4EFD97008E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3859213"/>
            <a:ext cx="6030913" cy="1982787"/>
            <a:chOff x="809" y="2607"/>
            <a:chExt cx="3799" cy="1249"/>
          </a:xfrm>
        </p:grpSpPr>
        <p:sp>
          <p:nvSpPr>
            <p:cNvPr id="64522" name="AutoShape 4">
              <a:extLst>
                <a:ext uri="{FF2B5EF4-FFF2-40B4-BE49-F238E27FC236}">
                  <a16:creationId xmlns:a16="http://schemas.microsoft.com/office/drawing/2014/main" id="{3CC2F368-E2E9-C435-35AA-85040E303A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23" name="AutoShape 5">
              <a:extLst>
                <a:ext uri="{FF2B5EF4-FFF2-40B4-BE49-F238E27FC236}">
                  <a16:creationId xmlns:a16="http://schemas.microsoft.com/office/drawing/2014/main" id="{FFA3945C-ED47-8F4D-2259-FE48DA214D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524" name="Text Box 8">
              <a:extLst>
                <a:ext uri="{FF2B5EF4-FFF2-40B4-BE49-F238E27FC236}">
                  <a16:creationId xmlns:a16="http://schemas.microsoft.com/office/drawing/2014/main" id="{7A7D9F79-8B34-C671-CA26-FB5C71DAE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1800" i="1">
                  <a:sym typeface="Symbol" panose="05050102010706020507" pitchFamily="18" charset="2"/>
                </a:rPr>
                <a:t>r</a:t>
              </a:r>
              <a:r>
                <a:rPr kumimoji="1" lang="en-US" altLang="en-US" sz="1800" baseline="-25000">
                  <a:sym typeface="Symbol" panose="05050102010706020507" pitchFamily="18" charset="2"/>
                </a:rPr>
                <a:t>1</a:t>
              </a:r>
              <a:r>
                <a:rPr kumimoji="1" lang="en-US" altLang="en-US" sz="1800">
                  <a:sym typeface="Symbol" panose="05050102010706020507" pitchFamily="18" charset="2"/>
                </a:rPr>
                <a:t>  </a:t>
              </a:r>
              <a:r>
                <a:rPr kumimoji="1" lang="en-US" altLang="en-US" sz="2400">
                  <a:sym typeface="Symbol" panose="05050102010706020507" pitchFamily="18" charset="2"/>
                </a:rPr>
                <a:t></a:t>
              </a:r>
              <a:r>
                <a:rPr kumimoji="1" lang="en-US" altLang="en-US" sz="1800" baseline="-25000">
                  <a:sym typeface="Symbol" panose="05050102010706020507" pitchFamily="18" charset="2"/>
                </a:rPr>
                <a:t></a:t>
              </a:r>
              <a:r>
                <a:rPr kumimoji="1" lang="en-US" altLang="en-US" sz="2400" i="1" baseline="-25000">
                  <a:sym typeface="Symbol" panose="05050102010706020507" pitchFamily="18" charset="2"/>
                </a:rPr>
                <a:t>branch_city = “Needham”</a:t>
              </a:r>
              <a:r>
                <a:rPr kumimoji="1" lang="en-US" altLang="en-US" sz="2000" i="1">
                  <a:sym typeface="Symbol" panose="05050102010706020507" pitchFamily="18" charset="2"/>
                </a:rPr>
                <a:t> </a:t>
              </a:r>
              <a:r>
                <a:rPr kumimoji="1" lang="en-US" altLang="en-US" sz="1800">
                  <a:sym typeface="Symbol" panose="05050102010706020507" pitchFamily="18" charset="2"/>
                </a:rPr>
                <a:t>(</a:t>
              </a:r>
              <a:r>
                <a:rPr kumimoji="1" lang="en-US" altLang="en-US" sz="1800" i="1">
                  <a:sym typeface="Symbol" panose="05050102010706020507" pitchFamily="18" charset="2"/>
                </a:rPr>
                <a:t>account      branch </a:t>
              </a:r>
              <a:r>
                <a:rPr kumimoji="1" lang="en-US" altLang="en-US" sz="1800">
                  <a:sym typeface="Symbol" panose="05050102010706020507" pitchFamily="18" charset="2"/>
                </a:rPr>
                <a:t>)</a:t>
              </a:r>
              <a:endParaRPr kumimoji="1" lang="en-US" altLang="en-US" sz="1800" i="1">
                <a:sym typeface="Symbol" panose="05050102010706020507" pitchFamily="18" charset="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1800">
                  <a:sym typeface="Symbol" panose="05050102010706020507" pitchFamily="18" charset="2"/>
                </a:rPr>
                <a:t>r</a:t>
              </a:r>
              <a:r>
                <a:rPr kumimoji="1" lang="en-US" altLang="en-US" sz="1800" i="1" baseline="-25000">
                  <a:sym typeface="Symbol" panose="05050102010706020507" pitchFamily="18" charset="2"/>
                </a:rPr>
                <a:t>2 </a:t>
              </a:r>
              <a:r>
                <a:rPr kumimoji="1" lang="en-US" altLang="en-US" sz="1800">
                  <a:sym typeface="Symbol" panose="05050102010706020507" pitchFamily="18" charset="2"/>
                </a:rPr>
                <a:t>  </a:t>
              </a:r>
              <a:r>
                <a:rPr kumimoji="1" lang="en-US" altLang="en-US" sz="2400" i="1" baseline="-25000">
                  <a:sym typeface="Symbol" panose="05050102010706020507" pitchFamily="18" charset="2"/>
                </a:rPr>
                <a:t>account_number</a:t>
              </a:r>
              <a:r>
                <a:rPr kumimoji="1" lang="en-US" altLang="en-US" sz="1800" i="1" baseline="-25000">
                  <a:sym typeface="Symbol" panose="05050102010706020507" pitchFamily="18" charset="2"/>
                </a:rPr>
                <a:t>,</a:t>
              </a:r>
              <a:r>
                <a:rPr kumimoji="1" lang="en-US" altLang="en-US">
                  <a:sym typeface="Symbol" panose="05050102010706020507" pitchFamily="18" charset="2"/>
                </a:rPr>
                <a:t> </a:t>
              </a:r>
              <a:r>
                <a:rPr kumimoji="1" lang="en-US" altLang="en-US" sz="2400" i="1" baseline="-25000">
                  <a:sym typeface="Symbol" panose="05050102010706020507" pitchFamily="18" charset="2"/>
                </a:rPr>
                <a:t>branch_name, balance</a:t>
              </a:r>
              <a:r>
                <a:rPr kumimoji="1" lang="en-US" altLang="en-US" sz="1800">
                  <a:sym typeface="Symbol" panose="05050102010706020507" pitchFamily="18" charset="2"/>
                </a:rPr>
                <a:t> (</a:t>
              </a:r>
              <a:r>
                <a:rPr kumimoji="1" lang="en-US" altLang="en-US" sz="1800" i="1">
                  <a:sym typeface="Symbol" panose="05050102010706020507" pitchFamily="18" charset="2"/>
                </a:rPr>
                <a:t>r</a:t>
              </a:r>
              <a:r>
                <a:rPr kumimoji="1" lang="en-US" altLang="en-US" sz="1800" baseline="-25000">
                  <a:sym typeface="Symbol" panose="05050102010706020507" pitchFamily="18" charset="2"/>
                </a:rPr>
                <a:t>1</a:t>
              </a:r>
              <a:r>
                <a:rPr kumimoji="1" lang="en-US" altLang="en-US" sz="1800">
                  <a:sym typeface="Symbol" panose="05050102010706020507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1800" i="1">
                  <a:sym typeface="Symbol" panose="05050102010706020507" pitchFamily="18" charset="2"/>
                </a:rPr>
                <a:t>r</a:t>
              </a:r>
              <a:r>
                <a:rPr kumimoji="1" lang="en-US" altLang="en-US" sz="1800" baseline="-25000">
                  <a:sym typeface="Symbol" panose="05050102010706020507" pitchFamily="18" charset="2"/>
                </a:rPr>
                <a:t>3 </a:t>
              </a:r>
              <a:r>
                <a:rPr kumimoji="1" lang="en-US" altLang="en-US" sz="1800">
                  <a:sym typeface="Symbol" panose="05050102010706020507" pitchFamily="18" charset="2"/>
                </a:rPr>
                <a:t> </a:t>
              </a:r>
              <a:r>
                <a:rPr kumimoji="1" lang="en-US" altLang="en-US" sz="1400" i="1">
                  <a:sym typeface="Symbol" panose="05050102010706020507" pitchFamily="18" charset="2"/>
                </a:rPr>
                <a:t> </a:t>
              </a:r>
              <a:r>
                <a:rPr kumimoji="1" lang="en-US" altLang="en-US" sz="2400" i="1" baseline="-25000">
                  <a:sym typeface="Symbol" panose="05050102010706020507" pitchFamily="18" charset="2"/>
                </a:rPr>
                <a:t>customer_name, account_number</a:t>
              </a:r>
              <a:r>
                <a:rPr kumimoji="1" lang="en-US" altLang="en-US" sz="2000">
                  <a:sym typeface="Symbol" panose="05050102010706020507" pitchFamily="18" charset="2"/>
                </a:rPr>
                <a:t> </a:t>
              </a:r>
              <a:r>
                <a:rPr kumimoji="1" lang="en-US" altLang="en-US" sz="1800">
                  <a:sym typeface="Symbol" panose="05050102010706020507" pitchFamily="18" charset="2"/>
                </a:rPr>
                <a:t>(</a:t>
              </a:r>
              <a:r>
                <a:rPr kumimoji="1" lang="en-US" altLang="en-US" sz="1800" i="1">
                  <a:sym typeface="Symbol" panose="05050102010706020507" pitchFamily="18" charset="2"/>
                </a:rPr>
                <a:t>r</a:t>
              </a:r>
              <a:r>
                <a:rPr kumimoji="1" lang="en-US" altLang="en-US" sz="1800" baseline="-25000">
                  <a:sym typeface="Symbol" panose="05050102010706020507" pitchFamily="18" charset="2"/>
                </a:rPr>
                <a:t>2</a:t>
              </a:r>
              <a:r>
                <a:rPr kumimoji="1" lang="en-US" altLang="en-US" sz="1800">
                  <a:sym typeface="Symbol" panose="05050102010706020507" pitchFamily="18" charset="2"/>
                </a:rPr>
                <a:t>     depositor)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1800" i="1">
                  <a:sym typeface="Symbol" panose="05050102010706020507" pitchFamily="18" charset="2"/>
                </a:rPr>
                <a:t>account </a:t>
              </a:r>
              <a:r>
                <a:rPr kumimoji="1" lang="en-US" altLang="en-US" sz="1800">
                  <a:sym typeface="Symbol" panose="05050102010706020507" pitchFamily="18" charset="2"/>
                </a:rPr>
                <a:t> account – </a:t>
              </a:r>
              <a:r>
                <a:rPr kumimoji="1" lang="en-US" altLang="en-US" sz="1800" i="1">
                  <a:sym typeface="Symbol" panose="05050102010706020507" pitchFamily="18" charset="2"/>
                </a:rPr>
                <a:t>r</a:t>
              </a:r>
              <a:r>
                <a:rPr kumimoji="1" lang="en-US" altLang="en-US" sz="1800" baseline="-25000">
                  <a:sym typeface="Symbol" panose="05050102010706020507" pitchFamily="18" charset="2"/>
                </a:rPr>
                <a:t>2</a:t>
              </a:r>
              <a:endParaRPr kumimoji="1" lang="en-US" altLang="en-US" sz="1800">
                <a:sym typeface="Symbol" panose="05050102010706020507" pitchFamily="18" charset="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1800" i="1">
                  <a:sym typeface="Symbol" panose="05050102010706020507" pitchFamily="18" charset="2"/>
                </a:rPr>
                <a:t>depositor </a:t>
              </a:r>
              <a:r>
                <a:rPr kumimoji="1" lang="en-US" altLang="en-US" sz="1800">
                  <a:sym typeface="Symbol" panose="05050102010706020507" pitchFamily="18" charset="2"/>
                </a:rPr>
                <a:t> depositor – </a:t>
              </a:r>
              <a:r>
                <a:rPr kumimoji="1" lang="en-US" altLang="en-US" sz="1800" i="1">
                  <a:sym typeface="Symbol" panose="05050102010706020507" pitchFamily="18" charset="2"/>
                </a:rPr>
                <a:t>r</a:t>
              </a:r>
              <a:r>
                <a:rPr kumimoji="1" lang="en-US" altLang="en-US" sz="1800" baseline="-25000"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83977" name="Text Box 9">
            <a:extLst>
              <a:ext uri="{FF2B5EF4-FFF2-40B4-BE49-F238E27FC236}">
                <a16:creationId xmlns:a16="http://schemas.microsoft.com/office/drawing/2014/main" id="{18B7B483-0701-FD5A-CE03-C1A8C3BCA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 </a:t>
            </a:r>
            <a:r>
              <a:rPr kumimoji="1" lang="en-US" altLang="en-US" sz="2000"/>
              <a:t>  </a:t>
            </a:r>
            <a:r>
              <a:rPr kumimoji="1" lang="en-US" altLang="en-US" sz="1800"/>
              <a:t>Delete</a:t>
            </a:r>
            <a:r>
              <a:rPr kumimoji="1" lang="en-US" altLang="en-US" sz="2000"/>
              <a:t> </a:t>
            </a:r>
            <a:r>
              <a:rPr kumimoji="1" lang="en-US" altLang="en-US" sz="1800"/>
              <a:t>all loan records with amount in the range of 0 to 50</a:t>
            </a:r>
            <a:endParaRPr lang="en-US" altLang="en-US" sz="1800"/>
          </a:p>
        </p:txBody>
      </p:sp>
      <p:sp>
        <p:nvSpPr>
          <p:cNvPr id="83978" name="Text Box 10">
            <a:extLst>
              <a:ext uri="{FF2B5EF4-FFF2-40B4-BE49-F238E27FC236}">
                <a16:creationId xmlns:a16="http://schemas.microsoft.com/office/drawing/2014/main" id="{BB6EC6CF-D69E-607F-DF52-6162E32C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i="1"/>
              <a:t>loan </a:t>
            </a:r>
            <a:r>
              <a:rPr kumimoji="1" lang="en-US" altLang="en-US" sz="2000">
                <a:sym typeface="Symbol" panose="05050102010706020507" pitchFamily="18" charset="2"/>
              </a:rPr>
              <a:t> </a:t>
            </a:r>
            <a:r>
              <a:rPr kumimoji="1" lang="en-US" altLang="en-US" sz="2000" i="1">
                <a:sym typeface="Symbol" panose="05050102010706020507" pitchFamily="18" charset="2"/>
              </a:rPr>
              <a:t>loan</a:t>
            </a:r>
            <a:r>
              <a:rPr kumimoji="1" lang="en-US" altLang="en-US" sz="2000">
                <a:sym typeface="Symbol" panose="05050102010706020507" pitchFamily="18" charset="2"/>
              </a:rPr>
              <a:t> – </a:t>
            </a:r>
            <a:r>
              <a:rPr kumimoji="1" lang="en-US" altLang="en-US" sz="2400">
                <a:sym typeface="Symbol" panose="05050102010706020507" pitchFamily="18" charset="2"/>
              </a:rPr>
              <a:t></a:t>
            </a:r>
            <a:r>
              <a:rPr kumimoji="1" lang="en-US" altLang="en-US" sz="2000">
                <a:sym typeface="Symbol" panose="05050102010706020507" pitchFamily="18" charset="2"/>
              </a:rPr>
              <a:t>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amount 0and amount  50</a:t>
            </a:r>
            <a:r>
              <a:rPr kumimoji="1" lang="en-US" altLang="en-US" sz="2000">
                <a:sym typeface="Symbol" panose="05050102010706020507" pitchFamily="18" charset="2"/>
              </a:rPr>
              <a:t> (</a:t>
            </a:r>
            <a:r>
              <a:rPr kumimoji="1" lang="en-US" altLang="en-US" sz="2000" i="1">
                <a:sym typeface="Symbol" panose="05050102010706020507" pitchFamily="18" charset="2"/>
              </a:rPr>
              <a:t>loan</a:t>
            </a:r>
            <a:r>
              <a:rPr kumimoji="1" lang="en-US" altLang="en-US" sz="2000">
                <a:sym typeface="Symbol" panose="05050102010706020507" pitchFamily="18" charset="2"/>
              </a:rPr>
              <a:t>)</a:t>
            </a:r>
            <a:endParaRPr lang="en-US" altLang="en-US" sz="1800"/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2CD237D9-7751-627C-038A-6F0936594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i="1"/>
              <a:t>account </a:t>
            </a:r>
            <a:r>
              <a:rPr kumimoji="1" lang="en-US" altLang="en-US" sz="2000">
                <a:sym typeface="Symbol" panose="05050102010706020507" pitchFamily="18" charset="2"/>
              </a:rPr>
              <a:t> </a:t>
            </a:r>
            <a:r>
              <a:rPr kumimoji="1" lang="en-US" altLang="en-US" sz="2000" i="1">
                <a:sym typeface="Symbol" panose="05050102010706020507" pitchFamily="18" charset="2"/>
              </a:rPr>
              <a:t>account </a:t>
            </a:r>
            <a:r>
              <a:rPr kumimoji="1" lang="en-US" altLang="en-US" sz="2000">
                <a:sym typeface="Symbol" panose="05050102010706020507" pitchFamily="18" charset="2"/>
              </a:rPr>
              <a:t>– </a:t>
            </a:r>
            <a:r>
              <a:rPr kumimoji="1" lang="en-US" altLang="en-US" sz="2400">
                <a:sym typeface="Symbol" panose="05050102010706020507" pitchFamily="18" charset="2"/>
              </a:rPr>
              <a:t></a:t>
            </a:r>
            <a:r>
              <a:rPr kumimoji="1" lang="en-US" altLang="en-US" sz="2800" i="1" baseline="-25000">
                <a:sym typeface="Symbol" panose="05050102010706020507" pitchFamily="18" charset="2"/>
              </a:rPr>
              <a:t>branch_name = “Perryridge”</a:t>
            </a:r>
            <a:r>
              <a:rPr kumimoji="1" lang="en-US" altLang="en-US" sz="2000" i="1">
                <a:sym typeface="Symbol" panose="05050102010706020507" pitchFamily="18" charset="2"/>
              </a:rPr>
              <a:t> </a:t>
            </a:r>
            <a:r>
              <a:rPr kumimoji="1" lang="en-US" altLang="en-US" sz="2000">
                <a:sym typeface="Symbol" panose="05050102010706020507" pitchFamily="18" charset="2"/>
              </a:rPr>
              <a:t>(</a:t>
            </a:r>
            <a:r>
              <a:rPr kumimoji="1" lang="en-US" altLang="en-US" sz="2000" i="1">
                <a:sym typeface="Symbol" panose="05050102010706020507" pitchFamily="18" charset="2"/>
              </a:rPr>
              <a:t>account </a:t>
            </a:r>
            <a:r>
              <a:rPr kumimoji="1" lang="en-US" altLang="en-US" sz="2000">
                <a:sym typeface="Symbol" panose="05050102010706020507" pitchFamily="18" charset="2"/>
              </a:rPr>
              <a:t>)</a:t>
            </a:r>
          </a:p>
          <a:p>
            <a:pPr algn="ctr"/>
            <a:endParaRPr lang="en-US" altLang="en-US" sz="1800"/>
          </a:p>
        </p:txBody>
      </p:sp>
      <p:sp>
        <p:nvSpPr>
          <p:cNvPr id="64521" name="Slide Number Placeholder 2">
            <a:extLst>
              <a:ext uri="{FF2B5EF4-FFF2-40B4-BE49-F238E27FC236}">
                <a16:creationId xmlns:a16="http://schemas.microsoft.com/office/drawing/2014/main" id="{89AB35DA-B80A-A41E-BEB0-12EF5AF37E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40A2605-D889-4BF4-ACB8-AABCB3B3FDC0}" type="slidenum">
              <a:rPr lang="en-US" altLang="en-US">
                <a:solidFill>
                  <a:srgbClr val="7B9899"/>
                </a:solidFill>
              </a:rPr>
              <a:pPr/>
              <a:t>48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utoUpdateAnimBg="0"/>
      <p:bldP spid="83977" grpId="0" autoUpdateAnimBg="0"/>
      <p:bldP spid="83978" grpId="0" autoUpdateAnimBg="0"/>
      <p:bldP spid="8397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D75DB72-D47E-B59E-64C6-C31C7E8F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6CC8E2E-FB58-65B4-95BA-06A813A7D6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848600" cy="4876800"/>
          </a:xfrm>
        </p:spPr>
        <p:txBody>
          <a:bodyPr/>
          <a:lstStyle/>
          <a:p>
            <a:pPr eaLnBrk="1" hangingPunct="1">
              <a:tabLst>
                <a:tab pos="3263900" algn="ctr"/>
              </a:tabLst>
            </a:pPr>
            <a:r>
              <a:rPr lang="en-US" altLang="en-US" sz="1800"/>
              <a:t>To insert data into a relation, we either:</a:t>
            </a:r>
          </a:p>
          <a:p>
            <a:pPr lvl="1" eaLnBrk="1" hangingPunct="1">
              <a:tabLst>
                <a:tab pos="3263900" algn="ctr"/>
              </a:tabLst>
            </a:pPr>
            <a:r>
              <a:rPr lang="en-US" altLang="en-US" sz="1800"/>
              <a:t>specify a tuple to be inserted</a:t>
            </a:r>
          </a:p>
          <a:p>
            <a:pPr lvl="1" eaLnBrk="1" hangingPunct="1">
              <a:tabLst>
                <a:tab pos="3263900" algn="ctr"/>
              </a:tabLst>
            </a:pPr>
            <a:r>
              <a:rPr lang="en-US" altLang="en-US" sz="1800"/>
              <a:t>write a query whose result is a set of tuples to be inserted</a:t>
            </a:r>
          </a:p>
          <a:p>
            <a:pPr eaLnBrk="1" hangingPunct="1">
              <a:tabLst>
                <a:tab pos="3263900" algn="ctr"/>
              </a:tabLst>
            </a:pPr>
            <a:r>
              <a:rPr lang="en-US" altLang="en-US" sz="1800"/>
              <a:t>in relational algebra, an insertion is expressed by:</a:t>
            </a:r>
          </a:p>
          <a:p>
            <a:pPr eaLnBrk="1" hangingPunct="1"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altLang="en-US" sz="1800"/>
              <a:t>		</a:t>
            </a:r>
            <a:r>
              <a:rPr lang="en-US" altLang="en-US" sz="1800" i="1"/>
              <a:t>r </a:t>
            </a:r>
            <a:r>
              <a:rPr lang="en-US" altLang="en-US" sz="1800">
                <a:sym typeface="Symbol" panose="05050102010706020507" pitchFamily="18" charset="2"/>
              </a:rPr>
              <a:t> </a:t>
            </a:r>
            <a:r>
              <a:rPr lang="en-US" altLang="en-US" sz="1800" i="1">
                <a:sym typeface="Symbol" panose="05050102010706020507" pitchFamily="18" charset="2"/>
              </a:rPr>
              <a:t> r</a:t>
            </a:r>
            <a:r>
              <a:rPr lang="en-US" altLang="en-US" sz="1800">
                <a:sym typeface="Symbol" panose="05050102010706020507" pitchFamily="18" charset="2"/>
              </a:rPr>
              <a:t>    </a:t>
            </a:r>
            <a:r>
              <a:rPr lang="en-US" altLang="en-US" sz="1800" i="1">
                <a:sym typeface="Symbol" panose="05050102010706020507" pitchFamily="18" charset="2"/>
              </a:rPr>
              <a:t>E</a:t>
            </a: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altLang="en-US" sz="1800"/>
              <a:t>	where </a:t>
            </a:r>
            <a:r>
              <a:rPr lang="en-US" altLang="en-US" sz="1800" i="1"/>
              <a:t>r</a:t>
            </a:r>
            <a:r>
              <a:rPr lang="en-US" altLang="en-US" sz="1800"/>
              <a:t> is a relation and </a:t>
            </a:r>
            <a:r>
              <a:rPr lang="en-US" altLang="en-US" sz="1800" i="1"/>
              <a:t>E</a:t>
            </a:r>
            <a:r>
              <a:rPr lang="en-US" altLang="en-US" sz="1800"/>
              <a:t> is a relational algebra expression.</a:t>
            </a:r>
          </a:p>
          <a:p>
            <a:pPr eaLnBrk="1" hangingPunct="1">
              <a:tabLst>
                <a:tab pos="3263900" algn="ctr"/>
              </a:tabLst>
            </a:pPr>
            <a:r>
              <a:rPr lang="en-US" altLang="en-US" sz="1800"/>
              <a:t>The insertion of a single tuple is expressed by letting </a:t>
            </a:r>
            <a:r>
              <a:rPr lang="en-US" altLang="en-US" sz="1800" i="1"/>
              <a:t>E</a:t>
            </a:r>
            <a:r>
              <a:rPr lang="en-US" altLang="en-US" sz="1800"/>
              <a:t>  be a constant relation containing one tuple. </a:t>
            </a:r>
          </a:p>
        </p:txBody>
      </p:sp>
      <p:sp>
        <p:nvSpPr>
          <p:cNvPr id="65540" name="Slide Number Placeholder 1">
            <a:extLst>
              <a:ext uri="{FF2B5EF4-FFF2-40B4-BE49-F238E27FC236}">
                <a16:creationId xmlns:a16="http://schemas.microsoft.com/office/drawing/2014/main" id="{428012DA-5BB1-7C06-B7C2-2BE801E6E6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252E68E-2C29-44D4-9C9D-40CACA37E35F}" type="slidenum">
              <a:rPr lang="en-US" altLang="en-US">
                <a:solidFill>
                  <a:srgbClr val="7B9899"/>
                </a:solidFill>
              </a:rPr>
              <a:pPr/>
              <a:t>49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9840D25-A373-DC3A-9D3F-C4546523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tx1"/>
                </a:solidFill>
              </a:rPr>
              <a:t>Relational Algebra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3D5EA34-3EBA-46E4-8F7E-B7DEB6139AA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615238" cy="4876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Procedural language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Six basic operators</a:t>
            </a: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dirty="0"/>
              <a:t>	</a:t>
            </a:r>
            <a:r>
              <a:rPr lang="en-US" sz="2000" b="1" i="1" dirty="0"/>
              <a:t>1. select: </a:t>
            </a:r>
            <a:r>
              <a:rPr lang="en-US" sz="2000" b="1" i="1" dirty="0">
                <a:sym typeface="Symbol" pitchFamily="18" charset="2"/>
              </a:rPr>
              <a:t></a:t>
            </a: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b="1" i="1" dirty="0">
                <a:sym typeface="Symbol" pitchFamily="18" charset="2"/>
              </a:rPr>
              <a:t>	2. </a:t>
            </a:r>
            <a:r>
              <a:rPr lang="en-US" sz="2000" b="1" i="1" dirty="0"/>
              <a:t>project: </a:t>
            </a:r>
            <a:r>
              <a:rPr lang="en-US" sz="2000" b="1" i="1" dirty="0">
                <a:sym typeface="Symbol" pitchFamily="18" charset="2"/>
              </a:rPr>
              <a:t></a:t>
            </a: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b="1" i="1" dirty="0">
                <a:sym typeface="Symbol" pitchFamily="18" charset="2"/>
              </a:rPr>
              <a:t>	3. </a:t>
            </a:r>
            <a:r>
              <a:rPr lang="en-US" sz="2000" b="1" i="1" dirty="0"/>
              <a:t>union: </a:t>
            </a:r>
            <a:r>
              <a:rPr lang="en-US" sz="2000" b="1" i="1" dirty="0">
                <a:sym typeface="Symbol" pitchFamily="18" charset="2"/>
              </a:rPr>
              <a:t></a:t>
            </a: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b="1" i="1" dirty="0">
                <a:sym typeface="Symbol" pitchFamily="18" charset="2"/>
              </a:rPr>
              <a:t>	4. </a:t>
            </a:r>
            <a:r>
              <a:rPr lang="en-US" sz="2000" b="1" i="1" dirty="0"/>
              <a:t>set difference: – </a:t>
            </a: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b="1" i="1" dirty="0"/>
              <a:t>	5. Cartesian product: x</a:t>
            </a: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000" b="1" i="1" dirty="0"/>
              <a:t>	6. rename: </a:t>
            </a:r>
            <a:r>
              <a:rPr lang="en-US" sz="2000" b="1" i="1" dirty="0">
                <a:sym typeface="Symbol" pitchFamily="18" charset="2"/>
              </a:rPr>
              <a:t></a:t>
            </a:r>
            <a:endParaRPr lang="en-US" sz="2000" b="1" i="1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The operators take one or  two relations as inputs and produce a new relation as a result.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9E18D40C-C527-FAA8-A57E-DE3B35DC4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3CEA8CF-A696-494C-8054-0F843F94E248}" type="slidenum">
              <a:rPr lang="en-US" altLang="en-US">
                <a:solidFill>
                  <a:srgbClr val="7B9899"/>
                </a:solidFill>
              </a:rPr>
              <a:pPr/>
              <a:t>5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DA34692-E3DD-AEA1-11D8-67C8C7C4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Insertion Examples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6D02F30-F91B-23DD-AC54-244B2BA177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96925" y="1371600"/>
            <a:ext cx="7661275" cy="714375"/>
          </a:xfrm>
        </p:spPr>
        <p:txBody>
          <a:bodyPr/>
          <a:lstStyle/>
          <a:p>
            <a:pPr eaLnBrk="1" hangingPunct="1">
              <a:tabLst>
                <a:tab pos="1030288" algn="l"/>
              </a:tabLst>
            </a:pPr>
            <a:r>
              <a:rPr lang="en-US" altLang="en-US" sz="1800"/>
              <a:t>Insert information in the database specifying that Smith has $1200 in account A-973 at the Perryridge branch.</a:t>
            </a:r>
            <a:endParaRPr lang="en-US" altLang="en-US" sz="1800">
              <a:sym typeface="Symbol" panose="05050102010706020507" pitchFamily="18" charset="2"/>
            </a:endParaRP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3D4043C0-4E28-8A5D-3BFF-646E02ABF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289300"/>
            <a:ext cx="7432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ym typeface="Symbol" panose="05050102010706020507" pitchFamily="18" charset="2"/>
              </a:rPr>
              <a:t>  Provide as a gift for all loan customers in the Perryridge</a:t>
            </a:r>
            <a:br>
              <a:rPr kumimoji="1" lang="en-US" altLang="en-US" sz="1800">
                <a:sym typeface="Symbol" panose="05050102010706020507" pitchFamily="18" charset="2"/>
              </a:rPr>
            </a:br>
            <a:r>
              <a:rPr kumimoji="1" lang="en-US" altLang="en-US" sz="1800">
                <a:sym typeface="Symbol" panose="05050102010706020507" pitchFamily="18" charset="2"/>
              </a:rPr>
              <a:t>     branch, a $200 savings account.  Let the loan number serve</a:t>
            </a:r>
            <a:br>
              <a:rPr kumimoji="1" lang="en-US" altLang="en-US" sz="1800">
                <a:sym typeface="Symbol" panose="05050102010706020507" pitchFamily="18" charset="2"/>
              </a:rPr>
            </a:br>
            <a:r>
              <a:rPr kumimoji="1" lang="en-US" altLang="en-US" sz="1800">
                <a:sym typeface="Symbol" panose="05050102010706020507" pitchFamily="18" charset="2"/>
              </a:rPr>
              <a:t>     as the account number for the new savings account.</a:t>
            </a:r>
            <a:endParaRPr kumimoji="1"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7BDAB09D-6882-DB6A-E0EF-B8B3442A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i="1"/>
              <a:t>account </a:t>
            </a:r>
            <a:r>
              <a:rPr kumimoji="1" lang="en-US" altLang="en-US" sz="2000">
                <a:sym typeface="Symbol" panose="05050102010706020507" pitchFamily="18" charset="2"/>
              </a:rPr>
              <a:t> </a:t>
            </a:r>
            <a:r>
              <a:rPr kumimoji="1" lang="en-US" altLang="en-US" sz="2000" i="1">
                <a:sym typeface="Symbol" panose="05050102010706020507" pitchFamily="18" charset="2"/>
              </a:rPr>
              <a:t> account</a:t>
            </a:r>
            <a:r>
              <a:rPr kumimoji="1" lang="en-US" altLang="en-US" sz="2000">
                <a:sym typeface="Symbol" panose="05050102010706020507" pitchFamily="18" charset="2"/>
              </a:rPr>
              <a:t>    {(“A-973”,</a:t>
            </a:r>
            <a:r>
              <a:rPr kumimoji="1" lang="en-US" altLang="en-US">
                <a:sym typeface="Symbol" panose="05050102010706020507" pitchFamily="18" charset="2"/>
              </a:rPr>
              <a:t> </a:t>
            </a:r>
            <a:r>
              <a:rPr kumimoji="1" lang="en-US" altLang="en-US" sz="2000">
                <a:sym typeface="Symbol" panose="05050102010706020507" pitchFamily="18" charset="2"/>
              </a:rPr>
              <a:t>“Perryridge”, 1200)}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>
                <a:sym typeface="Symbol" panose="05050102010706020507" pitchFamily="18" charset="2"/>
              </a:rPr>
              <a:t>depositor  </a:t>
            </a:r>
            <a:r>
              <a:rPr kumimoji="1" lang="en-US" altLang="en-US" sz="2000" i="1">
                <a:sym typeface="Symbol" panose="05050102010706020507" pitchFamily="18" charset="2"/>
              </a:rPr>
              <a:t> depositor</a:t>
            </a:r>
            <a:r>
              <a:rPr kumimoji="1" lang="en-US" altLang="en-US" sz="2000">
                <a:sym typeface="Symbol" panose="05050102010706020507" pitchFamily="18" charset="2"/>
              </a:rPr>
              <a:t>    {(“Smith”, “A-973”)}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9A611FB6-D6BA-7ACD-13DD-49C58A1292CE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4376738"/>
            <a:ext cx="5835650" cy="1219200"/>
            <a:chOff x="622" y="2797"/>
            <a:chExt cx="3676" cy="768"/>
          </a:xfrm>
        </p:grpSpPr>
        <p:sp>
          <p:nvSpPr>
            <p:cNvPr id="66568" name="AutoShape 5">
              <a:extLst>
                <a:ext uri="{FF2B5EF4-FFF2-40B4-BE49-F238E27FC236}">
                  <a16:creationId xmlns:a16="http://schemas.microsoft.com/office/drawing/2014/main" id="{DBBEBCEE-3E74-A0B2-1A9D-5669C723F8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569" name="Text Box 9">
              <a:extLst>
                <a:ext uri="{FF2B5EF4-FFF2-40B4-BE49-F238E27FC236}">
                  <a16:creationId xmlns:a16="http://schemas.microsoft.com/office/drawing/2014/main" id="{39AC6E2F-0569-4036-2934-7A2E72C8B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797"/>
              <a:ext cx="36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2000" i="1">
                  <a:sym typeface="Symbol" panose="05050102010706020507" pitchFamily="18" charset="2"/>
                </a:rPr>
                <a:t>r</a:t>
              </a:r>
              <a:r>
                <a:rPr kumimoji="1" lang="en-US" altLang="en-US" sz="2000" baseline="-25000">
                  <a:sym typeface="Symbol" panose="05050102010706020507" pitchFamily="18" charset="2"/>
                </a:rPr>
                <a:t>1</a:t>
              </a:r>
              <a:r>
                <a:rPr kumimoji="1" lang="en-US" altLang="en-US" sz="2000">
                  <a:sym typeface="Symbol" panose="05050102010706020507" pitchFamily="18" charset="2"/>
                </a:rPr>
                <a:t>  (</a:t>
              </a:r>
              <a:r>
                <a:rPr kumimoji="1" lang="en-US" altLang="en-US" sz="2000" i="1" baseline="-25000">
                  <a:sym typeface="Symbol" panose="05050102010706020507" pitchFamily="18" charset="2"/>
                </a:rPr>
                <a:t>branch_name = “Perryridge” </a:t>
              </a:r>
              <a:r>
                <a:rPr kumimoji="1" lang="en-US" altLang="en-US" sz="2000">
                  <a:sym typeface="Symbol" panose="05050102010706020507" pitchFamily="18" charset="2"/>
                </a:rPr>
                <a:t>(</a:t>
              </a:r>
              <a:r>
                <a:rPr kumimoji="1" lang="en-US" altLang="en-US" sz="2000" i="1">
                  <a:sym typeface="Symbol" panose="05050102010706020507" pitchFamily="18" charset="2"/>
                </a:rPr>
                <a:t>borrower    </a:t>
              </a:r>
              <a:r>
                <a:rPr kumimoji="1" lang="en-US" altLang="en-US" sz="2000">
                  <a:sym typeface="Symbol" panose="05050102010706020507" pitchFamily="18" charset="2"/>
                </a:rPr>
                <a:t>loan))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2000" i="1">
                  <a:sym typeface="Symbol" panose="05050102010706020507" pitchFamily="18" charset="2"/>
                </a:rPr>
                <a:t>account </a:t>
              </a:r>
              <a:r>
                <a:rPr kumimoji="1" lang="en-US" altLang="en-US" sz="2000">
                  <a:sym typeface="Symbol" panose="05050102010706020507" pitchFamily="18" charset="2"/>
                </a:rPr>
                <a:t> </a:t>
              </a:r>
              <a:r>
                <a:rPr kumimoji="1" lang="en-US" altLang="en-US" sz="2000" i="1">
                  <a:sym typeface="Symbol" panose="05050102010706020507" pitchFamily="18" charset="2"/>
                </a:rPr>
                <a:t>account</a:t>
              </a:r>
              <a:r>
                <a:rPr kumimoji="1" lang="en-US" altLang="en-US" sz="2000">
                  <a:sym typeface="Symbol" panose="05050102010706020507" pitchFamily="18" charset="2"/>
                </a:rPr>
                <a:t>  </a:t>
              </a:r>
              <a:r>
                <a:rPr kumimoji="1" lang="en-US" altLang="en-US" sz="2000" i="1" baseline="-25000">
                  <a:sym typeface="Symbol" panose="05050102010706020507" pitchFamily="18" charset="2"/>
                </a:rPr>
                <a:t>loan_number, </a:t>
              </a:r>
              <a:r>
                <a:rPr kumimoji="1" lang="en-US" altLang="en-US" i="1" baseline="-25000">
                  <a:sym typeface="Symbol" panose="05050102010706020507" pitchFamily="18" charset="2"/>
                </a:rPr>
                <a:t>branch_name,</a:t>
              </a:r>
              <a:r>
                <a:rPr kumimoji="1" lang="en-US" altLang="en-US" baseline="-25000">
                  <a:sym typeface="Symbol" panose="05050102010706020507" pitchFamily="18" charset="2"/>
                </a:rPr>
                <a:t> </a:t>
              </a:r>
              <a:r>
                <a:rPr kumimoji="1" lang="en-US" altLang="en-US" sz="2000" i="1" baseline="-25000">
                  <a:sym typeface="Symbol" panose="05050102010706020507" pitchFamily="18" charset="2"/>
                </a:rPr>
                <a:t>200</a:t>
              </a:r>
              <a:r>
                <a:rPr kumimoji="1" lang="en-US" altLang="en-US" i="1">
                  <a:sym typeface="Symbol" panose="05050102010706020507" pitchFamily="18" charset="2"/>
                </a:rPr>
                <a:t> </a:t>
              </a:r>
              <a:r>
                <a:rPr kumimoji="1" lang="en-US" altLang="en-US" sz="2000">
                  <a:sym typeface="Symbol" panose="05050102010706020507" pitchFamily="18" charset="2"/>
                </a:rPr>
                <a:t>(</a:t>
              </a:r>
              <a:r>
                <a:rPr kumimoji="1" lang="en-US" altLang="en-US" sz="2000" i="1">
                  <a:sym typeface="Symbol" panose="05050102010706020507" pitchFamily="18" charset="2"/>
                </a:rPr>
                <a:t>r</a:t>
              </a:r>
              <a:r>
                <a:rPr kumimoji="1" lang="en-US" altLang="en-US" sz="2000" baseline="-25000">
                  <a:sym typeface="Symbol" panose="05050102010706020507" pitchFamily="18" charset="2"/>
                </a:rPr>
                <a:t>1</a:t>
              </a:r>
              <a:r>
                <a:rPr kumimoji="1" lang="en-US" altLang="en-US" sz="2000">
                  <a:sym typeface="Symbol" panose="05050102010706020507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2000">
                  <a:sym typeface="Symbol" panose="05050102010706020507" pitchFamily="18" charset="2"/>
                </a:rPr>
                <a:t>depositor  </a:t>
              </a:r>
              <a:r>
                <a:rPr kumimoji="1" lang="en-US" altLang="en-US" sz="2000" i="1">
                  <a:sym typeface="Symbol" panose="05050102010706020507" pitchFamily="18" charset="2"/>
                </a:rPr>
                <a:t>depositor </a:t>
              </a:r>
              <a:r>
                <a:rPr kumimoji="1" lang="en-US" altLang="en-US" sz="2000">
                  <a:sym typeface="Symbol" panose="05050102010706020507" pitchFamily="18" charset="2"/>
                </a:rPr>
                <a:t> </a:t>
              </a:r>
              <a:r>
                <a:rPr kumimoji="1" lang="en-US" altLang="en-US" sz="2000" i="1" baseline="-25000">
                  <a:sym typeface="Symbol" panose="05050102010706020507" pitchFamily="18" charset="2"/>
                </a:rPr>
                <a:t>customer_name, loan_number </a:t>
              </a:r>
              <a:r>
                <a:rPr kumimoji="1" lang="en-US" altLang="en-US" sz="2000">
                  <a:sym typeface="Symbol" panose="05050102010706020507" pitchFamily="18" charset="2"/>
                </a:rPr>
                <a:t>(</a:t>
              </a:r>
              <a:r>
                <a:rPr kumimoji="1" lang="en-US" altLang="en-US" sz="2000" i="1">
                  <a:sym typeface="Symbol" panose="05050102010706020507" pitchFamily="18" charset="2"/>
                </a:rPr>
                <a:t>r</a:t>
              </a:r>
              <a:r>
                <a:rPr kumimoji="1" lang="en-US" altLang="en-US" sz="2000" baseline="-25000">
                  <a:sym typeface="Symbol" panose="05050102010706020507" pitchFamily="18" charset="2"/>
                </a:rPr>
                <a:t>1</a:t>
              </a:r>
              <a:r>
                <a:rPr kumimoji="1" lang="en-US" altLang="en-US" sz="2000"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66567" name="Slide Number Placeholder 2">
            <a:extLst>
              <a:ext uri="{FF2B5EF4-FFF2-40B4-BE49-F238E27FC236}">
                <a16:creationId xmlns:a16="http://schemas.microsoft.com/office/drawing/2014/main" id="{1A770C02-1510-067A-165F-02E5EFF74E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D48CEEB-280E-4C00-9172-14A5FD799860}" type="slidenum">
              <a:rPr lang="en-US" altLang="en-US">
                <a:solidFill>
                  <a:srgbClr val="7B9899"/>
                </a:solidFill>
              </a:rPr>
              <a:pPr/>
              <a:t>50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2" grpId="0" autoUpdateAnimBg="0"/>
      <p:bldP spid="8602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17425EB-7F5C-899E-4CCF-3832AB29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Updating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82C545A-4C6B-3EF9-E8B6-66192923FC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7848600" cy="4876800"/>
          </a:xfrm>
        </p:spPr>
        <p:txBody>
          <a:bodyPr/>
          <a:lstStyle/>
          <a:p>
            <a:pPr eaLnBrk="1" hangingPunct="1">
              <a:tabLst>
                <a:tab pos="3263900" algn="ctr"/>
              </a:tabLst>
            </a:pPr>
            <a:r>
              <a:rPr lang="en-US" altLang="en-US" sz="1800"/>
              <a:t>A mechanism to change a value in a tuple without charging </a:t>
            </a:r>
            <a:r>
              <a:rPr lang="en-US" altLang="en-US" sz="1800" i="1"/>
              <a:t>all</a:t>
            </a:r>
            <a:r>
              <a:rPr lang="en-US" altLang="en-US" sz="1800"/>
              <a:t> values in the tuple</a:t>
            </a:r>
          </a:p>
          <a:p>
            <a:pPr eaLnBrk="1" hangingPunct="1">
              <a:tabLst>
                <a:tab pos="3263900" algn="ctr"/>
              </a:tabLst>
            </a:pPr>
            <a:r>
              <a:rPr lang="en-US" altLang="en-US" sz="1800"/>
              <a:t>Use the generalized projection operator to do this task</a:t>
            </a:r>
          </a:p>
          <a:p>
            <a:pPr eaLnBrk="1" hangingPunct="1"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/>
              <a:t>	</a:t>
            </a:r>
            <a:endParaRPr lang="en-US" altLang="en-US" sz="1800">
              <a:sym typeface="Symbol" panose="05050102010706020507" pitchFamily="18" charset="2"/>
            </a:endParaRPr>
          </a:p>
          <a:p>
            <a:pPr eaLnBrk="1" hangingPunct="1">
              <a:tabLst>
                <a:tab pos="3263900" algn="ctr"/>
              </a:tabLst>
            </a:pPr>
            <a:r>
              <a:rPr lang="en-US" altLang="en-US" sz="1800">
                <a:sym typeface="Symbol" panose="05050102010706020507" pitchFamily="18" charset="2"/>
              </a:rPr>
              <a:t>Each </a:t>
            </a:r>
            <a:r>
              <a:rPr lang="en-US" altLang="en-US" sz="1800" i="1">
                <a:sym typeface="Symbol" panose="05050102010706020507" pitchFamily="18" charset="2"/>
              </a:rPr>
              <a:t>F</a:t>
            </a:r>
            <a:r>
              <a:rPr lang="en-US" altLang="en-US" sz="2400" i="1" baseline="-25000">
                <a:sym typeface="Symbol" panose="05050102010706020507" pitchFamily="18" charset="2"/>
              </a:rPr>
              <a:t>i</a:t>
            </a:r>
            <a:r>
              <a:rPr lang="en-US" altLang="en-US" sz="1800">
                <a:sym typeface="Symbol" panose="05050102010706020507" pitchFamily="18" charset="2"/>
              </a:rPr>
              <a:t> is either </a:t>
            </a:r>
          </a:p>
          <a:p>
            <a:pPr lvl="1" eaLnBrk="1" hangingPunct="1">
              <a:tabLst>
                <a:tab pos="3263900" algn="ctr"/>
              </a:tabLst>
            </a:pPr>
            <a:r>
              <a:rPr lang="en-US" altLang="en-US" sz="1800">
                <a:sym typeface="Symbol" panose="05050102010706020507" pitchFamily="18" charset="2"/>
              </a:rPr>
              <a:t>the </a:t>
            </a:r>
            <a:r>
              <a:rPr lang="en-US" altLang="en-US" sz="1800" i="1">
                <a:sym typeface="Symbol" panose="05050102010706020507" pitchFamily="18" charset="2"/>
              </a:rPr>
              <a:t>I </a:t>
            </a:r>
            <a:r>
              <a:rPr lang="en-US" altLang="en-US" sz="1800" baseline="30000">
                <a:sym typeface="Symbol" panose="05050102010706020507" pitchFamily="18" charset="2"/>
              </a:rPr>
              <a:t>th</a:t>
            </a:r>
            <a:r>
              <a:rPr lang="en-US" altLang="en-US" sz="1800">
                <a:sym typeface="Symbol" panose="05050102010706020507" pitchFamily="18" charset="2"/>
              </a:rPr>
              <a:t> attribute of </a:t>
            </a: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, if the </a:t>
            </a:r>
            <a:r>
              <a:rPr lang="en-US" altLang="en-US" sz="1800" i="1">
                <a:sym typeface="Symbol" panose="05050102010706020507" pitchFamily="18" charset="2"/>
              </a:rPr>
              <a:t>I </a:t>
            </a:r>
            <a:r>
              <a:rPr lang="en-US" altLang="en-US" sz="1800" baseline="30000">
                <a:sym typeface="Symbol" panose="05050102010706020507" pitchFamily="18" charset="2"/>
              </a:rPr>
              <a:t>th </a:t>
            </a:r>
            <a:r>
              <a:rPr lang="en-US" altLang="en-US" sz="1800">
                <a:sym typeface="Symbol" panose="05050102010706020507" pitchFamily="18" charset="2"/>
              </a:rPr>
              <a:t>attribute is not updated, or,</a:t>
            </a:r>
          </a:p>
          <a:p>
            <a:pPr lvl="1" eaLnBrk="1" hangingPunct="1">
              <a:tabLst>
                <a:tab pos="3263900" algn="ctr"/>
              </a:tabLst>
            </a:pPr>
            <a:r>
              <a:rPr lang="en-US" altLang="en-US" sz="1800">
                <a:sym typeface="Symbol" panose="05050102010706020507" pitchFamily="18" charset="2"/>
              </a:rPr>
              <a:t>if the attribute is to be updated F</a:t>
            </a:r>
            <a:r>
              <a:rPr lang="en-US" altLang="en-US" sz="1800" i="1" baseline="-25000">
                <a:sym typeface="Symbol" panose="05050102010706020507" pitchFamily="18" charset="2"/>
              </a:rPr>
              <a:t>i</a:t>
            </a:r>
            <a:r>
              <a:rPr lang="en-US" altLang="en-US" sz="1800" baseline="-25000">
                <a:sym typeface="Symbol" panose="05050102010706020507" pitchFamily="18" charset="2"/>
              </a:rPr>
              <a:t> </a:t>
            </a:r>
            <a:r>
              <a:rPr lang="en-US" altLang="en-US" sz="1800">
                <a:sym typeface="Symbol" panose="05050102010706020507" pitchFamily="18" charset="2"/>
              </a:rPr>
              <a:t> is an expression, involving only constants and the attributes of </a:t>
            </a:r>
            <a:r>
              <a:rPr lang="en-US" altLang="en-US" sz="1800" i="1">
                <a:sym typeface="Symbol" panose="05050102010706020507" pitchFamily="18" charset="2"/>
              </a:rPr>
              <a:t>r</a:t>
            </a:r>
            <a:r>
              <a:rPr lang="en-US" altLang="en-US" sz="1800">
                <a:sym typeface="Symbol" panose="05050102010706020507" pitchFamily="18" charset="2"/>
              </a:rPr>
              <a:t>, which gives the new value for the attribute</a:t>
            </a:r>
          </a:p>
        </p:txBody>
      </p:sp>
      <p:graphicFrame>
        <p:nvGraphicFramePr>
          <p:cNvPr id="67588" name="Object 0">
            <a:extLst>
              <a:ext uri="{FF2B5EF4-FFF2-40B4-BE49-F238E27FC236}">
                <a16:creationId xmlns:a16="http://schemas.microsoft.com/office/drawing/2014/main" id="{921050BA-6DA7-C639-6CA1-E11E626A9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355600" progId="Equation.3">
                  <p:embed/>
                </p:oleObj>
              </mc:Choice>
              <mc:Fallback>
                <p:oleObj name="Equation" r:id="rId2" imgW="1701800" imgH="355600" progId="Equation.3">
                  <p:embed/>
                  <p:pic>
                    <p:nvPicPr>
                      <p:cNvPr id="67588" name="Object 0">
                        <a:extLst>
                          <a:ext uri="{FF2B5EF4-FFF2-40B4-BE49-F238E27FC236}">
                            <a16:creationId xmlns:a16="http://schemas.microsoft.com/office/drawing/2014/main" id="{921050BA-6DA7-C639-6CA1-E11E626A9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386013"/>
                        <a:ext cx="2128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Slide Number Placeholder 1">
            <a:extLst>
              <a:ext uri="{FF2B5EF4-FFF2-40B4-BE49-F238E27FC236}">
                <a16:creationId xmlns:a16="http://schemas.microsoft.com/office/drawing/2014/main" id="{C26CD777-8B8C-3713-76E7-2026BDD277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B26C177-2E05-4C54-A4D3-773CC74D0BC5}" type="slidenum">
              <a:rPr lang="en-US" altLang="en-US">
                <a:solidFill>
                  <a:srgbClr val="7B9899"/>
                </a:solidFill>
              </a:rPr>
              <a:pPr/>
              <a:t>51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1F33992-EFF2-CFE2-0EAF-A81774AA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Update Examples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D5AB999-A1CE-4B0D-87D3-F68660E3E1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77863" y="1397000"/>
            <a:ext cx="8153400" cy="650875"/>
          </a:xfrm>
        </p:spPr>
        <p:txBody>
          <a:bodyPr/>
          <a:lstStyle/>
          <a:p>
            <a:pPr eaLnBrk="1" hangingPunct="1">
              <a:tabLst>
                <a:tab pos="3263900" algn="ctr"/>
              </a:tabLst>
            </a:pPr>
            <a:r>
              <a:rPr lang="en-US" altLang="en-US" sz="1800"/>
              <a:t>Make interest payments by increasing all balances by 5 percent.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778AFFD4-E7F9-F96F-394E-AEFB50513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022600"/>
            <a:ext cx="760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ym typeface="Symbol" panose="05050102010706020507" pitchFamily="18" charset="2"/>
              </a:rPr>
              <a:t>  Pay all accounts with balances over $10,000 6 percent interest </a:t>
            </a:r>
            <a:br>
              <a:rPr kumimoji="1" lang="en-US" altLang="en-US" sz="1800">
                <a:sym typeface="Symbol" panose="05050102010706020507" pitchFamily="18" charset="2"/>
              </a:rPr>
            </a:br>
            <a:r>
              <a:rPr kumimoji="1" lang="en-US" altLang="en-US" sz="1800">
                <a:sym typeface="Symbol" panose="05050102010706020507" pitchFamily="18" charset="2"/>
              </a:rPr>
              <a:t>     and pay all others 5 percent </a:t>
            </a:r>
            <a:endParaRPr kumimoji="1" lang="en-US" altLang="en-US" sz="1800" i="1">
              <a:sym typeface="Symbol" panose="05050102010706020507" pitchFamily="18" charset="2"/>
            </a:endParaRP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DA559A37-8CB4-CE7B-6D1B-B750DA9AA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84625"/>
            <a:ext cx="7696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1800" i="1">
                <a:sym typeface="Symbol" panose="05050102010706020507" pitchFamily="18" charset="2"/>
              </a:rPr>
              <a:t> account</a:t>
            </a:r>
            <a:r>
              <a:rPr kumimoji="1" lang="en-US" altLang="en-US" sz="1800">
                <a:sym typeface="Symbol" panose="05050102010706020507" pitchFamily="18" charset="2"/>
              </a:rPr>
              <a:t>    </a:t>
            </a:r>
            <a:r>
              <a:rPr kumimoji="1" lang="en-US" altLang="en-US" sz="2000" i="1" baseline="-25000">
                <a:sym typeface="Symbol" panose="05050102010706020507" pitchFamily="18" charset="2"/>
              </a:rPr>
              <a:t>account_number</a:t>
            </a:r>
            <a:r>
              <a:rPr kumimoji="1" lang="en-US" altLang="en-US" sz="2000" baseline="-25000">
                <a:sym typeface="Symbol" panose="05050102010706020507" pitchFamily="18" charset="2"/>
              </a:rPr>
              <a:t>, </a:t>
            </a:r>
            <a:r>
              <a:rPr kumimoji="1" lang="en-US" altLang="en-US" sz="2000" i="1" baseline="-25000">
                <a:sym typeface="Symbol" panose="05050102010706020507" pitchFamily="18" charset="2"/>
              </a:rPr>
              <a:t>branch_name</a:t>
            </a:r>
            <a:r>
              <a:rPr kumimoji="1" lang="en-US" altLang="en-US" sz="2000" baseline="-25000">
                <a:sym typeface="Symbol" panose="05050102010706020507" pitchFamily="18" charset="2"/>
              </a:rPr>
              <a:t>, </a:t>
            </a:r>
            <a:r>
              <a:rPr kumimoji="1" lang="en-US" altLang="en-US" sz="2000" i="1" baseline="-25000">
                <a:sym typeface="Symbol" panose="05050102010706020507" pitchFamily="18" charset="2"/>
              </a:rPr>
              <a:t>balance </a:t>
            </a:r>
            <a:r>
              <a:rPr kumimoji="1" lang="en-US" altLang="en-US" sz="1800" baseline="-25000">
                <a:sym typeface="Symbol" panose="05050102010706020507" pitchFamily="18" charset="2"/>
              </a:rPr>
              <a:t>* 1.06</a:t>
            </a:r>
            <a:r>
              <a:rPr kumimoji="1" lang="en-US" altLang="en-US" sz="1800" i="1" baseline="-25000">
                <a:sym typeface="Symbol" panose="05050102010706020507" pitchFamily="18" charset="2"/>
              </a:rPr>
              <a:t> </a:t>
            </a:r>
            <a:r>
              <a:rPr kumimoji="1" lang="en-US" altLang="en-US" sz="1800">
                <a:sym typeface="Symbol" panose="05050102010706020507" pitchFamily="18" charset="2"/>
              </a:rPr>
              <a:t>( </a:t>
            </a:r>
            <a:r>
              <a:rPr kumimoji="1" lang="en-US" altLang="en-US" sz="1800" i="1" baseline="-25000">
                <a:sym typeface="Symbol" panose="05050102010706020507" pitchFamily="18" charset="2"/>
              </a:rPr>
              <a:t>BAL  10000 </a:t>
            </a:r>
            <a:r>
              <a:rPr kumimoji="1" lang="en-US" altLang="en-US" sz="1800">
                <a:sym typeface="Symbol" panose="05050102010706020507" pitchFamily="18" charset="2"/>
              </a:rPr>
              <a:t>(</a:t>
            </a:r>
            <a:r>
              <a:rPr kumimoji="1" lang="en-US" altLang="en-US" sz="1800" i="1">
                <a:sym typeface="Symbol" panose="05050102010706020507" pitchFamily="18" charset="2"/>
              </a:rPr>
              <a:t>account </a:t>
            </a:r>
            <a:r>
              <a:rPr kumimoji="1" lang="en-US" altLang="en-US" sz="1800">
                <a:sym typeface="Symbol" panose="05050102010706020507" pitchFamily="18" charset="2"/>
              </a:rPr>
              <a:t>))</a:t>
            </a:r>
            <a:br>
              <a:rPr kumimoji="1" lang="en-US" altLang="en-US" sz="1800">
                <a:sym typeface="Symbol" panose="05050102010706020507" pitchFamily="18" charset="2"/>
              </a:rPr>
            </a:br>
            <a:r>
              <a:rPr kumimoji="1" lang="en-US" altLang="en-US" sz="1800">
                <a:sym typeface="Symbol" panose="05050102010706020507" pitchFamily="18" charset="2"/>
              </a:rPr>
              <a:t>                       </a:t>
            </a:r>
            <a:r>
              <a:rPr kumimoji="1" lang="en-US" altLang="en-US" sz="2000" i="1" baseline="-25000">
                <a:sym typeface="Symbol" panose="05050102010706020507" pitchFamily="18" charset="2"/>
              </a:rPr>
              <a:t>account_number</a:t>
            </a:r>
            <a:r>
              <a:rPr kumimoji="1" lang="en-US" altLang="en-US" sz="2000" baseline="-25000">
                <a:sym typeface="Symbol" panose="05050102010706020507" pitchFamily="18" charset="2"/>
              </a:rPr>
              <a:t>, </a:t>
            </a:r>
            <a:r>
              <a:rPr kumimoji="1" lang="en-US" altLang="en-US" sz="2000" i="1" baseline="-25000">
                <a:sym typeface="Symbol" panose="05050102010706020507" pitchFamily="18" charset="2"/>
              </a:rPr>
              <a:t>branch_name</a:t>
            </a:r>
            <a:r>
              <a:rPr kumimoji="1" lang="en-US" altLang="en-US" sz="2000" baseline="-25000">
                <a:sym typeface="Symbol" panose="05050102010706020507" pitchFamily="18" charset="2"/>
              </a:rPr>
              <a:t>, </a:t>
            </a:r>
            <a:r>
              <a:rPr kumimoji="1" lang="en-US" altLang="en-US" sz="2000" i="1" baseline="-25000">
                <a:sym typeface="Symbol" panose="05050102010706020507" pitchFamily="18" charset="2"/>
              </a:rPr>
              <a:t>balance </a:t>
            </a:r>
            <a:r>
              <a:rPr kumimoji="1" lang="en-US" altLang="en-US" sz="1800" i="1" baseline="-25000">
                <a:sym typeface="Symbol" panose="05050102010706020507" pitchFamily="18" charset="2"/>
              </a:rPr>
              <a:t>* </a:t>
            </a:r>
            <a:r>
              <a:rPr kumimoji="1" lang="en-US" altLang="en-US" sz="1800" baseline="-25000">
                <a:sym typeface="Symbol" panose="05050102010706020507" pitchFamily="18" charset="2"/>
              </a:rPr>
              <a:t>1.05 </a:t>
            </a:r>
            <a:r>
              <a:rPr kumimoji="1" lang="en-US" altLang="en-US" sz="1800">
                <a:sym typeface="Symbol" panose="05050102010706020507" pitchFamily="18" charset="2"/>
              </a:rPr>
              <a:t>(</a:t>
            </a:r>
            <a:r>
              <a:rPr kumimoji="1" lang="en-US" altLang="en-US" sz="1800" i="1" baseline="-25000">
                <a:sym typeface="Symbol" panose="05050102010706020507" pitchFamily="18" charset="2"/>
              </a:rPr>
              <a:t>BAL  10000 </a:t>
            </a:r>
            <a:r>
              <a:rPr kumimoji="1" lang="en-US" altLang="en-US" sz="1800">
                <a:sym typeface="Symbol" panose="05050102010706020507" pitchFamily="18" charset="2"/>
              </a:rPr>
              <a:t>(</a:t>
            </a:r>
            <a:r>
              <a:rPr kumimoji="1" lang="en-US" altLang="en-US" sz="1800" i="1">
                <a:sym typeface="Symbol" panose="05050102010706020507" pitchFamily="18" charset="2"/>
              </a:rPr>
              <a:t>account</a:t>
            </a:r>
            <a:r>
              <a:rPr kumimoji="1" lang="en-US" altLang="en-US" sz="1800">
                <a:sym typeface="Symbol" panose="05050102010706020507" pitchFamily="18" charset="2"/>
              </a:rPr>
              <a:t>))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en-US" sz="1800" i="1">
              <a:sym typeface="Symbol" panose="05050102010706020507" pitchFamily="18" charset="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FE44F31-3036-E020-2B0D-F97A4D788E1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68616" name="Text Box 6">
              <a:extLst>
                <a:ext uri="{FF2B5EF4-FFF2-40B4-BE49-F238E27FC236}">
                  <a16:creationId xmlns:a16="http://schemas.microsoft.com/office/drawing/2014/main" id="{D7119AD4-B6AA-BD94-ABDB-6BECC13A1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en-US" sz="1800" i="1"/>
                <a:t>account </a:t>
              </a:r>
              <a:r>
                <a:rPr kumimoji="1" lang="en-US" altLang="en-US" sz="1800">
                  <a:sym typeface="Symbol" panose="05050102010706020507" pitchFamily="18" charset="2"/>
                </a:rPr>
                <a:t>  </a:t>
              </a:r>
              <a:r>
                <a:rPr kumimoji="1" lang="en-US" altLang="en-US" sz="2000" i="1" baseline="-25000">
                  <a:sym typeface="Symbol" panose="05050102010706020507" pitchFamily="18" charset="2"/>
                </a:rPr>
                <a:t>account_number</a:t>
              </a:r>
              <a:r>
                <a:rPr kumimoji="1" lang="en-US" altLang="en-US" sz="2000" baseline="-25000">
                  <a:sym typeface="Symbol" panose="05050102010706020507" pitchFamily="18" charset="2"/>
                </a:rPr>
                <a:t>, </a:t>
              </a:r>
              <a:r>
                <a:rPr kumimoji="1" lang="en-US" altLang="en-US" sz="2000" i="1" baseline="-25000">
                  <a:sym typeface="Symbol" panose="05050102010706020507" pitchFamily="18" charset="2"/>
                </a:rPr>
                <a:t>branch_name</a:t>
              </a:r>
              <a:r>
                <a:rPr kumimoji="1" lang="en-US" altLang="en-US" sz="2000" baseline="-25000">
                  <a:sym typeface="Symbol" panose="05050102010706020507" pitchFamily="18" charset="2"/>
                </a:rPr>
                <a:t>, </a:t>
              </a:r>
              <a:r>
                <a:rPr kumimoji="1" lang="en-US" altLang="en-US" sz="2000" i="1" baseline="-25000">
                  <a:sym typeface="Symbol" panose="05050102010706020507" pitchFamily="18" charset="2"/>
                </a:rPr>
                <a:t>balance </a:t>
              </a:r>
              <a:r>
                <a:rPr kumimoji="1" lang="en-US" altLang="en-US" sz="2000" baseline="-25000">
                  <a:sym typeface="Symbol" panose="05050102010706020507" pitchFamily="18" charset="2"/>
                </a:rPr>
                <a:t>* 1.05</a:t>
              </a:r>
              <a:r>
                <a:rPr kumimoji="1" lang="en-US" altLang="en-US" sz="1800" i="1" baseline="-25000">
                  <a:sym typeface="Symbol" panose="05050102010706020507" pitchFamily="18" charset="2"/>
                </a:rPr>
                <a:t> </a:t>
              </a:r>
              <a:r>
                <a:rPr kumimoji="1" lang="en-US" altLang="en-US" sz="1800">
                  <a:sym typeface="Symbol" panose="05050102010706020507" pitchFamily="18" charset="2"/>
                </a:rPr>
                <a:t>(</a:t>
              </a:r>
              <a:r>
                <a:rPr kumimoji="1" lang="en-US" altLang="en-US" sz="1800" i="1">
                  <a:sym typeface="Symbol" panose="05050102010706020507" pitchFamily="18" charset="2"/>
                </a:rPr>
                <a:t>account</a:t>
              </a:r>
              <a:r>
                <a:rPr kumimoji="1" lang="en-US" altLang="en-US" sz="1800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68617" name="Text Box 7">
              <a:extLst>
                <a:ext uri="{FF2B5EF4-FFF2-40B4-BE49-F238E27FC236}">
                  <a16:creationId xmlns:a16="http://schemas.microsoft.com/office/drawing/2014/main" id="{CBCF53B0-BA35-79A1-8655-3926E8210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kumimoji="1" lang="en-US" altLang="en-US" sz="1800" i="1">
                <a:sym typeface="Symbol" panose="05050102010706020507" pitchFamily="18" charset="2"/>
              </a:endParaRPr>
            </a:p>
          </p:txBody>
        </p:sp>
      </p:grpSp>
      <p:sp>
        <p:nvSpPr>
          <p:cNvPr id="68615" name="Slide Number Placeholder 2">
            <a:extLst>
              <a:ext uri="{FF2B5EF4-FFF2-40B4-BE49-F238E27FC236}">
                <a16:creationId xmlns:a16="http://schemas.microsoft.com/office/drawing/2014/main" id="{57E11216-550F-D196-03F4-818D87EF4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8A009C-844E-4B38-9520-7DB5DD8FD9BB}" type="slidenum">
              <a:rPr lang="en-US" altLang="en-US">
                <a:solidFill>
                  <a:srgbClr val="7B9899"/>
                </a:solidFill>
              </a:rPr>
              <a:pPr/>
              <a:t>52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 autoUpdateAnimBg="0"/>
      <p:bldP spid="8806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A6719E9A-83FE-FD53-55D7-E03E44021F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5EAB1B2-C454-4126-83A6-D17AFF0654D3}" type="slidenum">
              <a:rPr lang="en-US" altLang="en-US">
                <a:solidFill>
                  <a:srgbClr val="7B9899"/>
                </a:solidFill>
              </a:rPr>
              <a:pPr/>
              <a:t>53</a:t>
            </a:fld>
            <a:endParaRPr lang="en-US" altLang="en-US">
              <a:solidFill>
                <a:srgbClr val="7B9899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852AA8-931C-44EA-B5C9-6B81CC265B62}"/>
              </a:ext>
            </a:extLst>
          </p:cNvPr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7AF4B-3B68-429F-9A4B-3F8E3CA281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5310DF6-CCB7-71AC-A075-B2823AD5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Select Operation – Example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CA700CC-5F6A-7E31-7A9F-E2D7CC9A3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1449388"/>
            <a:ext cx="1639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/>
              <a:t>Relation r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E69E6A2-845A-447C-98EF-E12F017A1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18161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0085466-53A4-4A6B-948E-034B29DC2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18161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6213DA31-2D6B-4665-8B92-672F9B12F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18161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8AAAC71B-CA8C-402A-8364-E18FF3300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18161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D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CC82A2C2-2148-49B5-BD31-53CB05B35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2349500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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0BA1B378-F842-495E-BDFD-95BC8F0B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2349500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8B56FE4D-DB47-4B6A-992E-AF93C69B6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2349500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5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23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BE19E6EE-4C7C-4DB4-9C45-60B92B1C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349500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 dirty="0">
                <a:sym typeface="Symbol" pitchFamily="18" charset="2"/>
              </a:rPr>
              <a:t>10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2D51660A-5112-095E-C593-E25EC02D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038600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altLang="en-US" sz="2400"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sym typeface="Symbol" panose="05050102010706020507" pitchFamily="18" charset="2"/>
              </a:rPr>
              <a:t>A=B ^ D &gt; 5</a:t>
            </a:r>
            <a:r>
              <a:rPr lang="en-US" altLang="en-US" sz="2000" baseline="-25000">
                <a:sym typeface="Symbol" panose="05050102010706020507" pitchFamily="18" charset="2"/>
              </a:rPr>
              <a:t> </a:t>
            </a:r>
            <a:r>
              <a:rPr lang="en-US" altLang="en-US" sz="2400">
                <a:sym typeface="Symbol" panose="05050102010706020507" pitchFamily="18" charset="2"/>
              </a:rPr>
              <a:t>(r)</a:t>
            </a:r>
            <a:endParaRPr lang="en-US" altLang="en-US" sz="2400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89199F55-745F-447C-A19E-E3701DF3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4740275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D8663826-5469-4315-9B79-C56407CB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4740275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326BE7E8-69E1-40B7-80FC-760FDF3E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4740275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6485AB7A-6B10-4BB8-B983-350FB5F3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4740275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D</a:t>
            </a:r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9C739802-F48B-4651-AEFE-33079F61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5273675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09E42228-3717-47C5-B17C-82155531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5273675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EEE9E78A-8F30-48E7-A577-7BBC76BC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5273675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23</a:t>
            </a:r>
          </a:p>
        </p:txBody>
      </p:sp>
      <p:sp>
        <p:nvSpPr>
          <p:cNvPr id="13332" name="Rectangle 20">
            <a:extLst>
              <a:ext uri="{FF2B5EF4-FFF2-40B4-BE49-F238E27FC236}">
                <a16:creationId xmlns:a16="http://schemas.microsoft.com/office/drawing/2014/main" id="{40CE5701-1703-40A1-A315-2A46D9B7A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5" y="5273675"/>
            <a:ext cx="457200" cy="914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20501" name="Slide Number Placeholder 2">
            <a:extLst>
              <a:ext uri="{FF2B5EF4-FFF2-40B4-BE49-F238E27FC236}">
                <a16:creationId xmlns:a16="http://schemas.microsoft.com/office/drawing/2014/main" id="{A30D3AF1-9329-39FE-C814-D2A5CAEDA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84676C1-AEB7-4EFC-B6FC-FA08E5CC7B56}" type="slidenum">
              <a:rPr lang="en-US" altLang="en-US">
                <a:solidFill>
                  <a:srgbClr val="7B9899"/>
                </a:solidFill>
              </a:rPr>
              <a:pPr/>
              <a:t>6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AE0AE3B-64F9-541E-E978-B9410F8F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Select Operation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2E5DBC2-44B6-5E29-94EE-E33D812A21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752600"/>
            <a:ext cx="6861175" cy="4137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/>
              <a:t>Notation:  </a:t>
            </a:r>
            <a:r>
              <a:rPr lang="en-US" altLang="en-US" sz="1600" i="1">
                <a:sym typeface="Symbol" panose="05050102010706020507" pitchFamily="18" charset="2"/>
              </a:rPr>
              <a:t>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  <a:r>
              <a:rPr lang="en-US" altLang="en-US" sz="1600" i="1" baseline="-25000">
                <a:sym typeface="Symbol" panose="05050102010706020507" pitchFamily="18" charset="2"/>
              </a:rPr>
              <a:t>p</a:t>
            </a:r>
            <a:r>
              <a:rPr lang="en-US" altLang="en-US" sz="1600">
                <a:sym typeface="Symbol" panose="05050102010706020507" pitchFamily="18" charset="2"/>
              </a:rPr>
              <a:t>(</a:t>
            </a:r>
            <a:r>
              <a:rPr lang="en-US" altLang="en-US" sz="1600" i="1">
                <a:sym typeface="Symbol" panose="05050102010706020507" pitchFamily="18" charset="2"/>
              </a:rPr>
              <a:t>r</a:t>
            </a:r>
            <a:r>
              <a:rPr lang="en-US" altLang="en-US" sz="160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>
                <a:sym typeface="Symbol" panose="05050102010706020507" pitchFamily="18" charset="2"/>
              </a:rPr>
              <a:t>p</a:t>
            </a:r>
            <a:r>
              <a:rPr lang="en-US" altLang="en-US" sz="1600">
                <a:sym typeface="Symbol" panose="05050102010706020507" pitchFamily="18" charset="2"/>
              </a:rPr>
              <a:t> is called the </a:t>
            </a:r>
            <a:r>
              <a:rPr lang="en-US" altLang="en-US" sz="1600" b="1">
                <a:solidFill>
                  <a:schemeClr val="tx2"/>
                </a:solidFill>
                <a:sym typeface="Symbol" panose="05050102010706020507" pitchFamily="18" charset="2"/>
              </a:rPr>
              <a:t>selection predicate</a:t>
            </a:r>
            <a:endParaRPr lang="en-US" altLang="en-US" sz="1600" b="1" i="1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/>
              <a:t>Defined as: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	 </a:t>
            </a:r>
            <a:r>
              <a:rPr lang="en-US" altLang="en-US" sz="1600" i="1">
                <a:sym typeface="Symbol" panose="05050102010706020507" pitchFamily="18" charset="2"/>
              </a:rPr>
              <a:t></a:t>
            </a:r>
            <a:r>
              <a:rPr lang="en-US" altLang="en-US" sz="1600" i="1" baseline="-25000">
                <a:sym typeface="Symbol" panose="05050102010706020507" pitchFamily="18" charset="2"/>
              </a:rPr>
              <a:t>p</a:t>
            </a:r>
            <a:r>
              <a:rPr lang="en-US" altLang="en-US" sz="1600">
                <a:sym typeface="Symbol" panose="05050102010706020507" pitchFamily="18" charset="2"/>
              </a:rPr>
              <a:t>(</a:t>
            </a:r>
            <a:r>
              <a:rPr lang="en-US" altLang="en-US" sz="1600" b="1" i="1">
                <a:sym typeface="Symbol" panose="05050102010706020507" pitchFamily="18" charset="2"/>
              </a:rPr>
              <a:t>r</a:t>
            </a:r>
            <a:r>
              <a:rPr lang="en-US" altLang="en-US" sz="1600">
                <a:sym typeface="Symbol" panose="05050102010706020507" pitchFamily="18" charset="2"/>
              </a:rPr>
              <a:t>) = {</a:t>
            </a:r>
            <a:r>
              <a:rPr lang="en-US" altLang="en-US" sz="1600" i="1">
                <a:sym typeface="Symbol" panose="05050102010706020507" pitchFamily="18" charset="2"/>
              </a:rPr>
              <a:t>t</a:t>
            </a:r>
            <a:r>
              <a:rPr lang="en-US" altLang="en-US" sz="1600">
                <a:sym typeface="Symbol" panose="05050102010706020507" pitchFamily="18" charset="2"/>
              </a:rPr>
              <a:t> | </a:t>
            </a:r>
            <a:r>
              <a:rPr lang="en-US" altLang="en-US" sz="1600" i="1">
                <a:sym typeface="Symbol" panose="05050102010706020507" pitchFamily="18" charset="2"/>
              </a:rPr>
              <a:t>t</a:t>
            </a:r>
            <a:r>
              <a:rPr lang="en-US" altLang="en-US" sz="1600">
                <a:sym typeface="Symbol" panose="05050102010706020507" pitchFamily="18" charset="2"/>
              </a:rPr>
              <a:t>  </a:t>
            </a:r>
            <a:r>
              <a:rPr lang="en-US" altLang="en-US" sz="1600" i="1">
                <a:sym typeface="Symbol" panose="05050102010706020507" pitchFamily="18" charset="2"/>
              </a:rPr>
              <a:t>r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  <a:r>
              <a:rPr lang="en-US" altLang="en-US" sz="1600" b="1">
                <a:sym typeface="Symbol" panose="05050102010706020507" pitchFamily="18" charset="2"/>
              </a:rPr>
              <a:t>and </a:t>
            </a:r>
            <a:r>
              <a:rPr lang="en-US" altLang="en-US" sz="1600" i="1">
                <a:sym typeface="Symbol" panose="05050102010706020507" pitchFamily="18" charset="2"/>
              </a:rPr>
              <a:t>p(t)</a:t>
            </a:r>
            <a:r>
              <a:rPr lang="en-US" altLang="en-US" sz="1600">
                <a:sym typeface="Symbol" panose="05050102010706020507" pitchFamily="18" charset="2"/>
              </a:rPr>
              <a:t>}</a:t>
            </a:r>
            <a:br>
              <a:rPr lang="en-US" altLang="en-US" sz="1600">
                <a:sym typeface="Symbol" panose="05050102010706020507" pitchFamily="18" charset="2"/>
              </a:rPr>
            </a:br>
            <a:endParaRPr lang="en-US" altLang="en-US" sz="16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>
                <a:sym typeface="Symbol" panose="05050102010706020507" pitchFamily="18" charset="2"/>
              </a:rPr>
              <a:t>	Where</a:t>
            </a:r>
            <a:r>
              <a:rPr lang="en-US" altLang="en-US" sz="1600" i="1">
                <a:sym typeface="Symbol" panose="05050102010706020507" pitchFamily="18" charset="2"/>
              </a:rPr>
              <a:t> p</a:t>
            </a:r>
            <a:r>
              <a:rPr lang="en-US" altLang="en-US" sz="1600"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en-US" sz="1600" b="1">
                <a:solidFill>
                  <a:schemeClr val="tx2"/>
                </a:solidFill>
                <a:sym typeface="Symbol" panose="05050102010706020507" pitchFamily="18" charset="2"/>
              </a:rPr>
              <a:t>terms</a:t>
            </a:r>
            <a:r>
              <a:rPr lang="en-US" altLang="en-US" sz="160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>
                <a:sym typeface="Symbol" panose="05050102010706020507" pitchFamily="18" charset="2"/>
              </a:rPr>
              <a:t>connected by :  (</a:t>
            </a:r>
            <a:r>
              <a:rPr lang="en-US" altLang="en-US" sz="1600" b="1">
                <a:sym typeface="Symbol" panose="05050102010706020507" pitchFamily="18" charset="2"/>
              </a:rPr>
              <a:t>and</a:t>
            </a:r>
            <a:r>
              <a:rPr lang="en-US" altLang="en-US" sz="1600">
                <a:sym typeface="Symbol" panose="05050102010706020507" pitchFamily="18" charset="2"/>
              </a:rPr>
              <a:t>),  (</a:t>
            </a:r>
            <a:r>
              <a:rPr lang="en-US" altLang="en-US" sz="1600" b="1">
                <a:sym typeface="Symbol" panose="05050102010706020507" pitchFamily="18" charset="2"/>
              </a:rPr>
              <a:t>or</a:t>
            </a:r>
            <a:r>
              <a:rPr lang="en-US" altLang="en-US" sz="1600">
                <a:sym typeface="Symbol" panose="05050102010706020507" pitchFamily="18" charset="2"/>
              </a:rPr>
              <a:t>),  (</a:t>
            </a:r>
            <a:r>
              <a:rPr lang="en-US" altLang="en-US" sz="1600" b="1">
                <a:sym typeface="Symbol" panose="05050102010706020507" pitchFamily="18" charset="2"/>
              </a:rPr>
              <a:t>not</a:t>
            </a:r>
            <a:r>
              <a:rPr lang="en-US" altLang="en-US" sz="1600">
                <a:sym typeface="Symbol" panose="05050102010706020507" pitchFamily="18" charset="2"/>
              </a:rPr>
              <a:t>)</a:t>
            </a:r>
            <a:br>
              <a:rPr lang="en-US" altLang="en-US" sz="1600">
                <a:sym typeface="Symbol" panose="05050102010706020507" pitchFamily="18" charset="2"/>
              </a:rPr>
            </a:br>
            <a:r>
              <a:rPr lang="en-US" altLang="en-US" sz="1600">
                <a:sym typeface="Symbol" panose="05050102010706020507" pitchFamily="18" charset="2"/>
              </a:rPr>
              <a:t>Each </a:t>
            </a:r>
            <a:r>
              <a:rPr lang="en-US" altLang="en-US" sz="1600" b="1">
                <a:solidFill>
                  <a:schemeClr val="tx2"/>
                </a:solidFill>
                <a:sym typeface="Symbol" panose="05050102010706020507" pitchFamily="18" charset="2"/>
              </a:rPr>
              <a:t>term</a:t>
            </a:r>
            <a:r>
              <a:rPr lang="en-US" altLang="en-US" sz="1600">
                <a:sym typeface="Symbol" panose="05050102010706020507" pitchFamily="18" charset="2"/>
              </a:rPr>
              <a:t> is one of:</a:t>
            </a:r>
          </a:p>
          <a:p>
            <a:pPr eaLnBrk="1" hangingPunct="1"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>
                <a:sym typeface="Symbol" panose="05050102010706020507" pitchFamily="18" charset="2"/>
              </a:rPr>
              <a:t>		&lt;attribute&gt;	</a:t>
            </a:r>
            <a:r>
              <a:rPr lang="en-US" altLang="en-US" sz="1600" i="1">
                <a:sym typeface="Symbol" panose="05050102010706020507" pitchFamily="18" charset="2"/>
              </a:rPr>
              <a:t>op</a:t>
            </a:r>
            <a:r>
              <a:rPr lang="en-US" altLang="en-US" sz="1600">
                <a:sym typeface="Symbol" panose="05050102010706020507" pitchFamily="18" charset="2"/>
              </a:rPr>
              <a:t> 	&lt;attribute&gt; or &lt;constant&gt;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>
                <a:sym typeface="Symbol" panose="05050102010706020507" pitchFamily="18" charset="2"/>
              </a:rPr>
              <a:t>     where </a:t>
            </a:r>
            <a:r>
              <a:rPr lang="en-US" altLang="en-US" sz="1600" i="1">
                <a:sym typeface="Symbol" panose="05050102010706020507" pitchFamily="18" charset="2"/>
              </a:rPr>
              <a:t>op</a:t>
            </a:r>
            <a:r>
              <a:rPr lang="en-US" altLang="en-US" sz="1600">
                <a:sym typeface="Symbol" panose="05050102010706020507" pitchFamily="18" charset="2"/>
              </a:rPr>
              <a:t> is one of:  =, , &gt;, . &lt;. </a:t>
            </a:r>
            <a:br>
              <a:rPr lang="en-US" altLang="en-US" sz="1600">
                <a:sym typeface="Symbol" panose="05050102010706020507" pitchFamily="18" charset="2"/>
              </a:rPr>
            </a:br>
            <a:endParaRPr lang="en-US" altLang="en-US" sz="16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>
                <a:sym typeface="Symbol" panose="05050102010706020507" pitchFamily="18" charset="2"/>
              </a:rPr>
              <a:t>Example of selection:</a:t>
            </a:r>
            <a:br>
              <a:rPr lang="en-US" altLang="en-US" sz="1600">
                <a:sym typeface="Symbol" panose="05050102010706020507" pitchFamily="18" charset="2"/>
              </a:rPr>
            </a:br>
            <a:br>
              <a:rPr lang="en-US" altLang="en-US" sz="1600">
                <a:sym typeface="Symbol" panose="05050102010706020507" pitchFamily="18" charset="2"/>
              </a:rPr>
            </a:br>
            <a:r>
              <a:rPr lang="en-US" altLang="en-US" sz="1600">
                <a:sym typeface="Symbol" panose="05050102010706020507" pitchFamily="18" charset="2"/>
              </a:rPr>
              <a:t>  	</a:t>
            </a:r>
            <a:r>
              <a:rPr lang="en-US" altLang="en-US" sz="1600" i="1">
                <a:sym typeface="Symbol" panose="05050102010706020507" pitchFamily="18" charset="2"/>
              </a:rPr>
              <a:t>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  <a:r>
              <a:rPr lang="en-US" altLang="en-US" sz="1600" i="1" baseline="-25000">
                <a:sym typeface="Symbol" panose="05050102010706020507" pitchFamily="18" charset="2"/>
              </a:rPr>
              <a:t>branch_name=“Perryridge”</a:t>
            </a:r>
            <a:r>
              <a:rPr lang="en-US" altLang="en-US" sz="1600">
                <a:sym typeface="Symbol" panose="05050102010706020507" pitchFamily="18" charset="2"/>
              </a:rPr>
              <a:t>(</a:t>
            </a:r>
            <a:r>
              <a:rPr lang="en-US" altLang="en-US" sz="1600" i="1">
                <a:sym typeface="Symbol" panose="05050102010706020507" pitchFamily="18" charset="2"/>
              </a:rPr>
              <a:t>account</a:t>
            </a:r>
            <a:r>
              <a:rPr lang="en-US" altLang="en-US" sz="16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F104834A-2F25-27AB-8D67-4E829CE8F1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A9E308D-A69E-4661-807C-2B492ADB8319}" type="slidenum">
              <a:rPr lang="en-US" altLang="en-US">
                <a:solidFill>
                  <a:srgbClr val="7B9899"/>
                </a:solidFill>
              </a:rPr>
              <a:pPr/>
              <a:t>7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84FFAF6-DCEF-CA30-4C6D-79BF96F1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Project Operation –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445D189-7AA5-A2F0-08E1-CEE631933C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96863" y="1404938"/>
            <a:ext cx="6861175" cy="411162"/>
          </a:xfrm>
        </p:spPr>
        <p:txBody>
          <a:bodyPr/>
          <a:lstStyle/>
          <a:p>
            <a:pPr eaLnBrk="1" hangingPunct="1"/>
            <a:r>
              <a:rPr lang="en-US" altLang="en-US" sz="1800"/>
              <a:t>Relation</a:t>
            </a:r>
            <a:r>
              <a:rPr lang="en-US" altLang="en-US" sz="1800" i="1"/>
              <a:t> r</a:t>
            </a:r>
            <a:r>
              <a:rPr lang="en-US" altLang="en-US" sz="1800"/>
              <a:t>: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61C9168-B6BE-486A-8F49-477429E9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1801813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6C3617C-2FB2-4D16-9961-58C0BA74D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1801813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B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4C162D2-B379-4355-8269-D9F4469FD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1801813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EE01F2EF-9B91-449F-8085-A8CCF2FC9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2335213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FD6F91A1-1285-4122-9C26-AF4A949F1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2335213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30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40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583D122A-423A-4E69-A35D-5B298E22F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2335213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F69F065E-1B8A-C24D-5DD5-FBEBF19E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4DE1EB5B-BAB9-C2EB-3BC4-1E121353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40" name="Rectangle 13">
            <a:extLst>
              <a:ext uri="{FF2B5EF4-FFF2-40B4-BE49-F238E27FC236}">
                <a16:creationId xmlns:a16="http://schemas.microsoft.com/office/drawing/2014/main" id="{CDCCEEF8-1083-7457-DE56-FC2A8BE11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6397" name="Rectangle 15">
            <a:extLst>
              <a:ext uri="{FF2B5EF4-FFF2-40B4-BE49-F238E27FC236}">
                <a16:creationId xmlns:a16="http://schemas.microsoft.com/office/drawing/2014/main" id="{DC299502-D991-4039-ADA7-7176EEBB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43688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6398" name="Rectangle 16">
            <a:extLst>
              <a:ext uri="{FF2B5EF4-FFF2-40B4-BE49-F238E27FC236}">
                <a16:creationId xmlns:a16="http://schemas.microsoft.com/office/drawing/2014/main" id="{B3B9D79A-9CC4-431F-B5FC-F07B26CD2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43688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16399" name="Rectangle 17">
            <a:extLst>
              <a:ext uri="{FF2B5EF4-FFF2-40B4-BE49-F238E27FC236}">
                <a16:creationId xmlns:a16="http://schemas.microsoft.com/office/drawing/2014/main" id="{666F4244-CDCC-438E-A7F1-B79293019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4902200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6400" name="Rectangle 18">
            <a:extLst>
              <a:ext uri="{FF2B5EF4-FFF2-40B4-BE49-F238E27FC236}">
                <a16:creationId xmlns:a16="http://schemas.microsoft.com/office/drawing/2014/main" id="{35BFACD7-CAC9-44BD-A877-9F73CF76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4902200"/>
            <a:ext cx="457200" cy="16764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16401" name="Text Box 21">
            <a:extLst>
              <a:ext uri="{FF2B5EF4-FFF2-40B4-BE49-F238E27FC236}">
                <a16:creationId xmlns:a16="http://schemas.microsoft.com/office/drawing/2014/main" id="{448E64C4-3C9F-4115-9ACF-00A78CE1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5359400"/>
            <a:ext cx="317500" cy="3667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/>
              <a:t>=</a:t>
            </a:r>
          </a:p>
        </p:txBody>
      </p:sp>
      <p:sp>
        <p:nvSpPr>
          <p:cNvPr id="16402" name="Rectangle 22">
            <a:extLst>
              <a:ext uri="{FF2B5EF4-FFF2-40B4-BE49-F238E27FC236}">
                <a16:creationId xmlns:a16="http://schemas.microsoft.com/office/drawing/2014/main" id="{5DECE941-1B81-444E-ADCD-6333A16D1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43688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A</a:t>
            </a:r>
          </a:p>
        </p:txBody>
      </p:sp>
      <p:sp>
        <p:nvSpPr>
          <p:cNvPr id="16403" name="Rectangle 23">
            <a:extLst>
              <a:ext uri="{FF2B5EF4-FFF2-40B4-BE49-F238E27FC236}">
                <a16:creationId xmlns:a16="http://schemas.microsoft.com/office/drawing/2014/main" id="{0FB5A157-25AA-4EA5-A911-CEF86976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4368800"/>
            <a:ext cx="457200" cy="457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800" i="1"/>
              <a:t>C</a:t>
            </a:r>
          </a:p>
        </p:txBody>
      </p:sp>
      <p:sp>
        <p:nvSpPr>
          <p:cNvPr id="16404" name="Rectangle 24">
            <a:extLst>
              <a:ext uri="{FF2B5EF4-FFF2-40B4-BE49-F238E27FC236}">
                <a16:creationId xmlns:a16="http://schemas.microsoft.com/office/drawing/2014/main" id="{865F6F8A-1A4D-4908-BD68-56615DCAF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4902200"/>
            <a:ext cx="457200" cy="1219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6405" name="Rectangle 25">
            <a:extLst>
              <a:ext uri="{FF2B5EF4-FFF2-40B4-BE49-F238E27FC236}">
                <a16:creationId xmlns:a16="http://schemas.microsoft.com/office/drawing/2014/main" id="{6CFC1957-73F6-4DE8-A9D7-DF7690155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4902200"/>
            <a:ext cx="457200" cy="1219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22550" name="Rectangle 27">
            <a:extLst>
              <a:ext uri="{FF2B5EF4-FFF2-40B4-BE49-F238E27FC236}">
                <a16:creationId xmlns:a16="http://schemas.microsoft.com/office/drawing/2014/main" id="{C5BF1FCF-B603-AE7B-3FDB-F85B80E4E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51" name="Rectangle 28">
            <a:extLst>
              <a:ext uri="{FF2B5EF4-FFF2-40B4-BE49-F238E27FC236}">
                <a16:creationId xmlns:a16="http://schemas.microsoft.com/office/drawing/2014/main" id="{0858F828-D7E0-AF95-BD54-D3590A8C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3908425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altLang="en-US" sz="2000" baseline="-25000">
                <a:latin typeface="Times New Roman" panose="02020603050405020304" pitchFamily="18" charset="0"/>
              </a:rPr>
              <a:t>A,C</a:t>
            </a:r>
            <a:r>
              <a:rPr lang="en-US" altLang="en-US" sz="2400">
                <a:latin typeface="Times New Roman" panose="02020603050405020304" pitchFamily="18" charset="0"/>
              </a:rPr>
              <a:t> (</a:t>
            </a:r>
            <a:r>
              <a:rPr lang="en-US" altLang="en-US" sz="2400" i="1">
                <a:latin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2552" name="Slide Number Placeholder 1">
            <a:extLst>
              <a:ext uri="{FF2B5EF4-FFF2-40B4-BE49-F238E27FC236}">
                <a16:creationId xmlns:a16="http://schemas.microsoft.com/office/drawing/2014/main" id="{0A39F850-E776-05A9-F483-96656683D3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FECDEC-131B-4268-B094-24ABFBD809D7}" type="slidenum">
              <a:rPr lang="en-US" altLang="en-US">
                <a:solidFill>
                  <a:srgbClr val="7B9899"/>
                </a:solidFill>
              </a:rPr>
              <a:pPr/>
              <a:t>8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203272F-B7E9-2551-D407-AB2D3ADB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</a:rPr>
              <a:t>Project Operation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8E554BA9-0610-429C-921E-BCAACA0D0F6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2000" y="1447800"/>
            <a:ext cx="7848600" cy="4876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tabLst>
                <a:tab pos="3257550" algn="ctr"/>
              </a:tabLst>
              <a:defRPr/>
            </a:pPr>
            <a:r>
              <a:rPr lang="en-US" sz="1800" dirty="0"/>
              <a:t>Notation:</a:t>
            </a:r>
            <a:br>
              <a:rPr lang="en-US" sz="1800" dirty="0"/>
            </a:br>
            <a:endParaRPr lang="en-US" sz="1800" dirty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None/>
              <a:tabLst>
                <a:tab pos="3257550" algn="ctr"/>
              </a:tabLst>
              <a:defRPr/>
            </a:pPr>
            <a:r>
              <a:rPr lang="en-US" sz="1800" dirty="0"/>
              <a:t>	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Monotype Sorts" pitchFamily="2" charset="2"/>
              <a:buNone/>
              <a:tabLst>
                <a:tab pos="3257550" algn="ctr"/>
              </a:tabLst>
              <a:defRPr/>
            </a:pPr>
            <a:r>
              <a:rPr lang="en-US" sz="1800" dirty="0"/>
              <a:t>	where </a:t>
            </a:r>
            <a:r>
              <a:rPr lang="en-US" sz="1800" i="1" dirty="0"/>
              <a:t>A</a:t>
            </a:r>
            <a:r>
              <a:rPr lang="en-US" sz="1800" i="1" baseline="-25000" dirty="0"/>
              <a:t>1</a:t>
            </a:r>
            <a:r>
              <a:rPr lang="en-US" sz="1800" i="1" dirty="0"/>
              <a:t>, A</a:t>
            </a:r>
            <a:r>
              <a:rPr lang="en-US" sz="1800" i="1" baseline="-25000" dirty="0"/>
              <a:t>2</a:t>
            </a:r>
            <a:r>
              <a:rPr lang="en-US" sz="1800" dirty="0"/>
              <a:t> are attribute names and </a:t>
            </a:r>
            <a:r>
              <a:rPr lang="en-US" sz="1800" i="1" dirty="0"/>
              <a:t>r</a:t>
            </a:r>
            <a:r>
              <a:rPr lang="en-US" sz="1800" dirty="0"/>
              <a:t> is a relation name.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tabLst>
                <a:tab pos="3257550" algn="ctr"/>
              </a:tabLst>
              <a:defRPr/>
            </a:pPr>
            <a:r>
              <a:rPr lang="en-US" sz="1800" dirty="0"/>
              <a:t>The result is defined as the relation of </a:t>
            </a:r>
            <a:r>
              <a:rPr lang="en-US" sz="1800" i="1" dirty="0"/>
              <a:t>k</a:t>
            </a:r>
            <a:r>
              <a:rPr lang="en-US" sz="1800" dirty="0"/>
              <a:t> columns obtained by erasing the columns that are not listed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tabLst>
                <a:tab pos="3257550" algn="ctr"/>
              </a:tabLst>
              <a:defRPr/>
            </a:pPr>
            <a:r>
              <a:rPr lang="en-US" sz="1800" dirty="0"/>
              <a:t>Duplicate rows removed from result, since relations are sets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tabLst>
                <a:tab pos="3257550" algn="ctr"/>
              </a:tabLst>
              <a:defRPr/>
            </a:pPr>
            <a:r>
              <a:rPr lang="en-US" sz="1800" dirty="0"/>
              <a:t>Example: To eliminate the </a:t>
            </a:r>
            <a:r>
              <a:rPr lang="en-US" sz="1800" i="1" dirty="0" err="1"/>
              <a:t>branch_name</a:t>
            </a:r>
            <a:r>
              <a:rPr lang="en-US" sz="1800" dirty="0"/>
              <a:t> attribute of </a:t>
            </a:r>
            <a:r>
              <a:rPr lang="en-US" sz="1800" i="1" dirty="0"/>
              <a:t>account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	 </a:t>
            </a:r>
            <a:r>
              <a:rPr lang="en-US" sz="1800" dirty="0">
                <a:sym typeface="Symbol" pitchFamily="18" charset="2"/>
              </a:rPr>
              <a:t></a:t>
            </a:r>
            <a:r>
              <a:rPr lang="en-US" sz="2000" i="1" baseline="-25000" dirty="0" err="1"/>
              <a:t>account_number</a:t>
            </a:r>
            <a:r>
              <a:rPr lang="en-US" sz="2000" i="1" baseline="-25000" dirty="0"/>
              <a:t>, balance</a:t>
            </a:r>
            <a:r>
              <a:rPr lang="en-US" sz="1800" dirty="0"/>
              <a:t> (</a:t>
            </a:r>
            <a:r>
              <a:rPr lang="en-US" sz="1800" i="1" dirty="0"/>
              <a:t>account</a:t>
            </a:r>
            <a:r>
              <a:rPr lang="en-US" sz="1800" dirty="0"/>
              <a:t>) </a:t>
            </a: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C136ED9D-7A59-F97D-4907-7990C95A9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600200"/>
          <a:ext cx="18065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4838" imgH="355446" progId="Equation.3">
                  <p:embed/>
                </p:oleObj>
              </mc:Choice>
              <mc:Fallback>
                <p:oleObj name="Equation" r:id="rId2" imgW="1294838" imgH="355446" progId="Equation.3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C136ED9D-7A59-F97D-4907-7990C95A9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18065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Slide Number Placeholder 1">
            <a:extLst>
              <a:ext uri="{FF2B5EF4-FFF2-40B4-BE49-F238E27FC236}">
                <a16:creationId xmlns:a16="http://schemas.microsoft.com/office/drawing/2014/main" id="{69D1ED0D-15DC-CD05-FB34-A84DA391D2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A097E18-2BF4-48D1-AAFD-5D03E78C6C61}" type="slidenum">
              <a:rPr lang="en-US" altLang="en-US">
                <a:solidFill>
                  <a:srgbClr val="7B9899"/>
                </a:solidFill>
              </a:rPr>
              <a:pPr/>
              <a:t>9</a:t>
            </a:fld>
            <a:endParaRPr lang="en-US" altLang="en-US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19924</TotalTime>
  <Words>3868</Words>
  <Application>Microsoft Office PowerPoint</Application>
  <PresentationFormat>On-screen Show (4:3)</PresentationFormat>
  <Paragraphs>915</Paragraphs>
  <Slides>53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Georgia</vt:lpstr>
      <vt:lpstr>Helvetica</vt:lpstr>
      <vt:lpstr>Lucida Sans Unicode</vt:lpstr>
      <vt:lpstr>Monotype Sorts</vt:lpstr>
      <vt:lpstr>Symbol</vt:lpstr>
      <vt:lpstr>Times New Roman</vt:lpstr>
      <vt:lpstr>Wingdings</vt:lpstr>
      <vt:lpstr>Wingdings 2</vt:lpstr>
      <vt:lpstr>Wingdings 3</vt:lpstr>
      <vt:lpstr>Civic</vt:lpstr>
      <vt:lpstr>Microsoft Equation 3.0</vt:lpstr>
      <vt:lpstr>Advance Database Management System Relational Algebra Tutorial</vt:lpstr>
      <vt:lpstr>Learning Objectives</vt:lpstr>
      <vt:lpstr>Relational Algebra</vt:lpstr>
      <vt:lpstr>Relational Algebra</vt:lpstr>
      <vt:lpstr>Relational Algebra</vt:lpstr>
      <vt:lpstr>Select Operation – Example</vt:lpstr>
      <vt:lpstr>Select Operation</vt:lpstr>
      <vt:lpstr>Project Operation – Example</vt:lpstr>
      <vt:lpstr>Project Operation</vt:lpstr>
      <vt:lpstr>Composition of Relational Operations</vt:lpstr>
      <vt:lpstr>Union Operation – Example</vt:lpstr>
      <vt:lpstr>Union Operation</vt:lpstr>
      <vt:lpstr>Set Difference Operation – Example</vt:lpstr>
      <vt:lpstr>Set Difference Operation</vt:lpstr>
      <vt:lpstr>Cartesian-Product Operation –  Example</vt:lpstr>
      <vt:lpstr>Cartesian-Product Operation</vt:lpstr>
      <vt:lpstr>Composition of Operations</vt:lpstr>
      <vt:lpstr>Rename Operation</vt:lpstr>
      <vt:lpstr>Banking Example</vt:lpstr>
      <vt:lpstr>Example Queries</vt:lpstr>
      <vt:lpstr>Example Queries</vt:lpstr>
      <vt:lpstr>Example Queries</vt:lpstr>
      <vt:lpstr>Example Queries</vt:lpstr>
      <vt:lpstr>Formal Definition</vt:lpstr>
      <vt:lpstr>Additional Operations</vt:lpstr>
      <vt:lpstr>Set-Intersection Operation</vt:lpstr>
      <vt:lpstr>Set-Intersection Operation – Example</vt:lpstr>
      <vt:lpstr>Natural-Join Operation</vt:lpstr>
      <vt:lpstr>Natural Join Operation – Example</vt:lpstr>
      <vt:lpstr>Division Operation</vt:lpstr>
      <vt:lpstr>Examples of Division A/B</vt:lpstr>
      <vt:lpstr>Bank Example Queries</vt:lpstr>
      <vt:lpstr>Bank Example Queries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Outer Join</vt:lpstr>
      <vt:lpstr>Outer Join – Example</vt:lpstr>
      <vt:lpstr>Outer Join – Example</vt:lpstr>
      <vt:lpstr>Outer Join – Example</vt:lpstr>
      <vt:lpstr>Null Values</vt:lpstr>
      <vt:lpstr>Null Values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Lecture 02: Entity-Relationship Model(Part 1)</dc:title>
  <dc:subject>Introduction To Database</dc:subject>
  <dc:creator>Juena Ahmed Noshin</dc:creator>
  <cp:lastModifiedBy>Juena Ahmed Noshin</cp:lastModifiedBy>
  <cp:revision>293</cp:revision>
  <cp:lastPrinted>1999-06-28T19:27:31Z</cp:lastPrinted>
  <dcterms:created xsi:type="dcterms:W3CDTF">1999-11-04T22:02:40Z</dcterms:created>
  <dcterms:modified xsi:type="dcterms:W3CDTF">2023-02-22T11:46:42Z</dcterms:modified>
</cp:coreProperties>
</file>