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419" r:id="rId2"/>
    <p:sldId id="420" r:id="rId3"/>
    <p:sldId id="474" r:id="rId4"/>
    <p:sldId id="476" r:id="rId5"/>
    <p:sldId id="475" r:id="rId6"/>
    <p:sldId id="477" r:id="rId7"/>
    <p:sldId id="478" r:id="rId8"/>
    <p:sldId id="479" r:id="rId9"/>
    <p:sldId id="470" r:id="rId10"/>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51865" autoAdjust="0"/>
  </p:normalViewPr>
  <p:slideViewPr>
    <p:cSldViewPr>
      <p:cViewPr varScale="1">
        <p:scale>
          <a:sx n="64" d="100"/>
          <a:sy n="64" d="100"/>
        </p:scale>
        <p:origin x="1336" y="48"/>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A48BF144-6D89-4B37-BF68-F5D7EEA3D048}"/>
    <pc:docChg chg="modSld">
      <pc:chgData name="Juena Ahmed Noshin" userId="df4442bb-949b-4849-8a28-5716394ec665" providerId="ADAL" clId="{A48BF144-6D89-4B37-BF68-F5D7EEA3D048}" dt="2024-06-22T03:01:15.650" v="3" actId="20577"/>
      <pc:docMkLst>
        <pc:docMk/>
      </pc:docMkLst>
      <pc:sldChg chg="modSp mod">
        <pc:chgData name="Juena Ahmed Noshin" userId="df4442bb-949b-4849-8a28-5716394ec665" providerId="ADAL" clId="{A48BF144-6D89-4B37-BF68-F5D7EEA3D048}" dt="2024-06-22T03:01:15.650" v="3" actId="20577"/>
        <pc:sldMkLst>
          <pc:docMk/>
          <pc:sldMk cId="0" sldId="419"/>
        </pc:sldMkLst>
        <pc:spChg chg="mod">
          <ac:chgData name="Juena Ahmed Noshin" userId="df4442bb-949b-4849-8a28-5716394ec665" providerId="ADAL" clId="{A48BF144-6D89-4B37-BF68-F5D7EEA3D048}" dt="2024-06-22T03:01:15.650" v="3" actId="20577"/>
          <ac:spMkLst>
            <pc:docMk/>
            <pc:sldMk cId="0" sldId="419"/>
            <ac:spMk id="5" creationId="{00000000-0000-0000-0000-000000000000}"/>
          </ac:spMkLst>
        </pc:spChg>
      </pc:sldChg>
    </pc:docChg>
  </pc:docChgLst>
  <pc:docChgLst>
    <pc:chgData name="Juena Ahmed Noshin" userId="df4442bb-949b-4849-8a28-5716394ec665" providerId="ADAL" clId="{A935AC6B-9367-4958-A113-C03B9DAD871F}"/>
    <pc:docChg chg="addSld delSld modSld">
      <pc:chgData name="Juena Ahmed Noshin" userId="df4442bb-949b-4849-8a28-5716394ec665" providerId="ADAL" clId="{A935AC6B-9367-4958-A113-C03B9DAD871F}" dt="2023-04-11T05:08:32.366" v="2" actId="2696"/>
      <pc:docMkLst>
        <pc:docMk/>
      </pc:docMkLst>
      <pc:sldChg chg="modSp mod">
        <pc:chgData name="Juena Ahmed Noshin" userId="df4442bb-949b-4849-8a28-5716394ec665" providerId="ADAL" clId="{A935AC6B-9367-4958-A113-C03B9DAD871F}" dt="2023-04-11T04:53:05.008" v="0" actId="14100"/>
        <pc:sldMkLst>
          <pc:docMk/>
          <pc:sldMk cId="2864786252" sldId="478"/>
        </pc:sldMkLst>
        <pc:spChg chg="mod">
          <ac:chgData name="Juena Ahmed Noshin" userId="df4442bb-949b-4849-8a28-5716394ec665" providerId="ADAL" clId="{A935AC6B-9367-4958-A113-C03B9DAD871F}" dt="2023-04-11T04:53:05.008" v="0" actId="14100"/>
          <ac:spMkLst>
            <pc:docMk/>
            <pc:sldMk cId="2864786252" sldId="478"/>
            <ac:spMk id="3" creationId="{00000000-0000-0000-0000-000000000000}"/>
          </ac:spMkLst>
        </pc:spChg>
      </pc:sldChg>
      <pc:sldChg chg="new del">
        <pc:chgData name="Juena Ahmed Noshin" userId="df4442bb-949b-4849-8a28-5716394ec665" providerId="ADAL" clId="{A935AC6B-9367-4958-A113-C03B9DAD871F}" dt="2023-04-11T05:08:32.366" v="2" actId="2696"/>
        <pc:sldMkLst>
          <pc:docMk/>
          <pc:sldMk cId="2629541082"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5814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a:solidFill>
                  <a:schemeClr val="tx1">
                    <a:lumMod val="75000"/>
                    <a:lumOff val="25000"/>
                  </a:schemeClr>
                </a:solidFill>
              </a:rPr>
              <a:t>Lecture 06:</a:t>
            </a:r>
            <a:br>
              <a:rPr lang="en-US" sz="4000" b="1" dirty="0">
                <a:solidFill>
                  <a:schemeClr val="tx1">
                    <a:lumMod val="75000"/>
                    <a:lumOff val="25000"/>
                  </a:schemeClr>
                </a:solidFill>
              </a:rPr>
            </a:br>
            <a:r>
              <a:rPr lang="en-US" sz="4000" b="1" dirty="0">
                <a:solidFill>
                  <a:schemeClr val="tx1">
                    <a:lumMod val="75000"/>
                    <a:lumOff val="25000"/>
                  </a:schemeClr>
                </a:solidFill>
              </a:rPr>
              <a:t>PL/SQL Subprogram Part 02:</a:t>
            </a:r>
            <a:br>
              <a:rPr lang="en-US" sz="4000" b="1" dirty="0">
                <a:solidFill>
                  <a:schemeClr val="tx1">
                    <a:lumMod val="75000"/>
                    <a:lumOff val="25000"/>
                  </a:schemeClr>
                </a:solidFill>
              </a:rPr>
            </a:br>
            <a:r>
              <a:rPr lang="en-US" sz="4000" b="1" dirty="0">
                <a:solidFill>
                  <a:schemeClr val="tx1">
                    <a:lumMod val="75000"/>
                    <a:lumOff val="25000"/>
                  </a:schemeClr>
                </a:solidFill>
              </a:rPr>
              <a:t>Functions</a:t>
            </a:r>
            <a:br>
              <a:rPr lang="en-US" sz="4000" b="1" dirty="0">
                <a:solidFill>
                  <a:schemeClr val="tx1">
                    <a:lumMod val="75000"/>
                    <a:lumOff val="25000"/>
                  </a:schemeClr>
                </a:solidFill>
              </a:rPr>
            </a:b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2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None/>
              <a:defRPr/>
            </a:pPr>
            <a:endParaRPr lang="en-US" dirty="0">
              <a:solidFill>
                <a:schemeClr val="tx1">
                  <a:lumMod val="75000"/>
                  <a:lumOff val="25000"/>
                </a:schemeClr>
              </a:solidFill>
            </a:endParaRPr>
          </a:p>
          <a:p>
            <a:pPr marL="274320" indent="-274320" eaLnBrk="1" fontAlgn="auto" hangingPunct="1">
              <a:spcAft>
                <a:spcPts val="0"/>
              </a:spcAft>
              <a:buFont typeface="Wingdings 2"/>
              <a:buChar char=""/>
              <a:defRPr/>
            </a:pPr>
            <a:r>
              <a:rPr lang="en-US" dirty="0"/>
              <a:t>PL/SQL Functions</a:t>
            </a:r>
          </a:p>
          <a:p>
            <a:pPr marL="274320" indent="-274320" eaLnBrk="1" fontAlgn="auto" hangingPunct="1">
              <a:spcAft>
                <a:spcPts val="0"/>
              </a:spcAft>
              <a:buFont typeface="Wingdings 2"/>
              <a:buChar char=""/>
              <a:defRPr/>
            </a:pPr>
            <a:r>
              <a:rPr lang="en-US" dirty="0"/>
              <a:t>Creating and Calling PL/SQL Functions</a:t>
            </a:r>
          </a:p>
          <a:p>
            <a:pPr marL="274320" indent="-274320" eaLnBrk="1" fontAlgn="auto" hangingPunct="1">
              <a:spcAft>
                <a:spcPts val="0"/>
              </a:spcAft>
              <a:buFont typeface="Wingdings 2"/>
              <a:buChar char=""/>
              <a:defRPr/>
            </a:pPr>
            <a:r>
              <a:rPr lang="en-US"/>
              <a:t>Recursive Functions</a:t>
            </a: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Functions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Char char=""/>
              <a:defRPr/>
            </a:pPr>
            <a:endParaRPr lang="en-US" dirty="0"/>
          </a:p>
          <a:p>
            <a:r>
              <a:rPr lang="en-US" sz="3200" dirty="0"/>
              <a:t>A function is same as a procedure except that it returns a value</a:t>
            </a:r>
          </a:p>
          <a:p>
            <a:r>
              <a:rPr lang="en-US" sz="3200" dirty="0"/>
              <a:t>Therefore, all the discussions of the previous lecture are true for functions too</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Creating a Function</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32500" lnSpcReduction="20000"/>
          </a:bodyPr>
          <a:lstStyle/>
          <a:p>
            <a:pPr>
              <a:buNone/>
            </a:pPr>
            <a:r>
              <a:rPr lang="en-US" sz="4800" dirty="0"/>
              <a:t>A standalone function is created using the </a:t>
            </a:r>
            <a:r>
              <a:rPr lang="en-US" sz="4800" b="1" dirty="0"/>
              <a:t>CREATE FUNCTION</a:t>
            </a:r>
            <a:r>
              <a:rPr lang="en-US" sz="4800" dirty="0"/>
              <a:t> statement.</a:t>
            </a:r>
          </a:p>
          <a:p>
            <a:pPr>
              <a:buNone/>
            </a:pPr>
            <a:r>
              <a:rPr lang="en-US" sz="4800" dirty="0"/>
              <a:t>The simplified syntax for the </a:t>
            </a:r>
            <a:r>
              <a:rPr lang="en-US" sz="4800" b="1" dirty="0"/>
              <a:t>CREATE OR REPLACE FUNCTION</a:t>
            </a:r>
          </a:p>
          <a:p>
            <a:pPr>
              <a:buNone/>
            </a:pPr>
            <a:r>
              <a:rPr lang="en-US" sz="4800" dirty="0"/>
              <a:t>statement is as follows −</a:t>
            </a:r>
          </a:p>
          <a:p>
            <a:pPr>
              <a:buNone/>
            </a:pPr>
            <a:r>
              <a:rPr lang="en-US" sz="4800" dirty="0"/>
              <a:t>	</a:t>
            </a:r>
          </a:p>
          <a:p>
            <a:pPr>
              <a:buNone/>
            </a:pPr>
            <a:r>
              <a:rPr lang="en-US" sz="4400" b="1" i="1" dirty="0"/>
              <a:t>	CREATE [OR REPLACE] FUNCTION </a:t>
            </a:r>
            <a:r>
              <a:rPr lang="en-US" sz="4400" b="1" i="1" dirty="0" err="1"/>
              <a:t>function_name</a:t>
            </a:r>
            <a:r>
              <a:rPr lang="en-US" sz="4400" b="1" i="1" dirty="0"/>
              <a:t>  [(</a:t>
            </a:r>
            <a:r>
              <a:rPr lang="en-US" sz="4400" b="1" i="1" dirty="0" err="1"/>
              <a:t>parameter_name</a:t>
            </a:r>
            <a:r>
              <a:rPr lang="en-US" sz="4400" b="1" i="1" dirty="0"/>
              <a:t> [IN | OUT | IN OUT] type [, ...])]  RETURN </a:t>
            </a:r>
            <a:r>
              <a:rPr lang="en-US" sz="4400" b="1" i="1" dirty="0" err="1"/>
              <a:t>return_datatype</a:t>
            </a:r>
            <a:r>
              <a:rPr lang="en-US" sz="4400" b="1" i="1" dirty="0"/>
              <a:t> </a:t>
            </a:r>
          </a:p>
          <a:p>
            <a:pPr>
              <a:buNone/>
            </a:pPr>
            <a:r>
              <a:rPr lang="en-US" sz="4400" b="1" i="1" dirty="0"/>
              <a:t>	{IS | AS} </a:t>
            </a:r>
          </a:p>
          <a:p>
            <a:pPr>
              <a:buNone/>
            </a:pPr>
            <a:r>
              <a:rPr lang="en-US" sz="4400" b="1" i="1" dirty="0"/>
              <a:t>	BEGIN </a:t>
            </a:r>
          </a:p>
          <a:p>
            <a:pPr>
              <a:buNone/>
            </a:pPr>
            <a:r>
              <a:rPr lang="en-US" sz="4400" b="1" i="1" dirty="0"/>
              <a:t>	&lt; </a:t>
            </a:r>
            <a:r>
              <a:rPr lang="en-US" sz="4400" b="1" i="1" dirty="0" err="1"/>
              <a:t>function_body</a:t>
            </a:r>
            <a:r>
              <a:rPr lang="en-US" sz="4400" b="1" i="1" dirty="0"/>
              <a:t> &gt; </a:t>
            </a:r>
          </a:p>
          <a:p>
            <a:pPr>
              <a:buNone/>
            </a:pPr>
            <a:r>
              <a:rPr lang="en-US" sz="4400" b="1" i="1" dirty="0"/>
              <a:t>	END [</a:t>
            </a:r>
            <a:r>
              <a:rPr lang="en-US" sz="4400" b="1" i="1" dirty="0" err="1"/>
              <a:t>function_name</a:t>
            </a:r>
            <a:r>
              <a:rPr lang="en-US" sz="4400" b="1" i="1" dirty="0"/>
              <a:t>];</a:t>
            </a:r>
          </a:p>
          <a:p>
            <a:pPr>
              <a:buNone/>
            </a:pPr>
            <a:r>
              <a:rPr lang="en-US" sz="3200" dirty="0"/>
              <a:t>	</a:t>
            </a:r>
            <a:r>
              <a:rPr lang="en-US" sz="4400" dirty="0"/>
              <a:t>Where,</a:t>
            </a:r>
          </a:p>
          <a:p>
            <a:pPr lvl="1"/>
            <a:r>
              <a:rPr lang="en-US" sz="4000" i="1" dirty="0">
                <a:solidFill>
                  <a:schemeClr val="tx1"/>
                </a:solidFill>
              </a:rPr>
              <a:t>function-name</a:t>
            </a:r>
            <a:r>
              <a:rPr lang="en-US" sz="4000" dirty="0">
                <a:solidFill>
                  <a:schemeClr val="tx1"/>
                </a:solidFill>
              </a:rPr>
              <a:t> specifies the name of the function.</a:t>
            </a:r>
          </a:p>
          <a:p>
            <a:pPr lvl="1"/>
            <a:r>
              <a:rPr lang="en-US" sz="4000" dirty="0">
                <a:solidFill>
                  <a:schemeClr val="tx1"/>
                </a:solidFill>
              </a:rPr>
              <a:t>[OR REPLACE] option allows the modification of an existing function.</a:t>
            </a:r>
          </a:p>
          <a:p>
            <a:pPr lvl="1"/>
            <a:r>
              <a:rPr lang="en-US" sz="4000" dirty="0">
                <a:solidFill>
                  <a:schemeClr val="tx1"/>
                </a:solidFill>
              </a:rPr>
              <a:t>The optional parameter list contains name, mode and types of the parameters. IN represents the value that will be passed from outside and OUT represents the parameter that will be used to return a value outside of the procedure.</a:t>
            </a:r>
          </a:p>
          <a:p>
            <a:pPr lvl="1"/>
            <a:r>
              <a:rPr lang="en-US" sz="4000" dirty="0">
                <a:solidFill>
                  <a:schemeClr val="tx1"/>
                </a:solidFill>
              </a:rPr>
              <a:t>The function must contain a </a:t>
            </a:r>
            <a:r>
              <a:rPr lang="en-US" sz="4000" b="1" dirty="0">
                <a:solidFill>
                  <a:schemeClr val="tx1"/>
                </a:solidFill>
              </a:rPr>
              <a:t>return</a:t>
            </a:r>
            <a:r>
              <a:rPr lang="en-US" sz="4000" dirty="0">
                <a:solidFill>
                  <a:schemeClr val="tx1"/>
                </a:solidFill>
              </a:rPr>
              <a:t> statement.</a:t>
            </a:r>
          </a:p>
          <a:p>
            <a:pPr lvl="1"/>
            <a:r>
              <a:rPr lang="en-US" sz="4000" dirty="0">
                <a:solidFill>
                  <a:schemeClr val="tx1"/>
                </a:solidFill>
              </a:rPr>
              <a:t>The </a:t>
            </a:r>
            <a:r>
              <a:rPr lang="en-US" sz="4000" i="1" dirty="0">
                <a:solidFill>
                  <a:schemeClr val="tx1"/>
                </a:solidFill>
              </a:rPr>
              <a:t>RETURN</a:t>
            </a:r>
            <a:r>
              <a:rPr lang="en-US" sz="4000" dirty="0">
                <a:solidFill>
                  <a:schemeClr val="tx1"/>
                </a:solidFill>
              </a:rPr>
              <a:t> clause specifies the data type you are going to return from the function.</a:t>
            </a:r>
          </a:p>
          <a:p>
            <a:pPr lvl="1"/>
            <a:r>
              <a:rPr lang="en-US" sz="4000" i="1" dirty="0">
                <a:solidFill>
                  <a:schemeClr val="tx1"/>
                </a:solidFill>
              </a:rPr>
              <a:t>function-body</a:t>
            </a:r>
            <a:r>
              <a:rPr lang="en-US" sz="4000" dirty="0">
                <a:solidFill>
                  <a:schemeClr val="tx1"/>
                </a:solidFill>
              </a:rPr>
              <a:t> contains the executable part.</a:t>
            </a:r>
          </a:p>
          <a:p>
            <a:pPr lvl="1"/>
            <a:r>
              <a:rPr lang="en-US" sz="4000" dirty="0">
                <a:solidFill>
                  <a:schemeClr val="tx1"/>
                </a:solidFill>
              </a:rPr>
              <a:t>The AS keyword is used instead of the IS keyword for creating a standalone function.</a:t>
            </a:r>
          </a:p>
          <a:p>
            <a:endParaRPr lang="en-US" sz="4400" dirty="0"/>
          </a:p>
          <a:p>
            <a:endParaRPr lang="en-US" sz="4400" dirty="0"/>
          </a:p>
          <a:p>
            <a:endParaRPr lang="en-US" sz="4400" dirty="0"/>
          </a:p>
          <a:p>
            <a:endParaRPr lang="en-US" sz="4400" dirty="0"/>
          </a:p>
          <a:p>
            <a:endParaRPr lang="en-US" sz="4400" dirty="0"/>
          </a:p>
          <a:p>
            <a:endParaRPr lang="en-US" sz="4400" dirty="0"/>
          </a:p>
          <a:p>
            <a:pPr marL="274320" indent="-274320" eaLnBrk="1" fontAlgn="auto" hangingPunct="1">
              <a:spcAft>
                <a:spcPts val="0"/>
              </a:spcAft>
              <a:buFont typeface="Wingdings 2"/>
              <a:buNone/>
              <a:defRPr/>
            </a:pPr>
            <a:endParaRPr lang="en-US" sz="44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94188027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Function Example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None/>
              <a:defRPr/>
            </a:pPr>
            <a:r>
              <a:rPr lang="en-US" sz="2000" b="1" dirty="0">
                <a:solidFill>
                  <a:schemeClr val="tx1">
                    <a:lumMod val="75000"/>
                    <a:lumOff val="25000"/>
                  </a:schemeClr>
                </a:solidFill>
              </a:rPr>
              <a:t>CREATE OR REPLACE FUNCTION </a:t>
            </a:r>
            <a:r>
              <a:rPr lang="en-US" sz="2000" b="1" dirty="0" err="1">
                <a:solidFill>
                  <a:schemeClr val="tx1">
                    <a:lumMod val="75000"/>
                    <a:lumOff val="25000"/>
                  </a:schemeClr>
                </a:solidFill>
              </a:rPr>
              <a:t>totalCustomers</a:t>
            </a:r>
            <a:r>
              <a:rPr lang="en-US" sz="2000" b="1" dirty="0">
                <a:solidFill>
                  <a:schemeClr val="tx1">
                    <a:lumMod val="75000"/>
                    <a:lumOff val="25000"/>
                  </a:schemeClr>
                </a:solidFill>
              </a:rPr>
              <a:t> </a:t>
            </a:r>
          </a:p>
          <a:p>
            <a:pPr marL="274320" indent="-274320" eaLnBrk="1" fontAlgn="auto" hangingPunct="1">
              <a:spcAft>
                <a:spcPts val="0"/>
              </a:spcAft>
              <a:buNone/>
              <a:defRPr/>
            </a:pPr>
            <a:r>
              <a:rPr lang="en-US" sz="2000" b="1" dirty="0">
                <a:solidFill>
                  <a:schemeClr val="tx1">
                    <a:lumMod val="75000"/>
                    <a:lumOff val="25000"/>
                  </a:schemeClr>
                </a:solidFill>
              </a:rPr>
              <a:t>RETURN number AS </a:t>
            </a:r>
          </a:p>
          <a:p>
            <a:pPr marL="274320" indent="-274320" eaLnBrk="1" fontAlgn="auto" hangingPunct="1">
              <a:spcAft>
                <a:spcPts val="0"/>
              </a:spcAft>
              <a:buNone/>
              <a:defRPr/>
            </a:pPr>
            <a:r>
              <a:rPr lang="en-US" sz="2000" b="1" dirty="0">
                <a:solidFill>
                  <a:schemeClr val="tx1">
                    <a:lumMod val="75000"/>
                    <a:lumOff val="25000"/>
                  </a:schemeClr>
                </a:solidFill>
              </a:rPr>
              <a:t>   total number(2) := 0; </a:t>
            </a:r>
          </a:p>
          <a:p>
            <a:pPr marL="274320" indent="-274320" eaLnBrk="1" fontAlgn="auto" hangingPunct="1">
              <a:spcAft>
                <a:spcPts val="0"/>
              </a:spcAft>
              <a:buNone/>
              <a:defRPr/>
            </a:pPr>
            <a:r>
              <a:rPr lang="en-US" sz="2000" b="1" dirty="0">
                <a:solidFill>
                  <a:schemeClr val="tx1">
                    <a:lumMod val="75000"/>
                    <a:lumOff val="25000"/>
                  </a:schemeClr>
                </a:solidFill>
              </a:rPr>
              <a:t>BEGIN </a:t>
            </a:r>
          </a:p>
          <a:p>
            <a:pPr marL="274320" indent="-274320" eaLnBrk="1" fontAlgn="auto" hangingPunct="1">
              <a:spcAft>
                <a:spcPts val="0"/>
              </a:spcAft>
              <a:buNone/>
              <a:defRPr/>
            </a:pPr>
            <a:r>
              <a:rPr lang="en-US" sz="2000" b="1" dirty="0">
                <a:solidFill>
                  <a:schemeClr val="tx1">
                    <a:lumMod val="75000"/>
                    <a:lumOff val="25000"/>
                  </a:schemeClr>
                </a:solidFill>
              </a:rPr>
              <a:t>   SELECT count(*) into total </a:t>
            </a:r>
          </a:p>
          <a:p>
            <a:pPr marL="274320" indent="-274320" eaLnBrk="1" fontAlgn="auto" hangingPunct="1">
              <a:spcAft>
                <a:spcPts val="0"/>
              </a:spcAft>
              <a:buNone/>
              <a:defRPr/>
            </a:pPr>
            <a:r>
              <a:rPr lang="en-US" sz="2000" b="1" dirty="0">
                <a:solidFill>
                  <a:schemeClr val="tx1">
                    <a:lumMod val="75000"/>
                    <a:lumOff val="25000"/>
                  </a:schemeClr>
                </a:solidFill>
              </a:rPr>
              <a:t>   FROM customers;  </a:t>
            </a:r>
          </a:p>
          <a:p>
            <a:pPr marL="274320" indent="-274320" eaLnBrk="1" fontAlgn="auto" hangingPunct="1">
              <a:spcAft>
                <a:spcPts val="0"/>
              </a:spcAft>
              <a:buNone/>
              <a:defRPr/>
            </a:pPr>
            <a:r>
              <a:rPr lang="en-US" sz="2000" b="1" dirty="0">
                <a:solidFill>
                  <a:schemeClr val="tx1">
                    <a:lumMod val="75000"/>
                    <a:lumOff val="25000"/>
                  </a:schemeClr>
                </a:solidFill>
              </a:rPr>
              <a:t>   RETURN total; </a:t>
            </a:r>
          </a:p>
          <a:p>
            <a:pPr marL="274320" indent="-274320" eaLnBrk="1" fontAlgn="auto" hangingPunct="1">
              <a:spcAft>
                <a:spcPts val="0"/>
              </a:spcAft>
              <a:buNone/>
              <a:defRPr/>
            </a:pPr>
            <a:r>
              <a:rPr lang="en-US" sz="2000" b="1" dirty="0">
                <a:solidFill>
                  <a:schemeClr val="tx1">
                    <a:lumMod val="75000"/>
                    <a:lumOff val="25000"/>
                  </a:schemeClr>
                </a:solidFill>
              </a:rPr>
              <a:t>END; </a:t>
            </a:r>
          </a:p>
          <a:p>
            <a:pPr marL="274320" indent="-274320" eaLnBrk="1" fontAlgn="auto" hangingPunct="1">
              <a:spcAft>
                <a:spcPts val="0"/>
              </a:spcAft>
              <a:buNone/>
              <a:defRPr/>
            </a:pPr>
            <a:r>
              <a:rPr lang="en-US" sz="2000" b="1" dirty="0">
                <a:solidFill>
                  <a:schemeClr val="tx1">
                    <a:lumMod val="75000"/>
                    <a:lumOff val="25000"/>
                  </a:schemeClr>
                </a:solidFill>
              </a:rPr>
              <a:t>/ </a:t>
            </a:r>
          </a:p>
        </p:txBody>
      </p:sp>
    </p:spTree>
    <p:extLst>
      <p:ext uri="{BB962C8B-B14F-4D97-AF65-F5344CB8AC3E}">
        <p14:creationId xmlns:p14="http://schemas.microsoft.com/office/powerpoint/2010/main" val="306531102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Calling a Function</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Autofit/>
          </a:bodyPr>
          <a:lstStyle/>
          <a:p>
            <a:pPr marL="274320" indent="-274320" eaLnBrk="1" fontAlgn="auto" hangingPunct="1">
              <a:spcAft>
                <a:spcPts val="0"/>
              </a:spcAft>
              <a:buNone/>
              <a:defRPr/>
            </a:pPr>
            <a:r>
              <a:rPr lang="en-US" sz="2000" b="1" dirty="0">
                <a:solidFill>
                  <a:schemeClr val="tx1">
                    <a:lumMod val="75000"/>
                    <a:lumOff val="25000"/>
                  </a:schemeClr>
                </a:solidFill>
              </a:rPr>
              <a:t>DECLARE </a:t>
            </a:r>
          </a:p>
          <a:p>
            <a:pPr marL="274320" indent="-274320" eaLnBrk="1" fontAlgn="auto" hangingPunct="1">
              <a:spcAft>
                <a:spcPts val="0"/>
              </a:spcAft>
              <a:buNone/>
              <a:defRPr/>
            </a:pPr>
            <a:r>
              <a:rPr lang="en-US" sz="2000" b="1" dirty="0">
                <a:solidFill>
                  <a:schemeClr val="tx1">
                    <a:lumMod val="75000"/>
                    <a:lumOff val="25000"/>
                  </a:schemeClr>
                </a:solidFill>
              </a:rPr>
              <a:t>   c number(2); </a:t>
            </a:r>
          </a:p>
          <a:p>
            <a:pPr marL="274320" indent="-274320" eaLnBrk="1" fontAlgn="auto" hangingPunct="1">
              <a:spcAft>
                <a:spcPts val="0"/>
              </a:spcAft>
              <a:buNone/>
              <a:defRPr/>
            </a:pPr>
            <a:r>
              <a:rPr lang="en-US" sz="2000" b="1" dirty="0">
                <a:solidFill>
                  <a:schemeClr val="tx1">
                    <a:lumMod val="75000"/>
                    <a:lumOff val="25000"/>
                  </a:schemeClr>
                </a:solidFill>
              </a:rPr>
              <a:t>BEGIN </a:t>
            </a:r>
          </a:p>
          <a:p>
            <a:pPr marL="274320" indent="-274320" eaLnBrk="1" fontAlgn="auto" hangingPunct="1">
              <a:spcAft>
                <a:spcPts val="0"/>
              </a:spcAft>
              <a:buNone/>
              <a:defRPr/>
            </a:pPr>
            <a:r>
              <a:rPr lang="en-US" sz="2000" b="1" dirty="0">
                <a:solidFill>
                  <a:schemeClr val="tx1">
                    <a:lumMod val="75000"/>
                    <a:lumOff val="25000"/>
                  </a:schemeClr>
                </a:solidFill>
              </a:rPr>
              <a:t>   c := </a:t>
            </a:r>
            <a:r>
              <a:rPr lang="en-US" sz="2000" b="1" dirty="0" err="1">
                <a:solidFill>
                  <a:schemeClr val="tx1">
                    <a:lumMod val="75000"/>
                    <a:lumOff val="25000"/>
                  </a:schemeClr>
                </a:solidFill>
              </a:rPr>
              <a:t>totalCustomers</a:t>
            </a:r>
            <a:r>
              <a:rPr lang="en-US" sz="2000" b="1" dirty="0">
                <a:solidFill>
                  <a:schemeClr val="tx1">
                    <a:lumMod val="75000"/>
                    <a:lumOff val="25000"/>
                  </a:schemeClr>
                </a:solidFill>
              </a:rPr>
              <a:t>(); </a:t>
            </a:r>
          </a:p>
          <a:p>
            <a:pPr marL="274320" indent="-274320" eaLnBrk="1" fontAlgn="auto" hangingPunct="1">
              <a:spcAft>
                <a:spcPts val="0"/>
              </a:spcAft>
              <a:buNone/>
              <a:defRPr/>
            </a:pPr>
            <a:r>
              <a:rPr lang="en-US" sz="2000" b="1" dirty="0">
                <a:solidFill>
                  <a:schemeClr val="tx1">
                    <a:lumMod val="75000"/>
                    <a:lumOff val="25000"/>
                  </a:schemeClr>
                </a:solidFill>
              </a:rPr>
              <a:t>   </a:t>
            </a:r>
            <a:r>
              <a:rPr lang="en-US" sz="2000" b="1" dirty="0" err="1">
                <a:solidFill>
                  <a:schemeClr val="tx1">
                    <a:lumMod val="75000"/>
                    <a:lumOff val="25000"/>
                  </a:schemeClr>
                </a:solidFill>
              </a:rPr>
              <a:t>dbms_output.put_line</a:t>
            </a:r>
            <a:r>
              <a:rPr lang="en-US" sz="2000" b="1" dirty="0">
                <a:solidFill>
                  <a:schemeClr val="tx1">
                    <a:lumMod val="75000"/>
                    <a:lumOff val="25000"/>
                  </a:schemeClr>
                </a:solidFill>
              </a:rPr>
              <a:t>('Total no. of Customers: ' || c); </a:t>
            </a:r>
          </a:p>
          <a:p>
            <a:pPr marL="274320" indent="-274320" eaLnBrk="1" fontAlgn="auto" hangingPunct="1">
              <a:spcAft>
                <a:spcPts val="0"/>
              </a:spcAft>
              <a:buNone/>
              <a:defRPr/>
            </a:pPr>
            <a:r>
              <a:rPr lang="en-US" sz="2000" b="1" dirty="0">
                <a:solidFill>
                  <a:schemeClr val="tx1">
                    <a:lumMod val="75000"/>
                    <a:lumOff val="25000"/>
                  </a:schemeClr>
                </a:solidFill>
              </a:rPr>
              <a:t>END; </a:t>
            </a:r>
          </a:p>
          <a:p>
            <a:pPr marL="274320" indent="-274320" eaLnBrk="1" fontAlgn="auto" hangingPunct="1">
              <a:spcAft>
                <a:spcPts val="0"/>
              </a:spcAft>
              <a:buNone/>
              <a:defRPr/>
            </a:pPr>
            <a:r>
              <a:rPr lang="en-US" sz="2000" b="1" dirty="0">
                <a:solidFill>
                  <a:schemeClr val="tx1">
                    <a:lumMod val="75000"/>
                    <a:lumOff val="25000"/>
                  </a:schemeClr>
                </a:solidFill>
              </a:rPr>
              <a:t>/</a:t>
            </a:r>
          </a:p>
        </p:txBody>
      </p:sp>
    </p:spTree>
    <p:extLst>
      <p:ext uri="{BB962C8B-B14F-4D97-AF65-F5344CB8AC3E}">
        <p14:creationId xmlns:p14="http://schemas.microsoft.com/office/powerpoint/2010/main" val="35983072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Function Example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3" name="Content Placeholder 2"/>
          <p:cNvSpPr>
            <a:spLocks noGrp="1"/>
          </p:cNvSpPr>
          <p:nvPr>
            <p:ph sz="quarter" idx="1"/>
          </p:nvPr>
        </p:nvSpPr>
        <p:spPr>
          <a:xfrm>
            <a:off x="457199" y="1600200"/>
            <a:ext cx="8378825" cy="4572000"/>
          </a:xfrm>
        </p:spPr>
        <p:txBody>
          <a:bodyPr>
            <a:normAutofit fontScale="32500" lnSpcReduction="20000"/>
          </a:bodyPr>
          <a:lstStyle/>
          <a:p>
            <a:pPr marL="274320" indent="-274320" eaLnBrk="1" fontAlgn="auto" hangingPunct="1">
              <a:spcAft>
                <a:spcPts val="0"/>
              </a:spcAft>
              <a:buNone/>
              <a:defRPr/>
            </a:pPr>
            <a:r>
              <a:rPr lang="en-US" sz="3600" b="1" dirty="0">
                <a:solidFill>
                  <a:schemeClr val="tx1">
                    <a:lumMod val="75000"/>
                    <a:lumOff val="25000"/>
                  </a:schemeClr>
                </a:solidFill>
              </a:rPr>
              <a:t>DECLARE </a:t>
            </a:r>
          </a:p>
          <a:p>
            <a:pPr marL="274320" indent="-274320" eaLnBrk="1" fontAlgn="auto" hangingPunct="1">
              <a:spcAft>
                <a:spcPts val="0"/>
              </a:spcAft>
              <a:buNone/>
              <a:defRPr/>
            </a:pPr>
            <a:r>
              <a:rPr lang="en-US" sz="3600" b="1" dirty="0">
                <a:solidFill>
                  <a:schemeClr val="tx1">
                    <a:lumMod val="75000"/>
                    <a:lumOff val="25000"/>
                  </a:schemeClr>
                </a:solidFill>
              </a:rPr>
              <a:t>   a number; </a:t>
            </a:r>
          </a:p>
          <a:p>
            <a:pPr marL="274320" indent="-274320" eaLnBrk="1" fontAlgn="auto" hangingPunct="1">
              <a:spcAft>
                <a:spcPts val="0"/>
              </a:spcAft>
              <a:buNone/>
              <a:defRPr/>
            </a:pPr>
            <a:r>
              <a:rPr lang="en-US" sz="3600" b="1" dirty="0">
                <a:solidFill>
                  <a:schemeClr val="tx1">
                    <a:lumMod val="75000"/>
                    <a:lumOff val="25000"/>
                  </a:schemeClr>
                </a:solidFill>
              </a:rPr>
              <a:t>   b number; </a:t>
            </a:r>
          </a:p>
          <a:p>
            <a:pPr marL="274320" indent="-274320" eaLnBrk="1" fontAlgn="auto" hangingPunct="1">
              <a:spcAft>
                <a:spcPts val="0"/>
              </a:spcAft>
              <a:buNone/>
              <a:defRPr/>
            </a:pPr>
            <a:r>
              <a:rPr lang="en-US" sz="3600" b="1" dirty="0">
                <a:solidFill>
                  <a:schemeClr val="tx1">
                    <a:lumMod val="75000"/>
                    <a:lumOff val="25000"/>
                  </a:schemeClr>
                </a:solidFill>
              </a:rPr>
              <a:t>   c number; </a:t>
            </a:r>
          </a:p>
          <a:p>
            <a:pPr marL="274320" indent="-274320" eaLnBrk="1" fontAlgn="auto" hangingPunct="1">
              <a:spcAft>
                <a:spcPts val="0"/>
              </a:spcAft>
              <a:buNone/>
              <a:defRPr/>
            </a:pPr>
            <a:r>
              <a:rPr lang="en-US" sz="3600" b="1" dirty="0">
                <a:solidFill>
                  <a:schemeClr val="tx1">
                    <a:lumMod val="75000"/>
                    <a:lumOff val="25000"/>
                  </a:schemeClr>
                </a:solidFill>
              </a:rPr>
              <a:t>FUNCTION </a:t>
            </a:r>
            <a:r>
              <a:rPr lang="en-US" sz="3600" b="1" dirty="0" err="1">
                <a:solidFill>
                  <a:schemeClr val="tx1">
                    <a:lumMod val="75000"/>
                    <a:lumOff val="25000"/>
                  </a:schemeClr>
                </a:solidFill>
              </a:rPr>
              <a:t>findMax</a:t>
            </a:r>
            <a:r>
              <a:rPr lang="en-US" sz="3600" b="1" dirty="0">
                <a:solidFill>
                  <a:schemeClr val="tx1">
                    <a:lumMod val="75000"/>
                    <a:lumOff val="25000"/>
                  </a:schemeClr>
                </a:solidFill>
              </a:rPr>
              <a:t>(x IN number, y IN number)  </a:t>
            </a:r>
          </a:p>
          <a:p>
            <a:pPr marL="274320" indent="-274320" eaLnBrk="1" fontAlgn="auto" hangingPunct="1">
              <a:spcAft>
                <a:spcPts val="0"/>
              </a:spcAft>
              <a:buNone/>
              <a:defRPr/>
            </a:pPr>
            <a:r>
              <a:rPr lang="en-US" sz="3600" b="1" dirty="0">
                <a:solidFill>
                  <a:schemeClr val="tx1">
                    <a:lumMod val="75000"/>
                    <a:lumOff val="25000"/>
                  </a:schemeClr>
                </a:solidFill>
              </a:rPr>
              <a:t>RETURN number </a:t>
            </a:r>
          </a:p>
          <a:p>
            <a:pPr marL="274320" indent="-274320" eaLnBrk="1" fontAlgn="auto" hangingPunct="1">
              <a:spcAft>
                <a:spcPts val="0"/>
              </a:spcAft>
              <a:buNone/>
              <a:defRPr/>
            </a:pPr>
            <a:r>
              <a:rPr lang="en-US" sz="3600" b="1" dirty="0">
                <a:solidFill>
                  <a:schemeClr val="tx1">
                    <a:lumMod val="75000"/>
                    <a:lumOff val="25000"/>
                  </a:schemeClr>
                </a:solidFill>
              </a:rPr>
              <a:t>IS </a:t>
            </a:r>
          </a:p>
          <a:p>
            <a:pPr marL="274320" indent="-274320" eaLnBrk="1" fontAlgn="auto" hangingPunct="1">
              <a:spcAft>
                <a:spcPts val="0"/>
              </a:spcAft>
              <a:buNone/>
              <a:defRPr/>
            </a:pPr>
            <a:r>
              <a:rPr lang="en-US" sz="3600" b="1" dirty="0">
                <a:solidFill>
                  <a:schemeClr val="tx1">
                    <a:lumMod val="75000"/>
                    <a:lumOff val="25000"/>
                  </a:schemeClr>
                </a:solidFill>
              </a:rPr>
              <a:t>    z number; </a:t>
            </a:r>
          </a:p>
          <a:p>
            <a:pPr marL="274320" indent="-274320" eaLnBrk="1" fontAlgn="auto" hangingPunct="1">
              <a:spcAft>
                <a:spcPts val="0"/>
              </a:spcAft>
              <a:buNone/>
              <a:defRPr/>
            </a:pPr>
            <a:r>
              <a:rPr lang="en-US" sz="3600" b="1" dirty="0">
                <a:solidFill>
                  <a:schemeClr val="tx1">
                    <a:lumMod val="75000"/>
                    <a:lumOff val="25000"/>
                  </a:schemeClr>
                </a:solidFill>
              </a:rPr>
              <a:t>BEGIN </a:t>
            </a:r>
          </a:p>
          <a:p>
            <a:pPr marL="274320" indent="-274320" eaLnBrk="1" fontAlgn="auto" hangingPunct="1">
              <a:spcAft>
                <a:spcPts val="0"/>
              </a:spcAft>
              <a:buNone/>
              <a:defRPr/>
            </a:pPr>
            <a:r>
              <a:rPr lang="en-US" sz="3600" b="1" dirty="0">
                <a:solidFill>
                  <a:schemeClr val="tx1">
                    <a:lumMod val="75000"/>
                    <a:lumOff val="25000"/>
                  </a:schemeClr>
                </a:solidFill>
              </a:rPr>
              <a:t>   IF x &gt; y THEN </a:t>
            </a:r>
          </a:p>
          <a:p>
            <a:pPr marL="274320" indent="-274320" eaLnBrk="1" fontAlgn="auto" hangingPunct="1">
              <a:spcAft>
                <a:spcPts val="0"/>
              </a:spcAft>
              <a:buNone/>
              <a:defRPr/>
            </a:pPr>
            <a:r>
              <a:rPr lang="en-US" sz="3600" b="1" dirty="0">
                <a:solidFill>
                  <a:schemeClr val="tx1">
                    <a:lumMod val="75000"/>
                    <a:lumOff val="25000"/>
                  </a:schemeClr>
                </a:solidFill>
              </a:rPr>
              <a:t>      z:= x; </a:t>
            </a:r>
          </a:p>
          <a:p>
            <a:pPr marL="274320" indent="-274320" eaLnBrk="1" fontAlgn="auto" hangingPunct="1">
              <a:spcAft>
                <a:spcPts val="0"/>
              </a:spcAft>
              <a:buNone/>
              <a:defRPr/>
            </a:pPr>
            <a:r>
              <a:rPr lang="en-US" sz="3600" b="1" dirty="0">
                <a:solidFill>
                  <a:schemeClr val="tx1">
                    <a:lumMod val="75000"/>
                    <a:lumOff val="25000"/>
                  </a:schemeClr>
                </a:solidFill>
              </a:rPr>
              <a:t>   ELSE </a:t>
            </a:r>
          </a:p>
          <a:p>
            <a:pPr marL="274320" indent="-274320" eaLnBrk="1" fontAlgn="auto" hangingPunct="1">
              <a:spcAft>
                <a:spcPts val="0"/>
              </a:spcAft>
              <a:buNone/>
              <a:defRPr/>
            </a:pPr>
            <a:r>
              <a:rPr lang="en-US" sz="3600" b="1" dirty="0">
                <a:solidFill>
                  <a:schemeClr val="tx1">
                    <a:lumMod val="75000"/>
                    <a:lumOff val="25000"/>
                  </a:schemeClr>
                </a:solidFill>
              </a:rPr>
              <a:t>      z:= y; </a:t>
            </a:r>
          </a:p>
          <a:p>
            <a:pPr marL="274320" indent="-274320" eaLnBrk="1" fontAlgn="auto" hangingPunct="1">
              <a:spcAft>
                <a:spcPts val="0"/>
              </a:spcAft>
              <a:buNone/>
              <a:defRPr/>
            </a:pPr>
            <a:r>
              <a:rPr lang="en-US" sz="3600" b="1" dirty="0">
                <a:solidFill>
                  <a:schemeClr val="tx1">
                    <a:lumMod val="75000"/>
                    <a:lumOff val="25000"/>
                  </a:schemeClr>
                </a:solidFill>
              </a:rPr>
              <a:t>   END IF;  </a:t>
            </a:r>
          </a:p>
          <a:p>
            <a:pPr marL="274320" indent="-274320" eaLnBrk="1" fontAlgn="auto" hangingPunct="1">
              <a:spcAft>
                <a:spcPts val="0"/>
              </a:spcAft>
              <a:buNone/>
              <a:defRPr/>
            </a:pPr>
            <a:r>
              <a:rPr lang="en-US" sz="3600" b="1" dirty="0">
                <a:solidFill>
                  <a:schemeClr val="tx1">
                    <a:lumMod val="75000"/>
                    <a:lumOff val="25000"/>
                  </a:schemeClr>
                </a:solidFill>
              </a:rPr>
              <a:t>   RETURN z; </a:t>
            </a:r>
          </a:p>
          <a:p>
            <a:pPr marL="274320" indent="-274320" eaLnBrk="1" fontAlgn="auto" hangingPunct="1">
              <a:spcAft>
                <a:spcPts val="0"/>
              </a:spcAft>
              <a:buNone/>
              <a:defRPr/>
            </a:pPr>
            <a:r>
              <a:rPr lang="en-US" sz="3600" b="1" dirty="0">
                <a:solidFill>
                  <a:schemeClr val="tx1">
                    <a:lumMod val="75000"/>
                    <a:lumOff val="25000"/>
                  </a:schemeClr>
                </a:solidFill>
              </a:rPr>
              <a:t>END; </a:t>
            </a:r>
          </a:p>
          <a:p>
            <a:pPr marL="274320" indent="-274320" eaLnBrk="1" fontAlgn="auto" hangingPunct="1">
              <a:spcAft>
                <a:spcPts val="0"/>
              </a:spcAft>
              <a:buNone/>
              <a:defRPr/>
            </a:pPr>
            <a:r>
              <a:rPr lang="en-US" sz="3600" b="1" dirty="0">
                <a:solidFill>
                  <a:schemeClr val="tx1">
                    <a:lumMod val="75000"/>
                    <a:lumOff val="25000"/>
                  </a:schemeClr>
                </a:solidFill>
              </a:rPr>
              <a:t>BEGIN </a:t>
            </a:r>
          </a:p>
          <a:p>
            <a:pPr marL="274320" indent="-274320" eaLnBrk="1" fontAlgn="auto" hangingPunct="1">
              <a:spcAft>
                <a:spcPts val="0"/>
              </a:spcAft>
              <a:buNone/>
              <a:defRPr/>
            </a:pPr>
            <a:r>
              <a:rPr lang="en-US" sz="3600" b="1" dirty="0">
                <a:solidFill>
                  <a:schemeClr val="tx1">
                    <a:lumMod val="75000"/>
                    <a:lumOff val="25000"/>
                  </a:schemeClr>
                </a:solidFill>
              </a:rPr>
              <a:t>   a:= 23; </a:t>
            </a:r>
          </a:p>
          <a:p>
            <a:pPr marL="274320" indent="-274320" eaLnBrk="1" fontAlgn="auto" hangingPunct="1">
              <a:spcAft>
                <a:spcPts val="0"/>
              </a:spcAft>
              <a:buNone/>
              <a:defRPr/>
            </a:pPr>
            <a:r>
              <a:rPr lang="en-US" sz="3600" b="1" dirty="0">
                <a:solidFill>
                  <a:schemeClr val="tx1">
                    <a:lumMod val="75000"/>
                    <a:lumOff val="25000"/>
                  </a:schemeClr>
                </a:solidFill>
              </a:rPr>
              <a:t>   b:= 45;  </a:t>
            </a:r>
          </a:p>
          <a:p>
            <a:pPr marL="274320" indent="-274320" eaLnBrk="1" fontAlgn="auto" hangingPunct="1">
              <a:spcAft>
                <a:spcPts val="0"/>
              </a:spcAft>
              <a:buNone/>
              <a:defRPr/>
            </a:pPr>
            <a:r>
              <a:rPr lang="en-US" sz="3600" b="1" dirty="0">
                <a:solidFill>
                  <a:schemeClr val="tx1">
                    <a:lumMod val="75000"/>
                    <a:lumOff val="25000"/>
                  </a:schemeClr>
                </a:solidFill>
              </a:rPr>
              <a:t>   c := </a:t>
            </a:r>
            <a:r>
              <a:rPr lang="en-US" sz="3600" b="1" dirty="0" err="1">
                <a:solidFill>
                  <a:schemeClr val="tx1">
                    <a:lumMod val="75000"/>
                    <a:lumOff val="25000"/>
                  </a:schemeClr>
                </a:solidFill>
              </a:rPr>
              <a:t>findMax</a:t>
            </a:r>
            <a:r>
              <a:rPr lang="en-US" sz="3600" b="1" dirty="0">
                <a:solidFill>
                  <a:schemeClr val="tx1">
                    <a:lumMod val="75000"/>
                    <a:lumOff val="25000"/>
                  </a:schemeClr>
                </a:solidFill>
              </a:rPr>
              <a:t>(a, b); </a:t>
            </a:r>
          </a:p>
          <a:p>
            <a:pPr marL="274320" indent="-274320" eaLnBrk="1" fontAlgn="auto" hangingPunct="1">
              <a:spcAft>
                <a:spcPts val="0"/>
              </a:spcAft>
              <a:buNone/>
              <a:defRPr/>
            </a:pPr>
            <a:r>
              <a:rPr lang="en-US" sz="3600" b="1" dirty="0">
                <a:solidFill>
                  <a:schemeClr val="tx1">
                    <a:lumMod val="75000"/>
                    <a:lumOff val="25000"/>
                  </a:schemeClr>
                </a:solidFill>
              </a:rPr>
              <a:t>   </a:t>
            </a:r>
            <a:r>
              <a:rPr lang="en-US" sz="3600" b="1" dirty="0" err="1">
                <a:solidFill>
                  <a:schemeClr val="tx1">
                    <a:lumMod val="75000"/>
                    <a:lumOff val="25000"/>
                  </a:schemeClr>
                </a:solidFill>
              </a:rPr>
              <a:t>dbms_output.put_line</a:t>
            </a:r>
            <a:r>
              <a:rPr lang="en-US" sz="3600" b="1" dirty="0">
                <a:solidFill>
                  <a:schemeClr val="tx1">
                    <a:lumMod val="75000"/>
                    <a:lumOff val="25000"/>
                  </a:schemeClr>
                </a:solidFill>
              </a:rPr>
              <a:t>(' Maximum of (23,45): ' || c); </a:t>
            </a:r>
          </a:p>
          <a:p>
            <a:pPr marL="274320" indent="-274320" eaLnBrk="1" fontAlgn="auto" hangingPunct="1">
              <a:spcAft>
                <a:spcPts val="0"/>
              </a:spcAft>
              <a:buNone/>
              <a:defRPr/>
            </a:pPr>
            <a:r>
              <a:rPr lang="en-US" sz="3600" b="1" dirty="0">
                <a:solidFill>
                  <a:schemeClr val="tx1">
                    <a:lumMod val="75000"/>
                    <a:lumOff val="25000"/>
                  </a:schemeClr>
                </a:solidFill>
              </a:rPr>
              <a:t>END; </a:t>
            </a:r>
          </a:p>
          <a:p>
            <a:pPr marL="274320" indent="-274320" eaLnBrk="1" fontAlgn="auto" hangingPunct="1">
              <a:spcAft>
                <a:spcPts val="0"/>
              </a:spcAft>
              <a:buNone/>
              <a:defRPr/>
            </a:pPr>
            <a:r>
              <a:rPr lang="en-US" sz="3600" b="1" dirty="0">
                <a:solidFill>
                  <a:schemeClr val="tx1">
                    <a:lumMod val="75000"/>
                    <a:lumOff val="25000"/>
                  </a:schemeClr>
                </a:solidFill>
              </a:rPr>
              <a:t>/ </a:t>
            </a:r>
          </a:p>
        </p:txBody>
      </p:sp>
      <p:sp>
        <p:nvSpPr>
          <p:cNvPr id="5" name="Rectangle 4"/>
          <p:cNvSpPr/>
          <p:nvPr/>
        </p:nvSpPr>
        <p:spPr>
          <a:xfrm>
            <a:off x="6019800" y="5059251"/>
            <a:ext cx="2971800" cy="13383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Maximum of (23,45): 45 </a:t>
            </a:r>
          </a:p>
        </p:txBody>
      </p:sp>
    </p:spTree>
    <p:extLst>
      <p:ext uri="{BB962C8B-B14F-4D97-AF65-F5344CB8AC3E}">
        <p14:creationId xmlns:p14="http://schemas.microsoft.com/office/powerpoint/2010/main" val="286478625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Recursive Functions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32500" lnSpcReduction="20000"/>
          </a:bodyPr>
          <a:lstStyle/>
          <a:p>
            <a:pPr marL="274320" indent="-274320" eaLnBrk="1" fontAlgn="auto" hangingPunct="1">
              <a:spcAft>
                <a:spcPts val="0"/>
              </a:spcAft>
              <a:buNone/>
              <a:defRPr/>
            </a:pPr>
            <a:r>
              <a:rPr lang="en-US" sz="3600" b="1" dirty="0">
                <a:solidFill>
                  <a:schemeClr val="tx1">
                    <a:lumMod val="75000"/>
                    <a:lumOff val="25000"/>
                  </a:schemeClr>
                </a:solidFill>
              </a:rPr>
              <a:t>DECLARE </a:t>
            </a:r>
          </a:p>
          <a:p>
            <a:pPr marL="274320" indent="-274320" eaLnBrk="1" fontAlgn="auto" hangingPunct="1">
              <a:spcAft>
                <a:spcPts val="0"/>
              </a:spcAft>
              <a:buNone/>
              <a:defRPr/>
            </a:pPr>
            <a:r>
              <a:rPr lang="en-US" sz="3600" b="1" dirty="0">
                <a:solidFill>
                  <a:schemeClr val="tx1">
                    <a:lumMod val="75000"/>
                    <a:lumOff val="25000"/>
                  </a:schemeClr>
                </a:solidFill>
              </a:rPr>
              <a:t>   </a:t>
            </a:r>
            <a:r>
              <a:rPr lang="en-US" sz="3600" b="1" dirty="0" err="1">
                <a:solidFill>
                  <a:schemeClr val="tx1">
                    <a:lumMod val="75000"/>
                    <a:lumOff val="25000"/>
                  </a:schemeClr>
                </a:solidFill>
              </a:rPr>
              <a:t>num</a:t>
            </a:r>
            <a:r>
              <a:rPr lang="en-US" sz="3600" b="1" dirty="0">
                <a:solidFill>
                  <a:schemeClr val="tx1">
                    <a:lumMod val="75000"/>
                    <a:lumOff val="25000"/>
                  </a:schemeClr>
                </a:solidFill>
              </a:rPr>
              <a:t> number; </a:t>
            </a:r>
          </a:p>
          <a:p>
            <a:pPr marL="274320" indent="-274320" eaLnBrk="1" fontAlgn="auto" hangingPunct="1">
              <a:spcAft>
                <a:spcPts val="0"/>
              </a:spcAft>
              <a:buNone/>
              <a:defRPr/>
            </a:pPr>
            <a:r>
              <a:rPr lang="en-US" sz="3600" b="1" dirty="0">
                <a:solidFill>
                  <a:schemeClr val="tx1">
                    <a:lumMod val="75000"/>
                    <a:lumOff val="25000"/>
                  </a:schemeClr>
                </a:solidFill>
              </a:rPr>
              <a:t>   factorial number;  </a:t>
            </a:r>
          </a:p>
          <a:p>
            <a:pPr marL="274320" indent="-274320" eaLnBrk="1" fontAlgn="auto" hangingPunct="1">
              <a:spcAft>
                <a:spcPts val="0"/>
              </a:spcAft>
              <a:buNone/>
              <a:defRPr/>
            </a:pPr>
            <a:r>
              <a:rPr lang="en-US" sz="3600" b="1" dirty="0">
                <a:solidFill>
                  <a:schemeClr val="tx1">
                    <a:lumMod val="75000"/>
                    <a:lumOff val="25000"/>
                  </a:schemeClr>
                </a:solidFill>
              </a:rPr>
              <a:t>   </a:t>
            </a:r>
          </a:p>
          <a:p>
            <a:pPr marL="274320" indent="-274320" eaLnBrk="1" fontAlgn="auto" hangingPunct="1">
              <a:spcAft>
                <a:spcPts val="0"/>
              </a:spcAft>
              <a:buNone/>
              <a:defRPr/>
            </a:pPr>
            <a:r>
              <a:rPr lang="en-US" sz="3600" b="1" dirty="0">
                <a:solidFill>
                  <a:schemeClr val="tx1">
                    <a:lumMod val="75000"/>
                    <a:lumOff val="25000"/>
                  </a:schemeClr>
                </a:solidFill>
              </a:rPr>
              <a:t>FUNCTION fact(x number) </a:t>
            </a:r>
          </a:p>
          <a:p>
            <a:pPr marL="274320" indent="-274320" eaLnBrk="1" fontAlgn="auto" hangingPunct="1">
              <a:spcAft>
                <a:spcPts val="0"/>
              </a:spcAft>
              <a:buNone/>
              <a:defRPr/>
            </a:pPr>
            <a:r>
              <a:rPr lang="en-US" sz="3600" b="1" dirty="0">
                <a:solidFill>
                  <a:schemeClr val="tx1">
                    <a:lumMod val="75000"/>
                    <a:lumOff val="25000"/>
                  </a:schemeClr>
                </a:solidFill>
              </a:rPr>
              <a:t>RETURN number  </a:t>
            </a:r>
          </a:p>
          <a:p>
            <a:pPr marL="274320" indent="-274320" eaLnBrk="1" fontAlgn="auto" hangingPunct="1">
              <a:spcAft>
                <a:spcPts val="0"/>
              </a:spcAft>
              <a:buNone/>
              <a:defRPr/>
            </a:pPr>
            <a:r>
              <a:rPr lang="en-US" sz="3600" b="1" dirty="0">
                <a:solidFill>
                  <a:schemeClr val="tx1">
                    <a:lumMod val="75000"/>
                    <a:lumOff val="25000"/>
                  </a:schemeClr>
                </a:solidFill>
              </a:rPr>
              <a:t>IS </a:t>
            </a:r>
          </a:p>
          <a:p>
            <a:pPr marL="274320" indent="-274320" eaLnBrk="1" fontAlgn="auto" hangingPunct="1">
              <a:spcAft>
                <a:spcPts val="0"/>
              </a:spcAft>
              <a:buNone/>
              <a:defRPr/>
            </a:pPr>
            <a:r>
              <a:rPr lang="en-US" sz="3600" b="1" dirty="0">
                <a:solidFill>
                  <a:schemeClr val="tx1">
                    <a:lumMod val="75000"/>
                    <a:lumOff val="25000"/>
                  </a:schemeClr>
                </a:solidFill>
              </a:rPr>
              <a:t>   f number; </a:t>
            </a:r>
          </a:p>
          <a:p>
            <a:pPr marL="274320" indent="-274320" eaLnBrk="1" fontAlgn="auto" hangingPunct="1">
              <a:spcAft>
                <a:spcPts val="0"/>
              </a:spcAft>
              <a:buNone/>
              <a:defRPr/>
            </a:pPr>
            <a:r>
              <a:rPr lang="en-US" sz="3600" b="1" dirty="0">
                <a:solidFill>
                  <a:schemeClr val="tx1">
                    <a:lumMod val="75000"/>
                    <a:lumOff val="25000"/>
                  </a:schemeClr>
                </a:solidFill>
              </a:rPr>
              <a:t>BEGIN </a:t>
            </a:r>
          </a:p>
          <a:p>
            <a:pPr marL="274320" indent="-274320" eaLnBrk="1" fontAlgn="auto" hangingPunct="1">
              <a:spcAft>
                <a:spcPts val="0"/>
              </a:spcAft>
              <a:buNone/>
              <a:defRPr/>
            </a:pPr>
            <a:r>
              <a:rPr lang="en-US" sz="3600" b="1" dirty="0">
                <a:solidFill>
                  <a:schemeClr val="tx1">
                    <a:lumMod val="75000"/>
                    <a:lumOff val="25000"/>
                  </a:schemeClr>
                </a:solidFill>
              </a:rPr>
              <a:t>   IF x=0 THEN </a:t>
            </a:r>
          </a:p>
          <a:p>
            <a:pPr marL="274320" indent="-274320" eaLnBrk="1" fontAlgn="auto" hangingPunct="1">
              <a:spcAft>
                <a:spcPts val="0"/>
              </a:spcAft>
              <a:buNone/>
              <a:defRPr/>
            </a:pPr>
            <a:r>
              <a:rPr lang="en-US" sz="3600" b="1" dirty="0">
                <a:solidFill>
                  <a:schemeClr val="tx1">
                    <a:lumMod val="75000"/>
                    <a:lumOff val="25000"/>
                  </a:schemeClr>
                </a:solidFill>
              </a:rPr>
              <a:t>      f := 1; </a:t>
            </a:r>
          </a:p>
          <a:p>
            <a:pPr marL="274320" indent="-274320" eaLnBrk="1" fontAlgn="auto" hangingPunct="1">
              <a:spcAft>
                <a:spcPts val="0"/>
              </a:spcAft>
              <a:buNone/>
              <a:defRPr/>
            </a:pPr>
            <a:r>
              <a:rPr lang="en-US" sz="3600" b="1" dirty="0">
                <a:solidFill>
                  <a:schemeClr val="tx1">
                    <a:lumMod val="75000"/>
                    <a:lumOff val="25000"/>
                  </a:schemeClr>
                </a:solidFill>
              </a:rPr>
              <a:t>   ELSE </a:t>
            </a:r>
          </a:p>
          <a:p>
            <a:pPr marL="274320" indent="-274320" eaLnBrk="1" fontAlgn="auto" hangingPunct="1">
              <a:spcAft>
                <a:spcPts val="0"/>
              </a:spcAft>
              <a:buNone/>
              <a:defRPr/>
            </a:pPr>
            <a:r>
              <a:rPr lang="en-US" sz="3600" b="1" dirty="0">
                <a:solidFill>
                  <a:schemeClr val="tx1">
                    <a:lumMod val="75000"/>
                    <a:lumOff val="25000"/>
                  </a:schemeClr>
                </a:solidFill>
              </a:rPr>
              <a:t>      f := x * fact(x-1); </a:t>
            </a:r>
          </a:p>
          <a:p>
            <a:pPr marL="274320" indent="-274320" eaLnBrk="1" fontAlgn="auto" hangingPunct="1">
              <a:spcAft>
                <a:spcPts val="0"/>
              </a:spcAft>
              <a:buNone/>
              <a:defRPr/>
            </a:pPr>
            <a:r>
              <a:rPr lang="en-US" sz="3600" b="1" dirty="0">
                <a:solidFill>
                  <a:schemeClr val="tx1">
                    <a:lumMod val="75000"/>
                    <a:lumOff val="25000"/>
                  </a:schemeClr>
                </a:solidFill>
              </a:rPr>
              <a:t>   END IF; </a:t>
            </a:r>
          </a:p>
          <a:p>
            <a:pPr marL="274320" indent="-274320" eaLnBrk="1" fontAlgn="auto" hangingPunct="1">
              <a:spcAft>
                <a:spcPts val="0"/>
              </a:spcAft>
              <a:buNone/>
              <a:defRPr/>
            </a:pPr>
            <a:r>
              <a:rPr lang="en-US" sz="3600" b="1" dirty="0">
                <a:solidFill>
                  <a:schemeClr val="tx1">
                    <a:lumMod val="75000"/>
                    <a:lumOff val="25000"/>
                  </a:schemeClr>
                </a:solidFill>
              </a:rPr>
              <a:t>RETURN f; </a:t>
            </a:r>
          </a:p>
          <a:p>
            <a:pPr marL="274320" indent="-274320" eaLnBrk="1" fontAlgn="auto" hangingPunct="1">
              <a:spcAft>
                <a:spcPts val="0"/>
              </a:spcAft>
              <a:buNone/>
              <a:defRPr/>
            </a:pPr>
            <a:r>
              <a:rPr lang="en-US" sz="3600" b="1" dirty="0">
                <a:solidFill>
                  <a:schemeClr val="tx1">
                    <a:lumMod val="75000"/>
                    <a:lumOff val="25000"/>
                  </a:schemeClr>
                </a:solidFill>
              </a:rPr>
              <a:t>END;  </a:t>
            </a:r>
          </a:p>
          <a:p>
            <a:pPr marL="274320" indent="-274320" eaLnBrk="1" fontAlgn="auto" hangingPunct="1">
              <a:spcAft>
                <a:spcPts val="0"/>
              </a:spcAft>
              <a:buNone/>
              <a:defRPr/>
            </a:pPr>
            <a:endParaRPr lang="en-US" sz="3600" b="1" dirty="0">
              <a:solidFill>
                <a:schemeClr val="tx1">
                  <a:lumMod val="75000"/>
                  <a:lumOff val="25000"/>
                </a:schemeClr>
              </a:solidFill>
            </a:endParaRPr>
          </a:p>
          <a:p>
            <a:pPr marL="274320" indent="-274320" eaLnBrk="1" fontAlgn="auto" hangingPunct="1">
              <a:spcAft>
                <a:spcPts val="0"/>
              </a:spcAft>
              <a:buNone/>
              <a:defRPr/>
            </a:pPr>
            <a:r>
              <a:rPr lang="en-US" sz="3600" b="1" dirty="0">
                <a:solidFill>
                  <a:schemeClr val="tx1">
                    <a:lumMod val="75000"/>
                    <a:lumOff val="25000"/>
                  </a:schemeClr>
                </a:solidFill>
              </a:rPr>
              <a:t>BEGIN </a:t>
            </a:r>
          </a:p>
          <a:p>
            <a:pPr marL="274320" indent="-274320" eaLnBrk="1" fontAlgn="auto" hangingPunct="1">
              <a:spcAft>
                <a:spcPts val="0"/>
              </a:spcAft>
              <a:buNone/>
              <a:defRPr/>
            </a:pPr>
            <a:r>
              <a:rPr lang="en-US" sz="3600" b="1" dirty="0">
                <a:solidFill>
                  <a:schemeClr val="tx1">
                    <a:lumMod val="75000"/>
                    <a:lumOff val="25000"/>
                  </a:schemeClr>
                </a:solidFill>
              </a:rPr>
              <a:t>   </a:t>
            </a:r>
            <a:r>
              <a:rPr lang="en-US" sz="3600" b="1" dirty="0" err="1">
                <a:solidFill>
                  <a:schemeClr val="tx1">
                    <a:lumMod val="75000"/>
                    <a:lumOff val="25000"/>
                  </a:schemeClr>
                </a:solidFill>
              </a:rPr>
              <a:t>num</a:t>
            </a:r>
            <a:r>
              <a:rPr lang="en-US" sz="3600" b="1" dirty="0">
                <a:solidFill>
                  <a:schemeClr val="tx1">
                    <a:lumMod val="75000"/>
                    <a:lumOff val="25000"/>
                  </a:schemeClr>
                </a:solidFill>
              </a:rPr>
              <a:t>:= 6; </a:t>
            </a:r>
          </a:p>
          <a:p>
            <a:pPr marL="274320" indent="-274320" eaLnBrk="1" fontAlgn="auto" hangingPunct="1">
              <a:spcAft>
                <a:spcPts val="0"/>
              </a:spcAft>
              <a:buNone/>
              <a:defRPr/>
            </a:pPr>
            <a:r>
              <a:rPr lang="en-US" sz="3600" b="1" dirty="0">
                <a:solidFill>
                  <a:schemeClr val="tx1">
                    <a:lumMod val="75000"/>
                    <a:lumOff val="25000"/>
                  </a:schemeClr>
                </a:solidFill>
              </a:rPr>
              <a:t>   factorial := fact(</a:t>
            </a:r>
            <a:r>
              <a:rPr lang="en-US" sz="3600" b="1" dirty="0" err="1">
                <a:solidFill>
                  <a:schemeClr val="tx1">
                    <a:lumMod val="75000"/>
                    <a:lumOff val="25000"/>
                  </a:schemeClr>
                </a:solidFill>
              </a:rPr>
              <a:t>num</a:t>
            </a:r>
            <a:r>
              <a:rPr lang="en-US" sz="3600" b="1" dirty="0">
                <a:solidFill>
                  <a:schemeClr val="tx1">
                    <a:lumMod val="75000"/>
                    <a:lumOff val="25000"/>
                  </a:schemeClr>
                </a:solidFill>
              </a:rPr>
              <a:t>); </a:t>
            </a:r>
          </a:p>
          <a:p>
            <a:pPr marL="274320" indent="-274320" eaLnBrk="1" fontAlgn="auto" hangingPunct="1">
              <a:spcAft>
                <a:spcPts val="0"/>
              </a:spcAft>
              <a:buNone/>
              <a:defRPr/>
            </a:pPr>
            <a:r>
              <a:rPr lang="en-US" sz="3600" b="1" dirty="0">
                <a:solidFill>
                  <a:schemeClr val="tx1">
                    <a:lumMod val="75000"/>
                    <a:lumOff val="25000"/>
                  </a:schemeClr>
                </a:solidFill>
              </a:rPr>
              <a:t>   </a:t>
            </a:r>
            <a:r>
              <a:rPr lang="en-US" sz="3600" b="1" dirty="0" err="1">
                <a:solidFill>
                  <a:schemeClr val="tx1">
                    <a:lumMod val="75000"/>
                    <a:lumOff val="25000"/>
                  </a:schemeClr>
                </a:solidFill>
              </a:rPr>
              <a:t>dbms_output.put_line</a:t>
            </a:r>
            <a:r>
              <a:rPr lang="en-US" sz="3600" b="1" dirty="0">
                <a:solidFill>
                  <a:schemeClr val="tx1">
                    <a:lumMod val="75000"/>
                    <a:lumOff val="25000"/>
                  </a:schemeClr>
                </a:solidFill>
              </a:rPr>
              <a:t>(' Factorial '|| </a:t>
            </a:r>
            <a:r>
              <a:rPr lang="en-US" sz="3600" b="1" dirty="0" err="1">
                <a:solidFill>
                  <a:schemeClr val="tx1">
                    <a:lumMod val="75000"/>
                    <a:lumOff val="25000"/>
                  </a:schemeClr>
                </a:solidFill>
              </a:rPr>
              <a:t>num</a:t>
            </a:r>
            <a:r>
              <a:rPr lang="en-US" sz="3600" b="1" dirty="0">
                <a:solidFill>
                  <a:schemeClr val="tx1">
                    <a:lumMod val="75000"/>
                    <a:lumOff val="25000"/>
                  </a:schemeClr>
                </a:solidFill>
              </a:rPr>
              <a:t> || ' is ' || factorial); </a:t>
            </a:r>
          </a:p>
          <a:p>
            <a:pPr marL="274320" indent="-274320" eaLnBrk="1" fontAlgn="auto" hangingPunct="1">
              <a:spcAft>
                <a:spcPts val="0"/>
              </a:spcAft>
              <a:buNone/>
              <a:defRPr/>
            </a:pPr>
            <a:r>
              <a:rPr lang="en-US" sz="3600" b="1" dirty="0">
                <a:solidFill>
                  <a:schemeClr val="tx1">
                    <a:lumMod val="75000"/>
                    <a:lumOff val="25000"/>
                  </a:schemeClr>
                </a:solidFill>
              </a:rPr>
              <a:t>END; </a:t>
            </a:r>
          </a:p>
          <a:p>
            <a:pPr marL="274320" indent="-274320" eaLnBrk="1" fontAlgn="auto" hangingPunct="1">
              <a:spcAft>
                <a:spcPts val="0"/>
              </a:spcAft>
              <a:buNone/>
              <a:defRPr/>
            </a:pPr>
            <a:r>
              <a:rPr lang="en-US" sz="3600" b="1" dirty="0">
                <a:solidFill>
                  <a:schemeClr val="tx1">
                    <a:lumMod val="75000"/>
                    <a:lumOff val="25000"/>
                  </a:schemeClr>
                </a:solidFill>
              </a:rPr>
              <a:t>/</a:t>
            </a:r>
          </a:p>
        </p:txBody>
      </p:sp>
      <p:sp>
        <p:nvSpPr>
          <p:cNvPr id="5" name="Rectangle 4"/>
          <p:cNvSpPr/>
          <p:nvPr/>
        </p:nvSpPr>
        <p:spPr>
          <a:xfrm>
            <a:off x="6553200" y="5059251"/>
            <a:ext cx="2438400" cy="133833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Factorial 6 is 720</a:t>
            </a:r>
          </a:p>
        </p:txBody>
      </p:sp>
    </p:spTree>
    <p:extLst>
      <p:ext uri="{BB962C8B-B14F-4D97-AF65-F5344CB8AC3E}">
        <p14:creationId xmlns:p14="http://schemas.microsoft.com/office/powerpoint/2010/main" val="247255173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9</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4090</TotalTime>
  <Words>574</Words>
  <Application>Microsoft Office PowerPoint</Application>
  <PresentationFormat>On-screen Show (4:3)</PresentationFormat>
  <Paragraphs>133</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Narrow</vt:lpstr>
      <vt:lpstr>Georgia</vt:lpstr>
      <vt:lpstr>Times New Roman</vt:lpstr>
      <vt:lpstr>Wingdings</vt:lpstr>
      <vt:lpstr>Wingdings 2</vt:lpstr>
      <vt:lpstr>Civic</vt:lpstr>
      <vt:lpstr>Advance Database Management System Lecture 06: PL/SQL Subprogram Part 02: Functions  </vt:lpstr>
      <vt:lpstr>Learning Objectives</vt:lpstr>
      <vt:lpstr>PL/SQL Functions</vt:lpstr>
      <vt:lpstr>Creating a Function</vt:lpstr>
      <vt:lpstr>Function Example</vt:lpstr>
      <vt:lpstr>Calling a Function</vt:lpstr>
      <vt:lpstr>Function Example</vt:lpstr>
      <vt:lpstr>PL/SQL Recursive Functions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383</cp:revision>
  <cp:lastPrinted>1998-06-30T18:28:36Z</cp:lastPrinted>
  <dcterms:created xsi:type="dcterms:W3CDTF">1995-06-17T23:31:02Z</dcterms:created>
  <dcterms:modified xsi:type="dcterms:W3CDTF">2024-06-22T03:01:17Z</dcterms:modified>
</cp:coreProperties>
</file>