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419" r:id="rId2"/>
    <p:sldId id="420" r:id="rId3"/>
    <p:sldId id="474" r:id="rId4"/>
    <p:sldId id="475" r:id="rId5"/>
    <p:sldId id="476" r:id="rId6"/>
    <p:sldId id="477" r:id="rId7"/>
    <p:sldId id="478" r:id="rId8"/>
    <p:sldId id="479" r:id="rId9"/>
    <p:sldId id="481" r:id="rId10"/>
    <p:sldId id="482" r:id="rId11"/>
    <p:sldId id="480" r:id="rId12"/>
    <p:sldId id="470" r:id="rId13"/>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803" autoAdjust="0"/>
  </p:normalViewPr>
  <p:slideViewPr>
    <p:cSldViewPr>
      <p:cViewPr varScale="1">
        <p:scale>
          <a:sx n="59" d="100"/>
          <a:sy n="59" d="100"/>
        </p:scale>
        <p:origin x="1496" y="5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DF1CEE4D-2BF2-4CEC-824E-4875CF60BE36}"/>
    <pc:docChg chg="modSld">
      <pc:chgData name="Juena Ahmed Noshin" userId="df4442bb-949b-4849-8a28-5716394ec665" providerId="ADAL" clId="{DF1CEE4D-2BF2-4CEC-824E-4875CF60BE36}" dt="2024-11-24T02:19:09.241" v="1" actId="20577"/>
      <pc:docMkLst>
        <pc:docMk/>
      </pc:docMkLst>
      <pc:sldChg chg="modSp mod">
        <pc:chgData name="Juena Ahmed Noshin" userId="df4442bb-949b-4849-8a28-5716394ec665" providerId="ADAL" clId="{DF1CEE4D-2BF2-4CEC-824E-4875CF60BE36}" dt="2024-11-24T02:19:09.241" v="1" actId="20577"/>
        <pc:sldMkLst>
          <pc:docMk/>
          <pc:sldMk cId="0" sldId="419"/>
        </pc:sldMkLst>
        <pc:spChg chg="mod">
          <ac:chgData name="Juena Ahmed Noshin" userId="df4442bb-949b-4849-8a28-5716394ec665" providerId="ADAL" clId="{DF1CEE4D-2BF2-4CEC-824E-4875CF60BE36}" dt="2024-11-24T02:19:09.241" v="1" actId="20577"/>
          <ac:spMkLst>
            <pc:docMk/>
            <pc:sldMk cId="0" sldId="419"/>
            <ac:spMk id="5" creationId="{00000000-0000-0000-0000-000000000000}"/>
          </ac:spMkLst>
        </pc:spChg>
      </pc:sldChg>
    </pc:docChg>
  </pc:docChgLst>
  <pc:docChgLst>
    <pc:chgData name="Juena Ahmed Noshin" userId="df4442bb-949b-4849-8a28-5716394ec665" providerId="ADAL" clId="{D883010E-AA3A-4241-B73E-91A444638A66}"/>
    <pc:docChg chg="modSld">
      <pc:chgData name="Juena Ahmed Noshin" userId="df4442bb-949b-4849-8a28-5716394ec665" providerId="ADAL" clId="{D883010E-AA3A-4241-B73E-91A444638A66}" dt="2024-06-22T03:06:37.137" v="3" actId="20577"/>
      <pc:docMkLst>
        <pc:docMk/>
      </pc:docMkLst>
      <pc:sldChg chg="modSp mod">
        <pc:chgData name="Juena Ahmed Noshin" userId="df4442bb-949b-4849-8a28-5716394ec665" providerId="ADAL" clId="{D883010E-AA3A-4241-B73E-91A444638A66}" dt="2024-06-22T03:06:37.137" v="3" actId="20577"/>
        <pc:sldMkLst>
          <pc:docMk/>
          <pc:sldMk cId="0" sldId="419"/>
        </pc:sldMkLst>
        <pc:spChg chg="mod">
          <ac:chgData name="Juena Ahmed Noshin" userId="df4442bb-949b-4849-8a28-5716394ec665" providerId="ADAL" clId="{D883010E-AA3A-4241-B73E-91A444638A66}" dt="2024-06-22T03:06:37.137" v="3" actId="20577"/>
          <ac:spMkLst>
            <pc:docMk/>
            <pc:sldMk cId="0" sldId="41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4582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a:solidFill>
                  <a:schemeClr val="tx1">
                    <a:lumMod val="75000"/>
                    <a:lumOff val="25000"/>
                  </a:schemeClr>
                </a:solidFill>
              </a:rPr>
              <a:t>Lecture 08:</a:t>
            </a:r>
            <a:br>
              <a:rPr lang="en-US" sz="4000" b="1" dirty="0">
                <a:solidFill>
                  <a:schemeClr val="tx1">
                    <a:lumMod val="75000"/>
                    <a:lumOff val="25000"/>
                  </a:schemeClr>
                </a:solidFill>
              </a:rPr>
            </a:br>
            <a:r>
              <a:rPr lang="en-US" sz="4000" b="1" dirty="0">
                <a:solidFill>
                  <a:schemeClr val="tx1">
                    <a:lumMod val="75000"/>
                    <a:lumOff val="25000"/>
                  </a:schemeClr>
                </a:solidFill>
              </a:rPr>
              <a:t>PL/SQL Cursor</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Explicit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a:buNone/>
            </a:pPr>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22706274"/>
              </p:ext>
            </p:extLst>
          </p:nvPr>
        </p:nvGraphicFramePr>
        <p:xfrm>
          <a:off x="291074" y="1643286"/>
          <a:ext cx="8458200" cy="3636788"/>
        </p:xfrm>
        <a:graphic>
          <a:graphicData uri="http://schemas.openxmlformats.org/drawingml/2006/table">
            <a:tbl>
              <a:tblPr firstRow="1" bandRow="1">
                <a:tableStyleId>{F5AB1C69-6EDB-4FF4-983F-18BD219EF322}</a:tableStyleId>
              </a:tblPr>
              <a:tblGrid>
                <a:gridCol w="946484">
                  <a:extLst>
                    <a:ext uri="{9D8B030D-6E8A-4147-A177-3AD203B41FA5}">
                      <a16:colId xmlns:a16="http://schemas.microsoft.com/office/drawing/2014/main" val="20000"/>
                    </a:ext>
                  </a:extLst>
                </a:gridCol>
                <a:gridCol w="7511716">
                  <a:extLst>
                    <a:ext uri="{9D8B030D-6E8A-4147-A177-3AD203B41FA5}">
                      <a16:colId xmlns:a16="http://schemas.microsoft.com/office/drawing/2014/main" val="20001"/>
                    </a:ext>
                  </a:extLst>
                </a:gridCol>
              </a:tblGrid>
              <a:tr h="321843">
                <a:tc>
                  <a:txBody>
                    <a:bodyPr/>
                    <a:lstStyle/>
                    <a:p>
                      <a:r>
                        <a:rPr lang="en-US" dirty="0">
                          <a:solidFill>
                            <a:schemeClr val="tx1"/>
                          </a:solidFill>
                        </a:rPr>
                        <a:t>S/no:</a:t>
                      </a:r>
                    </a:p>
                  </a:txBody>
                  <a:tcPr/>
                </a:tc>
                <a:tc>
                  <a:txBody>
                    <a:bodyPr/>
                    <a:lstStyle/>
                    <a:p>
                      <a:r>
                        <a:rPr lang="en-US" dirty="0">
                          <a:solidFill>
                            <a:schemeClr val="tx1"/>
                          </a:solidFill>
                        </a:rPr>
                        <a:t>Attribute &amp; Description</a:t>
                      </a:r>
                    </a:p>
                  </a:txBody>
                  <a:tcPr/>
                </a:tc>
                <a:extLst>
                  <a:ext uri="{0D108BD9-81ED-4DB2-BD59-A6C34878D82A}">
                    <a16:rowId xmlns:a16="http://schemas.microsoft.com/office/drawing/2014/main" val="10000"/>
                  </a:ext>
                </a:extLst>
              </a:tr>
              <a:tr h="701040">
                <a:tc>
                  <a:txBody>
                    <a:bodyPr/>
                    <a:lstStyle/>
                    <a:p>
                      <a:r>
                        <a:rPr lang="en-US" dirty="0"/>
                        <a:t>1. </a:t>
                      </a:r>
                    </a:p>
                  </a:txBody>
                  <a:tcPr/>
                </a:tc>
                <a:tc>
                  <a:txBody>
                    <a:bodyPr/>
                    <a:lstStyle/>
                    <a:p>
                      <a:r>
                        <a:rPr lang="en-US" b="1" dirty="0"/>
                        <a:t>%FOUND</a:t>
                      </a:r>
                    </a:p>
                    <a:p>
                      <a:r>
                        <a:rPr kumimoji="0" lang="en-US" b="0" i="0" kern="1200" dirty="0">
                          <a:solidFill>
                            <a:schemeClr val="dk1"/>
                          </a:solidFill>
                          <a:effectLst/>
                          <a:latin typeface="+mn-lt"/>
                          <a:ea typeface="+mn-ea"/>
                          <a:cs typeface="+mn-cs"/>
                        </a:rPr>
                        <a:t>This evaluates TRUE if last fetch succeeded.</a:t>
                      </a:r>
                      <a:endParaRPr lang="en-US" dirty="0"/>
                    </a:p>
                  </a:txBody>
                  <a:tcPr/>
                </a:tc>
                <a:extLst>
                  <a:ext uri="{0D108BD9-81ED-4DB2-BD59-A6C34878D82A}">
                    <a16:rowId xmlns:a16="http://schemas.microsoft.com/office/drawing/2014/main" val="10001"/>
                  </a:ext>
                </a:extLst>
              </a:tr>
              <a:tr h="762000">
                <a:tc>
                  <a:txBody>
                    <a:bodyPr/>
                    <a:lstStyle/>
                    <a:p>
                      <a:r>
                        <a:rPr lang="en-US" dirty="0"/>
                        <a:t>2. </a:t>
                      </a:r>
                    </a:p>
                  </a:txBody>
                  <a:tcPr/>
                </a:tc>
                <a:tc>
                  <a:txBody>
                    <a:bodyPr/>
                    <a:lstStyle/>
                    <a:p>
                      <a:r>
                        <a:rPr lang="en-US" b="1" dirty="0"/>
                        <a:t>%NOTFOUND</a:t>
                      </a:r>
                    </a:p>
                    <a:p>
                      <a:r>
                        <a:rPr kumimoji="0" lang="en-US" b="0" i="0" kern="1200" dirty="0">
                          <a:solidFill>
                            <a:schemeClr val="dk1"/>
                          </a:solidFill>
                          <a:effectLst/>
                          <a:latin typeface="+mn-lt"/>
                          <a:ea typeface="+mn-ea"/>
                          <a:cs typeface="+mn-cs"/>
                        </a:rPr>
                        <a:t>Evaluates TRUE if last fetch failed.</a:t>
                      </a:r>
                      <a:endParaRPr lang="en-US" dirty="0"/>
                    </a:p>
                  </a:txBody>
                  <a:tcPr/>
                </a:tc>
                <a:extLst>
                  <a:ext uri="{0D108BD9-81ED-4DB2-BD59-A6C34878D82A}">
                    <a16:rowId xmlns:a16="http://schemas.microsoft.com/office/drawing/2014/main" val="10002"/>
                  </a:ext>
                </a:extLst>
              </a:tr>
              <a:tr h="762000">
                <a:tc>
                  <a:txBody>
                    <a:bodyPr/>
                    <a:lstStyle/>
                    <a:p>
                      <a:r>
                        <a:rPr lang="en-US" dirty="0"/>
                        <a:t>3. </a:t>
                      </a:r>
                    </a:p>
                  </a:txBody>
                  <a:tcPr/>
                </a:tc>
                <a:tc>
                  <a:txBody>
                    <a:bodyPr/>
                    <a:lstStyle/>
                    <a:p>
                      <a:r>
                        <a:rPr lang="en-US" b="1" dirty="0"/>
                        <a:t>%ISOPEN</a:t>
                      </a:r>
                    </a:p>
                    <a:p>
                      <a:r>
                        <a:rPr kumimoji="0" lang="en-US" b="0" i="0" kern="1200" dirty="0">
                          <a:solidFill>
                            <a:schemeClr val="dk1"/>
                          </a:solidFill>
                          <a:effectLst/>
                          <a:latin typeface="+mn-lt"/>
                          <a:ea typeface="+mn-ea"/>
                          <a:cs typeface="+mn-cs"/>
                        </a:rPr>
                        <a:t>This evaluates TRUE when cursor is open else FALSE.</a:t>
                      </a:r>
                      <a:endParaRPr lang="en-US" dirty="0"/>
                    </a:p>
                  </a:txBody>
                  <a:tcPr/>
                </a:tc>
                <a:extLst>
                  <a:ext uri="{0D108BD9-81ED-4DB2-BD59-A6C34878D82A}">
                    <a16:rowId xmlns:a16="http://schemas.microsoft.com/office/drawing/2014/main" val="10003"/>
                  </a:ext>
                </a:extLst>
              </a:tr>
              <a:tr h="1045988">
                <a:tc>
                  <a:txBody>
                    <a:bodyPr/>
                    <a:lstStyle/>
                    <a:p>
                      <a:r>
                        <a:rPr lang="en-US" dirty="0"/>
                        <a:t>4. </a:t>
                      </a:r>
                    </a:p>
                  </a:txBody>
                  <a:tcPr/>
                </a:tc>
                <a:tc>
                  <a:txBody>
                    <a:bodyPr/>
                    <a:lstStyle/>
                    <a:p>
                      <a:r>
                        <a:rPr lang="en-US" b="1" dirty="0"/>
                        <a:t>%ROWCOUNT</a:t>
                      </a:r>
                    </a:p>
                    <a:p>
                      <a:r>
                        <a:rPr kumimoji="0" lang="en-US" b="0" i="0" kern="1200" dirty="0">
                          <a:solidFill>
                            <a:schemeClr val="dk1"/>
                          </a:solidFill>
                          <a:effectLst/>
                          <a:latin typeface="+mn-lt"/>
                          <a:ea typeface="+mn-ea"/>
                          <a:cs typeface="+mn-cs"/>
                        </a:rPr>
                        <a:t>This returns number of record fetched from active set.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6294542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Explicit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11</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marL="274320" indent="-274320" eaLnBrk="1" fontAlgn="auto" hangingPunct="1">
              <a:spcAft>
                <a:spcPts val="0"/>
              </a:spcAft>
              <a:buNone/>
              <a:defRPr/>
            </a:pPr>
            <a:r>
              <a:rPr lang="en-US" sz="3600" b="1" dirty="0"/>
              <a:t>declare</a:t>
            </a:r>
          </a:p>
          <a:p>
            <a:pPr marL="274320" indent="-274320" eaLnBrk="1" fontAlgn="auto" hangingPunct="1">
              <a:spcAft>
                <a:spcPts val="0"/>
              </a:spcAft>
              <a:buNone/>
              <a:defRPr/>
            </a:pPr>
            <a:r>
              <a:rPr lang="en-US" sz="3600" b="1" dirty="0"/>
              <a:t>d_name dept.dname%type;</a:t>
            </a:r>
          </a:p>
          <a:p>
            <a:pPr marL="274320" indent="-274320" eaLnBrk="1" fontAlgn="auto" hangingPunct="1">
              <a:spcAft>
                <a:spcPts val="0"/>
              </a:spcAft>
              <a:buNone/>
              <a:defRPr/>
            </a:pPr>
            <a:r>
              <a:rPr lang="en-US" sz="3600" b="1" dirty="0"/>
              <a:t>d_loc dept.loc%type;</a:t>
            </a:r>
          </a:p>
          <a:p>
            <a:pPr marL="274320" indent="-274320" eaLnBrk="1" fontAlgn="auto" hangingPunct="1">
              <a:spcAft>
                <a:spcPts val="0"/>
              </a:spcAft>
              <a:buNone/>
              <a:defRPr/>
            </a:pPr>
            <a:r>
              <a:rPr lang="en-US" sz="3600" b="1" dirty="0"/>
              <a:t>cursor c_dept is</a:t>
            </a:r>
          </a:p>
          <a:p>
            <a:pPr marL="274320" indent="-274320" eaLnBrk="1" fontAlgn="auto" hangingPunct="1">
              <a:spcAft>
                <a:spcPts val="0"/>
              </a:spcAft>
              <a:buNone/>
              <a:defRPr/>
            </a:pPr>
            <a:r>
              <a:rPr lang="en-US" sz="3600" b="1" dirty="0"/>
              <a:t>select dname,loc from dept;</a:t>
            </a:r>
          </a:p>
          <a:p>
            <a:pPr marL="274320" indent="-274320" eaLnBrk="1" fontAlgn="auto" hangingPunct="1">
              <a:spcAft>
                <a:spcPts val="0"/>
              </a:spcAft>
              <a:buNone/>
              <a:defRPr/>
            </a:pPr>
            <a:r>
              <a:rPr lang="en-US" sz="3600" b="1" dirty="0"/>
              <a:t>begin</a:t>
            </a:r>
          </a:p>
          <a:p>
            <a:pPr marL="274320" indent="-274320" eaLnBrk="1" fontAlgn="auto" hangingPunct="1">
              <a:spcAft>
                <a:spcPts val="0"/>
              </a:spcAft>
              <a:buNone/>
              <a:defRPr/>
            </a:pPr>
            <a:r>
              <a:rPr lang="en-US" sz="3600" b="1" dirty="0"/>
              <a:t>open c_dept;</a:t>
            </a:r>
          </a:p>
          <a:p>
            <a:pPr marL="274320" indent="-274320" eaLnBrk="1" fontAlgn="auto" hangingPunct="1">
              <a:spcAft>
                <a:spcPts val="0"/>
              </a:spcAft>
              <a:buNone/>
              <a:defRPr/>
            </a:pPr>
            <a:r>
              <a:rPr lang="en-US" sz="3600" b="1" dirty="0"/>
              <a:t>fetch  c_dept into d_name,d_loc;</a:t>
            </a:r>
          </a:p>
          <a:p>
            <a:pPr marL="274320" indent="-274320" eaLnBrk="1" fontAlgn="auto" hangingPunct="1">
              <a:spcAft>
                <a:spcPts val="0"/>
              </a:spcAft>
              <a:buNone/>
              <a:defRPr/>
            </a:pPr>
            <a:r>
              <a:rPr lang="en-US" sz="3600" b="1" dirty="0"/>
              <a:t>dbms_output.put_line(d_name||' '||d_loc);</a:t>
            </a:r>
          </a:p>
          <a:p>
            <a:pPr marL="274320" indent="-274320" eaLnBrk="1" fontAlgn="auto" hangingPunct="1">
              <a:spcAft>
                <a:spcPts val="0"/>
              </a:spcAft>
              <a:buNone/>
              <a:defRPr/>
            </a:pPr>
            <a:r>
              <a:rPr lang="en-US" sz="3600" b="1" dirty="0"/>
              <a:t>close c_dept;</a:t>
            </a:r>
          </a:p>
          <a:p>
            <a:pPr marL="274320" indent="-274320" eaLnBrk="1" fontAlgn="auto" hangingPunct="1">
              <a:spcAft>
                <a:spcPts val="0"/>
              </a:spcAft>
              <a:buNone/>
              <a:defRPr/>
            </a:pPr>
            <a:r>
              <a:rPr lang="en-US" sz="3600" b="1" dirty="0"/>
              <a:t>end</a:t>
            </a:r>
          </a:p>
          <a:p>
            <a:pPr marL="274320" indent="-274320" eaLnBrk="1" fontAlgn="auto" hangingPunct="1">
              <a:spcAft>
                <a:spcPts val="0"/>
              </a:spcAft>
              <a:buNone/>
              <a:defRPr/>
            </a:pPr>
            <a:r>
              <a:rPr lang="en-US" sz="3600" b="1" dirty="0"/>
              <a:t>/</a:t>
            </a:r>
          </a:p>
          <a:p>
            <a:pPr>
              <a:buNone/>
            </a:pPr>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12</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defRPr/>
            </a:pPr>
            <a:r>
              <a:rPr lang="en-US" dirty="0"/>
              <a:t>PL/SQL Cursor</a:t>
            </a:r>
          </a:p>
          <a:p>
            <a:pPr marL="274320" indent="-274320" eaLnBrk="1" fontAlgn="auto" hangingPunct="1">
              <a:spcAft>
                <a:spcPts val="0"/>
              </a:spcAft>
              <a:defRPr/>
            </a:pPr>
            <a:r>
              <a:rPr lang="en-US" dirty="0"/>
              <a:t>Types of PL/SQL Cursor</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marL="274320" indent="-274320" eaLnBrk="1" fontAlgn="auto" hangingPunct="1">
              <a:spcAft>
                <a:spcPts val="0"/>
              </a:spcAft>
              <a:buFont typeface="Wingdings 2"/>
              <a:buChar char=""/>
              <a:defRPr/>
            </a:pPr>
            <a:endParaRPr lang="en-US" dirty="0"/>
          </a:p>
          <a:p>
            <a:pPr algn="just"/>
            <a:r>
              <a:rPr lang="en-US" sz="3600" dirty="0"/>
              <a:t>Oracle creates a memory area, known as the context area, for processing an SQL statement, which contains all the information needed for processing the statement; for example, the number of rows processed, etc.</a:t>
            </a:r>
          </a:p>
          <a:p>
            <a:pPr algn="just"/>
            <a:r>
              <a:rPr lang="en-US" sz="3600" dirty="0"/>
              <a:t>A </a:t>
            </a:r>
            <a:r>
              <a:rPr lang="en-US" sz="3600" b="1" dirty="0"/>
              <a:t>cursor</a:t>
            </a:r>
            <a:r>
              <a:rPr lang="en-US" sz="3600" dirty="0"/>
              <a:t> is a pointer to this context area. PL/SQL controls the context area through a cursor. A cursor holds the rows (one or more) returned by a SQL statement. The set of rows the cursor holds is referred to as the </a:t>
            </a:r>
            <a:r>
              <a:rPr lang="en-US" sz="3600" b="1" dirty="0"/>
              <a:t>active set</a:t>
            </a:r>
            <a:r>
              <a:rPr lang="en-US" sz="3600" dirty="0"/>
              <a:t>.</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Types of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algn="just">
              <a:buNone/>
            </a:pPr>
            <a:r>
              <a:rPr lang="en-US" sz="3600" dirty="0"/>
              <a:t>  </a:t>
            </a:r>
            <a:r>
              <a:rPr lang="en-US" sz="3200" dirty="0"/>
              <a:t>A cursor can be named such that it could be referred to in a program to fetch and process the rows returned by the SQL statement, one at a time. There are two types of cursors −</a:t>
            </a:r>
          </a:p>
          <a:p>
            <a:pPr lvl="1" algn="just"/>
            <a:r>
              <a:rPr lang="en-US" sz="2800" dirty="0"/>
              <a:t>Implicit cursors</a:t>
            </a:r>
          </a:p>
          <a:p>
            <a:pPr lvl="1" algn="just"/>
            <a:r>
              <a:rPr lang="en-US" sz="2800" dirty="0"/>
              <a:t>Explicit cursors</a:t>
            </a:r>
            <a:endParaRPr lang="en-US" sz="31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Implicit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32500" lnSpcReduction="20000"/>
          </a:bodyPr>
          <a:lstStyle/>
          <a:p>
            <a:pPr marL="274320" indent="-274320" eaLnBrk="1" fontAlgn="auto" hangingPunct="1">
              <a:spcAft>
                <a:spcPts val="0"/>
              </a:spcAft>
              <a:buFont typeface="Wingdings 2"/>
              <a:buChar char=""/>
              <a:defRPr/>
            </a:pPr>
            <a:endParaRPr lang="en-US" dirty="0"/>
          </a:p>
          <a:p>
            <a:pPr algn="just"/>
            <a:r>
              <a:rPr lang="en-US" sz="6000" dirty="0"/>
              <a:t>Implicit cursors are automatically created by Oracle whenever an SQL statement is executed, when there is no explicit cursor for the statement. Programmers cannot control the implicit cursors and the information in it.</a:t>
            </a:r>
          </a:p>
          <a:p>
            <a:pPr algn="just">
              <a:buNone/>
            </a:pPr>
            <a:endParaRPr lang="en-US" sz="6000" dirty="0"/>
          </a:p>
          <a:p>
            <a:pPr algn="just"/>
            <a:r>
              <a:rPr lang="en-US" sz="6000" dirty="0"/>
              <a:t>Whenever a DML statement (INSERT, UPDATE and DELETE) is issued, an implicit cursor is associated with this statement. For INSERT operations, the cursor holds the data that needs to be inserted. For UPDATE and DELETE operations, the cursor identifies the rows that would be affected.</a:t>
            </a:r>
          </a:p>
          <a:p>
            <a:pPr algn="just">
              <a:buNone/>
            </a:pPr>
            <a:endParaRPr lang="en-US" sz="6000" dirty="0"/>
          </a:p>
          <a:p>
            <a:pPr algn="just"/>
            <a:r>
              <a:rPr lang="en-US" sz="6000" dirty="0"/>
              <a:t>In PL/SQL, you can refer to the most recent implicit cursor as the </a:t>
            </a:r>
            <a:r>
              <a:rPr lang="en-US" sz="6000" b="1" dirty="0"/>
              <a:t>SQL cursor</a:t>
            </a:r>
            <a:r>
              <a:rPr lang="en-US" sz="6000" dirty="0"/>
              <a:t>, which always has attributes such as </a:t>
            </a:r>
            <a:r>
              <a:rPr lang="en-US" sz="6000" b="1" dirty="0"/>
              <a:t>%FOUND, %ISOPEN, %NOTFOUND</a:t>
            </a:r>
            <a:r>
              <a:rPr lang="en-US" sz="6000" dirty="0"/>
              <a:t>, and </a:t>
            </a:r>
            <a:r>
              <a:rPr lang="en-US" sz="6000" b="1" dirty="0"/>
              <a:t>%ROWCOUNT</a:t>
            </a:r>
            <a:r>
              <a:rPr lang="en-US" sz="6000" dirty="0"/>
              <a:t>.</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Implicit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a:buNone/>
            </a:pPr>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graphicFrame>
        <p:nvGraphicFramePr>
          <p:cNvPr id="5" name="Table 4"/>
          <p:cNvGraphicFramePr>
            <a:graphicFrameLocks noGrp="1"/>
          </p:cNvGraphicFramePr>
          <p:nvPr/>
        </p:nvGraphicFramePr>
        <p:xfrm>
          <a:off x="304800" y="1600200"/>
          <a:ext cx="8458200" cy="5032476"/>
        </p:xfrm>
        <a:graphic>
          <a:graphicData uri="http://schemas.openxmlformats.org/drawingml/2006/table">
            <a:tbl>
              <a:tblPr firstRow="1" bandRow="1">
                <a:tableStyleId>{F5AB1C69-6EDB-4FF4-983F-18BD219EF322}</a:tableStyleId>
              </a:tblPr>
              <a:tblGrid>
                <a:gridCol w="946484">
                  <a:extLst>
                    <a:ext uri="{9D8B030D-6E8A-4147-A177-3AD203B41FA5}">
                      <a16:colId xmlns:a16="http://schemas.microsoft.com/office/drawing/2014/main" val="20000"/>
                    </a:ext>
                  </a:extLst>
                </a:gridCol>
                <a:gridCol w="7511716">
                  <a:extLst>
                    <a:ext uri="{9D8B030D-6E8A-4147-A177-3AD203B41FA5}">
                      <a16:colId xmlns:a16="http://schemas.microsoft.com/office/drawing/2014/main" val="20001"/>
                    </a:ext>
                  </a:extLst>
                </a:gridCol>
              </a:tblGrid>
              <a:tr h="321843">
                <a:tc>
                  <a:txBody>
                    <a:bodyPr/>
                    <a:lstStyle/>
                    <a:p>
                      <a:r>
                        <a:rPr lang="en-US" dirty="0">
                          <a:solidFill>
                            <a:schemeClr val="tx1"/>
                          </a:solidFill>
                        </a:rPr>
                        <a:t>S/no:</a:t>
                      </a:r>
                    </a:p>
                  </a:txBody>
                  <a:tcPr/>
                </a:tc>
                <a:tc>
                  <a:txBody>
                    <a:bodyPr/>
                    <a:lstStyle/>
                    <a:p>
                      <a:r>
                        <a:rPr lang="en-US" dirty="0">
                          <a:solidFill>
                            <a:schemeClr val="tx1"/>
                          </a:solidFill>
                        </a:rPr>
                        <a:t>Attribute &amp; Description</a:t>
                      </a:r>
                    </a:p>
                  </a:txBody>
                  <a:tcPr/>
                </a:tc>
                <a:extLst>
                  <a:ext uri="{0D108BD9-81ED-4DB2-BD59-A6C34878D82A}">
                    <a16:rowId xmlns:a16="http://schemas.microsoft.com/office/drawing/2014/main" val="10000"/>
                  </a:ext>
                </a:extLst>
              </a:tr>
              <a:tr h="1287370">
                <a:tc>
                  <a:txBody>
                    <a:bodyPr/>
                    <a:lstStyle/>
                    <a:p>
                      <a:r>
                        <a:rPr lang="en-US" dirty="0"/>
                        <a:t>1. </a:t>
                      </a:r>
                    </a:p>
                  </a:txBody>
                  <a:tcPr/>
                </a:tc>
                <a:tc>
                  <a:txBody>
                    <a:bodyPr/>
                    <a:lstStyle/>
                    <a:p>
                      <a:r>
                        <a:rPr lang="en-US" b="1" dirty="0"/>
                        <a:t>%FOUND</a:t>
                      </a:r>
                      <a:endParaRPr lang="en-US" dirty="0"/>
                    </a:p>
                    <a:p>
                      <a:r>
                        <a:rPr lang="en-US" dirty="0"/>
                        <a:t>Returns TRUE if an INSERT, UPDATE, or DELETE statement affected one or more rows or a SELECT INTO statement returned one or more rows. Otherwise, it returns FALSE.</a:t>
                      </a:r>
                    </a:p>
                  </a:txBody>
                  <a:tcPr/>
                </a:tc>
                <a:extLst>
                  <a:ext uri="{0D108BD9-81ED-4DB2-BD59-A6C34878D82A}">
                    <a16:rowId xmlns:a16="http://schemas.microsoft.com/office/drawing/2014/main" val="10001"/>
                  </a:ext>
                </a:extLst>
              </a:tr>
              <a:tr h="1287370">
                <a:tc>
                  <a:txBody>
                    <a:bodyPr/>
                    <a:lstStyle/>
                    <a:p>
                      <a:r>
                        <a:rPr lang="en-US" dirty="0"/>
                        <a:t>2. </a:t>
                      </a:r>
                    </a:p>
                  </a:txBody>
                  <a:tcPr/>
                </a:tc>
                <a:tc>
                  <a:txBody>
                    <a:bodyPr/>
                    <a:lstStyle/>
                    <a:p>
                      <a:r>
                        <a:rPr lang="en-US" b="1" dirty="0"/>
                        <a:t>%NOTFOUND</a:t>
                      </a:r>
                      <a:endParaRPr lang="en-US" dirty="0"/>
                    </a:p>
                    <a:p>
                      <a:r>
                        <a:rPr lang="en-US" dirty="0"/>
                        <a:t>The logical opposite of %FOUND. It returns TRUE if an INSERT, UPDATE, or DELETE statement affected no rows, or a SELECT INTO statement returned no rows. Otherwise, it returns FALSE.</a:t>
                      </a:r>
                    </a:p>
                  </a:txBody>
                  <a:tcPr/>
                </a:tc>
                <a:extLst>
                  <a:ext uri="{0D108BD9-81ED-4DB2-BD59-A6C34878D82A}">
                    <a16:rowId xmlns:a16="http://schemas.microsoft.com/office/drawing/2014/main" val="10002"/>
                  </a:ext>
                </a:extLst>
              </a:tr>
              <a:tr h="1045988">
                <a:tc>
                  <a:txBody>
                    <a:bodyPr/>
                    <a:lstStyle/>
                    <a:p>
                      <a:r>
                        <a:rPr lang="en-US" dirty="0"/>
                        <a:t>3. </a:t>
                      </a:r>
                    </a:p>
                  </a:txBody>
                  <a:tcPr/>
                </a:tc>
                <a:tc>
                  <a:txBody>
                    <a:bodyPr/>
                    <a:lstStyle/>
                    <a:p>
                      <a:r>
                        <a:rPr lang="en-US" b="1" dirty="0"/>
                        <a:t>%ISOPEN</a:t>
                      </a:r>
                      <a:endParaRPr lang="en-US" dirty="0"/>
                    </a:p>
                    <a:p>
                      <a:r>
                        <a:rPr lang="en-US" dirty="0"/>
                        <a:t>Always returns FALSE for implicit cursors, because Oracle closes the SQL cursor automatically after executing its associated SQL statement.</a:t>
                      </a:r>
                    </a:p>
                  </a:txBody>
                  <a:tcPr/>
                </a:tc>
                <a:extLst>
                  <a:ext uri="{0D108BD9-81ED-4DB2-BD59-A6C34878D82A}">
                    <a16:rowId xmlns:a16="http://schemas.microsoft.com/office/drawing/2014/main" val="10003"/>
                  </a:ext>
                </a:extLst>
              </a:tr>
              <a:tr h="1045988">
                <a:tc>
                  <a:txBody>
                    <a:bodyPr/>
                    <a:lstStyle/>
                    <a:p>
                      <a:r>
                        <a:rPr lang="en-US" dirty="0"/>
                        <a:t>4. </a:t>
                      </a:r>
                    </a:p>
                  </a:txBody>
                  <a:tcPr/>
                </a:tc>
                <a:tc>
                  <a:txBody>
                    <a:bodyPr/>
                    <a:lstStyle/>
                    <a:p>
                      <a:r>
                        <a:rPr lang="en-US" b="1" dirty="0"/>
                        <a:t>%ROWCOUNT</a:t>
                      </a:r>
                      <a:endParaRPr lang="en-US" dirty="0"/>
                    </a:p>
                    <a:p>
                      <a:r>
                        <a:rPr lang="en-US" dirty="0"/>
                        <a:t>Returns the number of rows affected by an INSERT, UPDATE, or DELETE statement, or returned by a SELECT INTO statement.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505899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Implicit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3" name="Content Placeholder 2"/>
          <p:cNvSpPr>
            <a:spLocks noGrp="1"/>
          </p:cNvSpPr>
          <p:nvPr>
            <p:ph sz="quarter" idx="1"/>
          </p:nvPr>
        </p:nvSpPr>
        <p:spPr>
          <a:xfrm>
            <a:off x="457200" y="1600200"/>
            <a:ext cx="8458200" cy="4419600"/>
          </a:xfrm>
        </p:spPr>
        <p:txBody>
          <a:bodyPr>
            <a:normAutofit fontScale="62500" lnSpcReduction="20000"/>
          </a:bodyPr>
          <a:lstStyle/>
          <a:p>
            <a:pPr marL="274320" indent="-274320" eaLnBrk="1" fontAlgn="auto" hangingPunct="1">
              <a:spcAft>
                <a:spcPts val="0"/>
              </a:spcAft>
              <a:buNone/>
              <a:defRPr/>
            </a:pPr>
            <a:r>
              <a:rPr lang="en-US" dirty="0"/>
              <a:t>Any SQL cursor attribute can be accessed as </a:t>
            </a:r>
            <a:r>
              <a:rPr lang="en-US" b="1" dirty="0" err="1"/>
              <a:t>sql%attribute_name</a:t>
            </a:r>
            <a:r>
              <a:rPr lang="en-US" dirty="0"/>
              <a:t> as shown below: </a:t>
            </a:r>
          </a:p>
          <a:p>
            <a:pPr>
              <a:buNone/>
            </a:pPr>
            <a:r>
              <a:rPr lang="en-US" sz="2600" b="1" dirty="0"/>
              <a:t>DECLARE </a:t>
            </a:r>
          </a:p>
          <a:p>
            <a:pPr>
              <a:buNone/>
            </a:pPr>
            <a:r>
              <a:rPr lang="en-US" sz="2600" b="1" dirty="0" err="1"/>
              <a:t>total_rows</a:t>
            </a:r>
            <a:r>
              <a:rPr lang="en-US" sz="2600" b="1" dirty="0"/>
              <a:t> number(2); </a:t>
            </a:r>
          </a:p>
          <a:p>
            <a:pPr>
              <a:buNone/>
            </a:pPr>
            <a:r>
              <a:rPr lang="en-US" sz="2600" b="1" dirty="0"/>
              <a:t>BEGIN </a:t>
            </a:r>
          </a:p>
          <a:p>
            <a:pPr>
              <a:buNone/>
            </a:pPr>
            <a:r>
              <a:rPr lang="en-US" sz="2600" b="1" dirty="0"/>
              <a:t>UPDATE </a:t>
            </a:r>
            <a:r>
              <a:rPr lang="en-US" sz="2600" b="1" dirty="0" err="1"/>
              <a:t>emp</a:t>
            </a:r>
            <a:r>
              <a:rPr lang="en-US" sz="2600" b="1" dirty="0"/>
              <a:t> </a:t>
            </a:r>
          </a:p>
          <a:p>
            <a:pPr>
              <a:buNone/>
            </a:pPr>
            <a:r>
              <a:rPr lang="en-US" sz="2600" b="1" dirty="0"/>
              <a:t>SET </a:t>
            </a:r>
            <a:r>
              <a:rPr lang="en-US" sz="2600" b="1" dirty="0" err="1"/>
              <a:t>sal</a:t>
            </a:r>
            <a:r>
              <a:rPr lang="en-US" sz="2600" b="1" dirty="0"/>
              <a:t> = </a:t>
            </a:r>
            <a:r>
              <a:rPr lang="en-US" sz="2600" b="1" dirty="0" err="1"/>
              <a:t>sal</a:t>
            </a:r>
            <a:r>
              <a:rPr lang="en-US" sz="2600" b="1" dirty="0"/>
              <a:t> + 500; </a:t>
            </a:r>
          </a:p>
          <a:p>
            <a:pPr>
              <a:buNone/>
            </a:pPr>
            <a:r>
              <a:rPr lang="en-US" sz="2600" b="1" dirty="0"/>
              <a:t>IF </a:t>
            </a:r>
            <a:r>
              <a:rPr lang="en-US" sz="2600" b="1" dirty="0" err="1"/>
              <a:t>sql%notfound</a:t>
            </a:r>
            <a:r>
              <a:rPr lang="en-US" sz="2600" b="1" dirty="0"/>
              <a:t> THEN </a:t>
            </a:r>
          </a:p>
          <a:p>
            <a:pPr>
              <a:buNone/>
            </a:pPr>
            <a:r>
              <a:rPr lang="en-US" sz="2600" b="1" dirty="0"/>
              <a:t>dbms_output.put_line('no </a:t>
            </a:r>
            <a:r>
              <a:rPr lang="en-US" sz="2600" b="1" dirty="0" err="1"/>
              <a:t>sal</a:t>
            </a:r>
            <a:r>
              <a:rPr lang="en-US" sz="2600" b="1" dirty="0"/>
              <a:t> updated');</a:t>
            </a:r>
          </a:p>
          <a:p>
            <a:pPr>
              <a:buNone/>
            </a:pPr>
            <a:r>
              <a:rPr lang="en-US" sz="2600" b="1" dirty="0"/>
              <a:t> ELSIF </a:t>
            </a:r>
            <a:r>
              <a:rPr lang="en-US" sz="2600" b="1" dirty="0" err="1"/>
              <a:t>sql%found</a:t>
            </a:r>
            <a:r>
              <a:rPr lang="en-US" sz="2600" b="1" dirty="0"/>
              <a:t> THEN </a:t>
            </a:r>
          </a:p>
          <a:p>
            <a:pPr>
              <a:buNone/>
            </a:pPr>
            <a:r>
              <a:rPr lang="en-US" sz="2600" b="1" dirty="0" err="1"/>
              <a:t>total_rows</a:t>
            </a:r>
            <a:r>
              <a:rPr lang="en-US" sz="2600" b="1" dirty="0"/>
              <a:t> := </a:t>
            </a:r>
            <a:r>
              <a:rPr lang="en-US" sz="2600" b="1" dirty="0" err="1"/>
              <a:t>sql%rowcount</a:t>
            </a:r>
            <a:r>
              <a:rPr lang="en-US" sz="2600" b="1" dirty="0"/>
              <a:t>; </a:t>
            </a:r>
          </a:p>
          <a:p>
            <a:pPr>
              <a:buNone/>
            </a:pPr>
            <a:r>
              <a:rPr lang="en-US" sz="2600" b="1" dirty="0"/>
              <a:t>dbms_output.put_line( </a:t>
            </a:r>
            <a:r>
              <a:rPr lang="en-US" sz="2600" b="1" dirty="0" err="1"/>
              <a:t>total_rows</a:t>
            </a:r>
            <a:r>
              <a:rPr lang="en-US" sz="2600" b="1" dirty="0"/>
              <a:t> || ' </a:t>
            </a:r>
            <a:r>
              <a:rPr lang="en-US" sz="2600" b="1" dirty="0" err="1"/>
              <a:t>sal</a:t>
            </a:r>
            <a:r>
              <a:rPr lang="en-US" sz="2600" b="1" dirty="0"/>
              <a:t> updated ');</a:t>
            </a:r>
          </a:p>
          <a:p>
            <a:pPr>
              <a:buNone/>
            </a:pPr>
            <a:r>
              <a:rPr lang="en-US" sz="2600" b="1" dirty="0"/>
              <a:t> END IF; </a:t>
            </a:r>
          </a:p>
          <a:p>
            <a:pPr>
              <a:buNone/>
            </a:pPr>
            <a:r>
              <a:rPr lang="en-US" sz="2600" b="1" dirty="0"/>
              <a:t>END; / </a:t>
            </a:r>
          </a:p>
          <a:p>
            <a:pPr>
              <a:buNone/>
            </a:pPr>
            <a:endParaRPr lang="en-US" sz="2600" b="1" dirty="0"/>
          </a:p>
          <a:p>
            <a:pPr>
              <a:buNone/>
            </a:pPr>
            <a:r>
              <a:rPr lang="en-US" sz="2600" b="1" dirty="0"/>
              <a:t>rollback;</a:t>
            </a:r>
          </a:p>
          <a:p>
            <a:pPr>
              <a:buNone/>
            </a:pPr>
            <a:endParaRPr lang="en-US" sz="2600" b="1" dirty="0"/>
          </a:p>
          <a:p>
            <a:pPr>
              <a:buNone/>
            </a:pPr>
            <a:r>
              <a:rPr lang="en-US" sz="2600" b="1" dirty="0"/>
              <a:t>select * from </a:t>
            </a:r>
            <a:r>
              <a:rPr lang="en-US" sz="2600" b="1" dirty="0" err="1"/>
              <a:t>emp</a:t>
            </a:r>
            <a:r>
              <a:rPr lang="en-US" sz="2600" b="1" dirty="0"/>
              <a:t>;</a:t>
            </a:r>
          </a:p>
          <a:p>
            <a:endParaRPr lang="en-US" sz="4500" b="1"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Explicit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algn="just"/>
            <a:r>
              <a:rPr lang="en-US" sz="2800" dirty="0"/>
              <a:t>Explicit cursors are programmer-defined cursors for gaining more control over the </a:t>
            </a:r>
            <a:r>
              <a:rPr lang="en-US" sz="2800" b="1" dirty="0"/>
              <a:t>context area</a:t>
            </a:r>
            <a:endParaRPr lang="en-US" sz="2800" dirty="0"/>
          </a:p>
          <a:p>
            <a:pPr algn="just">
              <a:buNone/>
            </a:pPr>
            <a:endParaRPr lang="en-US" sz="2800" dirty="0"/>
          </a:p>
          <a:p>
            <a:pPr algn="just"/>
            <a:r>
              <a:rPr lang="en-US" sz="2800" dirty="0"/>
              <a:t>An explicit cursor should be defined in the declaration section of the PL/SQL Block</a:t>
            </a:r>
          </a:p>
          <a:p>
            <a:pPr algn="just">
              <a:buNone/>
            </a:pPr>
            <a:endParaRPr lang="en-US" sz="2800" dirty="0"/>
          </a:p>
          <a:p>
            <a:pPr algn="just"/>
            <a:r>
              <a:rPr lang="en-US" sz="2800" dirty="0"/>
              <a:t>It is created on a SELECT Statement which returns more than one row</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Explicit Cursor</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9</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a:bodyPr>
          <a:lstStyle/>
          <a:p>
            <a:pPr>
              <a:buNone/>
            </a:pPr>
            <a:r>
              <a:rPr lang="en-US" sz="3600" dirty="0"/>
              <a:t>The syntax for creating an explicit cursor is </a:t>
            </a:r>
          </a:p>
          <a:p>
            <a:pPr lvl="1"/>
            <a:r>
              <a:rPr lang="en-US" sz="3100" dirty="0"/>
              <a:t>CURSOR </a:t>
            </a:r>
            <a:r>
              <a:rPr lang="en-US" sz="3100" dirty="0" err="1"/>
              <a:t>cursor_name</a:t>
            </a:r>
            <a:r>
              <a:rPr lang="en-US" sz="3100" dirty="0"/>
              <a:t> IS </a:t>
            </a:r>
            <a:r>
              <a:rPr lang="en-US" sz="3100" dirty="0" err="1"/>
              <a:t>select_statement</a:t>
            </a:r>
            <a:r>
              <a:rPr lang="en-US" sz="3100" dirty="0"/>
              <a:t>;</a:t>
            </a:r>
          </a:p>
          <a:p>
            <a:r>
              <a:rPr lang="en-US" sz="3200" dirty="0"/>
              <a:t>Working with an explicit cursor includes the following steps −</a:t>
            </a:r>
          </a:p>
          <a:p>
            <a:pPr lvl="1"/>
            <a:r>
              <a:rPr lang="en-US" dirty="0"/>
              <a:t>Declaring the cursor for initializing the memory</a:t>
            </a:r>
          </a:p>
          <a:p>
            <a:pPr lvl="1"/>
            <a:r>
              <a:rPr lang="en-US" dirty="0"/>
              <a:t>Opening the cursor for allocating the memory</a:t>
            </a:r>
          </a:p>
          <a:p>
            <a:pPr lvl="1"/>
            <a:r>
              <a:rPr lang="en-US" dirty="0"/>
              <a:t>Fetching the cursor for retrieving the data</a:t>
            </a:r>
          </a:p>
          <a:p>
            <a:pPr lvl="1"/>
            <a:r>
              <a:rPr lang="en-US" dirty="0"/>
              <a:t>Closing the cursor to release the allocated memory</a:t>
            </a:r>
          </a:p>
          <a:p>
            <a:pPr>
              <a:buNone/>
            </a:pPr>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4050</TotalTime>
  <Words>809</Words>
  <Application>Microsoft Office PowerPoint</Application>
  <PresentationFormat>On-screen Show (4:3)</PresentationFormat>
  <Paragraphs>177</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Narrow</vt:lpstr>
      <vt:lpstr>Georgia</vt:lpstr>
      <vt:lpstr>Times New Roman</vt:lpstr>
      <vt:lpstr>Wingdings</vt:lpstr>
      <vt:lpstr>Wingdings 2</vt:lpstr>
      <vt:lpstr>Civic</vt:lpstr>
      <vt:lpstr>Advance Database Management System Lecture 08: PL/SQL Cursor </vt:lpstr>
      <vt:lpstr>Learning Objectives</vt:lpstr>
      <vt:lpstr>PL/SQL Cursor</vt:lpstr>
      <vt:lpstr>Types of Cursor</vt:lpstr>
      <vt:lpstr>Implicit Cursor</vt:lpstr>
      <vt:lpstr>Implicit Cursor</vt:lpstr>
      <vt:lpstr>Implicit Cursor</vt:lpstr>
      <vt:lpstr>Explicit Cursor</vt:lpstr>
      <vt:lpstr>Explicit Cursor</vt:lpstr>
      <vt:lpstr>Explicit Cursor</vt:lpstr>
      <vt:lpstr>Explicit Cursor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372</cp:revision>
  <cp:lastPrinted>1998-06-30T18:28:36Z</cp:lastPrinted>
  <dcterms:created xsi:type="dcterms:W3CDTF">1995-06-17T23:31:02Z</dcterms:created>
  <dcterms:modified xsi:type="dcterms:W3CDTF">2024-11-24T02:19:10Z</dcterms:modified>
</cp:coreProperties>
</file>