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6" r:id="rId4"/>
    <p:sldId id="267" r:id="rId5"/>
    <p:sldId id="283" r:id="rId6"/>
    <p:sldId id="284" r:id="rId7"/>
    <p:sldId id="268" r:id="rId8"/>
    <p:sldId id="269" r:id="rId9"/>
    <p:sldId id="270" r:id="rId10"/>
    <p:sldId id="271" r:id="rId11"/>
    <p:sldId id="282" r:id="rId12"/>
    <p:sldId id="272" r:id="rId13"/>
    <p:sldId id="273" r:id="rId14"/>
    <p:sldId id="280" r:id="rId15"/>
    <p:sldId id="275" r:id="rId16"/>
    <p:sldId id="281" r:id="rId17"/>
    <p:sldId id="274" r:id="rId18"/>
    <p:sldId id="276"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8AD2"/>
    <a:srgbClr val="74FF71"/>
    <a:srgbClr val="EB7D5F"/>
    <a:srgbClr val="F2D77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10BC4-6FBA-46AD-B642-88E980BE8F81}" type="datetimeFigureOut">
              <a:rPr lang="en-US" smtClean="0"/>
              <a:t>9/8/2021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FF0E6-A336-4018-ADEE-8381843B18AD}" type="slidenum">
              <a:rPr lang="en-US" smtClean="0"/>
              <a:t>‹#›</a:t>
            </a:fld>
            <a:endParaRPr lang="en-US"/>
          </a:p>
        </p:txBody>
      </p:sp>
    </p:spTree>
    <p:extLst>
      <p:ext uri="{BB962C8B-B14F-4D97-AF65-F5344CB8AC3E}">
        <p14:creationId xmlns:p14="http://schemas.microsoft.com/office/powerpoint/2010/main" val="216218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9FF0E6-A336-4018-ADEE-8381843B18AD}" type="slidenum">
              <a:rPr lang="en-US" smtClean="0"/>
              <a:t>8</a:t>
            </a:fld>
            <a:endParaRPr lang="en-US"/>
          </a:p>
        </p:txBody>
      </p:sp>
    </p:spTree>
    <p:extLst>
      <p:ext uri="{BB962C8B-B14F-4D97-AF65-F5344CB8AC3E}">
        <p14:creationId xmlns:p14="http://schemas.microsoft.com/office/powerpoint/2010/main" val="2747526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F56EAD-E5AB-440E-A610-F841567AEB07}"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5" y="44473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5" y="1906546"/>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377"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377"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7"/>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57EE2F5E-CCF4-41CA-A6AD-79785EA176C7}"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5"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5" y="4801583"/>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9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377"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3044ADA6-2B97-4300-8EED-642CDEE52386}"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5" y="4280655"/>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3C771B4F-04DF-4519-90CD-1AD1FE5ED858}"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4"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63C3BCD0-47F5-4046-AABE-C9820B0D601A}"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8"/>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5" y="4953001"/>
            <a:ext cx="2472017" cy="1246094"/>
          </a:xfrm>
        </p:spPr>
        <p:txBody>
          <a:bodyPr>
            <a:normAutofit/>
          </a:bodyPr>
          <a:lstStyle>
            <a:lvl1pPr marL="0" indent="0" algn="l">
              <a:spcBef>
                <a:spcPts val="0"/>
              </a:spcBef>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2" name="Title 1"/>
          <p:cNvSpPr>
            <a:spLocks noGrp="1"/>
          </p:cNvSpPr>
          <p:nvPr>
            <p:ph type="title"/>
          </p:nvPr>
        </p:nvSpPr>
        <p:spPr>
          <a:xfrm>
            <a:off x="410768"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5" y="461690"/>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5" y="4801583"/>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9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377"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9" y="5367338"/>
            <a:ext cx="5653507" cy="804862"/>
          </a:xfrm>
        </p:spPr>
        <p:txBody>
          <a:bodyPr/>
          <a:lstStyle>
            <a:lvl1pPr marL="0" indent="0">
              <a:spcBef>
                <a:spcPts val="0"/>
              </a:spcBef>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DBBD9DB8-EF82-42F4-881C-06EAA7C4C99D}"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6" y="457200"/>
            <a:ext cx="2736850" cy="2907792"/>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6" y="3364992"/>
            <a:ext cx="2736850" cy="2898648"/>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5" y="1577855"/>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5"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BE0D751F-7AC5-49E6-A898-08445E37B9AA}"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6" y="2857539"/>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8"/>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5"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EF92F088-B55A-480F-AA5F-DB866E99C4E3}"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31"/>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5" y="1577855"/>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2B2E9F93-21E2-4137-95C6-72D40CE26071}"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5" y="444736"/>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C3A2D9AB-BB6D-44F7-9149-A796258A3BB7}"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6"/>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2" y="1532965"/>
            <a:ext cx="7754284" cy="484094"/>
          </a:xfrm>
        </p:spPr>
        <p:txBody>
          <a:bodyPr>
            <a:normAutofit/>
          </a:bodyPr>
          <a:lstStyle>
            <a:lvl1pPr marL="0" indent="0" algn="l">
              <a:lnSpc>
                <a:spcPct val="100000"/>
              </a:lnSpc>
              <a:spcBef>
                <a:spcPts val="0"/>
              </a:spcBef>
              <a:buNone/>
              <a:defRPr sz="18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5" y="1906546"/>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7" y="444732"/>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5" y="4801583"/>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5" y="626339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83"/>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377"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marL="0" lvl="0" indent="0" algn="l" defTabSz="914377"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01B4857-E69D-48F5-95DE-192E470D1140}"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62"/>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7DFE003A-8998-4A50-A898-3A35A96498BB}" type="datetime1">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5" y="4801583"/>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377"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5" y="6263397"/>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83"/>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55"/>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5" y="157785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51FA757A-6FB6-45CB-BCCB-CB0918AC1C33}" type="datetime1">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5" y="1577855"/>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9304F70-8D94-4F76-95EF-0F47E30B0D93}" type="datetime1">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5"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5" y="1577855"/>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9EA18CE8-2B38-46DC-A7ED-AB1FAB625E8F}" type="datetime1">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5F392-E6FC-4117-9DAF-F8D003463FAB}" type="datetime1">
              <a:rPr lang="en-US" smtClean="0"/>
              <a:t>9/8/2021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7" y="2133603"/>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40"/>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6B7CD15-E472-4EB3-8502-D4DD469E3671}" type="datetime1">
              <a:rPr lang="en-US" smtClean="0"/>
              <a:t>9/8/2021</a:t>
            </a:fld>
            <a:endParaRPr lang="en-US"/>
          </a:p>
        </p:txBody>
      </p:sp>
      <p:sp>
        <p:nvSpPr>
          <p:cNvPr id="5" name="Footer Placeholder 4"/>
          <p:cNvSpPr>
            <a:spLocks noGrp="1"/>
          </p:cNvSpPr>
          <p:nvPr>
            <p:ph type="ftr" sz="quarter" idx="3"/>
          </p:nvPr>
        </p:nvSpPr>
        <p:spPr>
          <a:xfrm>
            <a:off x="199698" y="6437040"/>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5"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377" rtl="0" eaLnBrk="1" latinLnBrk="0" hangingPunct="1">
        <a:spcBef>
          <a:spcPct val="0"/>
        </a:spcBef>
        <a:buNone/>
        <a:defRPr sz="4200" kern="1200">
          <a:solidFill>
            <a:schemeClr val="bg1"/>
          </a:solidFill>
          <a:latin typeface="+mj-lt"/>
          <a:ea typeface="+mj-ea"/>
          <a:cs typeface="+mj-cs"/>
        </a:defRPr>
      </a:lvl1pPr>
    </p:titleStyle>
    <p:bodyStyle>
      <a:lvl1pPr marL="454014" indent="-454014" algn="l" defTabSz="914377"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377" indent="-457189" algn="l" defTabSz="914377"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43" indent="-346066" algn="l" defTabSz="914377"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160" indent="-339717" algn="l" defTabSz="914377"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877" indent="-331780" algn="l" defTabSz="914377"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05" indent="-344479" algn="l" defTabSz="914377"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660" indent="-344479" algn="l" defTabSz="914377"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139" indent="-344479" algn="l" defTabSz="914377"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031" indent="-344479" algn="l" defTabSz="914377"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 and Type Casting</a:t>
            </a:r>
          </a:p>
        </p:txBody>
      </p:sp>
      <p:sp>
        <p:nvSpPr>
          <p:cNvPr id="3" name="Subtitle 2"/>
          <p:cNvSpPr>
            <a:spLocks noGrp="1"/>
          </p:cNvSpPr>
          <p:nvPr>
            <p:ph type="subTitle" idx="1"/>
          </p:nvPr>
        </p:nvSpPr>
        <p:spPr>
          <a:xfrm>
            <a:off x="476208" y="1532427"/>
            <a:ext cx="2789509" cy="484632"/>
          </a:xfrm>
        </p:spPr>
        <p:txBody>
          <a:bodyPr/>
          <a:lstStyle/>
          <a:p>
            <a:r>
              <a:rPr lang="en-US" dirty="0"/>
              <a:t>Course Code: CSC 1205</a:t>
            </a:r>
          </a:p>
        </p:txBody>
      </p:sp>
      <p:sp>
        <p:nvSpPr>
          <p:cNvPr id="4" name="TextBox 3"/>
          <p:cNvSpPr txBox="1"/>
          <p:nvPr/>
        </p:nvSpPr>
        <p:spPr>
          <a:xfrm>
            <a:off x="76978" y="2446757"/>
            <a:ext cx="9024615"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43255205"/>
              </p:ext>
            </p:extLst>
          </p:nvPr>
        </p:nvGraphicFramePr>
        <p:xfrm>
          <a:off x="476207" y="5186043"/>
          <a:ext cx="8335800" cy="762000"/>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72812">
                  <a:extLst>
                    <a:ext uri="{9D8B030D-6E8A-4147-A177-3AD203B41FA5}">
                      <a16:colId xmlns:a16="http://schemas.microsoft.com/office/drawing/2014/main" val="1762131981"/>
                    </a:ext>
                  </a:extLst>
                </a:gridCol>
                <a:gridCol w="1300163">
                  <a:extLst>
                    <a:ext uri="{9D8B030D-6E8A-4147-A177-3AD203B41FA5}">
                      <a16:colId xmlns:a16="http://schemas.microsoft.com/office/drawing/2014/main" val="445458238"/>
                    </a:ext>
                  </a:extLst>
                </a:gridCol>
                <a:gridCol w="1653967">
                  <a:extLst>
                    <a:ext uri="{9D8B030D-6E8A-4147-A177-3AD203B41FA5}">
                      <a16:colId xmlns:a16="http://schemas.microsoft.com/office/drawing/2014/main" val="1508364941"/>
                    </a:ext>
                  </a:extLst>
                </a:gridCol>
              </a:tblGrid>
              <a:tr h="378736">
                <a:tc>
                  <a:txBody>
                    <a:bodyPr/>
                    <a:lstStyle/>
                    <a:p>
                      <a:r>
                        <a:rPr lang="en-US" sz="1900" dirty="0"/>
                        <a:t>Lecturer No:</a:t>
                      </a:r>
                    </a:p>
                  </a:txBody>
                  <a:tcPr/>
                </a:tc>
                <a:tc>
                  <a:txBody>
                    <a:bodyPr/>
                    <a:lstStyle/>
                    <a:p>
                      <a:r>
                        <a:rPr lang="en-US" sz="1900" dirty="0"/>
                        <a:t>2.1</a:t>
                      </a:r>
                    </a:p>
                  </a:txBody>
                  <a:tcPr/>
                </a:tc>
                <a:tc>
                  <a:txBody>
                    <a:bodyPr/>
                    <a:lstStyle/>
                    <a:p>
                      <a:r>
                        <a:rPr lang="en-US" sz="1900" dirty="0"/>
                        <a:t>Week No:</a:t>
                      </a:r>
                    </a:p>
                  </a:txBody>
                  <a:tcPr/>
                </a:tc>
                <a:tc>
                  <a:txBody>
                    <a:bodyPr/>
                    <a:lstStyle/>
                    <a:p>
                      <a:r>
                        <a:rPr lang="en-US" sz="1900" dirty="0"/>
                        <a:t>2</a:t>
                      </a:r>
                    </a:p>
                  </a:txBody>
                  <a:tcPr/>
                </a:tc>
                <a:tc>
                  <a:txBody>
                    <a:bodyPr/>
                    <a:lstStyle/>
                    <a:p>
                      <a:r>
                        <a:rPr lang="en-US" sz="1900" dirty="0"/>
                        <a:t>Semester:</a:t>
                      </a:r>
                    </a:p>
                  </a:txBody>
                  <a:tcPr/>
                </a:tc>
                <a:tc>
                  <a:txBody>
                    <a:bodyPr/>
                    <a:lstStyle/>
                    <a:p>
                      <a:r>
                        <a:rPr lang="en-US" sz="1900" dirty="0"/>
                        <a:t>Fall 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900" i="1" dirty="0"/>
                        <a:t>Rifath Mahmud (rifath.mahmud@aiub.edu)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86090" y="1538380"/>
            <a:ext cx="4943475"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Programing 1 (JAVA)</a:t>
            </a:r>
          </a:p>
        </p:txBody>
      </p:sp>
      <p:sp>
        <p:nvSpPr>
          <p:cNvPr id="5" name="Slide Number Placeholder 4">
            <a:extLst>
              <a:ext uri="{FF2B5EF4-FFF2-40B4-BE49-F238E27FC236}">
                <a16:creationId xmlns:a16="http://schemas.microsoft.com/office/drawing/2014/main" id="{8170220B-CB15-455C-8859-1A9260E71299}"/>
              </a:ext>
            </a:extLst>
          </p:cNvPr>
          <p:cNvSpPr>
            <a:spLocks noGrp="1"/>
          </p:cNvSpPr>
          <p:nvPr>
            <p:ph type="sldNum" sz="quarter" idx="12"/>
          </p:nvPr>
        </p:nvSpPr>
        <p:spPr/>
        <p:txBody>
          <a:bodyPr/>
          <a:lstStyle/>
          <a:p>
            <a:fld id="{5FD889E0-CAB2-4699-909D-B9A88D47ACBE}" type="slidenum">
              <a:rPr lang="en-US" smtClean="0"/>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Calculating Value Ranges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1993666800"/>
              </p:ext>
            </p:extLst>
          </p:nvPr>
        </p:nvGraphicFramePr>
        <p:xfrm>
          <a:off x="361715" y="2134048"/>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365760">
                <a:tc>
                  <a:txBody>
                    <a:bodyPr/>
                    <a:lstStyle/>
                    <a:p>
                      <a:r>
                        <a:rPr lang="en-US" sz="180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800" dirty="0">
                          <a:latin typeface="Cambria" panose="02040503050406030204" pitchFamily="18" charset="0"/>
                          <a:ea typeface="Cambria" panose="02040503050406030204" pitchFamily="18" charset="0"/>
                        </a:rPr>
                        <a:t>Minimum Value</a:t>
                      </a: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365760">
                <a:tc>
                  <a:txBody>
                    <a:bodyPr/>
                    <a:lstStyle/>
                    <a:p>
                      <a:pPr algn="l"/>
                      <a:r>
                        <a:rPr lang="en-US" sz="1800" dirty="0">
                          <a:latin typeface="Cambria" panose="02040503050406030204" pitchFamily="18" charset="0"/>
                          <a:ea typeface="Cambria" panose="02040503050406030204" pitchFamily="18" charset="0"/>
                        </a:rPr>
                        <a:t>char</a:t>
                      </a:r>
                    </a:p>
                  </a:txBody>
                  <a:tcPr anchor="ctr">
                    <a:solidFill>
                      <a:srgbClr val="74FF71"/>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366480" y="3240186"/>
            <a:ext cx="4793597" cy="1200329"/>
          </a:xfrm>
          <a:prstGeom prst="rect">
            <a:avLst/>
          </a:prstGeom>
          <a:solidFill>
            <a:schemeClr val="accent6">
              <a:lumMod val="40000"/>
              <a:lumOff val="60000"/>
            </a:schemeClr>
          </a:solidFill>
        </p:spPr>
        <p:txBody>
          <a:bodyPr wrap="square" rtlCol="0">
            <a:spAutoFit/>
          </a:bodyPr>
          <a:lstStyle/>
          <a:p>
            <a:r>
              <a:rPr lang="en-US" dirty="0">
                <a:latin typeface="Cambria" panose="02040503050406030204" pitchFamily="18" charset="0"/>
                <a:ea typeface="Cambria" panose="02040503050406030204" pitchFamily="18" charset="0"/>
              </a:rPr>
              <a:t>Lets, declare two char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char c1, c2;</a:t>
            </a:r>
          </a:p>
        </p:txBody>
      </p:sp>
      <p:sp>
        <p:nvSpPr>
          <p:cNvPr id="8" name="TextBox 7"/>
          <p:cNvSpPr txBox="1"/>
          <p:nvPr/>
        </p:nvSpPr>
        <p:spPr>
          <a:xfrm>
            <a:off x="5343528" y="2108375"/>
            <a:ext cx="3571875" cy="369332"/>
          </a:xfrm>
          <a:prstGeom prst="rect">
            <a:avLst/>
          </a:prstGeom>
          <a:solidFill>
            <a:srgbClr val="F2D776"/>
          </a:solidFill>
        </p:spPr>
        <p:txBody>
          <a:bodyPr wrap="square" rtlCol="0">
            <a:spAutoFit/>
          </a:bodyPr>
          <a:lstStyle/>
          <a:p>
            <a:pPr algn="ctr"/>
            <a:r>
              <a:rPr lang="en-US" dirty="0">
                <a:latin typeface="Cambria" panose="02040503050406030204" pitchFamily="18" charset="0"/>
                <a:ea typeface="Cambria" panose="02040503050406030204" pitchFamily="18" charset="0"/>
              </a:rPr>
              <a:t>Size of char is 2 Bytes [16 bits]</a:t>
            </a:r>
          </a:p>
        </p:txBody>
      </p:sp>
      <p:graphicFrame>
        <p:nvGraphicFramePr>
          <p:cNvPr id="3" name="Table 2"/>
          <p:cNvGraphicFramePr>
            <a:graphicFrameLocks noGrp="1"/>
          </p:cNvGraphicFramePr>
          <p:nvPr>
            <p:extLst>
              <p:ext uri="{D42A27DB-BD31-4B8C-83A1-F6EECF244321}">
                <p14:modId xmlns:p14="http://schemas.microsoft.com/office/powerpoint/2010/main" val="868127666"/>
              </p:ext>
            </p:extLst>
          </p:nvPr>
        </p:nvGraphicFramePr>
        <p:xfrm>
          <a:off x="361715" y="4742002"/>
          <a:ext cx="4793615" cy="762000"/>
        </p:xfrm>
        <a:graphic>
          <a:graphicData uri="http://schemas.openxmlformats.org/drawingml/2006/table">
            <a:tbl>
              <a:tblPr firstRow="1" bandRow="1">
                <a:tableStyleId>{2D5ABB26-0587-4C30-8999-92F81FD0307C}</a:tableStyleId>
              </a:tblPr>
              <a:tblGrid>
                <a:gridCol w="741279">
                  <a:extLst>
                    <a:ext uri="{9D8B030D-6E8A-4147-A177-3AD203B41FA5}">
                      <a16:colId xmlns:a16="http://schemas.microsoft.com/office/drawing/2014/main" val="20000"/>
                    </a:ext>
                  </a:extLst>
                </a:gridCol>
                <a:gridCol w="253271">
                  <a:extLst>
                    <a:ext uri="{9D8B030D-6E8A-4147-A177-3AD203B41FA5}">
                      <a16:colId xmlns:a16="http://schemas.microsoft.com/office/drawing/2014/main" val="20001"/>
                    </a:ext>
                  </a:extLst>
                </a:gridCol>
                <a:gridCol w="253271">
                  <a:extLst>
                    <a:ext uri="{9D8B030D-6E8A-4147-A177-3AD203B41FA5}">
                      <a16:colId xmlns:a16="http://schemas.microsoft.com/office/drawing/2014/main" val="20002"/>
                    </a:ext>
                  </a:extLst>
                </a:gridCol>
                <a:gridCol w="253271">
                  <a:extLst>
                    <a:ext uri="{9D8B030D-6E8A-4147-A177-3AD203B41FA5}">
                      <a16:colId xmlns:a16="http://schemas.microsoft.com/office/drawing/2014/main" val="20003"/>
                    </a:ext>
                  </a:extLst>
                </a:gridCol>
                <a:gridCol w="253271">
                  <a:extLst>
                    <a:ext uri="{9D8B030D-6E8A-4147-A177-3AD203B41FA5}">
                      <a16:colId xmlns:a16="http://schemas.microsoft.com/office/drawing/2014/main" val="20004"/>
                    </a:ext>
                  </a:extLst>
                </a:gridCol>
                <a:gridCol w="253271">
                  <a:extLst>
                    <a:ext uri="{9D8B030D-6E8A-4147-A177-3AD203B41FA5}">
                      <a16:colId xmlns:a16="http://schemas.microsoft.com/office/drawing/2014/main" val="20005"/>
                    </a:ext>
                  </a:extLst>
                </a:gridCol>
                <a:gridCol w="253271">
                  <a:extLst>
                    <a:ext uri="{9D8B030D-6E8A-4147-A177-3AD203B41FA5}">
                      <a16:colId xmlns:a16="http://schemas.microsoft.com/office/drawing/2014/main" val="20006"/>
                    </a:ext>
                  </a:extLst>
                </a:gridCol>
                <a:gridCol w="253271">
                  <a:extLst>
                    <a:ext uri="{9D8B030D-6E8A-4147-A177-3AD203B41FA5}">
                      <a16:colId xmlns:a16="http://schemas.microsoft.com/office/drawing/2014/main" val="20007"/>
                    </a:ext>
                  </a:extLst>
                </a:gridCol>
                <a:gridCol w="253271">
                  <a:extLst>
                    <a:ext uri="{9D8B030D-6E8A-4147-A177-3AD203B41FA5}">
                      <a16:colId xmlns:a16="http://schemas.microsoft.com/office/drawing/2014/main" val="20008"/>
                    </a:ext>
                  </a:extLst>
                </a:gridCol>
                <a:gridCol w="253271">
                  <a:extLst>
                    <a:ext uri="{9D8B030D-6E8A-4147-A177-3AD203B41FA5}">
                      <a16:colId xmlns:a16="http://schemas.microsoft.com/office/drawing/2014/main" val="20009"/>
                    </a:ext>
                  </a:extLst>
                </a:gridCol>
                <a:gridCol w="253271">
                  <a:extLst>
                    <a:ext uri="{9D8B030D-6E8A-4147-A177-3AD203B41FA5}">
                      <a16:colId xmlns:a16="http://schemas.microsoft.com/office/drawing/2014/main" val="20010"/>
                    </a:ext>
                  </a:extLst>
                </a:gridCol>
                <a:gridCol w="253271">
                  <a:extLst>
                    <a:ext uri="{9D8B030D-6E8A-4147-A177-3AD203B41FA5}">
                      <a16:colId xmlns:a16="http://schemas.microsoft.com/office/drawing/2014/main" val="20011"/>
                    </a:ext>
                  </a:extLst>
                </a:gridCol>
                <a:gridCol w="253271">
                  <a:extLst>
                    <a:ext uri="{9D8B030D-6E8A-4147-A177-3AD203B41FA5}">
                      <a16:colId xmlns:a16="http://schemas.microsoft.com/office/drawing/2014/main" val="20012"/>
                    </a:ext>
                  </a:extLst>
                </a:gridCol>
                <a:gridCol w="253271">
                  <a:extLst>
                    <a:ext uri="{9D8B030D-6E8A-4147-A177-3AD203B41FA5}">
                      <a16:colId xmlns:a16="http://schemas.microsoft.com/office/drawing/2014/main" val="20013"/>
                    </a:ext>
                  </a:extLst>
                </a:gridCol>
                <a:gridCol w="253271">
                  <a:extLst>
                    <a:ext uri="{9D8B030D-6E8A-4147-A177-3AD203B41FA5}">
                      <a16:colId xmlns:a16="http://schemas.microsoft.com/office/drawing/2014/main" val="20014"/>
                    </a:ext>
                  </a:extLst>
                </a:gridCol>
                <a:gridCol w="253271">
                  <a:extLst>
                    <a:ext uri="{9D8B030D-6E8A-4147-A177-3AD203B41FA5}">
                      <a16:colId xmlns:a16="http://schemas.microsoft.com/office/drawing/2014/main" val="20015"/>
                    </a:ext>
                  </a:extLst>
                </a:gridCol>
                <a:gridCol w="253271">
                  <a:extLst>
                    <a:ext uri="{9D8B030D-6E8A-4147-A177-3AD203B41FA5}">
                      <a16:colId xmlns:a16="http://schemas.microsoft.com/office/drawing/2014/main" val="20016"/>
                    </a:ext>
                  </a:extLst>
                </a:gridCol>
              </a:tblGrid>
              <a:tr h="375920">
                <a:tc>
                  <a:txBody>
                    <a:bodyPr/>
                    <a:lstStyle/>
                    <a:p>
                      <a:pPr algn="ctr"/>
                      <a:r>
                        <a:rPr lang="en-US" sz="1900" dirty="0"/>
                        <a:t>c1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pPr algn="ctr"/>
                      <a:r>
                        <a:rPr lang="en-US" sz="1900" dirty="0"/>
                        <a:t>c2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5343526" y="2630115"/>
            <a:ext cx="3571875"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Values of char data type are unsigned</a:t>
            </a:r>
          </a:p>
        </p:txBody>
      </p:sp>
      <p:sp>
        <p:nvSpPr>
          <p:cNvPr id="10" name="TextBox 9"/>
          <p:cNvSpPr txBox="1"/>
          <p:nvPr/>
        </p:nvSpPr>
        <p:spPr>
          <a:xfrm>
            <a:off x="5526090" y="4743510"/>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All the bits are 0</a:t>
            </a:r>
          </a:p>
        </p:txBody>
      </p:sp>
      <p:sp>
        <p:nvSpPr>
          <p:cNvPr id="11" name="TextBox 10"/>
          <p:cNvSpPr txBox="1"/>
          <p:nvPr/>
        </p:nvSpPr>
        <p:spPr>
          <a:xfrm>
            <a:off x="5526090" y="5223456"/>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All the bits are 1</a:t>
            </a:r>
          </a:p>
        </p:txBody>
      </p:sp>
      <p:graphicFrame>
        <p:nvGraphicFramePr>
          <p:cNvPr id="12" name="Table 11"/>
          <p:cNvGraphicFramePr>
            <a:graphicFrameLocks noGrp="1"/>
          </p:cNvGraphicFramePr>
          <p:nvPr>
            <p:extLst>
              <p:ext uri="{D42A27DB-BD31-4B8C-83A1-F6EECF244321}">
                <p14:modId xmlns:p14="http://schemas.microsoft.com/office/powerpoint/2010/main" val="710240338"/>
              </p:ext>
            </p:extLst>
          </p:nvPr>
        </p:nvGraphicFramePr>
        <p:xfrm>
          <a:off x="366483" y="4743482"/>
          <a:ext cx="4793615" cy="762000"/>
        </p:xfrm>
        <a:graphic>
          <a:graphicData uri="http://schemas.openxmlformats.org/drawingml/2006/table">
            <a:tbl>
              <a:tblPr firstRow="1" bandRow="1">
                <a:tableStyleId>{2D5ABB26-0587-4C30-8999-92F81FD0307C}</a:tableStyleId>
              </a:tblPr>
              <a:tblGrid>
                <a:gridCol w="741279">
                  <a:extLst>
                    <a:ext uri="{9D8B030D-6E8A-4147-A177-3AD203B41FA5}">
                      <a16:colId xmlns:a16="http://schemas.microsoft.com/office/drawing/2014/main" val="20000"/>
                    </a:ext>
                  </a:extLst>
                </a:gridCol>
                <a:gridCol w="253271">
                  <a:extLst>
                    <a:ext uri="{9D8B030D-6E8A-4147-A177-3AD203B41FA5}">
                      <a16:colId xmlns:a16="http://schemas.microsoft.com/office/drawing/2014/main" val="20001"/>
                    </a:ext>
                  </a:extLst>
                </a:gridCol>
                <a:gridCol w="253271">
                  <a:extLst>
                    <a:ext uri="{9D8B030D-6E8A-4147-A177-3AD203B41FA5}">
                      <a16:colId xmlns:a16="http://schemas.microsoft.com/office/drawing/2014/main" val="20002"/>
                    </a:ext>
                  </a:extLst>
                </a:gridCol>
                <a:gridCol w="253271">
                  <a:extLst>
                    <a:ext uri="{9D8B030D-6E8A-4147-A177-3AD203B41FA5}">
                      <a16:colId xmlns:a16="http://schemas.microsoft.com/office/drawing/2014/main" val="20003"/>
                    </a:ext>
                  </a:extLst>
                </a:gridCol>
                <a:gridCol w="253271">
                  <a:extLst>
                    <a:ext uri="{9D8B030D-6E8A-4147-A177-3AD203B41FA5}">
                      <a16:colId xmlns:a16="http://schemas.microsoft.com/office/drawing/2014/main" val="20004"/>
                    </a:ext>
                  </a:extLst>
                </a:gridCol>
                <a:gridCol w="253271">
                  <a:extLst>
                    <a:ext uri="{9D8B030D-6E8A-4147-A177-3AD203B41FA5}">
                      <a16:colId xmlns:a16="http://schemas.microsoft.com/office/drawing/2014/main" val="20005"/>
                    </a:ext>
                  </a:extLst>
                </a:gridCol>
                <a:gridCol w="253271">
                  <a:extLst>
                    <a:ext uri="{9D8B030D-6E8A-4147-A177-3AD203B41FA5}">
                      <a16:colId xmlns:a16="http://schemas.microsoft.com/office/drawing/2014/main" val="20006"/>
                    </a:ext>
                  </a:extLst>
                </a:gridCol>
                <a:gridCol w="253271">
                  <a:extLst>
                    <a:ext uri="{9D8B030D-6E8A-4147-A177-3AD203B41FA5}">
                      <a16:colId xmlns:a16="http://schemas.microsoft.com/office/drawing/2014/main" val="20007"/>
                    </a:ext>
                  </a:extLst>
                </a:gridCol>
                <a:gridCol w="253271">
                  <a:extLst>
                    <a:ext uri="{9D8B030D-6E8A-4147-A177-3AD203B41FA5}">
                      <a16:colId xmlns:a16="http://schemas.microsoft.com/office/drawing/2014/main" val="20008"/>
                    </a:ext>
                  </a:extLst>
                </a:gridCol>
                <a:gridCol w="253271">
                  <a:extLst>
                    <a:ext uri="{9D8B030D-6E8A-4147-A177-3AD203B41FA5}">
                      <a16:colId xmlns:a16="http://schemas.microsoft.com/office/drawing/2014/main" val="20009"/>
                    </a:ext>
                  </a:extLst>
                </a:gridCol>
                <a:gridCol w="253271">
                  <a:extLst>
                    <a:ext uri="{9D8B030D-6E8A-4147-A177-3AD203B41FA5}">
                      <a16:colId xmlns:a16="http://schemas.microsoft.com/office/drawing/2014/main" val="20010"/>
                    </a:ext>
                  </a:extLst>
                </a:gridCol>
                <a:gridCol w="253271">
                  <a:extLst>
                    <a:ext uri="{9D8B030D-6E8A-4147-A177-3AD203B41FA5}">
                      <a16:colId xmlns:a16="http://schemas.microsoft.com/office/drawing/2014/main" val="20011"/>
                    </a:ext>
                  </a:extLst>
                </a:gridCol>
                <a:gridCol w="253271">
                  <a:extLst>
                    <a:ext uri="{9D8B030D-6E8A-4147-A177-3AD203B41FA5}">
                      <a16:colId xmlns:a16="http://schemas.microsoft.com/office/drawing/2014/main" val="20012"/>
                    </a:ext>
                  </a:extLst>
                </a:gridCol>
                <a:gridCol w="253271">
                  <a:extLst>
                    <a:ext uri="{9D8B030D-6E8A-4147-A177-3AD203B41FA5}">
                      <a16:colId xmlns:a16="http://schemas.microsoft.com/office/drawing/2014/main" val="20013"/>
                    </a:ext>
                  </a:extLst>
                </a:gridCol>
                <a:gridCol w="253271">
                  <a:extLst>
                    <a:ext uri="{9D8B030D-6E8A-4147-A177-3AD203B41FA5}">
                      <a16:colId xmlns:a16="http://schemas.microsoft.com/office/drawing/2014/main" val="20014"/>
                    </a:ext>
                  </a:extLst>
                </a:gridCol>
                <a:gridCol w="253271">
                  <a:extLst>
                    <a:ext uri="{9D8B030D-6E8A-4147-A177-3AD203B41FA5}">
                      <a16:colId xmlns:a16="http://schemas.microsoft.com/office/drawing/2014/main" val="20015"/>
                    </a:ext>
                  </a:extLst>
                </a:gridCol>
                <a:gridCol w="253271">
                  <a:extLst>
                    <a:ext uri="{9D8B030D-6E8A-4147-A177-3AD203B41FA5}">
                      <a16:colId xmlns:a16="http://schemas.microsoft.com/office/drawing/2014/main" val="20016"/>
                    </a:ext>
                  </a:extLst>
                </a:gridCol>
              </a:tblGrid>
              <a:tr h="375920">
                <a:tc>
                  <a:txBody>
                    <a:bodyPr/>
                    <a:lstStyle/>
                    <a:p>
                      <a:pPr algn="ctr"/>
                      <a:r>
                        <a:rPr lang="en-US" sz="1900" dirty="0"/>
                        <a:t>c1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920">
                <a:tc>
                  <a:txBody>
                    <a:bodyPr/>
                    <a:lstStyle/>
                    <a:p>
                      <a:pPr algn="ctr"/>
                      <a:r>
                        <a:rPr lang="en-US" sz="1900" dirty="0"/>
                        <a:t>c2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Box 12"/>
          <p:cNvSpPr txBox="1"/>
          <p:nvPr/>
        </p:nvSpPr>
        <p:spPr>
          <a:xfrm>
            <a:off x="5526090" y="4745116"/>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Hexadecimal 0000</a:t>
            </a:r>
          </a:p>
        </p:txBody>
      </p:sp>
      <p:sp>
        <p:nvSpPr>
          <p:cNvPr id="14" name="TextBox 13"/>
          <p:cNvSpPr txBox="1"/>
          <p:nvPr/>
        </p:nvSpPr>
        <p:spPr>
          <a:xfrm>
            <a:off x="5526090" y="5225060"/>
            <a:ext cx="3198811"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Hexadecimal FFFF</a:t>
            </a:r>
          </a:p>
        </p:txBody>
      </p:sp>
      <p:graphicFrame>
        <p:nvGraphicFramePr>
          <p:cNvPr id="16" name="Table 15"/>
          <p:cNvGraphicFramePr>
            <a:graphicFrameLocks noGrp="1"/>
          </p:cNvGraphicFramePr>
          <p:nvPr>
            <p:extLst>
              <p:ext uri="{D42A27DB-BD31-4B8C-83A1-F6EECF244321}">
                <p14:modId xmlns:p14="http://schemas.microsoft.com/office/powerpoint/2010/main" val="1656910067"/>
              </p:ext>
            </p:extLst>
          </p:nvPr>
        </p:nvGraphicFramePr>
        <p:xfrm>
          <a:off x="366486" y="2121075"/>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274320">
                <a:tc>
                  <a:txBody>
                    <a:bodyPr/>
                    <a:lstStyle/>
                    <a:p>
                      <a:r>
                        <a:rPr lang="en-US" sz="180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800" dirty="0">
                          <a:latin typeface="Cambria" panose="02040503050406030204" pitchFamily="18" charset="0"/>
                          <a:ea typeface="Cambria" panose="02040503050406030204" pitchFamily="18" charset="0"/>
                        </a:rPr>
                        <a:t>Minimum Value</a:t>
                      </a: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274320">
                <a:tc>
                  <a:txBody>
                    <a:bodyPr/>
                    <a:lstStyle/>
                    <a:p>
                      <a:pPr algn="l"/>
                      <a:r>
                        <a:rPr lang="en-US" sz="1800" dirty="0">
                          <a:latin typeface="Cambria" panose="02040503050406030204" pitchFamily="18" charset="0"/>
                          <a:ea typeface="Cambria" panose="02040503050406030204" pitchFamily="18" charset="0"/>
                        </a:rPr>
                        <a:t>char</a:t>
                      </a:r>
                    </a:p>
                  </a:txBody>
                  <a:tcPr anchor="ctr">
                    <a:solidFill>
                      <a:srgbClr val="74FF71"/>
                    </a:solidFill>
                  </a:tcPr>
                </a:tc>
                <a:tc>
                  <a:txBody>
                    <a:bodyPr/>
                    <a:lstStyle/>
                    <a:p>
                      <a:pPr algn="ctr"/>
                      <a:r>
                        <a:rPr lang="en-US" sz="1800" dirty="0">
                          <a:latin typeface="Cambria" panose="02040503050406030204" pitchFamily="18" charset="0"/>
                          <a:ea typeface="Cambria" panose="02040503050406030204" pitchFamily="18" charset="0"/>
                        </a:rPr>
                        <a:t>‘\u0000’</a:t>
                      </a:r>
                    </a:p>
                  </a:txBody>
                  <a:tcPr anchor="ctr">
                    <a:solidFill>
                      <a:schemeClr val="accent3">
                        <a:lumMod val="40000"/>
                        <a:lumOff val="60000"/>
                      </a:schemeClr>
                    </a:solidFill>
                  </a:tcPr>
                </a:tc>
                <a:tc>
                  <a:txBody>
                    <a:bodyPr/>
                    <a:lstStyle/>
                    <a:p>
                      <a:pPr algn="ctr"/>
                      <a:r>
                        <a:rPr lang="en-US" sz="1800" dirty="0">
                          <a:latin typeface="Cambria" panose="02040503050406030204" pitchFamily="18" charset="0"/>
                          <a:ea typeface="Cambria" panose="02040503050406030204" pitchFamily="18" charset="0"/>
                        </a:rPr>
                        <a:t>‘\</a:t>
                      </a:r>
                      <a:r>
                        <a:rPr lang="en-US" sz="1800" dirty="0" err="1">
                          <a:latin typeface="Cambria" panose="02040503050406030204" pitchFamily="18" charset="0"/>
                          <a:ea typeface="Cambria" panose="02040503050406030204" pitchFamily="18" charset="0"/>
                        </a:rPr>
                        <a:t>uFFFF</a:t>
                      </a:r>
                      <a:r>
                        <a:rPr lang="en-US" sz="1800" dirty="0">
                          <a:latin typeface="Cambria" panose="02040503050406030204" pitchFamily="18" charset="0"/>
                          <a:ea typeface="Cambria" panose="02040503050406030204" pitchFamily="18" charset="0"/>
                        </a:rPr>
                        <a:t>’</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4" name="Slide Number Placeholder 3">
            <a:extLst>
              <a:ext uri="{FF2B5EF4-FFF2-40B4-BE49-F238E27FC236}">
                <a16:creationId xmlns:a16="http://schemas.microsoft.com/office/drawing/2014/main" id="{AF32D508-A01D-4EE1-87EA-F64EE1A2969F}"/>
              </a:ext>
            </a:extLst>
          </p:cNvPr>
          <p:cNvSpPr>
            <a:spLocks noGrp="1"/>
          </p:cNvSpPr>
          <p:nvPr>
            <p:ph type="sldNum" sz="quarter" idx="12"/>
          </p:nvPr>
        </p:nvSpPr>
        <p:spPr/>
        <p:txBody>
          <a:bodyPr/>
          <a:lstStyle/>
          <a:p>
            <a:fld id="{5FD889E0-CAB2-4699-909D-B9A88D47ACBE}" type="slidenum">
              <a:rPr lang="en-US" smtClean="0"/>
              <a:t>10</a:t>
            </a:fld>
            <a:endParaRPr lang="en-US"/>
          </a:p>
        </p:txBody>
      </p:sp>
    </p:spTree>
    <p:extLst>
      <p:ext uri="{BB962C8B-B14F-4D97-AF65-F5344CB8AC3E}">
        <p14:creationId xmlns:p14="http://schemas.microsoft.com/office/powerpoint/2010/main" val="90458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Wrapper Class</a:t>
            </a:r>
            <a:endParaRPr lang="x-none" dirty="0"/>
          </a:p>
        </p:txBody>
      </p:sp>
      <p:sp>
        <p:nvSpPr>
          <p:cNvPr id="7" name="TextBox 6"/>
          <p:cNvSpPr txBox="1"/>
          <p:nvPr/>
        </p:nvSpPr>
        <p:spPr>
          <a:xfrm>
            <a:off x="421342" y="2125762"/>
            <a:ext cx="8308323"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A wrapper class is a java library class whose object wraps or contains a primitive data type. </a:t>
            </a:r>
          </a:p>
        </p:txBody>
      </p:sp>
      <p:graphicFrame>
        <p:nvGraphicFramePr>
          <p:cNvPr id="17" name="Table 16"/>
          <p:cNvGraphicFramePr>
            <a:graphicFrameLocks noGrp="1"/>
          </p:cNvGraphicFramePr>
          <p:nvPr>
            <p:extLst>
              <p:ext uri="{D42A27DB-BD31-4B8C-83A1-F6EECF244321}">
                <p14:modId xmlns:p14="http://schemas.microsoft.com/office/powerpoint/2010/main" val="3542148278"/>
              </p:ext>
            </p:extLst>
          </p:nvPr>
        </p:nvGraphicFramePr>
        <p:xfrm>
          <a:off x="421347" y="2809975"/>
          <a:ext cx="2921928" cy="3383280"/>
        </p:xfrm>
        <a:graphic>
          <a:graphicData uri="http://schemas.openxmlformats.org/drawingml/2006/table">
            <a:tbl>
              <a:tblPr firstRow="1" bandRow="1">
                <a:tableStyleId>{5940675A-B579-460E-94D1-54222C63F5DA}</a:tableStyleId>
              </a:tblPr>
              <a:tblGrid>
                <a:gridCol w="1260895">
                  <a:extLst>
                    <a:ext uri="{9D8B030D-6E8A-4147-A177-3AD203B41FA5}">
                      <a16:colId xmlns:a16="http://schemas.microsoft.com/office/drawing/2014/main" val="20000"/>
                    </a:ext>
                  </a:extLst>
                </a:gridCol>
                <a:gridCol w="1661033">
                  <a:extLst>
                    <a:ext uri="{9D8B030D-6E8A-4147-A177-3AD203B41FA5}">
                      <a16:colId xmlns:a16="http://schemas.microsoft.com/office/drawing/2014/main" val="20001"/>
                    </a:ext>
                  </a:extLst>
                </a:gridCol>
              </a:tblGrid>
              <a:tr h="375920">
                <a:tc>
                  <a:txBody>
                    <a:bodyPr/>
                    <a:lstStyle/>
                    <a:p>
                      <a:r>
                        <a:rPr lang="en-US" sz="175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750" dirty="0">
                          <a:latin typeface="Cambria" panose="02040503050406030204" pitchFamily="18" charset="0"/>
                          <a:ea typeface="Cambria" panose="02040503050406030204" pitchFamily="18" charset="0"/>
                        </a:rPr>
                        <a:t>Wrapper Class</a:t>
                      </a:r>
                    </a:p>
                  </a:txBody>
                  <a:tcPr>
                    <a:solidFill>
                      <a:srgbClr val="CB8AD2"/>
                    </a:solidFill>
                  </a:tcPr>
                </a:tc>
                <a:extLst>
                  <a:ext uri="{0D108BD9-81ED-4DB2-BD59-A6C34878D82A}">
                    <a16:rowId xmlns:a16="http://schemas.microsoft.com/office/drawing/2014/main" val="10000"/>
                  </a:ext>
                </a:extLst>
              </a:tr>
              <a:tr h="375920">
                <a:tc>
                  <a:txBody>
                    <a:bodyPr/>
                    <a:lstStyle/>
                    <a:p>
                      <a:r>
                        <a:rPr lang="en-US" sz="1750" dirty="0" err="1">
                          <a:latin typeface="Cambria" panose="02040503050406030204" pitchFamily="18" charset="0"/>
                          <a:ea typeface="Cambria" panose="02040503050406030204" pitchFamily="18" charset="0"/>
                        </a:rPr>
                        <a:t>boolean</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Boolean</a:t>
                      </a:r>
                    </a:p>
                  </a:txBody>
                  <a:tcPr>
                    <a:solidFill>
                      <a:schemeClr val="accent3">
                        <a:lumMod val="40000"/>
                        <a:lumOff val="60000"/>
                      </a:schemeClr>
                    </a:solidFill>
                  </a:tcPr>
                </a:tc>
                <a:extLst>
                  <a:ext uri="{0D108BD9-81ED-4DB2-BD59-A6C34878D82A}">
                    <a16:rowId xmlns:a16="http://schemas.microsoft.com/office/drawing/2014/main" val="10001"/>
                  </a:ext>
                </a:extLst>
              </a:tr>
              <a:tr h="375920">
                <a:tc>
                  <a:txBody>
                    <a:bodyPr/>
                    <a:lstStyle/>
                    <a:p>
                      <a:r>
                        <a:rPr lang="en-US" sz="1750" dirty="0">
                          <a:latin typeface="Cambria" panose="02040503050406030204" pitchFamily="18" charset="0"/>
                          <a:ea typeface="Cambria" panose="02040503050406030204" pitchFamily="18" charset="0"/>
                        </a:rPr>
                        <a:t>byte</a:t>
                      </a: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Byte</a:t>
                      </a:r>
                    </a:p>
                  </a:txBody>
                  <a:tcPr>
                    <a:solidFill>
                      <a:schemeClr val="accent3">
                        <a:lumMod val="40000"/>
                        <a:lumOff val="60000"/>
                      </a:schemeClr>
                    </a:solidFill>
                  </a:tcPr>
                </a:tc>
                <a:extLst>
                  <a:ext uri="{0D108BD9-81ED-4DB2-BD59-A6C34878D82A}">
                    <a16:rowId xmlns:a16="http://schemas.microsoft.com/office/drawing/2014/main" val="10002"/>
                  </a:ext>
                </a:extLst>
              </a:tr>
              <a:tr h="375920">
                <a:tc>
                  <a:txBody>
                    <a:bodyPr/>
                    <a:lstStyle/>
                    <a:p>
                      <a:r>
                        <a:rPr lang="en-US" sz="1750" dirty="0">
                          <a:latin typeface="Cambria" panose="02040503050406030204" pitchFamily="18" charset="0"/>
                          <a:ea typeface="Cambria" panose="02040503050406030204" pitchFamily="18" charset="0"/>
                        </a:rPr>
                        <a:t>short</a:t>
                      </a: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Short</a:t>
                      </a:r>
                    </a:p>
                  </a:txBody>
                  <a:tcPr>
                    <a:solidFill>
                      <a:schemeClr val="accent3">
                        <a:lumMod val="40000"/>
                        <a:lumOff val="60000"/>
                      </a:schemeClr>
                    </a:solidFill>
                  </a:tcPr>
                </a:tc>
                <a:extLst>
                  <a:ext uri="{0D108BD9-81ED-4DB2-BD59-A6C34878D82A}">
                    <a16:rowId xmlns:a16="http://schemas.microsoft.com/office/drawing/2014/main" val="10003"/>
                  </a:ext>
                </a:extLst>
              </a:tr>
              <a:tr h="375920">
                <a:tc>
                  <a:txBody>
                    <a:bodyPr/>
                    <a:lstStyle/>
                    <a:p>
                      <a:r>
                        <a:rPr lang="en-US" sz="1750" dirty="0" err="1">
                          <a:latin typeface="Cambria" panose="02040503050406030204" pitchFamily="18" charset="0"/>
                          <a:ea typeface="Cambria" panose="02040503050406030204" pitchFamily="18" charset="0"/>
                        </a:rPr>
                        <a:t>int</a:t>
                      </a:r>
                      <a:endParaRPr lang="en-US" sz="1750" dirty="0">
                        <a:latin typeface="Cambria" panose="02040503050406030204" pitchFamily="18" charset="0"/>
                        <a:ea typeface="Cambria" panose="02040503050406030204" pitchFamily="18" charset="0"/>
                      </a:endParaRP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Integer</a:t>
                      </a:r>
                    </a:p>
                  </a:txBody>
                  <a:tcPr>
                    <a:solidFill>
                      <a:schemeClr val="accent3">
                        <a:lumMod val="40000"/>
                        <a:lumOff val="60000"/>
                      </a:schemeClr>
                    </a:solidFill>
                  </a:tcPr>
                </a:tc>
                <a:extLst>
                  <a:ext uri="{0D108BD9-81ED-4DB2-BD59-A6C34878D82A}">
                    <a16:rowId xmlns:a16="http://schemas.microsoft.com/office/drawing/2014/main" val="10004"/>
                  </a:ext>
                </a:extLst>
              </a:tr>
              <a:tr h="375920">
                <a:tc>
                  <a:txBody>
                    <a:bodyPr/>
                    <a:lstStyle/>
                    <a:p>
                      <a:r>
                        <a:rPr lang="en-US" sz="1750" dirty="0">
                          <a:latin typeface="Cambria" panose="02040503050406030204" pitchFamily="18" charset="0"/>
                          <a:ea typeface="Cambria" panose="02040503050406030204" pitchFamily="18" charset="0"/>
                        </a:rPr>
                        <a:t>long</a:t>
                      </a: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Long</a:t>
                      </a:r>
                    </a:p>
                  </a:txBody>
                  <a:tcPr>
                    <a:solidFill>
                      <a:schemeClr val="accent3">
                        <a:lumMod val="40000"/>
                        <a:lumOff val="60000"/>
                      </a:schemeClr>
                    </a:solidFill>
                  </a:tcPr>
                </a:tc>
                <a:extLst>
                  <a:ext uri="{0D108BD9-81ED-4DB2-BD59-A6C34878D82A}">
                    <a16:rowId xmlns:a16="http://schemas.microsoft.com/office/drawing/2014/main" val="10005"/>
                  </a:ext>
                </a:extLst>
              </a:tr>
              <a:tr h="375920">
                <a:tc>
                  <a:txBody>
                    <a:bodyPr/>
                    <a:lstStyle/>
                    <a:p>
                      <a:r>
                        <a:rPr lang="en-US" sz="1750" dirty="0">
                          <a:latin typeface="Cambria" panose="02040503050406030204" pitchFamily="18" charset="0"/>
                          <a:ea typeface="Cambria" panose="02040503050406030204" pitchFamily="18" charset="0"/>
                        </a:rPr>
                        <a:t>char</a:t>
                      </a: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Character</a:t>
                      </a:r>
                    </a:p>
                  </a:txBody>
                  <a:tcPr>
                    <a:solidFill>
                      <a:schemeClr val="accent3">
                        <a:lumMod val="40000"/>
                        <a:lumOff val="60000"/>
                      </a:schemeClr>
                    </a:solidFill>
                  </a:tcPr>
                </a:tc>
                <a:extLst>
                  <a:ext uri="{0D108BD9-81ED-4DB2-BD59-A6C34878D82A}">
                    <a16:rowId xmlns:a16="http://schemas.microsoft.com/office/drawing/2014/main" val="10006"/>
                  </a:ext>
                </a:extLst>
              </a:tr>
              <a:tr h="375920">
                <a:tc>
                  <a:txBody>
                    <a:bodyPr/>
                    <a:lstStyle/>
                    <a:p>
                      <a:r>
                        <a:rPr lang="en-US" sz="1750" dirty="0">
                          <a:latin typeface="Cambria" panose="02040503050406030204" pitchFamily="18" charset="0"/>
                          <a:ea typeface="Cambria" panose="02040503050406030204" pitchFamily="18" charset="0"/>
                        </a:rPr>
                        <a:t>float</a:t>
                      </a: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Float</a:t>
                      </a:r>
                    </a:p>
                  </a:txBody>
                  <a:tcPr>
                    <a:solidFill>
                      <a:schemeClr val="accent3">
                        <a:lumMod val="40000"/>
                        <a:lumOff val="60000"/>
                      </a:schemeClr>
                    </a:solidFill>
                  </a:tcPr>
                </a:tc>
                <a:extLst>
                  <a:ext uri="{0D108BD9-81ED-4DB2-BD59-A6C34878D82A}">
                    <a16:rowId xmlns:a16="http://schemas.microsoft.com/office/drawing/2014/main" val="10007"/>
                  </a:ext>
                </a:extLst>
              </a:tr>
              <a:tr h="375920">
                <a:tc>
                  <a:txBody>
                    <a:bodyPr/>
                    <a:lstStyle/>
                    <a:p>
                      <a:r>
                        <a:rPr lang="en-US" sz="1750" dirty="0">
                          <a:latin typeface="Cambria" panose="02040503050406030204" pitchFamily="18" charset="0"/>
                          <a:ea typeface="Cambria" panose="02040503050406030204" pitchFamily="18" charset="0"/>
                        </a:rPr>
                        <a:t>double</a:t>
                      </a:r>
                    </a:p>
                  </a:txBody>
                  <a:tcPr>
                    <a:solidFill>
                      <a:srgbClr val="74FF71"/>
                    </a:solidFill>
                  </a:tcPr>
                </a:tc>
                <a:tc>
                  <a:txBody>
                    <a:bodyPr/>
                    <a:lstStyle/>
                    <a:p>
                      <a:r>
                        <a:rPr lang="en-US" sz="1750" dirty="0">
                          <a:latin typeface="Cambria" panose="02040503050406030204" pitchFamily="18" charset="0"/>
                          <a:ea typeface="Cambria" panose="02040503050406030204" pitchFamily="18" charset="0"/>
                        </a:rPr>
                        <a:t>Double</a:t>
                      </a:r>
                    </a:p>
                  </a:txBody>
                  <a:tcPr>
                    <a:solidFill>
                      <a:schemeClr val="accent3">
                        <a:lumMod val="40000"/>
                        <a:lumOff val="60000"/>
                      </a:schemeClr>
                    </a:solidFill>
                  </a:tcPr>
                </a:tc>
                <a:extLst>
                  <a:ext uri="{0D108BD9-81ED-4DB2-BD59-A6C34878D82A}">
                    <a16:rowId xmlns:a16="http://schemas.microsoft.com/office/drawing/2014/main" val="10008"/>
                  </a:ext>
                </a:extLst>
              </a:tr>
            </a:tbl>
          </a:graphicData>
        </a:graphic>
      </p:graphicFrame>
      <p:sp>
        <p:nvSpPr>
          <p:cNvPr id="18" name="TextBox 17"/>
          <p:cNvSpPr txBox="1"/>
          <p:nvPr/>
        </p:nvSpPr>
        <p:spPr>
          <a:xfrm>
            <a:off x="3382494" y="2800667"/>
            <a:ext cx="5347171"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Wrapper classes contains methods that are required for performing some operations regarding their respective primitive data type.</a:t>
            </a:r>
          </a:p>
        </p:txBody>
      </p:sp>
      <p:sp>
        <p:nvSpPr>
          <p:cNvPr id="19" name="TextBox 18"/>
          <p:cNvSpPr txBox="1"/>
          <p:nvPr/>
        </p:nvSpPr>
        <p:spPr>
          <a:xfrm>
            <a:off x="3382494" y="3838301"/>
            <a:ext cx="5347171" cy="1477328"/>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For Example: Let’s say we want to convert a String value to an integer value or double value. The Integer class has a method to convert the String into an integer and the Double class has a method that converts a String value to a double value.</a:t>
            </a:r>
          </a:p>
        </p:txBody>
      </p:sp>
      <p:sp>
        <p:nvSpPr>
          <p:cNvPr id="20" name="TextBox 19"/>
          <p:cNvSpPr txBox="1"/>
          <p:nvPr/>
        </p:nvSpPr>
        <p:spPr>
          <a:xfrm>
            <a:off x="3382494" y="5401891"/>
            <a:ext cx="5347171" cy="646331"/>
          </a:xfrm>
          <a:prstGeom prst="rect">
            <a:avLst/>
          </a:prstGeom>
          <a:solidFill>
            <a:srgbClr val="CC3300"/>
          </a:solidFill>
        </p:spPr>
        <p:txBody>
          <a:bodyPr wrap="square" rtlCol="0">
            <a:spAutoFit/>
          </a:bodyPr>
          <a:lstStyle/>
          <a:p>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parseInt</a:t>
            </a:r>
            <a:r>
              <a:rPr lang="en-US" dirty="0">
                <a:latin typeface="Cambria" panose="02040503050406030204" pitchFamily="18" charset="0"/>
                <a:ea typeface="Cambria" panose="02040503050406030204" pitchFamily="18" charset="0"/>
              </a:rPr>
              <a:t>(String)</a:t>
            </a:r>
          </a:p>
          <a:p>
            <a:r>
              <a:rPr lang="en-US" dirty="0">
                <a:latin typeface="Cambria" panose="02040503050406030204" pitchFamily="18" charset="0"/>
                <a:ea typeface="Cambria" panose="02040503050406030204" pitchFamily="18" charset="0"/>
              </a:rPr>
              <a:t>double </a:t>
            </a:r>
            <a:r>
              <a:rPr lang="en-US" dirty="0" err="1">
                <a:latin typeface="Cambria" panose="02040503050406030204" pitchFamily="18" charset="0"/>
                <a:ea typeface="Cambria" panose="02040503050406030204" pitchFamily="18" charset="0"/>
              </a:rPr>
              <a:t>parseDouble</a:t>
            </a:r>
            <a:r>
              <a:rPr lang="en-US" dirty="0">
                <a:latin typeface="Cambria" panose="02040503050406030204" pitchFamily="18" charset="0"/>
                <a:ea typeface="Cambria" panose="02040503050406030204" pitchFamily="18" charset="0"/>
              </a:rPr>
              <a:t>(String)</a:t>
            </a:r>
          </a:p>
        </p:txBody>
      </p:sp>
      <p:sp>
        <p:nvSpPr>
          <p:cNvPr id="3" name="Slide Number Placeholder 2">
            <a:extLst>
              <a:ext uri="{FF2B5EF4-FFF2-40B4-BE49-F238E27FC236}">
                <a16:creationId xmlns:a16="http://schemas.microsoft.com/office/drawing/2014/main" id="{A127609F-37C7-4026-A267-137D4F5A6533}"/>
              </a:ext>
            </a:extLst>
          </p:cNvPr>
          <p:cNvSpPr>
            <a:spLocks noGrp="1"/>
          </p:cNvSpPr>
          <p:nvPr>
            <p:ph type="sldNum" sz="quarter" idx="12"/>
          </p:nvPr>
        </p:nvSpPr>
        <p:spPr/>
        <p:txBody>
          <a:bodyPr/>
          <a:lstStyle/>
          <a:p>
            <a:fld id="{5FD889E0-CAB2-4699-909D-B9A88D47ACBE}" type="slidenum">
              <a:rPr lang="en-US" smtClean="0"/>
              <a:t>11</a:t>
            </a:fld>
            <a:endParaRPr lang="en-US"/>
          </a:p>
        </p:txBody>
      </p:sp>
    </p:spTree>
    <p:extLst>
      <p:ext uri="{BB962C8B-B14F-4D97-AF65-F5344CB8AC3E}">
        <p14:creationId xmlns:p14="http://schemas.microsoft.com/office/powerpoint/2010/main" val="305720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b="1" dirty="0">
                <a:latin typeface="Cambria" panose="02040503050406030204" pitchFamily="18" charset="0"/>
                <a:ea typeface="Cambria" panose="02040503050406030204" pitchFamily="18" charset="0"/>
              </a:rPr>
              <a:t>Type Casting</a:t>
            </a:r>
            <a:endParaRPr lang="x-none" dirty="0"/>
          </a:p>
        </p:txBody>
      </p:sp>
      <p:sp>
        <p:nvSpPr>
          <p:cNvPr id="6" name="TextBox 5"/>
          <p:cNvSpPr txBox="1"/>
          <p:nvPr/>
        </p:nvSpPr>
        <p:spPr>
          <a:xfrm>
            <a:off x="421341" y="2044139"/>
            <a:ext cx="8436909" cy="2031325"/>
          </a:xfrm>
          <a:prstGeom prst="rect">
            <a:avLst/>
          </a:prstGeom>
          <a:solidFill>
            <a:srgbClr val="92D050"/>
          </a:solidFill>
        </p:spPr>
        <p:txBody>
          <a:bodyPr wrap="square" rtlCol="0">
            <a:spAutoFit/>
          </a:bodyPr>
          <a:lstStyle/>
          <a:p>
            <a:r>
              <a:rPr lang="en-US" b="1" dirty="0">
                <a:latin typeface="Cambria" panose="02040503050406030204" pitchFamily="18" charset="0"/>
                <a:ea typeface="Cambria" panose="02040503050406030204" pitchFamily="18" charset="0"/>
              </a:rPr>
              <a:t>Type Casting:</a:t>
            </a:r>
            <a:endParaRPr lang="en-US" sz="1400"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Type Casting is the process of converting  the value of a primitive data type to another primitive data type. Example: Converting an integer value to a double value and vice versa, Converting a char value to an integer and vice versa etc.</a:t>
            </a:r>
          </a:p>
          <a:p>
            <a:r>
              <a:rPr lang="en-US" b="1" dirty="0">
                <a:latin typeface="Cambria" panose="02040503050406030204" pitchFamily="18" charset="0"/>
                <a:ea typeface="Cambria" panose="02040503050406030204" pitchFamily="18" charset="0"/>
              </a:rPr>
              <a:t>There are two types of type casting:</a:t>
            </a:r>
            <a:endParaRPr lang="en-US" sz="1200" b="1" dirty="0">
              <a:latin typeface="Cambria" panose="02040503050406030204" pitchFamily="18" charset="0"/>
              <a:ea typeface="Cambria" panose="02040503050406030204" pitchFamily="18" charset="0"/>
            </a:endParaRPr>
          </a:p>
          <a:p>
            <a:pPr marL="342891" indent="-342891">
              <a:buAutoNum type="arabicPeriod"/>
            </a:pPr>
            <a:r>
              <a:rPr lang="en-US" dirty="0">
                <a:latin typeface="Cambria" panose="02040503050406030204" pitchFamily="18" charset="0"/>
                <a:ea typeface="Cambria" panose="02040503050406030204" pitchFamily="18" charset="0"/>
              </a:rPr>
              <a:t>Implicit Type Casting</a:t>
            </a:r>
          </a:p>
          <a:p>
            <a:pPr marL="342891" indent="-342891">
              <a:buAutoNum type="arabicPeriod"/>
            </a:pPr>
            <a:r>
              <a:rPr lang="en-US" dirty="0">
                <a:latin typeface="Cambria" panose="02040503050406030204" pitchFamily="18" charset="0"/>
                <a:ea typeface="Cambria" panose="02040503050406030204" pitchFamily="18" charset="0"/>
              </a:rPr>
              <a:t>Explicit Type Casting</a:t>
            </a:r>
          </a:p>
        </p:txBody>
      </p:sp>
      <p:sp>
        <p:nvSpPr>
          <p:cNvPr id="8" name="TextBox 7"/>
          <p:cNvSpPr txBox="1"/>
          <p:nvPr/>
        </p:nvSpPr>
        <p:spPr>
          <a:xfrm>
            <a:off x="4831303" y="4206564"/>
            <a:ext cx="3876819" cy="1938992"/>
          </a:xfrm>
          <a:prstGeom prst="rect">
            <a:avLst/>
          </a:prstGeom>
          <a:solidFill>
            <a:srgbClr val="F2D776"/>
          </a:solidFill>
        </p:spPr>
        <p:txBody>
          <a:bodyPr wrap="square" rtlCol="0">
            <a:spAutoFit/>
          </a:bodyPr>
          <a:lstStyle/>
          <a:p>
            <a:r>
              <a:rPr lang="en-US" b="1" dirty="0">
                <a:latin typeface="Cambria" panose="02040503050406030204" pitchFamily="18" charset="0"/>
                <a:ea typeface="Cambria" panose="02040503050406030204" pitchFamily="18" charset="0"/>
              </a:rPr>
              <a:t>Implicit Type Casting:</a:t>
            </a:r>
          </a:p>
          <a:p>
            <a:endParaRPr lang="en-US" sz="1200" dirty="0">
              <a:latin typeface="Cambria" panose="02040503050406030204" pitchFamily="18" charset="0"/>
              <a:ea typeface="Cambria" panose="02040503050406030204" pitchFamily="18" charset="0"/>
            </a:endParaRP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Converting the value of a smaller primitive data type to a larger primitive data type.</a:t>
            </a: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No possibility of value loss during the conversion.</a:t>
            </a:r>
          </a:p>
        </p:txBody>
      </p:sp>
      <p:sp>
        <p:nvSpPr>
          <p:cNvPr id="9" name="TextBox 8"/>
          <p:cNvSpPr txBox="1"/>
          <p:nvPr/>
        </p:nvSpPr>
        <p:spPr>
          <a:xfrm>
            <a:off x="598765" y="4213883"/>
            <a:ext cx="3864056" cy="1938992"/>
          </a:xfrm>
          <a:prstGeom prst="rect">
            <a:avLst/>
          </a:prstGeom>
          <a:solidFill>
            <a:srgbClr val="F2D776"/>
          </a:solidFill>
        </p:spPr>
        <p:txBody>
          <a:bodyPr wrap="square" rtlCol="0">
            <a:spAutoFit/>
          </a:bodyPr>
          <a:lstStyle/>
          <a:p>
            <a:r>
              <a:rPr lang="en-US" b="1" dirty="0">
                <a:latin typeface="Cambria" panose="02040503050406030204" pitchFamily="18" charset="0"/>
                <a:ea typeface="Cambria" panose="02040503050406030204" pitchFamily="18" charset="0"/>
              </a:rPr>
              <a:t>Explicit Type Casting:</a:t>
            </a:r>
          </a:p>
          <a:p>
            <a:endParaRPr lang="en-US" sz="1200" dirty="0">
              <a:latin typeface="Cambria" panose="02040503050406030204" pitchFamily="18" charset="0"/>
              <a:ea typeface="Cambria" panose="02040503050406030204" pitchFamily="18" charset="0"/>
            </a:endParaRP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Converting the value of a larger primitive data type to a smaller primitive data type.</a:t>
            </a:r>
          </a:p>
          <a:p>
            <a:pPr marL="171446" indent="-171446" algn="just">
              <a:buFont typeface="Arial" panose="020B0604020202020204" pitchFamily="34" charset="0"/>
              <a:buChar char="•"/>
            </a:pPr>
            <a:r>
              <a:rPr lang="en-US" dirty="0">
                <a:latin typeface="Cambria" panose="02040503050406030204" pitchFamily="18" charset="0"/>
                <a:ea typeface="Cambria" panose="02040503050406030204" pitchFamily="18" charset="0"/>
              </a:rPr>
              <a:t>Possibility of value loss during the conversion exists.</a:t>
            </a:r>
          </a:p>
        </p:txBody>
      </p:sp>
      <p:sp>
        <p:nvSpPr>
          <p:cNvPr id="3" name="Slide Number Placeholder 2">
            <a:extLst>
              <a:ext uri="{FF2B5EF4-FFF2-40B4-BE49-F238E27FC236}">
                <a16:creationId xmlns:a16="http://schemas.microsoft.com/office/drawing/2014/main" id="{3AEA79C8-CF02-48D0-889B-C6285000451A}"/>
              </a:ext>
            </a:extLst>
          </p:cNvPr>
          <p:cNvSpPr>
            <a:spLocks noGrp="1"/>
          </p:cNvSpPr>
          <p:nvPr>
            <p:ph type="sldNum" sz="quarter" idx="12"/>
          </p:nvPr>
        </p:nvSpPr>
        <p:spPr/>
        <p:txBody>
          <a:bodyPr/>
          <a:lstStyle/>
          <a:p>
            <a:fld id="{5FD889E0-CAB2-4699-909D-B9A88D47ACBE}" type="slidenum">
              <a:rPr lang="en-US" smtClean="0"/>
              <a:t>12</a:t>
            </a:fld>
            <a:endParaRPr lang="en-US"/>
          </a:p>
        </p:txBody>
      </p:sp>
    </p:spTree>
    <p:extLst>
      <p:ext uri="{BB962C8B-B14F-4D97-AF65-F5344CB8AC3E}">
        <p14:creationId xmlns:p14="http://schemas.microsoft.com/office/powerpoint/2010/main" val="8888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Implicit Type Casting</a:t>
            </a:r>
            <a:endParaRPr lang="x-none" dirty="0"/>
          </a:p>
        </p:txBody>
      </p:sp>
      <p:sp>
        <p:nvSpPr>
          <p:cNvPr id="14" name="TextBox 13"/>
          <p:cNvSpPr txBox="1"/>
          <p:nvPr/>
        </p:nvSpPr>
        <p:spPr>
          <a:xfrm>
            <a:off x="321325" y="279677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Data Type</a:t>
            </a:r>
          </a:p>
        </p:txBody>
      </p:sp>
      <p:sp>
        <p:nvSpPr>
          <p:cNvPr id="15" name="TextBox 14"/>
          <p:cNvSpPr txBox="1"/>
          <p:nvPr/>
        </p:nvSpPr>
        <p:spPr>
          <a:xfrm>
            <a:off x="321325" y="326729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Memory Size</a:t>
            </a:r>
          </a:p>
        </p:txBody>
      </p:sp>
      <p:graphicFrame>
        <p:nvGraphicFramePr>
          <p:cNvPr id="3" name="Table 2"/>
          <p:cNvGraphicFramePr>
            <a:graphicFrameLocks noGrp="1"/>
          </p:cNvGraphicFramePr>
          <p:nvPr>
            <p:extLst>
              <p:ext uri="{D42A27DB-BD31-4B8C-83A1-F6EECF244321}">
                <p14:modId xmlns:p14="http://schemas.microsoft.com/office/powerpoint/2010/main" val="794077338"/>
              </p:ext>
            </p:extLst>
          </p:nvPr>
        </p:nvGraphicFramePr>
        <p:xfrm>
          <a:off x="2134327" y="2796782"/>
          <a:ext cx="6095999"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19927">
                <a:tc>
                  <a:txBody>
                    <a:bodyPr/>
                    <a:lstStyle/>
                    <a:p>
                      <a:pPr algn="ctr"/>
                      <a:r>
                        <a:rPr lang="en-US" sz="1900" dirty="0">
                          <a:latin typeface="Cambria" panose="02040503050406030204" pitchFamily="18" charset="0"/>
                          <a:ea typeface="Cambria" panose="02040503050406030204" pitchFamily="18" charset="0"/>
                        </a:rPr>
                        <a:t>byte</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1B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solidFill>
                      <a:srgbClr val="F2D776"/>
                    </a:solidFill>
                  </a:tcPr>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a:off x="3014663" y="2981444"/>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09247" y="2267801"/>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6" name="Straight Arrow Connector 25"/>
          <p:cNvCxnSpPr/>
          <p:nvPr/>
        </p:nvCxnSpPr>
        <p:spPr>
          <a:xfrm>
            <a:off x="4752976" y="3022071"/>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47560" y="2267461"/>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9" name="Straight Arrow Connector 28"/>
          <p:cNvCxnSpPr/>
          <p:nvPr/>
        </p:nvCxnSpPr>
        <p:spPr>
          <a:xfrm>
            <a:off x="6491289" y="2971439"/>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285873" y="2272845"/>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39" name="Table 38"/>
          <p:cNvGraphicFramePr>
            <a:graphicFrameLocks noGrp="1"/>
          </p:cNvGraphicFramePr>
          <p:nvPr>
            <p:extLst>
              <p:ext uri="{D42A27DB-BD31-4B8C-83A1-F6EECF244321}">
                <p14:modId xmlns:p14="http://schemas.microsoft.com/office/powerpoint/2010/main" val="2765336544"/>
              </p:ext>
            </p:extLst>
          </p:nvPr>
        </p:nvGraphicFramePr>
        <p:xfrm>
          <a:off x="26417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byte</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1B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a:off x="1121656" y="4586896"/>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16240" y="387325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42" name="Table 41"/>
          <p:cNvGraphicFramePr>
            <a:graphicFrameLocks noGrp="1"/>
          </p:cNvGraphicFramePr>
          <p:nvPr>
            <p:extLst>
              <p:ext uri="{D42A27DB-BD31-4B8C-83A1-F6EECF244321}">
                <p14:modId xmlns:p14="http://schemas.microsoft.com/office/powerpoint/2010/main" val="154947283"/>
              </p:ext>
            </p:extLst>
          </p:nvPr>
        </p:nvGraphicFramePr>
        <p:xfrm>
          <a:off x="301466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byte</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1B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3" name="Straight Arrow Connector 42"/>
          <p:cNvCxnSpPr/>
          <p:nvPr/>
        </p:nvCxnSpPr>
        <p:spPr>
          <a:xfrm>
            <a:off x="3888917" y="4586896"/>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740413" y="387325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45" name="Table 44"/>
          <p:cNvGraphicFramePr>
            <a:graphicFrameLocks noGrp="1"/>
          </p:cNvGraphicFramePr>
          <p:nvPr>
            <p:extLst>
              <p:ext uri="{D42A27DB-BD31-4B8C-83A1-F6EECF244321}">
                <p14:modId xmlns:p14="http://schemas.microsoft.com/office/powerpoint/2010/main" val="3518814558"/>
              </p:ext>
            </p:extLst>
          </p:nvPr>
        </p:nvGraphicFramePr>
        <p:xfrm>
          <a:off x="5858509"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short</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2B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6" name="Straight Arrow Connector 45"/>
          <p:cNvCxnSpPr/>
          <p:nvPr/>
        </p:nvCxnSpPr>
        <p:spPr>
          <a:xfrm>
            <a:off x="6713091" y="4607313"/>
            <a:ext cx="900112"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507675" y="387916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sp>
        <p:nvSpPr>
          <p:cNvPr id="4" name="Slide Number Placeholder 3">
            <a:extLst>
              <a:ext uri="{FF2B5EF4-FFF2-40B4-BE49-F238E27FC236}">
                <a16:creationId xmlns:a16="http://schemas.microsoft.com/office/drawing/2014/main" id="{2F6ECFB8-3389-4E4C-AB68-0737056BA6ED}"/>
              </a:ext>
            </a:extLst>
          </p:cNvPr>
          <p:cNvSpPr>
            <a:spLocks noGrp="1"/>
          </p:cNvSpPr>
          <p:nvPr>
            <p:ph type="sldNum" sz="quarter" idx="12"/>
          </p:nvPr>
        </p:nvSpPr>
        <p:spPr/>
        <p:txBody>
          <a:bodyPr/>
          <a:lstStyle/>
          <a:p>
            <a:fld id="{5FD889E0-CAB2-4699-909D-B9A88D47ACBE}" type="slidenum">
              <a:rPr lang="en-US" smtClean="0"/>
              <a:t>13</a:t>
            </a:fld>
            <a:endParaRPr lang="en-US"/>
          </a:p>
        </p:txBody>
      </p:sp>
    </p:spTree>
    <p:extLst>
      <p:ext uri="{BB962C8B-B14F-4D97-AF65-F5344CB8AC3E}">
        <p14:creationId xmlns:p14="http://schemas.microsoft.com/office/powerpoint/2010/main" val="3228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p:cTn id="50" dur="500" fill="hold"/>
                                        <p:tgtEl>
                                          <p:spTgt spid="41"/>
                                        </p:tgtEl>
                                        <p:attrNameLst>
                                          <p:attrName>ppt_w</p:attrName>
                                        </p:attrNameLst>
                                      </p:cBhvr>
                                      <p:tavLst>
                                        <p:tav tm="0">
                                          <p:val>
                                            <p:fltVal val="0"/>
                                          </p:val>
                                        </p:tav>
                                        <p:tav tm="100000">
                                          <p:val>
                                            <p:strVal val="#ppt_w"/>
                                          </p:val>
                                        </p:tav>
                                      </p:tavLst>
                                    </p:anim>
                                    <p:anim calcmode="lin" valueType="num">
                                      <p:cBhvr>
                                        <p:cTn id="51" dur="500" fill="hold"/>
                                        <p:tgtEl>
                                          <p:spTgt spid="41"/>
                                        </p:tgtEl>
                                        <p:attrNameLst>
                                          <p:attrName>ppt_h</p:attrName>
                                        </p:attrNameLst>
                                      </p:cBhvr>
                                      <p:tavLst>
                                        <p:tav tm="0">
                                          <p:val>
                                            <p:fltVal val="0"/>
                                          </p:val>
                                        </p:tav>
                                        <p:tav tm="100000">
                                          <p:val>
                                            <p:strVal val="#ppt_h"/>
                                          </p:val>
                                        </p:tav>
                                      </p:tavLst>
                                    </p:anim>
                                    <p:animEffect transition="in" filter="fade">
                                      <p:cBhvr>
                                        <p:cTn id="52" dur="500"/>
                                        <p:tgtEl>
                                          <p:spTgt spid="41"/>
                                        </p:tgtEl>
                                      </p:cBhvr>
                                    </p:animEffect>
                                  </p:childTnLst>
                                </p:cTn>
                              </p:par>
                              <p:par>
                                <p:cTn id="53" presetID="53" presetClass="entr" presetSubtype="16"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fill="hold"/>
                                        <p:tgtEl>
                                          <p:spTgt spid="44"/>
                                        </p:tgtEl>
                                        <p:attrNameLst>
                                          <p:attrName>ppt_w</p:attrName>
                                        </p:attrNameLst>
                                      </p:cBhvr>
                                      <p:tavLst>
                                        <p:tav tm="0">
                                          <p:val>
                                            <p:fltVal val="0"/>
                                          </p:val>
                                        </p:tav>
                                        <p:tav tm="100000">
                                          <p:val>
                                            <p:strVal val="#ppt_w"/>
                                          </p:val>
                                        </p:tav>
                                      </p:tavLst>
                                    </p:anim>
                                    <p:anim calcmode="lin" valueType="num">
                                      <p:cBhvr>
                                        <p:cTn id="70" dur="500" fill="hold"/>
                                        <p:tgtEl>
                                          <p:spTgt spid="44"/>
                                        </p:tgtEl>
                                        <p:attrNameLst>
                                          <p:attrName>ppt_h</p:attrName>
                                        </p:attrNameLst>
                                      </p:cBhvr>
                                      <p:tavLst>
                                        <p:tav tm="0">
                                          <p:val>
                                            <p:fltVal val="0"/>
                                          </p:val>
                                        </p:tav>
                                        <p:tav tm="100000">
                                          <p:val>
                                            <p:strVal val="#ppt_h"/>
                                          </p:val>
                                        </p:tav>
                                      </p:tavLst>
                                    </p:anim>
                                    <p:animEffect transition="in" filter="fade">
                                      <p:cBhvr>
                                        <p:cTn id="71" dur="500"/>
                                        <p:tgtEl>
                                          <p:spTgt spid="44"/>
                                        </p:tgtEl>
                                      </p:cBhvr>
                                    </p:animEffect>
                                  </p:childTnLst>
                                </p:cTn>
                              </p:par>
                              <p:par>
                                <p:cTn id="72" presetID="53" presetClass="entr" presetSubtype="16"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p:cTn id="74" dur="500" fill="hold"/>
                                        <p:tgtEl>
                                          <p:spTgt spid="43"/>
                                        </p:tgtEl>
                                        <p:attrNameLst>
                                          <p:attrName>ppt_w</p:attrName>
                                        </p:attrNameLst>
                                      </p:cBhvr>
                                      <p:tavLst>
                                        <p:tav tm="0">
                                          <p:val>
                                            <p:fltVal val="0"/>
                                          </p:val>
                                        </p:tav>
                                        <p:tav tm="100000">
                                          <p:val>
                                            <p:strVal val="#ppt_w"/>
                                          </p:val>
                                        </p:tav>
                                      </p:tavLst>
                                    </p:anim>
                                    <p:anim calcmode="lin" valueType="num">
                                      <p:cBhvr>
                                        <p:cTn id="75" dur="500" fill="hold"/>
                                        <p:tgtEl>
                                          <p:spTgt spid="43"/>
                                        </p:tgtEl>
                                        <p:attrNameLst>
                                          <p:attrName>ppt_h</p:attrName>
                                        </p:attrNameLst>
                                      </p:cBhvr>
                                      <p:tavLst>
                                        <p:tav tm="0">
                                          <p:val>
                                            <p:fltVal val="0"/>
                                          </p:val>
                                        </p:tav>
                                        <p:tav tm="100000">
                                          <p:val>
                                            <p:strVal val="#ppt_h"/>
                                          </p:val>
                                        </p:tav>
                                      </p:tavLst>
                                    </p:anim>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p:cTn id="81" dur="500" fill="hold"/>
                                        <p:tgtEl>
                                          <p:spTgt spid="45"/>
                                        </p:tgtEl>
                                        <p:attrNameLst>
                                          <p:attrName>ppt_w</p:attrName>
                                        </p:attrNameLst>
                                      </p:cBhvr>
                                      <p:tavLst>
                                        <p:tav tm="0">
                                          <p:val>
                                            <p:fltVal val="0"/>
                                          </p:val>
                                        </p:tav>
                                        <p:tav tm="100000">
                                          <p:val>
                                            <p:strVal val="#ppt_w"/>
                                          </p:val>
                                        </p:tav>
                                      </p:tavLst>
                                    </p:anim>
                                    <p:anim calcmode="lin" valueType="num">
                                      <p:cBhvr>
                                        <p:cTn id="82" dur="500" fill="hold"/>
                                        <p:tgtEl>
                                          <p:spTgt spid="45"/>
                                        </p:tgtEl>
                                        <p:attrNameLst>
                                          <p:attrName>ppt_h</p:attrName>
                                        </p:attrNameLst>
                                      </p:cBhvr>
                                      <p:tavLst>
                                        <p:tav tm="0">
                                          <p:val>
                                            <p:fltVal val="0"/>
                                          </p:val>
                                        </p:tav>
                                        <p:tav tm="100000">
                                          <p:val>
                                            <p:strVal val="#ppt_h"/>
                                          </p:val>
                                        </p:tav>
                                      </p:tavLst>
                                    </p:anim>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par>
                                <p:cTn id="91" presetID="53" presetClass="entr" presetSubtype="16" fill="hold" nodeType="withEffect">
                                  <p:stCondLst>
                                    <p:cond delay="0"/>
                                  </p:stCondLst>
                                  <p:childTnLst>
                                    <p:set>
                                      <p:cBhvr>
                                        <p:cTn id="92" dur="1" fill="hold">
                                          <p:stCondLst>
                                            <p:cond delay="0"/>
                                          </p:stCondLst>
                                        </p:cTn>
                                        <p:tgtEl>
                                          <p:spTgt spid="46"/>
                                        </p:tgtEl>
                                        <p:attrNameLst>
                                          <p:attrName>style.visibility</p:attrName>
                                        </p:attrNameLst>
                                      </p:cBhvr>
                                      <p:to>
                                        <p:strVal val="visible"/>
                                      </p:to>
                                    </p:set>
                                    <p:anim calcmode="lin" valueType="num">
                                      <p:cBhvr>
                                        <p:cTn id="93" dur="500" fill="hold"/>
                                        <p:tgtEl>
                                          <p:spTgt spid="46"/>
                                        </p:tgtEl>
                                        <p:attrNameLst>
                                          <p:attrName>ppt_w</p:attrName>
                                        </p:attrNameLst>
                                      </p:cBhvr>
                                      <p:tavLst>
                                        <p:tav tm="0">
                                          <p:val>
                                            <p:fltVal val="0"/>
                                          </p:val>
                                        </p:tav>
                                        <p:tav tm="100000">
                                          <p:val>
                                            <p:strVal val="#ppt_w"/>
                                          </p:val>
                                        </p:tav>
                                      </p:tavLst>
                                    </p:anim>
                                    <p:anim calcmode="lin" valueType="num">
                                      <p:cBhvr>
                                        <p:cTn id="94" dur="500" fill="hold"/>
                                        <p:tgtEl>
                                          <p:spTgt spid="46"/>
                                        </p:tgtEl>
                                        <p:attrNameLst>
                                          <p:attrName>ppt_h</p:attrName>
                                        </p:attrNameLst>
                                      </p:cBhvr>
                                      <p:tavLst>
                                        <p:tav tm="0">
                                          <p:val>
                                            <p:fltVal val="0"/>
                                          </p:val>
                                        </p:tav>
                                        <p:tav tm="100000">
                                          <p:val>
                                            <p:strVal val="#ppt_h"/>
                                          </p:val>
                                        </p:tav>
                                      </p:tavLst>
                                    </p:anim>
                                    <p:animEffect transition="in" filter="fade">
                                      <p:cBhvr>
                                        <p:cTn id="9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0" grpId="0" animBg="1"/>
      <p:bldP spid="41" grpId="0" animBg="1"/>
      <p:bldP spid="44"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Explicit Type Casting</a:t>
            </a:r>
            <a:endParaRPr lang="x-none" dirty="0"/>
          </a:p>
        </p:txBody>
      </p:sp>
      <p:sp>
        <p:nvSpPr>
          <p:cNvPr id="14" name="TextBox 13"/>
          <p:cNvSpPr txBox="1"/>
          <p:nvPr/>
        </p:nvSpPr>
        <p:spPr>
          <a:xfrm>
            <a:off x="321325" y="279677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Data Type</a:t>
            </a:r>
          </a:p>
        </p:txBody>
      </p:sp>
      <p:sp>
        <p:nvSpPr>
          <p:cNvPr id="15" name="TextBox 14"/>
          <p:cNvSpPr txBox="1"/>
          <p:nvPr/>
        </p:nvSpPr>
        <p:spPr>
          <a:xfrm>
            <a:off x="321325" y="3267298"/>
            <a:ext cx="1521760"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latin typeface="Cambria" panose="02040503050406030204" pitchFamily="18" charset="0"/>
                <a:ea typeface="Cambria" panose="02040503050406030204" pitchFamily="18" charset="0"/>
              </a:rPr>
              <a:t>Memory Size</a:t>
            </a:r>
          </a:p>
        </p:txBody>
      </p:sp>
      <p:graphicFrame>
        <p:nvGraphicFramePr>
          <p:cNvPr id="3" name="Table 2"/>
          <p:cNvGraphicFramePr>
            <a:graphicFrameLocks noGrp="1"/>
          </p:cNvGraphicFramePr>
          <p:nvPr/>
        </p:nvGraphicFramePr>
        <p:xfrm>
          <a:off x="2134327" y="2796782"/>
          <a:ext cx="6095999"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419927">
                <a:tc>
                  <a:txBody>
                    <a:bodyPr/>
                    <a:lstStyle/>
                    <a:p>
                      <a:pPr algn="ctr"/>
                      <a:r>
                        <a:rPr lang="en-US" sz="1900" dirty="0">
                          <a:latin typeface="Cambria" panose="02040503050406030204" pitchFamily="18" charset="0"/>
                          <a:ea typeface="Cambria" panose="02040503050406030204" pitchFamily="18" charset="0"/>
                        </a:rPr>
                        <a:t>byte</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1B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solidFill>
                      <a:srgbClr val="F2D776"/>
                    </a:solidFill>
                  </a:tcPr>
                </a:tc>
                <a:extLst>
                  <a:ext uri="{0D108BD9-81ED-4DB2-BD59-A6C34878D82A}">
                    <a16:rowId xmlns:a16="http://schemas.microsoft.com/office/drawing/2014/main" val="10001"/>
                  </a:ext>
                </a:extLst>
              </a:tr>
            </a:tbl>
          </a:graphicData>
        </a:graphic>
      </p:graphicFrame>
      <p:cxnSp>
        <p:nvCxnSpPr>
          <p:cNvPr id="24" name="Straight Arrow Connector 23"/>
          <p:cNvCxnSpPr/>
          <p:nvPr/>
        </p:nvCxnSpPr>
        <p:spPr>
          <a:xfrm flipH="1">
            <a:off x="3008581" y="3017427"/>
            <a:ext cx="88034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2809247" y="2267801"/>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26" name="Straight Arrow Connector 25"/>
          <p:cNvCxnSpPr/>
          <p:nvPr/>
        </p:nvCxnSpPr>
        <p:spPr>
          <a:xfrm flipH="1">
            <a:off x="4752978" y="3022071"/>
            <a:ext cx="864059"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547560" y="2267461"/>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29" name="Straight Arrow Connector 28"/>
          <p:cNvCxnSpPr/>
          <p:nvPr/>
        </p:nvCxnSpPr>
        <p:spPr>
          <a:xfrm flipH="1">
            <a:off x="6491296" y="3022071"/>
            <a:ext cx="87425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285873" y="2272845"/>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39" name="Table 38"/>
          <p:cNvGraphicFramePr>
            <a:graphicFrameLocks noGrp="1"/>
          </p:cNvGraphicFramePr>
          <p:nvPr/>
        </p:nvGraphicFramePr>
        <p:xfrm>
          <a:off x="26417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byte</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1B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0" name="Straight Arrow Connector 39"/>
          <p:cNvCxnSpPr/>
          <p:nvPr/>
        </p:nvCxnSpPr>
        <p:spPr>
          <a:xfrm flipH="1">
            <a:off x="1121658" y="4607313"/>
            <a:ext cx="857483"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916240" y="387325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42" name="Table 41"/>
          <p:cNvGraphicFramePr>
            <a:graphicFrameLocks noGrp="1"/>
          </p:cNvGraphicFramePr>
          <p:nvPr/>
        </p:nvGraphicFramePr>
        <p:xfrm>
          <a:off x="3014666"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byte</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1B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3" name="Straight Arrow Connector 42"/>
          <p:cNvCxnSpPr/>
          <p:nvPr/>
        </p:nvCxnSpPr>
        <p:spPr>
          <a:xfrm flipH="1">
            <a:off x="3878728" y="4607313"/>
            <a:ext cx="87425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740413" y="387325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45" name="Table 44"/>
          <p:cNvGraphicFramePr>
            <a:graphicFrameLocks noGrp="1"/>
          </p:cNvGraphicFramePr>
          <p:nvPr/>
        </p:nvGraphicFramePr>
        <p:xfrm>
          <a:off x="5858509" y="4372254"/>
          <a:ext cx="2612571"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short</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2B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46" name="Straight Arrow Connector 45"/>
          <p:cNvCxnSpPr/>
          <p:nvPr/>
        </p:nvCxnSpPr>
        <p:spPr>
          <a:xfrm flipH="1">
            <a:off x="6743708" y="4607313"/>
            <a:ext cx="853119"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507675" y="387916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sp>
        <p:nvSpPr>
          <p:cNvPr id="4" name="Slide Number Placeholder 3">
            <a:extLst>
              <a:ext uri="{FF2B5EF4-FFF2-40B4-BE49-F238E27FC236}">
                <a16:creationId xmlns:a16="http://schemas.microsoft.com/office/drawing/2014/main" id="{6F3A1FA5-3077-4F1E-8827-CE5AA93AFB91}"/>
              </a:ext>
            </a:extLst>
          </p:cNvPr>
          <p:cNvSpPr>
            <a:spLocks noGrp="1"/>
          </p:cNvSpPr>
          <p:nvPr>
            <p:ph type="sldNum" sz="quarter" idx="12"/>
          </p:nvPr>
        </p:nvSpPr>
        <p:spPr/>
        <p:txBody>
          <a:bodyPr/>
          <a:lstStyle/>
          <a:p>
            <a:fld id="{5FD889E0-CAB2-4699-909D-B9A88D47ACBE}" type="slidenum">
              <a:rPr lang="en-US" smtClean="0"/>
              <a:t>14</a:t>
            </a:fld>
            <a:endParaRPr lang="en-US"/>
          </a:p>
        </p:txBody>
      </p:sp>
    </p:spTree>
    <p:extLst>
      <p:ext uri="{BB962C8B-B14F-4D97-AF65-F5344CB8AC3E}">
        <p14:creationId xmlns:p14="http://schemas.microsoft.com/office/powerpoint/2010/main" val="5128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par>
                                <p:cTn id="22" presetID="53" presetClass="entr" presetSubtype="16"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ppt_w</p:attrName>
                                        </p:attrNameLst>
                                      </p:cBhvr>
                                      <p:tavLst>
                                        <p:tav tm="0">
                                          <p:val>
                                            <p:fltVal val="0"/>
                                          </p:val>
                                        </p:tav>
                                        <p:tav tm="100000">
                                          <p:val>
                                            <p:strVal val="#ppt_w"/>
                                          </p:val>
                                        </p:tav>
                                      </p:tavLst>
                                    </p:anim>
                                    <p:anim calcmode="lin" valueType="num">
                                      <p:cBhvr>
                                        <p:cTn id="32" dur="500" fill="hold"/>
                                        <p:tgtEl>
                                          <p:spTgt spid="30"/>
                                        </p:tgtEl>
                                        <p:attrNameLst>
                                          <p:attrName>ppt_h</p:attrName>
                                        </p:attrNameLst>
                                      </p:cBhvr>
                                      <p:tavLst>
                                        <p:tav tm="0">
                                          <p:val>
                                            <p:fltVal val="0"/>
                                          </p:val>
                                        </p:tav>
                                        <p:tav tm="100000">
                                          <p:val>
                                            <p:strVal val="#ppt_h"/>
                                          </p:val>
                                        </p:tav>
                                      </p:tavLst>
                                    </p:anim>
                                    <p:animEffect transition="in" filter="fade">
                                      <p:cBhvr>
                                        <p:cTn id="33" dur="500"/>
                                        <p:tgtEl>
                                          <p:spTgt spid="30"/>
                                        </p:tgtEl>
                                      </p:cBhvr>
                                    </p:animEffect>
                                  </p:childTnLst>
                                </p:cTn>
                              </p:par>
                              <p:par>
                                <p:cTn id="34" presetID="53" presetClass="entr" presetSubtype="16"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p:cTn id="36" dur="500" fill="hold"/>
                                        <p:tgtEl>
                                          <p:spTgt spid="29"/>
                                        </p:tgtEl>
                                        <p:attrNameLst>
                                          <p:attrName>ppt_w</p:attrName>
                                        </p:attrNameLst>
                                      </p:cBhvr>
                                      <p:tavLst>
                                        <p:tav tm="0">
                                          <p:val>
                                            <p:fltVal val="0"/>
                                          </p:val>
                                        </p:tav>
                                        <p:tav tm="100000">
                                          <p:val>
                                            <p:strVal val="#ppt_w"/>
                                          </p:val>
                                        </p:tav>
                                      </p:tavLst>
                                    </p:anim>
                                    <p:anim calcmode="lin" valueType="num">
                                      <p:cBhvr>
                                        <p:cTn id="37" dur="500" fill="hold"/>
                                        <p:tgtEl>
                                          <p:spTgt spid="29"/>
                                        </p:tgtEl>
                                        <p:attrNameLst>
                                          <p:attrName>ppt_h</p:attrName>
                                        </p:attrNameLst>
                                      </p:cBhvr>
                                      <p:tavLst>
                                        <p:tav tm="0">
                                          <p:val>
                                            <p:fltVal val="0"/>
                                          </p:val>
                                        </p:tav>
                                        <p:tav tm="100000">
                                          <p:val>
                                            <p:strVal val="#ppt_h"/>
                                          </p:val>
                                        </p:tav>
                                      </p:tavLst>
                                    </p:anim>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p:cTn id="50" dur="500" fill="hold"/>
                                        <p:tgtEl>
                                          <p:spTgt spid="47"/>
                                        </p:tgtEl>
                                        <p:attrNameLst>
                                          <p:attrName>ppt_w</p:attrName>
                                        </p:attrNameLst>
                                      </p:cBhvr>
                                      <p:tavLst>
                                        <p:tav tm="0">
                                          <p:val>
                                            <p:fltVal val="0"/>
                                          </p:val>
                                        </p:tav>
                                        <p:tav tm="100000">
                                          <p:val>
                                            <p:strVal val="#ppt_w"/>
                                          </p:val>
                                        </p:tav>
                                      </p:tavLst>
                                    </p:anim>
                                    <p:anim calcmode="lin" valueType="num">
                                      <p:cBhvr>
                                        <p:cTn id="51" dur="500" fill="hold"/>
                                        <p:tgtEl>
                                          <p:spTgt spid="47"/>
                                        </p:tgtEl>
                                        <p:attrNameLst>
                                          <p:attrName>ppt_h</p:attrName>
                                        </p:attrNameLst>
                                      </p:cBhvr>
                                      <p:tavLst>
                                        <p:tav tm="0">
                                          <p:val>
                                            <p:fltVal val="0"/>
                                          </p:val>
                                        </p:tav>
                                        <p:tav tm="100000">
                                          <p:val>
                                            <p:strVal val="#ppt_h"/>
                                          </p:val>
                                        </p:tav>
                                      </p:tavLst>
                                    </p:anim>
                                    <p:animEffect transition="in" filter="fade">
                                      <p:cBhvr>
                                        <p:cTn id="52" dur="500"/>
                                        <p:tgtEl>
                                          <p:spTgt spid="47"/>
                                        </p:tgtEl>
                                      </p:cBhvr>
                                    </p:animEffect>
                                  </p:childTnLst>
                                </p:cTn>
                              </p:par>
                              <p:par>
                                <p:cTn id="53" presetID="53" presetClass="entr" presetSubtype="16"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p:cTn id="55" dur="500" fill="hold"/>
                                        <p:tgtEl>
                                          <p:spTgt spid="46"/>
                                        </p:tgtEl>
                                        <p:attrNameLst>
                                          <p:attrName>ppt_w</p:attrName>
                                        </p:attrNameLst>
                                      </p:cBhvr>
                                      <p:tavLst>
                                        <p:tav tm="0">
                                          <p:val>
                                            <p:fltVal val="0"/>
                                          </p:val>
                                        </p:tav>
                                        <p:tav tm="100000">
                                          <p:val>
                                            <p:strVal val="#ppt_w"/>
                                          </p:val>
                                        </p:tav>
                                      </p:tavLst>
                                    </p:anim>
                                    <p:anim calcmode="lin" valueType="num">
                                      <p:cBhvr>
                                        <p:cTn id="56" dur="500" fill="hold"/>
                                        <p:tgtEl>
                                          <p:spTgt spid="46"/>
                                        </p:tgtEl>
                                        <p:attrNameLst>
                                          <p:attrName>ppt_h</p:attrName>
                                        </p:attrNameLst>
                                      </p:cBhvr>
                                      <p:tavLst>
                                        <p:tav tm="0">
                                          <p:val>
                                            <p:fltVal val="0"/>
                                          </p:val>
                                        </p:tav>
                                        <p:tav tm="100000">
                                          <p:val>
                                            <p:strVal val="#ppt_h"/>
                                          </p:val>
                                        </p:tav>
                                      </p:tavLst>
                                    </p:anim>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p:cTn id="69" dur="500" fill="hold"/>
                                        <p:tgtEl>
                                          <p:spTgt spid="44"/>
                                        </p:tgtEl>
                                        <p:attrNameLst>
                                          <p:attrName>ppt_w</p:attrName>
                                        </p:attrNameLst>
                                      </p:cBhvr>
                                      <p:tavLst>
                                        <p:tav tm="0">
                                          <p:val>
                                            <p:fltVal val="0"/>
                                          </p:val>
                                        </p:tav>
                                        <p:tav tm="100000">
                                          <p:val>
                                            <p:strVal val="#ppt_w"/>
                                          </p:val>
                                        </p:tav>
                                      </p:tavLst>
                                    </p:anim>
                                    <p:anim calcmode="lin" valueType="num">
                                      <p:cBhvr>
                                        <p:cTn id="70" dur="500" fill="hold"/>
                                        <p:tgtEl>
                                          <p:spTgt spid="44"/>
                                        </p:tgtEl>
                                        <p:attrNameLst>
                                          <p:attrName>ppt_h</p:attrName>
                                        </p:attrNameLst>
                                      </p:cBhvr>
                                      <p:tavLst>
                                        <p:tav tm="0">
                                          <p:val>
                                            <p:fltVal val="0"/>
                                          </p:val>
                                        </p:tav>
                                        <p:tav tm="100000">
                                          <p:val>
                                            <p:strVal val="#ppt_h"/>
                                          </p:val>
                                        </p:tav>
                                      </p:tavLst>
                                    </p:anim>
                                    <p:animEffect transition="in" filter="fade">
                                      <p:cBhvr>
                                        <p:cTn id="71" dur="500"/>
                                        <p:tgtEl>
                                          <p:spTgt spid="44"/>
                                        </p:tgtEl>
                                      </p:cBhvr>
                                    </p:animEffect>
                                  </p:childTnLst>
                                </p:cTn>
                              </p:par>
                              <p:par>
                                <p:cTn id="72" presetID="53" presetClass="entr" presetSubtype="16"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 calcmode="lin" valueType="num">
                                      <p:cBhvr>
                                        <p:cTn id="74" dur="500" fill="hold"/>
                                        <p:tgtEl>
                                          <p:spTgt spid="43"/>
                                        </p:tgtEl>
                                        <p:attrNameLst>
                                          <p:attrName>ppt_w</p:attrName>
                                        </p:attrNameLst>
                                      </p:cBhvr>
                                      <p:tavLst>
                                        <p:tav tm="0">
                                          <p:val>
                                            <p:fltVal val="0"/>
                                          </p:val>
                                        </p:tav>
                                        <p:tav tm="100000">
                                          <p:val>
                                            <p:strVal val="#ppt_w"/>
                                          </p:val>
                                        </p:tav>
                                      </p:tavLst>
                                    </p:anim>
                                    <p:anim calcmode="lin" valueType="num">
                                      <p:cBhvr>
                                        <p:cTn id="75" dur="500" fill="hold"/>
                                        <p:tgtEl>
                                          <p:spTgt spid="43"/>
                                        </p:tgtEl>
                                        <p:attrNameLst>
                                          <p:attrName>ppt_h</p:attrName>
                                        </p:attrNameLst>
                                      </p:cBhvr>
                                      <p:tavLst>
                                        <p:tav tm="0">
                                          <p:val>
                                            <p:fltVal val="0"/>
                                          </p:val>
                                        </p:tav>
                                        <p:tav tm="100000">
                                          <p:val>
                                            <p:strVal val="#ppt_h"/>
                                          </p:val>
                                        </p:tav>
                                      </p:tavLst>
                                    </p:anim>
                                    <p:animEffect transition="in" filter="fade">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p:cTn id="81" dur="500" fill="hold"/>
                                        <p:tgtEl>
                                          <p:spTgt spid="39"/>
                                        </p:tgtEl>
                                        <p:attrNameLst>
                                          <p:attrName>ppt_w</p:attrName>
                                        </p:attrNameLst>
                                      </p:cBhvr>
                                      <p:tavLst>
                                        <p:tav tm="0">
                                          <p:val>
                                            <p:fltVal val="0"/>
                                          </p:val>
                                        </p:tav>
                                        <p:tav tm="100000">
                                          <p:val>
                                            <p:strVal val="#ppt_w"/>
                                          </p:val>
                                        </p:tav>
                                      </p:tavLst>
                                    </p:anim>
                                    <p:anim calcmode="lin" valueType="num">
                                      <p:cBhvr>
                                        <p:cTn id="82" dur="500" fill="hold"/>
                                        <p:tgtEl>
                                          <p:spTgt spid="39"/>
                                        </p:tgtEl>
                                        <p:attrNameLst>
                                          <p:attrName>ppt_h</p:attrName>
                                        </p:attrNameLst>
                                      </p:cBhvr>
                                      <p:tavLst>
                                        <p:tav tm="0">
                                          <p:val>
                                            <p:fltVal val="0"/>
                                          </p:val>
                                        </p:tav>
                                        <p:tav tm="100000">
                                          <p:val>
                                            <p:strVal val="#ppt_h"/>
                                          </p:val>
                                        </p:tav>
                                      </p:tavLst>
                                    </p:anim>
                                    <p:animEffect transition="in" filter="fade">
                                      <p:cBhvr>
                                        <p:cTn id="83" dur="500"/>
                                        <p:tgtEl>
                                          <p:spTgt spid="39"/>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p:cTn id="88" dur="500" fill="hold"/>
                                        <p:tgtEl>
                                          <p:spTgt spid="41"/>
                                        </p:tgtEl>
                                        <p:attrNameLst>
                                          <p:attrName>ppt_w</p:attrName>
                                        </p:attrNameLst>
                                      </p:cBhvr>
                                      <p:tavLst>
                                        <p:tav tm="0">
                                          <p:val>
                                            <p:fltVal val="0"/>
                                          </p:val>
                                        </p:tav>
                                        <p:tav tm="100000">
                                          <p:val>
                                            <p:strVal val="#ppt_w"/>
                                          </p:val>
                                        </p:tav>
                                      </p:tavLst>
                                    </p:anim>
                                    <p:anim calcmode="lin" valueType="num">
                                      <p:cBhvr>
                                        <p:cTn id="89" dur="500" fill="hold"/>
                                        <p:tgtEl>
                                          <p:spTgt spid="41"/>
                                        </p:tgtEl>
                                        <p:attrNameLst>
                                          <p:attrName>ppt_h</p:attrName>
                                        </p:attrNameLst>
                                      </p:cBhvr>
                                      <p:tavLst>
                                        <p:tav tm="0">
                                          <p:val>
                                            <p:fltVal val="0"/>
                                          </p:val>
                                        </p:tav>
                                        <p:tav tm="100000">
                                          <p:val>
                                            <p:strVal val="#ppt_h"/>
                                          </p:val>
                                        </p:tav>
                                      </p:tavLst>
                                    </p:anim>
                                    <p:animEffect transition="in" filter="fade">
                                      <p:cBhvr>
                                        <p:cTn id="90" dur="500"/>
                                        <p:tgtEl>
                                          <p:spTgt spid="41"/>
                                        </p:tgtEl>
                                      </p:cBhvr>
                                    </p:animEffect>
                                  </p:childTnLst>
                                </p:cTn>
                              </p:par>
                              <p:par>
                                <p:cTn id="91" presetID="53" presetClass="entr" presetSubtype="16" fill="hold" nodeType="withEffect">
                                  <p:stCondLst>
                                    <p:cond delay="0"/>
                                  </p:stCondLst>
                                  <p:childTnLst>
                                    <p:set>
                                      <p:cBhvr>
                                        <p:cTn id="92" dur="1" fill="hold">
                                          <p:stCondLst>
                                            <p:cond delay="0"/>
                                          </p:stCondLst>
                                        </p:cTn>
                                        <p:tgtEl>
                                          <p:spTgt spid="40"/>
                                        </p:tgtEl>
                                        <p:attrNameLst>
                                          <p:attrName>style.visibility</p:attrName>
                                        </p:attrNameLst>
                                      </p:cBhvr>
                                      <p:to>
                                        <p:strVal val="visible"/>
                                      </p:to>
                                    </p:set>
                                    <p:anim calcmode="lin" valueType="num">
                                      <p:cBhvr>
                                        <p:cTn id="93" dur="500" fill="hold"/>
                                        <p:tgtEl>
                                          <p:spTgt spid="40"/>
                                        </p:tgtEl>
                                        <p:attrNameLst>
                                          <p:attrName>ppt_w</p:attrName>
                                        </p:attrNameLst>
                                      </p:cBhvr>
                                      <p:tavLst>
                                        <p:tav tm="0">
                                          <p:val>
                                            <p:fltVal val="0"/>
                                          </p:val>
                                        </p:tav>
                                        <p:tav tm="100000">
                                          <p:val>
                                            <p:strVal val="#ppt_w"/>
                                          </p:val>
                                        </p:tav>
                                      </p:tavLst>
                                    </p:anim>
                                    <p:anim calcmode="lin" valueType="num">
                                      <p:cBhvr>
                                        <p:cTn id="94" dur="500" fill="hold"/>
                                        <p:tgtEl>
                                          <p:spTgt spid="40"/>
                                        </p:tgtEl>
                                        <p:attrNameLst>
                                          <p:attrName>ppt_h</p:attrName>
                                        </p:attrNameLst>
                                      </p:cBhvr>
                                      <p:tavLst>
                                        <p:tav tm="0">
                                          <p:val>
                                            <p:fltVal val="0"/>
                                          </p:val>
                                        </p:tav>
                                        <p:tav tm="100000">
                                          <p:val>
                                            <p:strVal val="#ppt_h"/>
                                          </p:val>
                                        </p:tav>
                                      </p:tavLst>
                                    </p:anim>
                                    <p:animEffect transition="in" filter="fade">
                                      <p:cBhvr>
                                        <p:cTn id="9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0" grpId="0" animBg="1"/>
      <p:bldP spid="41" grpId="0" animBg="1"/>
      <p:bldP spid="44"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Implicit Type Casting</a:t>
            </a:r>
            <a:endParaRPr lang="x-none" dirty="0"/>
          </a:p>
        </p:txBody>
      </p:sp>
      <p:sp>
        <p:nvSpPr>
          <p:cNvPr id="6" name="TextBox 5"/>
          <p:cNvSpPr txBox="1"/>
          <p:nvPr/>
        </p:nvSpPr>
        <p:spPr>
          <a:xfrm>
            <a:off x="252178" y="2225775"/>
            <a:ext cx="8591787" cy="1477328"/>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declare one byte type variable, one short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byte b1;</a:t>
            </a:r>
          </a:p>
          <a:p>
            <a:r>
              <a:rPr lang="en-US" dirty="0">
                <a:latin typeface="Cambria" panose="02040503050406030204" pitchFamily="18" charset="0"/>
                <a:ea typeface="Cambria" panose="02040503050406030204" pitchFamily="18" charset="0"/>
              </a:rPr>
              <a:t>short s1;</a:t>
            </a:r>
          </a:p>
        </p:txBody>
      </p:sp>
      <p:graphicFrame>
        <p:nvGraphicFramePr>
          <p:cNvPr id="7" name="Table 6"/>
          <p:cNvGraphicFramePr>
            <a:graphicFrameLocks noGrp="1"/>
          </p:cNvGraphicFramePr>
          <p:nvPr>
            <p:extLst>
              <p:ext uri="{D42A27DB-BD31-4B8C-83A1-F6EECF244321}">
                <p14:modId xmlns:p14="http://schemas.microsoft.com/office/powerpoint/2010/main" val="1590945686"/>
              </p:ext>
            </p:extLst>
          </p:nvPr>
        </p:nvGraphicFramePr>
        <p:xfrm>
          <a:off x="4229817" y="3819765"/>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a:t>b1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34441258"/>
              </p:ext>
            </p:extLst>
          </p:nvPr>
        </p:nvGraphicFramePr>
        <p:xfrm>
          <a:off x="252177" y="4371975"/>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a:t>s1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TextBox 8"/>
          <p:cNvSpPr txBox="1"/>
          <p:nvPr/>
        </p:nvSpPr>
        <p:spPr>
          <a:xfrm>
            <a:off x="252177" y="4908347"/>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Now, if we write the following statements:</a:t>
            </a:r>
          </a:p>
        </p:txBody>
      </p:sp>
      <p:sp>
        <p:nvSpPr>
          <p:cNvPr id="10" name="TextBox 9"/>
          <p:cNvSpPr txBox="1"/>
          <p:nvPr/>
        </p:nvSpPr>
        <p:spPr>
          <a:xfrm>
            <a:off x="252177" y="5277679"/>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b1 = 120;</a:t>
            </a:r>
          </a:p>
        </p:txBody>
      </p:sp>
      <p:sp>
        <p:nvSpPr>
          <p:cNvPr id="11" name="TextBox 10"/>
          <p:cNvSpPr txBox="1"/>
          <p:nvPr/>
        </p:nvSpPr>
        <p:spPr>
          <a:xfrm>
            <a:off x="641123" y="3834049"/>
            <a:ext cx="3183169" cy="369332"/>
          </a:xfrm>
          <a:prstGeom prst="rect">
            <a:avLst/>
          </a:prstGeom>
          <a:solidFill>
            <a:srgbClr val="74FF71"/>
          </a:solidFill>
        </p:spPr>
        <p:txBody>
          <a:bodyPr wrap="square" rtlCol="0">
            <a:spAutoFit/>
          </a:bodyPr>
          <a:lstStyle/>
          <a:p>
            <a:pPr algn="ctr"/>
            <a:r>
              <a:rPr lang="en-US" dirty="0">
                <a:latin typeface="Cambria" panose="02040503050406030204" pitchFamily="18" charset="0"/>
                <a:ea typeface="Cambria" panose="02040503050406030204" pitchFamily="18" charset="0"/>
              </a:rPr>
              <a:t>Assigning 120 in b1</a:t>
            </a:r>
          </a:p>
        </p:txBody>
      </p:sp>
      <p:sp>
        <p:nvSpPr>
          <p:cNvPr id="12" name="TextBox 11"/>
          <p:cNvSpPr txBox="1"/>
          <p:nvPr/>
        </p:nvSpPr>
        <p:spPr>
          <a:xfrm>
            <a:off x="641122" y="3808291"/>
            <a:ext cx="3183169" cy="369332"/>
          </a:xfrm>
          <a:prstGeom prst="rect">
            <a:avLst/>
          </a:prstGeom>
          <a:solidFill>
            <a:srgbClr val="74FF71"/>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binary gets stored</a:t>
            </a:r>
          </a:p>
        </p:txBody>
      </p:sp>
      <p:graphicFrame>
        <p:nvGraphicFramePr>
          <p:cNvPr id="13" name="Table 12"/>
          <p:cNvGraphicFramePr>
            <a:graphicFrameLocks noGrp="1"/>
          </p:cNvGraphicFramePr>
          <p:nvPr>
            <p:extLst>
              <p:ext uri="{D42A27DB-BD31-4B8C-83A1-F6EECF244321}">
                <p14:modId xmlns:p14="http://schemas.microsoft.com/office/powerpoint/2010/main" val="2182162061"/>
              </p:ext>
            </p:extLst>
          </p:nvPr>
        </p:nvGraphicFramePr>
        <p:xfrm>
          <a:off x="4229817" y="3815599"/>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a:t>b1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4" name="TextBox 13"/>
          <p:cNvSpPr txBox="1"/>
          <p:nvPr/>
        </p:nvSpPr>
        <p:spPr>
          <a:xfrm>
            <a:off x="252177" y="5647011"/>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s1 = b1;	//implicit type casting </a:t>
            </a:r>
          </a:p>
        </p:txBody>
      </p:sp>
      <p:sp>
        <p:nvSpPr>
          <p:cNvPr id="15" name="TextBox 14"/>
          <p:cNvSpPr txBox="1"/>
          <p:nvPr/>
        </p:nvSpPr>
        <p:spPr>
          <a:xfrm>
            <a:off x="641123" y="3806306"/>
            <a:ext cx="3201983" cy="369332"/>
          </a:xfrm>
          <a:prstGeom prst="rect">
            <a:avLst/>
          </a:prstGeom>
          <a:solidFill>
            <a:srgbClr val="74FF71"/>
          </a:solidFill>
        </p:spPr>
        <p:txBody>
          <a:bodyPr wrap="square" rtlCol="0">
            <a:spAutoFit/>
          </a:bodyPr>
          <a:lstStyle/>
          <a:p>
            <a:pPr algn="just"/>
            <a:r>
              <a:rPr lang="en-US" dirty="0">
                <a:latin typeface="Cambria" panose="02040503050406030204" pitchFamily="18" charset="0"/>
                <a:ea typeface="Cambria" panose="02040503050406030204" pitchFamily="18" charset="0"/>
              </a:rPr>
              <a:t>Assigning the value of b1 in s1</a:t>
            </a:r>
          </a:p>
        </p:txBody>
      </p:sp>
      <p:sp>
        <p:nvSpPr>
          <p:cNvPr id="16" name="TextBox 15"/>
          <p:cNvSpPr txBox="1"/>
          <p:nvPr/>
        </p:nvSpPr>
        <p:spPr>
          <a:xfrm>
            <a:off x="5674043" y="4917461"/>
            <a:ext cx="3169920" cy="1170064"/>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Sign bit of b1 get copied into the sign bit of s1. Rest of the  bits of b1 gets copied into their respective positions in s1.</a:t>
            </a:r>
          </a:p>
        </p:txBody>
      </p:sp>
      <p:graphicFrame>
        <p:nvGraphicFramePr>
          <p:cNvPr id="17" name="Table 16"/>
          <p:cNvGraphicFramePr>
            <a:graphicFrameLocks noGrp="1"/>
          </p:cNvGraphicFramePr>
          <p:nvPr>
            <p:extLst>
              <p:ext uri="{D42A27DB-BD31-4B8C-83A1-F6EECF244321}">
                <p14:modId xmlns:p14="http://schemas.microsoft.com/office/powerpoint/2010/main" val="2397392585"/>
              </p:ext>
            </p:extLst>
          </p:nvPr>
        </p:nvGraphicFramePr>
        <p:xfrm>
          <a:off x="252177" y="4369163"/>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a:t>s1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807531484"/>
              </p:ext>
            </p:extLst>
          </p:nvPr>
        </p:nvGraphicFramePr>
        <p:xfrm>
          <a:off x="252177" y="4378165"/>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a:t>s1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9" name="TextBox 18"/>
          <p:cNvSpPr txBox="1"/>
          <p:nvPr/>
        </p:nvSpPr>
        <p:spPr>
          <a:xfrm>
            <a:off x="5674043" y="4926468"/>
            <a:ext cx="3169920" cy="1170064"/>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Rest of the bits in s1 is filled with 0.</a:t>
            </a:r>
          </a:p>
          <a:p>
            <a:pPr algn="just"/>
            <a:endParaRPr lang="en-US" sz="1751" dirty="0">
              <a:latin typeface="Cambria" panose="02040503050406030204" pitchFamily="18" charset="0"/>
              <a:ea typeface="Cambria" panose="02040503050406030204" pitchFamily="18" charset="0"/>
            </a:endParaRPr>
          </a:p>
          <a:p>
            <a:pPr algn="just"/>
            <a:endParaRPr lang="en-US" sz="1751" dirty="0">
              <a:latin typeface="Cambria" panose="02040503050406030204" pitchFamily="18" charset="0"/>
              <a:ea typeface="Cambria" panose="02040503050406030204" pitchFamily="18" charset="0"/>
            </a:endParaRPr>
          </a:p>
        </p:txBody>
      </p:sp>
      <p:sp>
        <p:nvSpPr>
          <p:cNvPr id="21" name="TextBox 20"/>
          <p:cNvSpPr txBox="1"/>
          <p:nvPr/>
        </p:nvSpPr>
        <p:spPr>
          <a:xfrm>
            <a:off x="641123" y="3831715"/>
            <a:ext cx="32019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Equivalent decimal of s1 is 120</a:t>
            </a:r>
          </a:p>
        </p:txBody>
      </p:sp>
      <p:sp>
        <p:nvSpPr>
          <p:cNvPr id="3" name="Slide Number Placeholder 2">
            <a:extLst>
              <a:ext uri="{FF2B5EF4-FFF2-40B4-BE49-F238E27FC236}">
                <a16:creationId xmlns:a16="http://schemas.microsoft.com/office/drawing/2014/main" id="{3AC04FA8-BF52-46B5-82D9-2FB75C63DD09}"/>
              </a:ext>
            </a:extLst>
          </p:cNvPr>
          <p:cNvSpPr>
            <a:spLocks noGrp="1"/>
          </p:cNvSpPr>
          <p:nvPr>
            <p:ph type="sldNum" sz="quarter" idx="12"/>
          </p:nvPr>
        </p:nvSpPr>
        <p:spPr/>
        <p:txBody>
          <a:bodyPr/>
          <a:lstStyle/>
          <a:p>
            <a:fld id="{5FD889E0-CAB2-4699-909D-B9A88D47ACBE}" type="slidenum">
              <a:rPr lang="en-US" smtClean="0"/>
              <a:t>15</a:t>
            </a:fld>
            <a:endParaRPr lang="en-US"/>
          </a:p>
        </p:txBody>
      </p:sp>
    </p:spTree>
    <p:extLst>
      <p:ext uri="{BB962C8B-B14F-4D97-AF65-F5344CB8AC3E}">
        <p14:creationId xmlns:p14="http://schemas.microsoft.com/office/powerpoint/2010/main" val="94641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P spid="19"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Explicit Type Casting</a:t>
            </a:r>
            <a:endParaRPr lang="x-none" dirty="0"/>
          </a:p>
        </p:txBody>
      </p:sp>
      <p:sp>
        <p:nvSpPr>
          <p:cNvPr id="6" name="TextBox 5"/>
          <p:cNvSpPr txBox="1"/>
          <p:nvPr/>
        </p:nvSpPr>
        <p:spPr>
          <a:xfrm>
            <a:off x="252178" y="2225775"/>
            <a:ext cx="8591787" cy="1477328"/>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declare one short type variable, one byte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short s2;</a:t>
            </a:r>
          </a:p>
          <a:p>
            <a:r>
              <a:rPr lang="en-US" dirty="0">
                <a:latin typeface="Cambria" panose="02040503050406030204" pitchFamily="18" charset="0"/>
                <a:ea typeface="Cambria" panose="02040503050406030204" pitchFamily="18" charset="0"/>
              </a:rPr>
              <a:t>byte b2;</a:t>
            </a:r>
          </a:p>
        </p:txBody>
      </p:sp>
      <p:graphicFrame>
        <p:nvGraphicFramePr>
          <p:cNvPr id="7" name="Table 6"/>
          <p:cNvGraphicFramePr>
            <a:graphicFrameLocks noGrp="1"/>
          </p:cNvGraphicFramePr>
          <p:nvPr>
            <p:extLst>
              <p:ext uri="{D42A27DB-BD31-4B8C-83A1-F6EECF244321}">
                <p14:modId xmlns:p14="http://schemas.microsoft.com/office/powerpoint/2010/main" val="3605933564"/>
              </p:ext>
            </p:extLst>
          </p:nvPr>
        </p:nvGraphicFramePr>
        <p:xfrm>
          <a:off x="4317683" y="4326692"/>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a:latin typeface="Cambria" panose="02040503050406030204" pitchFamily="18" charset="0"/>
                          <a:ea typeface="Cambria" panose="02040503050406030204" pitchFamily="18" charset="0"/>
                        </a:rPr>
                        <a:t>b2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41061241"/>
              </p:ext>
            </p:extLst>
          </p:nvPr>
        </p:nvGraphicFramePr>
        <p:xfrm>
          <a:off x="340043" y="3838731"/>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a:latin typeface="Cambria" panose="02040503050406030204" pitchFamily="18" charset="0"/>
                          <a:ea typeface="Cambria" panose="02040503050406030204" pitchFamily="18" charset="0"/>
                        </a:rPr>
                        <a:t>s2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9" name="TextBox 8"/>
          <p:cNvSpPr txBox="1"/>
          <p:nvPr/>
        </p:nvSpPr>
        <p:spPr>
          <a:xfrm>
            <a:off x="252177" y="4908347"/>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Now, if we write the following statements:</a:t>
            </a:r>
          </a:p>
        </p:txBody>
      </p:sp>
      <p:sp>
        <p:nvSpPr>
          <p:cNvPr id="10" name="TextBox 9"/>
          <p:cNvSpPr txBox="1"/>
          <p:nvPr/>
        </p:nvSpPr>
        <p:spPr>
          <a:xfrm>
            <a:off x="252177" y="5277679"/>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s2 = 130;</a:t>
            </a:r>
          </a:p>
        </p:txBody>
      </p:sp>
      <p:sp>
        <p:nvSpPr>
          <p:cNvPr id="14" name="TextBox 13"/>
          <p:cNvSpPr txBox="1"/>
          <p:nvPr/>
        </p:nvSpPr>
        <p:spPr>
          <a:xfrm>
            <a:off x="252177" y="5647011"/>
            <a:ext cx="5334000" cy="369332"/>
          </a:xfrm>
          <a:prstGeom prst="rect">
            <a:avLst/>
          </a:prstGeom>
          <a:solidFill>
            <a:srgbClr val="F2D776"/>
          </a:solidFill>
        </p:spPr>
        <p:txBody>
          <a:bodyPr wrap="square" rtlCol="0">
            <a:spAutoFit/>
          </a:bodyPr>
          <a:lstStyle/>
          <a:p>
            <a:r>
              <a:rPr lang="en-US" dirty="0">
                <a:latin typeface="Cambria" panose="02040503050406030204" pitchFamily="18" charset="0"/>
                <a:ea typeface="Cambria" panose="02040503050406030204" pitchFamily="18" charset="0"/>
              </a:rPr>
              <a:t>b2 = (byte) s2;	//explicit type casting </a:t>
            </a:r>
          </a:p>
        </p:txBody>
      </p:sp>
      <p:sp>
        <p:nvSpPr>
          <p:cNvPr id="16" name="TextBox 15"/>
          <p:cNvSpPr txBox="1"/>
          <p:nvPr/>
        </p:nvSpPr>
        <p:spPr>
          <a:xfrm>
            <a:off x="5674043" y="4917458"/>
            <a:ext cx="3169920" cy="631198"/>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The bits of b2 gets filled up by the respective bits of s2.</a:t>
            </a:r>
          </a:p>
        </p:txBody>
      </p:sp>
      <p:sp>
        <p:nvSpPr>
          <p:cNvPr id="21" name="TextBox 20"/>
          <p:cNvSpPr txBox="1"/>
          <p:nvPr/>
        </p:nvSpPr>
        <p:spPr>
          <a:xfrm>
            <a:off x="800108" y="4340124"/>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Assigning 130 in s2</a:t>
            </a:r>
          </a:p>
        </p:txBody>
      </p:sp>
      <p:graphicFrame>
        <p:nvGraphicFramePr>
          <p:cNvPr id="20" name="Table 19"/>
          <p:cNvGraphicFramePr>
            <a:graphicFrameLocks noGrp="1"/>
          </p:cNvGraphicFramePr>
          <p:nvPr>
            <p:extLst>
              <p:ext uri="{D42A27DB-BD31-4B8C-83A1-F6EECF244321}">
                <p14:modId xmlns:p14="http://schemas.microsoft.com/office/powerpoint/2010/main" val="1784909498"/>
              </p:ext>
            </p:extLst>
          </p:nvPr>
        </p:nvGraphicFramePr>
        <p:xfrm>
          <a:off x="340043" y="3845308"/>
          <a:ext cx="8503920" cy="38100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gridCol w="502920">
                  <a:extLst>
                    <a:ext uri="{9D8B030D-6E8A-4147-A177-3AD203B41FA5}">
                      <a16:colId xmlns:a16="http://schemas.microsoft.com/office/drawing/2014/main" val="20009"/>
                    </a:ext>
                  </a:extLst>
                </a:gridCol>
                <a:gridCol w="502920">
                  <a:extLst>
                    <a:ext uri="{9D8B030D-6E8A-4147-A177-3AD203B41FA5}">
                      <a16:colId xmlns:a16="http://schemas.microsoft.com/office/drawing/2014/main" val="20010"/>
                    </a:ext>
                  </a:extLst>
                </a:gridCol>
                <a:gridCol w="502920">
                  <a:extLst>
                    <a:ext uri="{9D8B030D-6E8A-4147-A177-3AD203B41FA5}">
                      <a16:colId xmlns:a16="http://schemas.microsoft.com/office/drawing/2014/main" val="20011"/>
                    </a:ext>
                  </a:extLst>
                </a:gridCol>
                <a:gridCol w="502920">
                  <a:extLst>
                    <a:ext uri="{9D8B030D-6E8A-4147-A177-3AD203B41FA5}">
                      <a16:colId xmlns:a16="http://schemas.microsoft.com/office/drawing/2014/main" val="20012"/>
                    </a:ext>
                  </a:extLst>
                </a:gridCol>
                <a:gridCol w="502920">
                  <a:extLst>
                    <a:ext uri="{9D8B030D-6E8A-4147-A177-3AD203B41FA5}">
                      <a16:colId xmlns:a16="http://schemas.microsoft.com/office/drawing/2014/main" val="20013"/>
                    </a:ext>
                  </a:extLst>
                </a:gridCol>
                <a:gridCol w="502920">
                  <a:extLst>
                    <a:ext uri="{9D8B030D-6E8A-4147-A177-3AD203B41FA5}">
                      <a16:colId xmlns:a16="http://schemas.microsoft.com/office/drawing/2014/main" val="20014"/>
                    </a:ext>
                  </a:extLst>
                </a:gridCol>
                <a:gridCol w="502920">
                  <a:extLst>
                    <a:ext uri="{9D8B030D-6E8A-4147-A177-3AD203B41FA5}">
                      <a16:colId xmlns:a16="http://schemas.microsoft.com/office/drawing/2014/main" val="20015"/>
                    </a:ext>
                  </a:extLst>
                </a:gridCol>
                <a:gridCol w="502920">
                  <a:extLst>
                    <a:ext uri="{9D8B030D-6E8A-4147-A177-3AD203B41FA5}">
                      <a16:colId xmlns:a16="http://schemas.microsoft.com/office/drawing/2014/main" val="20016"/>
                    </a:ext>
                  </a:extLst>
                </a:gridCol>
              </a:tblGrid>
              <a:tr h="375920">
                <a:tc>
                  <a:txBody>
                    <a:bodyPr/>
                    <a:lstStyle/>
                    <a:p>
                      <a:r>
                        <a:rPr lang="en-US" sz="1900" dirty="0">
                          <a:latin typeface="Cambria" panose="02040503050406030204" pitchFamily="18" charset="0"/>
                          <a:ea typeface="Cambria" panose="02040503050406030204" pitchFamily="18" charset="0"/>
                        </a:rPr>
                        <a:t>s2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2" name="TextBox 21"/>
          <p:cNvSpPr txBox="1"/>
          <p:nvPr/>
        </p:nvSpPr>
        <p:spPr>
          <a:xfrm>
            <a:off x="800107" y="4326568"/>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Equivalent binary gets stored in s2</a:t>
            </a:r>
          </a:p>
        </p:txBody>
      </p:sp>
      <p:sp>
        <p:nvSpPr>
          <p:cNvPr id="23" name="TextBox 22"/>
          <p:cNvSpPr txBox="1"/>
          <p:nvPr/>
        </p:nvSpPr>
        <p:spPr>
          <a:xfrm>
            <a:off x="800104" y="4338778"/>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Assigning the value of s2 in b2 </a:t>
            </a:r>
          </a:p>
        </p:txBody>
      </p:sp>
      <p:graphicFrame>
        <p:nvGraphicFramePr>
          <p:cNvPr id="24" name="Table 23"/>
          <p:cNvGraphicFramePr>
            <a:graphicFrameLocks noGrp="1"/>
          </p:cNvGraphicFramePr>
          <p:nvPr>
            <p:extLst>
              <p:ext uri="{D42A27DB-BD31-4B8C-83A1-F6EECF244321}">
                <p14:modId xmlns:p14="http://schemas.microsoft.com/office/powerpoint/2010/main" val="17399675"/>
              </p:ext>
            </p:extLst>
          </p:nvPr>
        </p:nvGraphicFramePr>
        <p:xfrm>
          <a:off x="4317683" y="4338776"/>
          <a:ext cx="4526280" cy="381000"/>
        </p:xfrm>
        <a:graphic>
          <a:graphicData uri="http://schemas.openxmlformats.org/drawingml/2006/table">
            <a:tbl>
              <a:tblPr firstRow="1" bandRow="1">
                <a:tableStyleId>{2D5ABB26-0587-4C30-8999-92F81FD0307C}</a:tableStyleId>
              </a:tblPr>
              <a:tblGrid>
                <a:gridCol w="502920">
                  <a:extLst>
                    <a:ext uri="{9D8B030D-6E8A-4147-A177-3AD203B41FA5}">
                      <a16:colId xmlns:a16="http://schemas.microsoft.com/office/drawing/2014/main" val="20000"/>
                    </a:ext>
                  </a:extLst>
                </a:gridCol>
                <a:gridCol w="502920">
                  <a:extLst>
                    <a:ext uri="{9D8B030D-6E8A-4147-A177-3AD203B41FA5}">
                      <a16:colId xmlns:a16="http://schemas.microsoft.com/office/drawing/2014/main" val="20001"/>
                    </a:ext>
                  </a:extLst>
                </a:gridCol>
                <a:gridCol w="502920">
                  <a:extLst>
                    <a:ext uri="{9D8B030D-6E8A-4147-A177-3AD203B41FA5}">
                      <a16:colId xmlns:a16="http://schemas.microsoft.com/office/drawing/2014/main" val="20002"/>
                    </a:ext>
                  </a:extLst>
                </a:gridCol>
                <a:gridCol w="502920">
                  <a:extLst>
                    <a:ext uri="{9D8B030D-6E8A-4147-A177-3AD203B41FA5}">
                      <a16:colId xmlns:a16="http://schemas.microsoft.com/office/drawing/2014/main" val="20003"/>
                    </a:ext>
                  </a:extLst>
                </a:gridCol>
                <a:gridCol w="502920">
                  <a:extLst>
                    <a:ext uri="{9D8B030D-6E8A-4147-A177-3AD203B41FA5}">
                      <a16:colId xmlns:a16="http://schemas.microsoft.com/office/drawing/2014/main" val="20004"/>
                    </a:ext>
                  </a:extLst>
                </a:gridCol>
                <a:gridCol w="502920">
                  <a:extLst>
                    <a:ext uri="{9D8B030D-6E8A-4147-A177-3AD203B41FA5}">
                      <a16:colId xmlns:a16="http://schemas.microsoft.com/office/drawing/2014/main" val="20005"/>
                    </a:ext>
                  </a:extLst>
                </a:gridCol>
                <a:gridCol w="502920">
                  <a:extLst>
                    <a:ext uri="{9D8B030D-6E8A-4147-A177-3AD203B41FA5}">
                      <a16:colId xmlns:a16="http://schemas.microsoft.com/office/drawing/2014/main" val="20006"/>
                    </a:ext>
                  </a:extLst>
                </a:gridCol>
                <a:gridCol w="502920">
                  <a:extLst>
                    <a:ext uri="{9D8B030D-6E8A-4147-A177-3AD203B41FA5}">
                      <a16:colId xmlns:a16="http://schemas.microsoft.com/office/drawing/2014/main" val="20007"/>
                    </a:ext>
                  </a:extLst>
                </a:gridCol>
                <a:gridCol w="502920">
                  <a:extLst>
                    <a:ext uri="{9D8B030D-6E8A-4147-A177-3AD203B41FA5}">
                      <a16:colId xmlns:a16="http://schemas.microsoft.com/office/drawing/2014/main" val="20008"/>
                    </a:ext>
                  </a:extLst>
                </a:gridCol>
              </a:tblGrid>
              <a:tr h="375920">
                <a:tc>
                  <a:txBody>
                    <a:bodyPr/>
                    <a:lstStyle/>
                    <a:p>
                      <a:r>
                        <a:rPr lang="en-US" sz="1900" dirty="0">
                          <a:latin typeface="Cambria" panose="02040503050406030204" pitchFamily="18" charset="0"/>
                          <a:ea typeface="Cambria" panose="02040503050406030204" pitchFamily="18" charset="0"/>
                        </a:rPr>
                        <a:t>b2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5" name="TextBox 24"/>
          <p:cNvSpPr txBox="1"/>
          <p:nvPr/>
        </p:nvSpPr>
        <p:spPr>
          <a:xfrm>
            <a:off x="800100" y="4310244"/>
            <a:ext cx="3517583" cy="361766"/>
          </a:xfrm>
          <a:prstGeom prst="rect">
            <a:avLst/>
          </a:prstGeom>
          <a:solidFill>
            <a:srgbClr val="74FF71"/>
          </a:solidFill>
        </p:spPr>
        <p:txBody>
          <a:bodyPr wrap="square" rtlCol="0">
            <a:spAutoFit/>
          </a:bodyPr>
          <a:lstStyle/>
          <a:p>
            <a:pPr algn="just"/>
            <a:r>
              <a:rPr lang="en-US" sz="1751" dirty="0">
                <a:latin typeface="Cambria" panose="02040503050406030204" pitchFamily="18" charset="0"/>
                <a:ea typeface="Cambria" panose="02040503050406030204" pitchFamily="18" charset="0"/>
              </a:rPr>
              <a:t>Equivalent decimal is -126.</a:t>
            </a:r>
          </a:p>
        </p:txBody>
      </p:sp>
      <p:sp>
        <p:nvSpPr>
          <p:cNvPr id="3" name="Slide Number Placeholder 2">
            <a:extLst>
              <a:ext uri="{FF2B5EF4-FFF2-40B4-BE49-F238E27FC236}">
                <a16:creationId xmlns:a16="http://schemas.microsoft.com/office/drawing/2014/main" id="{E294C7F9-4535-4E82-B064-88BB1DFE1468}"/>
              </a:ext>
            </a:extLst>
          </p:cNvPr>
          <p:cNvSpPr>
            <a:spLocks noGrp="1"/>
          </p:cNvSpPr>
          <p:nvPr>
            <p:ph type="sldNum" sz="quarter" idx="12"/>
          </p:nvPr>
        </p:nvSpPr>
        <p:spPr/>
        <p:txBody>
          <a:bodyPr/>
          <a:lstStyle/>
          <a:p>
            <a:fld id="{5FD889E0-CAB2-4699-909D-B9A88D47ACBE}" type="slidenum">
              <a:rPr lang="en-US" smtClean="0"/>
              <a:t>16</a:t>
            </a:fld>
            <a:endParaRPr lang="en-US"/>
          </a:p>
        </p:txBody>
      </p:sp>
    </p:spTree>
    <p:extLst>
      <p:ext uri="{BB962C8B-B14F-4D97-AF65-F5344CB8AC3E}">
        <p14:creationId xmlns:p14="http://schemas.microsoft.com/office/powerpoint/2010/main" val="55337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16" grpId="0" animBg="1"/>
      <p:bldP spid="21" grpId="0" animBg="1"/>
      <p:bldP spid="22" grpId="0" animBg="1"/>
      <p:bldP spid="23"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Some more Type Castings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3729375081"/>
              </p:ext>
            </p:extLst>
          </p:nvPr>
        </p:nvGraphicFramePr>
        <p:xfrm>
          <a:off x="250828" y="2644385"/>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float</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4B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1196523" y="2859027"/>
            <a:ext cx="949785"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976576" y="2145383"/>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11" name="Table 10"/>
          <p:cNvGraphicFramePr>
            <a:graphicFrameLocks noGrp="1"/>
          </p:cNvGraphicFramePr>
          <p:nvPr>
            <p:extLst>
              <p:ext uri="{D42A27DB-BD31-4B8C-83A1-F6EECF244321}">
                <p14:modId xmlns:p14="http://schemas.microsoft.com/office/powerpoint/2010/main" val="3102618653"/>
              </p:ext>
            </p:extLst>
          </p:nvPr>
        </p:nvGraphicFramePr>
        <p:xfrm>
          <a:off x="3233214" y="2644385"/>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float</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4B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a:xfrm flipH="1">
            <a:off x="4188428" y="2859027"/>
            <a:ext cx="945691"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958963" y="214538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15" name="Table 14"/>
          <p:cNvGraphicFramePr>
            <a:graphicFrameLocks noGrp="1"/>
          </p:cNvGraphicFramePr>
          <p:nvPr>
            <p:extLst>
              <p:ext uri="{D42A27DB-BD31-4B8C-83A1-F6EECF244321}">
                <p14:modId xmlns:p14="http://schemas.microsoft.com/office/powerpoint/2010/main" val="1226256019"/>
              </p:ext>
            </p:extLst>
          </p:nvPr>
        </p:nvGraphicFramePr>
        <p:xfrm>
          <a:off x="250828" y="4542300"/>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4B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a:latin typeface="Cambria" panose="02040503050406030204" pitchFamily="18" charset="0"/>
                          <a:ea typeface="Cambria" panose="02040503050406030204" pitchFamily="18" charset="0"/>
                        </a:rPr>
                        <a:t>5</a:t>
                      </a: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16" name="Straight Arrow Connector 15"/>
          <p:cNvCxnSpPr/>
          <p:nvPr/>
        </p:nvCxnSpPr>
        <p:spPr>
          <a:xfrm>
            <a:off x="1196523" y="4756947"/>
            <a:ext cx="949785"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76576" y="4043304"/>
            <a:ext cx="1310949" cy="369332"/>
          </a:xfrm>
          <a:prstGeom prst="rect">
            <a:avLst/>
          </a:prstGeom>
          <a:solidFill>
            <a:srgbClr val="7030A0"/>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graphicFrame>
        <p:nvGraphicFramePr>
          <p:cNvPr id="18" name="Table 17"/>
          <p:cNvGraphicFramePr>
            <a:graphicFrameLocks noGrp="1"/>
          </p:cNvGraphicFramePr>
          <p:nvPr>
            <p:extLst>
              <p:ext uri="{D42A27DB-BD31-4B8C-83A1-F6EECF244321}">
                <p14:modId xmlns:p14="http://schemas.microsoft.com/office/powerpoint/2010/main" val="3404831459"/>
              </p:ext>
            </p:extLst>
          </p:nvPr>
        </p:nvGraphicFramePr>
        <p:xfrm>
          <a:off x="3233214" y="4548310"/>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4B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a:latin typeface="Cambria" panose="02040503050406030204" pitchFamily="18" charset="0"/>
                          <a:ea typeface="Cambria" panose="02040503050406030204" pitchFamily="18" charset="0"/>
                        </a:rPr>
                        <a:t>5</a:t>
                      </a: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19" name="Straight Arrow Connector 18"/>
          <p:cNvCxnSpPr/>
          <p:nvPr/>
        </p:nvCxnSpPr>
        <p:spPr>
          <a:xfrm flipH="1">
            <a:off x="4201128" y="4762957"/>
            <a:ext cx="945691"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958963" y="4049313"/>
            <a:ext cx="1310949" cy="369332"/>
          </a:xfrm>
          <a:prstGeom prst="rect">
            <a:avLst/>
          </a:prstGeom>
          <a:solidFill>
            <a:srgbClr val="EB7D5F"/>
          </a:solidFill>
          <a:ln w="28575">
            <a:solidFill>
              <a:srgbClr val="EB7D5F"/>
            </a:solid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25" name="Table 24"/>
          <p:cNvGraphicFramePr>
            <a:graphicFrameLocks noGrp="1"/>
          </p:cNvGraphicFramePr>
          <p:nvPr>
            <p:extLst>
              <p:ext uri="{D42A27DB-BD31-4B8C-83A1-F6EECF244321}">
                <p14:modId xmlns:p14="http://schemas.microsoft.com/office/powerpoint/2010/main" val="2388482837"/>
              </p:ext>
            </p:extLst>
          </p:nvPr>
        </p:nvGraphicFramePr>
        <p:xfrm>
          <a:off x="6194428" y="2646270"/>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float</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4B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a:latin typeface="Cambria" panose="02040503050406030204" pitchFamily="18" charset="0"/>
                          <a:ea typeface="Cambria" panose="02040503050406030204" pitchFamily="18" charset="0"/>
                        </a:rPr>
                        <a:t>5.5</a:t>
                      </a: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26" name="Straight Arrow Connector 25"/>
          <p:cNvCxnSpPr/>
          <p:nvPr/>
        </p:nvCxnSpPr>
        <p:spPr>
          <a:xfrm>
            <a:off x="7140123" y="2860917"/>
            <a:ext cx="94978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920176" y="2147273"/>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 ??</a:t>
            </a:r>
          </a:p>
        </p:txBody>
      </p:sp>
      <p:graphicFrame>
        <p:nvGraphicFramePr>
          <p:cNvPr id="28" name="Table 27"/>
          <p:cNvGraphicFramePr>
            <a:graphicFrameLocks noGrp="1"/>
          </p:cNvGraphicFramePr>
          <p:nvPr>
            <p:extLst>
              <p:ext uri="{D42A27DB-BD31-4B8C-83A1-F6EECF244321}">
                <p14:modId xmlns:p14="http://schemas.microsoft.com/office/powerpoint/2010/main" val="3495730333"/>
              </p:ext>
            </p:extLst>
          </p:nvPr>
        </p:nvGraphicFramePr>
        <p:xfrm>
          <a:off x="6202430" y="4549446"/>
          <a:ext cx="2886075" cy="1259781"/>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float</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4B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8B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r h="419927">
                <a:tc>
                  <a:txBody>
                    <a:bodyPr/>
                    <a:lstStyle/>
                    <a:p>
                      <a:pPr algn="ctr"/>
                      <a:r>
                        <a:rPr lang="en-US" sz="1900" dirty="0">
                          <a:latin typeface="Cambria" panose="02040503050406030204" pitchFamily="18" charset="0"/>
                          <a:ea typeface="Cambria" panose="02040503050406030204" pitchFamily="18" charset="0"/>
                        </a:rPr>
                        <a:t>5.0</a:t>
                      </a:r>
                    </a:p>
                  </a:txBody>
                  <a:tcPr anchor="ctr">
                    <a:lnR w="12700" cap="flat" cmpd="sng" algn="ctr">
                      <a:solidFill>
                        <a:schemeClr val="tx1"/>
                      </a:solidFill>
                      <a:prstDash val="solid"/>
                      <a:round/>
                      <a:headEnd type="none" w="med" len="med"/>
                      <a:tailEnd type="none" w="med" len="med"/>
                    </a:lnR>
                    <a:solidFill>
                      <a:schemeClr val="bg2"/>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a16="http://schemas.microsoft.com/office/drawing/2014/main" val="10002"/>
                  </a:ext>
                </a:extLst>
              </a:tr>
            </a:tbl>
          </a:graphicData>
        </a:graphic>
      </p:graphicFrame>
      <p:cxnSp>
        <p:nvCxnSpPr>
          <p:cNvPr id="29" name="Straight Arrow Connector 28"/>
          <p:cNvCxnSpPr/>
          <p:nvPr/>
        </p:nvCxnSpPr>
        <p:spPr>
          <a:xfrm flipH="1">
            <a:off x="7173990" y="4775657"/>
            <a:ext cx="945691"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903249" y="4062013"/>
            <a:ext cx="1310949" cy="369332"/>
          </a:xfrm>
          <a:prstGeom prst="rect">
            <a:avLst/>
          </a:prstGeom>
          <a:solidFill>
            <a:srgbClr val="7030A0"/>
          </a:solidFill>
          <a:ln w="28575">
            <a:solidFill>
              <a:srgbClr val="7030A0"/>
            </a:solidFill>
          </a:ln>
        </p:spPr>
        <p:txBody>
          <a:bodyPr wrap="square" rtlCol="0">
            <a:spAutoFit/>
          </a:bodyPr>
          <a:lstStyle/>
          <a:p>
            <a:pPr algn="ctr"/>
            <a:r>
              <a:rPr lang="en-US" dirty="0">
                <a:latin typeface="Cambria" panose="02040503050406030204" pitchFamily="18" charset="0"/>
                <a:ea typeface="Cambria" panose="02040503050406030204" pitchFamily="18" charset="0"/>
              </a:rPr>
              <a:t>Implicit ??</a:t>
            </a:r>
          </a:p>
        </p:txBody>
      </p:sp>
      <p:sp>
        <p:nvSpPr>
          <p:cNvPr id="3" name="Slide Number Placeholder 2">
            <a:extLst>
              <a:ext uri="{FF2B5EF4-FFF2-40B4-BE49-F238E27FC236}">
                <a16:creationId xmlns:a16="http://schemas.microsoft.com/office/drawing/2014/main" id="{5805817C-80C9-4C5A-AADE-AA259A628E04}"/>
              </a:ext>
            </a:extLst>
          </p:cNvPr>
          <p:cNvSpPr>
            <a:spLocks noGrp="1"/>
          </p:cNvSpPr>
          <p:nvPr>
            <p:ph type="sldNum" sz="quarter" idx="12"/>
          </p:nvPr>
        </p:nvSpPr>
        <p:spPr/>
        <p:txBody>
          <a:bodyPr/>
          <a:lstStyle/>
          <a:p>
            <a:fld id="{5FD889E0-CAB2-4699-909D-B9A88D47ACBE}" type="slidenum">
              <a:rPr lang="en-US" smtClean="0"/>
              <a:t>17</a:t>
            </a:fld>
            <a:endParaRPr lang="en-US"/>
          </a:p>
        </p:txBody>
      </p:sp>
    </p:spTree>
    <p:extLst>
      <p:ext uri="{BB962C8B-B14F-4D97-AF65-F5344CB8AC3E}">
        <p14:creationId xmlns:p14="http://schemas.microsoft.com/office/powerpoint/2010/main" val="3185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par>
                                <p:cTn id="55" presetID="53" presetClass="entr" presetSubtype="16"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par>
                                <p:cTn id="74" presetID="53" presetClass="entr" presetSubtype="16" fill="hold"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animEffect transition="in" filter="fade">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ppt_w</p:attrName>
                                        </p:attrNameLst>
                                      </p:cBhvr>
                                      <p:tavLst>
                                        <p:tav tm="0">
                                          <p:val>
                                            <p:fltVal val="0"/>
                                          </p:val>
                                        </p:tav>
                                        <p:tav tm="100000">
                                          <p:val>
                                            <p:strVal val="#ppt_w"/>
                                          </p:val>
                                        </p:tav>
                                      </p:tavLst>
                                    </p:anim>
                                    <p:anim calcmode="lin" valueType="num">
                                      <p:cBhvr>
                                        <p:cTn id="91" dur="500" fill="hold"/>
                                        <p:tgtEl>
                                          <p:spTgt spid="27"/>
                                        </p:tgtEl>
                                        <p:attrNameLst>
                                          <p:attrName>ppt_h</p:attrName>
                                        </p:attrNameLst>
                                      </p:cBhvr>
                                      <p:tavLst>
                                        <p:tav tm="0">
                                          <p:val>
                                            <p:fltVal val="0"/>
                                          </p:val>
                                        </p:tav>
                                        <p:tav tm="100000">
                                          <p:val>
                                            <p:strVal val="#ppt_h"/>
                                          </p:val>
                                        </p:tav>
                                      </p:tavLst>
                                    </p:anim>
                                    <p:animEffect transition="in" filter="fade">
                                      <p:cBhvr>
                                        <p:cTn id="92" dur="500"/>
                                        <p:tgtEl>
                                          <p:spTgt spid="27"/>
                                        </p:tgtEl>
                                      </p:cBhvr>
                                    </p:animEffect>
                                  </p:childTnLst>
                                </p:cTn>
                              </p:par>
                              <p:par>
                                <p:cTn id="93" presetID="53" presetClass="entr" presetSubtype="16"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p:cTn id="95" dur="500" fill="hold"/>
                                        <p:tgtEl>
                                          <p:spTgt spid="26"/>
                                        </p:tgtEl>
                                        <p:attrNameLst>
                                          <p:attrName>ppt_w</p:attrName>
                                        </p:attrNameLst>
                                      </p:cBhvr>
                                      <p:tavLst>
                                        <p:tav tm="0">
                                          <p:val>
                                            <p:fltVal val="0"/>
                                          </p:val>
                                        </p:tav>
                                        <p:tav tm="100000">
                                          <p:val>
                                            <p:strVal val="#ppt_w"/>
                                          </p:val>
                                        </p:tav>
                                      </p:tavLst>
                                    </p:anim>
                                    <p:anim calcmode="lin" valueType="num">
                                      <p:cBhvr>
                                        <p:cTn id="96" dur="500" fill="hold"/>
                                        <p:tgtEl>
                                          <p:spTgt spid="26"/>
                                        </p:tgtEl>
                                        <p:attrNameLst>
                                          <p:attrName>ppt_h</p:attrName>
                                        </p:attrNameLst>
                                      </p:cBhvr>
                                      <p:tavLst>
                                        <p:tav tm="0">
                                          <p:val>
                                            <p:fltVal val="0"/>
                                          </p:val>
                                        </p:tav>
                                        <p:tav tm="100000">
                                          <p:val>
                                            <p:strVal val="#ppt_h"/>
                                          </p:val>
                                        </p:tav>
                                      </p:tavLst>
                                    </p:anim>
                                    <p:animEffect transition="in" filter="fade">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 calcmode="lin" valueType="num">
                                      <p:cBhvr>
                                        <p:cTn id="102" dur="500" fill="hold"/>
                                        <p:tgtEl>
                                          <p:spTgt spid="28"/>
                                        </p:tgtEl>
                                        <p:attrNameLst>
                                          <p:attrName>ppt_w</p:attrName>
                                        </p:attrNameLst>
                                      </p:cBhvr>
                                      <p:tavLst>
                                        <p:tav tm="0">
                                          <p:val>
                                            <p:fltVal val="0"/>
                                          </p:val>
                                        </p:tav>
                                        <p:tav tm="100000">
                                          <p:val>
                                            <p:strVal val="#ppt_w"/>
                                          </p:val>
                                        </p:tav>
                                      </p:tavLst>
                                    </p:anim>
                                    <p:anim calcmode="lin" valueType="num">
                                      <p:cBhvr>
                                        <p:cTn id="103" dur="500" fill="hold"/>
                                        <p:tgtEl>
                                          <p:spTgt spid="28"/>
                                        </p:tgtEl>
                                        <p:attrNameLst>
                                          <p:attrName>ppt_h</p:attrName>
                                        </p:attrNameLst>
                                      </p:cBhvr>
                                      <p:tavLst>
                                        <p:tav tm="0">
                                          <p:val>
                                            <p:fltVal val="0"/>
                                          </p:val>
                                        </p:tav>
                                        <p:tav tm="100000">
                                          <p:val>
                                            <p:strVal val="#ppt_h"/>
                                          </p:val>
                                        </p:tav>
                                      </p:tavLst>
                                    </p:anim>
                                    <p:animEffect transition="in" filter="fade">
                                      <p:cBhvr>
                                        <p:cTn id="104" dur="500"/>
                                        <p:tgtEl>
                                          <p:spTgt spid="28"/>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p:cTn id="109" dur="500" fill="hold"/>
                                        <p:tgtEl>
                                          <p:spTgt spid="30"/>
                                        </p:tgtEl>
                                        <p:attrNameLst>
                                          <p:attrName>ppt_w</p:attrName>
                                        </p:attrNameLst>
                                      </p:cBhvr>
                                      <p:tavLst>
                                        <p:tav tm="0">
                                          <p:val>
                                            <p:fltVal val="0"/>
                                          </p:val>
                                        </p:tav>
                                        <p:tav tm="100000">
                                          <p:val>
                                            <p:strVal val="#ppt_w"/>
                                          </p:val>
                                        </p:tav>
                                      </p:tavLst>
                                    </p:anim>
                                    <p:anim calcmode="lin" valueType="num">
                                      <p:cBhvr>
                                        <p:cTn id="110" dur="500" fill="hold"/>
                                        <p:tgtEl>
                                          <p:spTgt spid="30"/>
                                        </p:tgtEl>
                                        <p:attrNameLst>
                                          <p:attrName>ppt_h</p:attrName>
                                        </p:attrNameLst>
                                      </p:cBhvr>
                                      <p:tavLst>
                                        <p:tav tm="0">
                                          <p:val>
                                            <p:fltVal val="0"/>
                                          </p:val>
                                        </p:tav>
                                        <p:tav tm="100000">
                                          <p:val>
                                            <p:strVal val="#ppt_h"/>
                                          </p:val>
                                        </p:tav>
                                      </p:tavLst>
                                    </p:anim>
                                    <p:animEffect transition="in" filter="fade">
                                      <p:cBhvr>
                                        <p:cTn id="111" dur="500"/>
                                        <p:tgtEl>
                                          <p:spTgt spid="30"/>
                                        </p:tgtEl>
                                      </p:cBhvr>
                                    </p:animEffect>
                                  </p:childTnLst>
                                </p:cTn>
                              </p:par>
                              <p:par>
                                <p:cTn id="112" presetID="53" presetClass="entr" presetSubtype="16"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 calcmode="lin" valueType="num">
                                      <p:cBhvr>
                                        <p:cTn id="114" dur="500" fill="hold"/>
                                        <p:tgtEl>
                                          <p:spTgt spid="29"/>
                                        </p:tgtEl>
                                        <p:attrNameLst>
                                          <p:attrName>ppt_w</p:attrName>
                                        </p:attrNameLst>
                                      </p:cBhvr>
                                      <p:tavLst>
                                        <p:tav tm="0">
                                          <p:val>
                                            <p:fltVal val="0"/>
                                          </p:val>
                                        </p:tav>
                                        <p:tav tm="100000">
                                          <p:val>
                                            <p:strVal val="#ppt_w"/>
                                          </p:val>
                                        </p:tav>
                                      </p:tavLst>
                                    </p:anim>
                                    <p:anim calcmode="lin" valueType="num">
                                      <p:cBhvr>
                                        <p:cTn id="115" dur="500" fill="hold"/>
                                        <p:tgtEl>
                                          <p:spTgt spid="29"/>
                                        </p:tgtEl>
                                        <p:attrNameLst>
                                          <p:attrName>ppt_h</p:attrName>
                                        </p:attrNameLst>
                                      </p:cBhvr>
                                      <p:tavLst>
                                        <p:tav tm="0">
                                          <p:val>
                                            <p:fltVal val="0"/>
                                          </p:val>
                                        </p:tav>
                                        <p:tav tm="100000">
                                          <p:val>
                                            <p:strVal val="#ppt_h"/>
                                          </p:val>
                                        </p:tav>
                                      </p:tavLst>
                                    </p:anim>
                                    <p:animEffect transition="in" filter="fade">
                                      <p:cBhvr>
                                        <p:cTn id="1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7" grpId="0" animBg="1"/>
      <p:bldP spid="20" grpId="0" animBg="1"/>
      <p:bldP spid="27"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Casting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Some more Type Castings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2928452476"/>
              </p:ext>
            </p:extLst>
          </p:nvPr>
        </p:nvGraphicFramePr>
        <p:xfrm>
          <a:off x="982818" y="2990013"/>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char</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2B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1926884" y="3200767"/>
            <a:ext cx="994695"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98397" y="2481787"/>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10" name="Straight Arrow Connector 9"/>
          <p:cNvCxnSpPr/>
          <p:nvPr/>
        </p:nvCxnSpPr>
        <p:spPr>
          <a:xfrm flipH="1">
            <a:off x="6408028" y="3200767"/>
            <a:ext cx="945691"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230600" y="2512656"/>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graphicFrame>
        <p:nvGraphicFramePr>
          <p:cNvPr id="12" name="Table 11"/>
          <p:cNvGraphicFramePr>
            <a:graphicFrameLocks noGrp="1"/>
          </p:cNvGraphicFramePr>
          <p:nvPr>
            <p:extLst>
              <p:ext uri="{D42A27DB-BD31-4B8C-83A1-F6EECF244321}">
                <p14:modId xmlns:p14="http://schemas.microsoft.com/office/powerpoint/2010/main" val="1377200858"/>
              </p:ext>
            </p:extLst>
          </p:nvPr>
        </p:nvGraphicFramePr>
        <p:xfrm>
          <a:off x="5443036" y="2987233"/>
          <a:ext cx="2886075" cy="839854"/>
        </p:xfrm>
        <a:graphic>
          <a:graphicData uri="http://schemas.openxmlformats.org/drawingml/2006/table">
            <a:tbl>
              <a:tblPr firstRow="1" bandRow="1">
                <a:tableStyleId>{5940675A-B579-460E-94D1-54222C63F5DA}</a:tableStyleId>
              </a:tblPr>
              <a:tblGrid>
                <a:gridCol w="962025">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tblGrid>
              <a:tr h="419927">
                <a:tc>
                  <a:txBody>
                    <a:bodyPr/>
                    <a:lstStyle/>
                    <a:p>
                      <a:pPr algn="ctr"/>
                      <a:r>
                        <a:rPr lang="en-US" sz="1900" dirty="0">
                          <a:latin typeface="Cambria" panose="02040503050406030204" pitchFamily="18" charset="0"/>
                          <a:ea typeface="Cambria" panose="02040503050406030204" pitchFamily="18" charset="0"/>
                        </a:rPr>
                        <a:t>char</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2B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endParaRPr lang="en-US" sz="20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81172376"/>
              </p:ext>
            </p:extLst>
          </p:nvPr>
        </p:nvGraphicFramePr>
        <p:xfrm>
          <a:off x="248715" y="4600949"/>
          <a:ext cx="4354285"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tblGrid>
              <a:tr h="419927">
                <a:tc>
                  <a:txBody>
                    <a:bodyPr/>
                    <a:lstStyle/>
                    <a:p>
                      <a:pPr algn="ctr"/>
                      <a:r>
                        <a:rPr lang="en-US" sz="1900" dirty="0">
                          <a:latin typeface="Cambria" panose="02040503050406030204" pitchFamily="18" charset="0"/>
                          <a:ea typeface="Cambria" panose="02040503050406030204" pitchFamily="18" charset="0"/>
                        </a:rPr>
                        <a:t>char</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2B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&gt;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73630511"/>
              </p:ext>
            </p:extLst>
          </p:nvPr>
        </p:nvGraphicFramePr>
        <p:xfrm>
          <a:off x="4708933" y="4591793"/>
          <a:ext cx="4354285" cy="839854"/>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tblGrid>
              <a:tr h="419927">
                <a:tc>
                  <a:txBody>
                    <a:bodyPr/>
                    <a:lstStyle/>
                    <a:p>
                      <a:pPr algn="ctr"/>
                      <a:r>
                        <a:rPr lang="en-US" sz="1900" dirty="0">
                          <a:latin typeface="Cambria" panose="02040503050406030204" pitchFamily="18" charset="0"/>
                          <a:ea typeface="Cambria" panose="02040503050406030204" pitchFamily="18" charset="0"/>
                        </a:rPr>
                        <a:t>char</a:t>
                      </a:r>
                    </a:p>
                  </a:txBody>
                  <a:tcPr anchor="ctr">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tc>
                  <a:txBody>
                    <a:bodyPr/>
                    <a:lstStyle/>
                    <a:p>
                      <a:pPr algn="ctr"/>
                      <a:endParaRPr lang="en-US" sz="1900"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74FF71"/>
                    </a:solidFill>
                  </a:tcPr>
                </a:tc>
                <a:extLst>
                  <a:ext uri="{0D108BD9-81ED-4DB2-BD59-A6C34878D82A}">
                    <a16:rowId xmlns:a16="http://schemas.microsoft.com/office/drawing/2014/main" val="10000"/>
                  </a:ext>
                </a:extLst>
              </a:tr>
              <a:tr h="419927">
                <a:tc>
                  <a:txBody>
                    <a:bodyPr/>
                    <a:lstStyle/>
                    <a:p>
                      <a:pPr algn="ctr"/>
                      <a:r>
                        <a:rPr lang="en-US" sz="1900" dirty="0">
                          <a:latin typeface="Cambria" panose="02040503050406030204" pitchFamily="18" charset="0"/>
                          <a:ea typeface="Cambria" panose="02040503050406030204" pitchFamily="18" charset="0"/>
                        </a:rPr>
                        <a:t>2B</a:t>
                      </a:r>
                    </a:p>
                  </a:txBody>
                  <a:tcPr anchor="ctr">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4B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tc>
                  <a:txBody>
                    <a:bodyPr/>
                    <a:lstStyle/>
                    <a:p>
                      <a:pPr algn="ctr"/>
                      <a:r>
                        <a:rPr lang="en-US" sz="2000" b="1" dirty="0">
                          <a:latin typeface="Cambria" panose="02040503050406030204" pitchFamily="18" charset="0"/>
                          <a:ea typeface="Cambria" panose="02040503050406030204" pitchFamily="18" charset="0"/>
                        </a:rPr>
                        <a:t>&gt;</a:t>
                      </a:r>
                      <a:endParaRPr lang="en-US" sz="1900" b="1"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900" dirty="0">
                          <a:latin typeface="Cambria" panose="02040503050406030204" pitchFamily="18" charset="0"/>
                          <a:ea typeface="Cambria" panose="02040503050406030204" pitchFamily="18" charset="0"/>
                        </a:rPr>
                        <a:t>2B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2D776"/>
                    </a:solidFill>
                  </a:tcPr>
                </a:tc>
                <a:extLst>
                  <a:ext uri="{0D108BD9-81ED-4DB2-BD59-A6C34878D82A}">
                    <a16:rowId xmlns:a16="http://schemas.microsoft.com/office/drawing/2014/main" val="10001"/>
                  </a:ext>
                </a:extLst>
              </a:tr>
            </a:tbl>
          </a:graphicData>
        </a:graphic>
      </p:graphicFrame>
      <p:cxnSp>
        <p:nvCxnSpPr>
          <p:cNvPr id="15" name="Straight Arrow Connector 14"/>
          <p:cNvCxnSpPr/>
          <p:nvPr/>
        </p:nvCxnSpPr>
        <p:spPr>
          <a:xfrm>
            <a:off x="2845226" y="4842897"/>
            <a:ext cx="863183"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616739" y="4123917"/>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cxnSp>
        <p:nvCxnSpPr>
          <p:cNvPr id="19" name="Straight Arrow Connector 18"/>
          <p:cNvCxnSpPr/>
          <p:nvPr/>
        </p:nvCxnSpPr>
        <p:spPr>
          <a:xfrm>
            <a:off x="1105326" y="4826615"/>
            <a:ext cx="863183"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6839" y="4107636"/>
            <a:ext cx="1310949" cy="369332"/>
          </a:xfrm>
          <a:prstGeom prst="rect">
            <a:avLst/>
          </a:prstGeom>
          <a:solidFill>
            <a:srgbClr val="7030A0"/>
          </a:solidFill>
          <a:ln w="28575">
            <a:solidFill>
              <a:srgbClr val="7030A0"/>
            </a:solid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1" name="Straight Arrow Connector 20"/>
          <p:cNvCxnSpPr/>
          <p:nvPr/>
        </p:nvCxnSpPr>
        <p:spPr>
          <a:xfrm flipH="1">
            <a:off x="7341020" y="4794349"/>
            <a:ext cx="825917" cy="0"/>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112539" y="4075369"/>
            <a:ext cx="1310949" cy="369332"/>
          </a:xfrm>
          <a:prstGeom prst="rect">
            <a:avLst/>
          </a:prstGeom>
          <a:solidFill>
            <a:srgbClr val="7030A0"/>
          </a:solidFill>
          <a:ln w="28575">
            <a:solidFill>
              <a:srgbClr val="7030A0"/>
            </a:solidFill>
          </a:ln>
        </p:spPr>
        <p:txBody>
          <a:bodyPr wrap="square" rtlCol="0">
            <a:spAutoFit/>
          </a:bodyPr>
          <a:lstStyle/>
          <a:p>
            <a:pPr algn="ctr"/>
            <a:r>
              <a:rPr lang="en-US" dirty="0">
                <a:latin typeface="Cambria" panose="02040503050406030204" pitchFamily="18" charset="0"/>
                <a:ea typeface="Cambria" panose="02040503050406030204" pitchFamily="18" charset="0"/>
              </a:rPr>
              <a:t>Implicit</a:t>
            </a:r>
          </a:p>
        </p:txBody>
      </p:sp>
      <p:cxnSp>
        <p:nvCxnSpPr>
          <p:cNvPr id="26" name="Straight Arrow Connector 25"/>
          <p:cNvCxnSpPr/>
          <p:nvPr/>
        </p:nvCxnSpPr>
        <p:spPr>
          <a:xfrm flipH="1">
            <a:off x="5575255" y="4781372"/>
            <a:ext cx="856120" cy="0"/>
          </a:xfrm>
          <a:prstGeom prst="straightConnector1">
            <a:avLst/>
          </a:prstGeom>
          <a:ln w="38100">
            <a:solidFill>
              <a:srgbClr val="EB7D5F"/>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347239" y="4075369"/>
            <a:ext cx="1310949" cy="369332"/>
          </a:xfrm>
          <a:prstGeom prst="rect">
            <a:avLst/>
          </a:prstGeom>
          <a:solidFill>
            <a:srgbClr val="EB7D5F"/>
          </a:solidFill>
          <a:ln w="28575">
            <a:noFill/>
          </a:ln>
        </p:spPr>
        <p:txBody>
          <a:bodyPr wrap="square" rtlCol="0">
            <a:spAutoFit/>
          </a:bodyPr>
          <a:lstStyle/>
          <a:p>
            <a:pPr algn="ctr"/>
            <a:r>
              <a:rPr lang="en-US" dirty="0">
                <a:latin typeface="Cambria" panose="02040503050406030204" pitchFamily="18" charset="0"/>
                <a:ea typeface="Cambria" panose="02040503050406030204" pitchFamily="18" charset="0"/>
              </a:rPr>
              <a:t>Explicit</a:t>
            </a:r>
          </a:p>
        </p:txBody>
      </p:sp>
      <p:sp>
        <p:nvSpPr>
          <p:cNvPr id="3" name="Slide Number Placeholder 2">
            <a:extLst>
              <a:ext uri="{FF2B5EF4-FFF2-40B4-BE49-F238E27FC236}">
                <a16:creationId xmlns:a16="http://schemas.microsoft.com/office/drawing/2014/main" id="{91075CA8-F454-4C69-8EDC-E0A34BCD4816}"/>
              </a:ext>
            </a:extLst>
          </p:cNvPr>
          <p:cNvSpPr>
            <a:spLocks noGrp="1"/>
          </p:cNvSpPr>
          <p:nvPr>
            <p:ph type="sldNum" sz="quarter" idx="12"/>
          </p:nvPr>
        </p:nvSpPr>
        <p:spPr/>
        <p:txBody>
          <a:bodyPr/>
          <a:lstStyle/>
          <a:p>
            <a:fld id="{5FD889E0-CAB2-4699-909D-B9A88D47ACBE}" type="slidenum">
              <a:rPr lang="en-US" smtClean="0"/>
              <a:t>18</a:t>
            </a:fld>
            <a:endParaRPr lang="en-US"/>
          </a:p>
        </p:txBody>
      </p:sp>
    </p:spTree>
    <p:extLst>
      <p:ext uri="{BB962C8B-B14F-4D97-AF65-F5344CB8AC3E}">
        <p14:creationId xmlns:p14="http://schemas.microsoft.com/office/powerpoint/2010/main" val="316131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ppt_w</p:attrName>
                                        </p:attrNameLst>
                                      </p:cBhvr>
                                      <p:tavLst>
                                        <p:tav tm="0">
                                          <p:val>
                                            <p:fltVal val="0"/>
                                          </p:val>
                                        </p:tav>
                                        <p:tav tm="100000">
                                          <p:val>
                                            <p:strVal val="#ppt_w"/>
                                          </p:val>
                                        </p:tav>
                                      </p:tavLst>
                                    </p:anim>
                                    <p:anim calcmode="lin" valueType="num">
                                      <p:cBhvr>
                                        <p:cTn id="65" dur="500" fill="hold"/>
                                        <p:tgtEl>
                                          <p:spTgt spid="14"/>
                                        </p:tgtEl>
                                        <p:attrNameLst>
                                          <p:attrName>ppt_h</p:attrName>
                                        </p:attrNameLst>
                                      </p:cBhvr>
                                      <p:tavLst>
                                        <p:tav tm="0">
                                          <p:val>
                                            <p:fltVal val="0"/>
                                          </p:val>
                                        </p:tav>
                                        <p:tav tm="100000">
                                          <p:val>
                                            <p:strVal val="#ppt_h"/>
                                          </p:val>
                                        </p:tav>
                                      </p:tavLst>
                                    </p:anim>
                                    <p:animEffect transition="in" filter="fade">
                                      <p:cBhvr>
                                        <p:cTn id="66" dur="500"/>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Effect transition="in" filter="fad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par>
                                <p:cTn id="86" presetID="53" presetClass="entr" presetSubtype="16"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ppt_w</p:attrName>
                                        </p:attrNameLst>
                                      </p:cBhvr>
                                      <p:tavLst>
                                        <p:tav tm="0">
                                          <p:val>
                                            <p:fltVal val="0"/>
                                          </p:val>
                                        </p:tav>
                                        <p:tav tm="100000">
                                          <p:val>
                                            <p:strVal val="#ppt_w"/>
                                          </p:val>
                                        </p:tav>
                                      </p:tavLst>
                                    </p:anim>
                                    <p:anim calcmode="lin" valueType="num">
                                      <p:cBhvr>
                                        <p:cTn id="89" dur="500" fill="hold"/>
                                        <p:tgtEl>
                                          <p:spTgt spid="26"/>
                                        </p:tgtEl>
                                        <p:attrNameLst>
                                          <p:attrName>ppt_h</p:attrName>
                                        </p:attrNameLst>
                                      </p:cBhvr>
                                      <p:tavLst>
                                        <p:tav tm="0">
                                          <p:val>
                                            <p:fltVal val="0"/>
                                          </p:val>
                                        </p:tav>
                                        <p:tav tm="100000">
                                          <p:val>
                                            <p:strVal val="#ppt_h"/>
                                          </p:val>
                                        </p:tav>
                                      </p:tavLst>
                                    </p:anim>
                                    <p:animEffect transition="in" filter="fade">
                                      <p:cBhvr>
                                        <p:cTn id="90" dur="500"/>
                                        <p:tgtEl>
                                          <p:spTgt spid="26"/>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 calcmode="lin" valueType="num">
                                      <p:cBhvr>
                                        <p:cTn id="95" dur="500" fill="hold"/>
                                        <p:tgtEl>
                                          <p:spTgt spid="10"/>
                                        </p:tgtEl>
                                        <p:attrNameLst>
                                          <p:attrName>ppt_w</p:attrName>
                                        </p:attrNameLst>
                                      </p:cBhvr>
                                      <p:tavLst>
                                        <p:tav tm="0">
                                          <p:val>
                                            <p:fltVal val="0"/>
                                          </p:val>
                                        </p:tav>
                                        <p:tav tm="100000">
                                          <p:val>
                                            <p:strVal val="#ppt_w"/>
                                          </p:val>
                                        </p:tav>
                                      </p:tavLst>
                                    </p:anim>
                                    <p:anim calcmode="lin" valueType="num">
                                      <p:cBhvr>
                                        <p:cTn id="96" dur="500" fill="hold"/>
                                        <p:tgtEl>
                                          <p:spTgt spid="10"/>
                                        </p:tgtEl>
                                        <p:attrNameLst>
                                          <p:attrName>ppt_h</p:attrName>
                                        </p:attrNameLst>
                                      </p:cBhvr>
                                      <p:tavLst>
                                        <p:tav tm="0">
                                          <p:val>
                                            <p:fltVal val="0"/>
                                          </p:val>
                                        </p:tav>
                                        <p:tav tm="100000">
                                          <p:val>
                                            <p:strVal val="#ppt_h"/>
                                          </p:val>
                                        </p:tav>
                                      </p:tavLst>
                                    </p:anim>
                                    <p:animEffect transition="in" filter="fade">
                                      <p:cBhvr>
                                        <p:cTn id="97" dur="500"/>
                                        <p:tgtEl>
                                          <p:spTgt spid="10"/>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 calcmode="lin" valueType="num">
                                      <p:cBhvr>
                                        <p:cTn id="100" dur="500" fill="hold"/>
                                        <p:tgtEl>
                                          <p:spTgt spid="11"/>
                                        </p:tgtEl>
                                        <p:attrNameLst>
                                          <p:attrName>ppt_w</p:attrName>
                                        </p:attrNameLst>
                                      </p:cBhvr>
                                      <p:tavLst>
                                        <p:tav tm="0">
                                          <p:val>
                                            <p:fltVal val="0"/>
                                          </p:val>
                                        </p:tav>
                                        <p:tav tm="100000">
                                          <p:val>
                                            <p:strVal val="#ppt_w"/>
                                          </p:val>
                                        </p:tav>
                                      </p:tavLst>
                                    </p:anim>
                                    <p:anim calcmode="lin" valueType="num">
                                      <p:cBhvr>
                                        <p:cTn id="101" dur="500" fill="hold"/>
                                        <p:tgtEl>
                                          <p:spTgt spid="11"/>
                                        </p:tgtEl>
                                        <p:attrNameLst>
                                          <p:attrName>ppt_h</p:attrName>
                                        </p:attrNameLst>
                                      </p:cBhvr>
                                      <p:tavLst>
                                        <p:tav tm="0">
                                          <p:val>
                                            <p:fltVal val="0"/>
                                          </p:val>
                                        </p:tav>
                                        <p:tav tm="100000">
                                          <p:val>
                                            <p:strVal val="#ppt_h"/>
                                          </p:val>
                                        </p:tav>
                                      </p:tavLst>
                                    </p:anim>
                                    <p:animEffect transition="in" filter="fade">
                                      <p:cBhvr>
                                        <p:cTn id="10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6" grpId="0" animBg="1"/>
      <p:bldP spid="20" grpId="0" animBg="1"/>
      <p:bldP spid="22"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 and Type Casting</a:t>
            </a:r>
          </a:p>
        </p:txBody>
      </p:sp>
      <p:sp>
        <p:nvSpPr>
          <p:cNvPr id="3" name="Subtitle 2"/>
          <p:cNvSpPr>
            <a:spLocks noGrp="1"/>
          </p:cNvSpPr>
          <p:nvPr>
            <p:ph type="subTitle" idx="1"/>
          </p:nvPr>
        </p:nvSpPr>
        <p:spPr>
          <a:xfrm>
            <a:off x="486697" y="2363929"/>
            <a:ext cx="7754112" cy="3009931"/>
          </a:xfrm>
        </p:spPr>
        <p:txBody>
          <a:bodyPr>
            <a:normAutofit/>
          </a:bodyPr>
          <a:lstStyle/>
          <a:p>
            <a:pPr marL="342891" indent="-342891">
              <a:buAutoNum type="arabicPeriod"/>
            </a:pPr>
            <a:r>
              <a:rPr lang="en-US" sz="2400" dirty="0">
                <a:solidFill>
                  <a:schemeClr val="tx1"/>
                </a:solidFill>
              </a:rPr>
              <a:t>Different Data Types in Java</a:t>
            </a:r>
          </a:p>
          <a:p>
            <a:pPr marL="342891" indent="-342891">
              <a:buAutoNum type="arabicPeriod"/>
            </a:pPr>
            <a:r>
              <a:rPr lang="en-US" sz="2400" dirty="0">
                <a:solidFill>
                  <a:schemeClr val="tx1"/>
                </a:solidFill>
              </a:rPr>
              <a:t>Memory size, Value range and default value of data types</a:t>
            </a:r>
          </a:p>
          <a:p>
            <a:pPr marL="342891" indent="-342891">
              <a:buAutoNum type="arabicPeriod"/>
            </a:pPr>
            <a:r>
              <a:rPr lang="en-US" sz="2400" dirty="0">
                <a:solidFill>
                  <a:schemeClr val="tx1"/>
                </a:solidFill>
              </a:rPr>
              <a:t>Wrapper Classes</a:t>
            </a:r>
          </a:p>
          <a:p>
            <a:pPr marL="342891" indent="-342891">
              <a:buAutoNum type="arabicPeriod"/>
            </a:pPr>
            <a:r>
              <a:rPr lang="en-US" sz="2400" dirty="0">
                <a:solidFill>
                  <a:schemeClr val="tx1"/>
                </a:solidFill>
              </a:rPr>
              <a:t>Different type of type casting</a:t>
            </a:r>
          </a:p>
          <a:p>
            <a:pPr marL="342891" indent="-342891">
              <a:buAutoNum type="arabicPeriod"/>
            </a:pPr>
            <a:r>
              <a:rPr lang="en-US" sz="2400" dirty="0">
                <a:solidFill>
                  <a:schemeClr val="tx1"/>
                </a:solidFill>
              </a:rPr>
              <a:t>Type casting of primitive data types</a:t>
            </a:r>
          </a:p>
          <a:p>
            <a:pPr marL="342891" indent="-342891">
              <a:buAutoNum type="arabicPeriod"/>
            </a:pPr>
            <a:endParaRPr lang="en-US" dirty="0">
              <a:solidFill>
                <a:schemeClr val="tx1"/>
              </a:solidFill>
            </a:endParaRPr>
          </a:p>
          <a:p>
            <a:pPr marL="342891" indent="-342891">
              <a:buAutoNum type="arabicPeriod"/>
            </a:pPr>
            <a:endParaRPr lang="en-US" dirty="0">
              <a:solidFill>
                <a:schemeClr val="tx1"/>
              </a:solidFill>
            </a:endParaRPr>
          </a:p>
        </p:txBody>
      </p:sp>
      <p:sp>
        <p:nvSpPr>
          <p:cNvPr id="4" name="Slide Number Placeholder 3">
            <a:extLst>
              <a:ext uri="{FF2B5EF4-FFF2-40B4-BE49-F238E27FC236}">
                <a16:creationId xmlns:a16="http://schemas.microsoft.com/office/drawing/2014/main" id="{48A8FF98-187C-481E-AA3A-70D401386191}"/>
              </a:ext>
            </a:extLst>
          </p:cNvPr>
          <p:cNvSpPr>
            <a:spLocks noGrp="1"/>
          </p:cNvSpPr>
          <p:nvPr>
            <p:ph type="sldNum" sz="quarter" idx="12"/>
          </p:nvPr>
        </p:nvSpPr>
        <p:spPr/>
        <p:txBody>
          <a:bodyPr/>
          <a:lstStyle/>
          <a:p>
            <a:fld id="{5FD889E0-CAB2-4699-909D-B9A88D47ACBE}" type="slidenum">
              <a:rPr lang="en-US" smtClean="0"/>
              <a:t>2</a:t>
            </a:fld>
            <a:endParaRPr lang="en-US"/>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8" name="TextBox 7"/>
          <p:cNvSpPr txBox="1"/>
          <p:nvPr/>
        </p:nvSpPr>
        <p:spPr>
          <a:xfrm>
            <a:off x="3725760" y="2171706"/>
            <a:ext cx="1200151" cy="369332"/>
          </a:xfrm>
          <a:prstGeom prst="rect">
            <a:avLst/>
          </a:prstGeom>
          <a:solidFill>
            <a:schemeClr val="accent6">
              <a:lumMod val="60000"/>
              <a:lumOff val="40000"/>
            </a:schemeClr>
          </a:solidFill>
          <a:ln w="28575">
            <a:solidFill>
              <a:schemeClr val="tx1"/>
            </a:solidFill>
          </a:ln>
        </p:spPr>
        <p:txBody>
          <a:bodyPr wrap="square" rtlCol="0">
            <a:spAutoFit/>
          </a:bodyPr>
          <a:lstStyle/>
          <a:p>
            <a:r>
              <a:rPr lang="en-US" dirty="0"/>
              <a:t>Data Types</a:t>
            </a:r>
          </a:p>
        </p:txBody>
      </p:sp>
      <p:sp>
        <p:nvSpPr>
          <p:cNvPr id="9" name="TextBox 8"/>
          <p:cNvSpPr txBox="1"/>
          <p:nvPr/>
        </p:nvSpPr>
        <p:spPr>
          <a:xfrm>
            <a:off x="757245" y="2421970"/>
            <a:ext cx="2171700" cy="369332"/>
          </a:xfrm>
          <a:prstGeom prst="rect">
            <a:avLst/>
          </a:prstGeom>
          <a:solidFill>
            <a:srgbClr val="92D050"/>
          </a:solidFill>
          <a:ln w="28575">
            <a:solidFill>
              <a:schemeClr val="tx1"/>
            </a:solidFill>
          </a:ln>
        </p:spPr>
        <p:txBody>
          <a:bodyPr wrap="square" rtlCol="0">
            <a:spAutoFit/>
          </a:bodyPr>
          <a:lstStyle/>
          <a:p>
            <a:r>
              <a:rPr lang="en-US" dirty="0"/>
              <a:t>Primitive Data Types</a:t>
            </a:r>
          </a:p>
        </p:txBody>
      </p:sp>
      <p:sp>
        <p:nvSpPr>
          <p:cNvPr id="10" name="TextBox 9"/>
          <p:cNvSpPr txBox="1"/>
          <p:nvPr/>
        </p:nvSpPr>
        <p:spPr>
          <a:xfrm>
            <a:off x="5414971" y="3406818"/>
            <a:ext cx="2300999" cy="369332"/>
          </a:xfrm>
          <a:prstGeom prst="rect">
            <a:avLst/>
          </a:prstGeom>
          <a:solidFill>
            <a:srgbClr val="F2D776"/>
          </a:solidFill>
          <a:ln w="28575">
            <a:solidFill>
              <a:schemeClr val="tx1"/>
            </a:solidFill>
          </a:ln>
        </p:spPr>
        <p:txBody>
          <a:bodyPr wrap="square" rtlCol="0">
            <a:spAutoFit/>
          </a:bodyPr>
          <a:lstStyle/>
          <a:p>
            <a:r>
              <a:rPr lang="en-US" dirty="0"/>
              <a:t>Built in Library Classes</a:t>
            </a:r>
          </a:p>
        </p:txBody>
      </p:sp>
      <p:sp>
        <p:nvSpPr>
          <p:cNvPr id="11" name="TextBox 10"/>
          <p:cNvSpPr txBox="1"/>
          <p:nvPr/>
        </p:nvSpPr>
        <p:spPr>
          <a:xfrm>
            <a:off x="6215077" y="2521985"/>
            <a:ext cx="2729629" cy="369332"/>
          </a:xfrm>
          <a:prstGeom prst="rect">
            <a:avLst/>
          </a:prstGeom>
          <a:solidFill>
            <a:srgbClr val="F2D776"/>
          </a:solidFill>
          <a:ln w="28575">
            <a:solidFill>
              <a:schemeClr val="tx1"/>
            </a:solidFill>
          </a:ln>
        </p:spPr>
        <p:txBody>
          <a:bodyPr wrap="square" rtlCol="0">
            <a:spAutoFit/>
          </a:bodyPr>
          <a:lstStyle/>
          <a:p>
            <a:r>
              <a:rPr lang="en-US" dirty="0"/>
              <a:t>Non Primitive Data Types</a:t>
            </a:r>
          </a:p>
        </p:txBody>
      </p:sp>
      <p:sp>
        <p:nvSpPr>
          <p:cNvPr id="12" name="TextBox 11"/>
          <p:cNvSpPr txBox="1"/>
          <p:nvPr/>
        </p:nvSpPr>
        <p:spPr>
          <a:xfrm>
            <a:off x="7000158" y="4010034"/>
            <a:ext cx="2143843" cy="369332"/>
          </a:xfrm>
          <a:prstGeom prst="rect">
            <a:avLst/>
          </a:prstGeom>
          <a:solidFill>
            <a:srgbClr val="F2D776"/>
          </a:solidFill>
          <a:ln w="28575">
            <a:solidFill>
              <a:schemeClr val="tx1"/>
            </a:solidFill>
          </a:ln>
        </p:spPr>
        <p:txBody>
          <a:bodyPr wrap="square" rtlCol="0">
            <a:spAutoFit/>
          </a:bodyPr>
          <a:lstStyle/>
          <a:p>
            <a:r>
              <a:rPr lang="en-US" dirty="0"/>
              <a:t>User Defined Classes</a:t>
            </a:r>
          </a:p>
        </p:txBody>
      </p:sp>
      <p:sp>
        <p:nvSpPr>
          <p:cNvPr id="13" name="TextBox 12"/>
          <p:cNvSpPr txBox="1"/>
          <p:nvPr/>
        </p:nvSpPr>
        <p:spPr>
          <a:xfrm>
            <a:off x="212796" y="3062848"/>
            <a:ext cx="1508158" cy="369332"/>
          </a:xfrm>
          <a:prstGeom prst="rect">
            <a:avLst/>
          </a:prstGeom>
          <a:solidFill>
            <a:srgbClr val="92D050"/>
          </a:solidFill>
          <a:ln w="28575">
            <a:solidFill>
              <a:schemeClr val="tx1"/>
            </a:solidFill>
          </a:ln>
        </p:spPr>
        <p:txBody>
          <a:bodyPr wrap="square" rtlCol="0">
            <a:spAutoFit/>
          </a:bodyPr>
          <a:lstStyle/>
          <a:p>
            <a:r>
              <a:rPr lang="en-US" dirty="0"/>
              <a:t>Boolean Type</a:t>
            </a:r>
          </a:p>
        </p:txBody>
      </p:sp>
      <p:sp>
        <p:nvSpPr>
          <p:cNvPr id="14" name="TextBox 13"/>
          <p:cNvSpPr txBox="1"/>
          <p:nvPr/>
        </p:nvSpPr>
        <p:spPr>
          <a:xfrm>
            <a:off x="2082698" y="3037954"/>
            <a:ext cx="2171700" cy="369332"/>
          </a:xfrm>
          <a:prstGeom prst="rect">
            <a:avLst/>
          </a:prstGeom>
          <a:solidFill>
            <a:srgbClr val="92D050"/>
          </a:solidFill>
          <a:ln w="28575">
            <a:solidFill>
              <a:schemeClr val="tx1"/>
            </a:solidFill>
          </a:ln>
        </p:spPr>
        <p:txBody>
          <a:bodyPr wrap="square" rtlCol="0">
            <a:spAutoFit/>
          </a:bodyPr>
          <a:lstStyle/>
          <a:p>
            <a:r>
              <a:rPr lang="en-US" dirty="0" err="1"/>
              <a:t>AlphaNumeric</a:t>
            </a:r>
            <a:r>
              <a:rPr lang="en-US" dirty="0"/>
              <a:t> Type</a:t>
            </a:r>
          </a:p>
        </p:txBody>
      </p:sp>
      <p:sp>
        <p:nvSpPr>
          <p:cNvPr id="15" name="TextBox 14"/>
          <p:cNvSpPr txBox="1"/>
          <p:nvPr/>
        </p:nvSpPr>
        <p:spPr>
          <a:xfrm>
            <a:off x="1522199" y="3725347"/>
            <a:ext cx="1463897" cy="369332"/>
          </a:xfrm>
          <a:prstGeom prst="rect">
            <a:avLst/>
          </a:prstGeom>
          <a:solidFill>
            <a:srgbClr val="92D050"/>
          </a:solidFill>
          <a:ln w="28575">
            <a:solidFill>
              <a:schemeClr val="tx1"/>
            </a:solidFill>
          </a:ln>
        </p:spPr>
        <p:txBody>
          <a:bodyPr wrap="square" rtlCol="0">
            <a:spAutoFit/>
          </a:bodyPr>
          <a:lstStyle/>
          <a:p>
            <a:r>
              <a:rPr lang="en-US" dirty="0"/>
              <a:t>Integral Type</a:t>
            </a:r>
          </a:p>
        </p:txBody>
      </p:sp>
      <p:sp>
        <p:nvSpPr>
          <p:cNvPr id="16" name="TextBox 15"/>
          <p:cNvSpPr txBox="1"/>
          <p:nvPr/>
        </p:nvSpPr>
        <p:spPr>
          <a:xfrm>
            <a:off x="3265272" y="3725353"/>
            <a:ext cx="1978245" cy="369332"/>
          </a:xfrm>
          <a:prstGeom prst="rect">
            <a:avLst/>
          </a:prstGeom>
          <a:solidFill>
            <a:srgbClr val="92D050"/>
          </a:solidFill>
          <a:ln w="28575">
            <a:solidFill>
              <a:schemeClr val="tx1"/>
            </a:solidFill>
          </a:ln>
        </p:spPr>
        <p:txBody>
          <a:bodyPr wrap="square" rtlCol="0">
            <a:spAutoFit/>
          </a:bodyPr>
          <a:lstStyle/>
          <a:p>
            <a:r>
              <a:rPr lang="en-US" dirty="0"/>
              <a:t>Floating Point Type</a:t>
            </a:r>
          </a:p>
        </p:txBody>
      </p:sp>
      <p:sp>
        <p:nvSpPr>
          <p:cNvPr id="17" name="TextBox 16"/>
          <p:cNvSpPr txBox="1"/>
          <p:nvPr/>
        </p:nvSpPr>
        <p:spPr>
          <a:xfrm>
            <a:off x="400491" y="4542463"/>
            <a:ext cx="1613775" cy="369332"/>
          </a:xfrm>
          <a:prstGeom prst="rect">
            <a:avLst/>
          </a:prstGeom>
          <a:solidFill>
            <a:srgbClr val="92D050"/>
          </a:solidFill>
          <a:ln w="28575">
            <a:solidFill>
              <a:schemeClr val="tx1"/>
            </a:solidFill>
          </a:ln>
        </p:spPr>
        <p:txBody>
          <a:bodyPr wrap="square" rtlCol="0">
            <a:spAutoFit/>
          </a:bodyPr>
          <a:lstStyle/>
          <a:p>
            <a:r>
              <a:rPr lang="en-US" dirty="0"/>
              <a:t>Character Type</a:t>
            </a:r>
          </a:p>
        </p:txBody>
      </p:sp>
      <p:sp>
        <p:nvSpPr>
          <p:cNvPr id="18" name="TextBox 17"/>
          <p:cNvSpPr txBox="1"/>
          <p:nvPr/>
        </p:nvSpPr>
        <p:spPr>
          <a:xfrm>
            <a:off x="2196998" y="4542458"/>
            <a:ext cx="1463897" cy="369332"/>
          </a:xfrm>
          <a:prstGeom prst="rect">
            <a:avLst/>
          </a:prstGeom>
          <a:solidFill>
            <a:srgbClr val="92D050"/>
          </a:solidFill>
          <a:ln w="28575">
            <a:solidFill>
              <a:schemeClr val="tx1"/>
            </a:solidFill>
          </a:ln>
        </p:spPr>
        <p:txBody>
          <a:bodyPr wrap="square" rtlCol="0">
            <a:spAutoFit/>
          </a:bodyPr>
          <a:lstStyle/>
          <a:p>
            <a:r>
              <a:rPr lang="en-US" dirty="0"/>
              <a:t>Integer Type</a:t>
            </a:r>
          </a:p>
        </p:txBody>
      </p:sp>
      <p:cxnSp>
        <p:nvCxnSpPr>
          <p:cNvPr id="21" name="Straight Connector 20"/>
          <p:cNvCxnSpPr>
            <a:endCxn id="8" idx="1"/>
          </p:cNvCxnSpPr>
          <p:nvPr/>
        </p:nvCxnSpPr>
        <p:spPr>
          <a:xfrm flipV="1">
            <a:off x="2928945" y="2356373"/>
            <a:ext cx="796814" cy="6560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3"/>
            <a:endCxn id="11" idx="0"/>
          </p:cNvCxnSpPr>
          <p:nvPr/>
        </p:nvCxnSpPr>
        <p:spPr>
          <a:xfrm>
            <a:off x="4925911" y="2356373"/>
            <a:ext cx="2653981" cy="16561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0" idx="0"/>
            <a:endCxn id="11" idx="2"/>
          </p:cNvCxnSpPr>
          <p:nvPr/>
        </p:nvCxnSpPr>
        <p:spPr>
          <a:xfrm flipV="1">
            <a:off x="6565471" y="2891318"/>
            <a:ext cx="1014421" cy="515501"/>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1" idx="2"/>
            <a:endCxn id="12" idx="0"/>
          </p:cNvCxnSpPr>
          <p:nvPr/>
        </p:nvCxnSpPr>
        <p:spPr>
          <a:xfrm>
            <a:off x="7579891" y="2891318"/>
            <a:ext cx="492188" cy="111871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3" idx="0"/>
            <a:endCxn id="9" idx="2"/>
          </p:cNvCxnSpPr>
          <p:nvPr/>
        </p:nvCxnSpPr>
        <p:spPr>
          <a:xfrm flipV="1">
            <a:off x="966875" y="2791302"/>
            <a:ext cx="876220" cy="27154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9" idx="2"/>
            <a:endCxn id="14" idx="0"/>
          </p:cNvCxnSpPr>
          <p:nvPr/>
        </p:nvCxnSpPr>
        <p:spPr>
          <a:xfrm>
            <a:off x="1843096" y="2791302"/>
            <a:ext cx="1325453" cy="24665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5" idx="0"/>
            <a:endCxn id="14" idx="2"/>
          </p:cNvCxnSpPr>
          <p:nvPr/>
        </p:nvCxnSpPr>
        <p:spPr>
          <a:xfrm flipV="1">
            <a:off x="2254148" y="3407287"/>
            <a:ext cx="914401" cy="318061"/>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4" idx="2"/>
            <a:endCxn id="16" idx="0"/>
          </p:cNvCxnSpPr>
          <p:nvPr/>
        </p:nvCxnSpPr>
        <p:spPr>
          <a:xfrm>
            <a:off x="3168548" y="3407287"/>
            <a:ext cx="1085846" cy="31806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17" idx="0"/>
            <a:endCxn id="15" idx="2"/>
          </p:cNvCxnSpPr>
          <p:nvPr/>
        </p:nvCxnSpPr>
        <p:spPr>
          <a:xfrm flipV="1">
            <a:off x="1207379" y="4094679"/>
            <a:ext cx="1046769" cy="447784"/>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15" idx="2"/>
            <a:endCxn id="18" idx="0"/>
          </p:cNvCxnSpPr>
          <p:nvPr/>
        </p:nvCxnSpPr>
        <p:spPr>
          <a:xfrm>
            <a:off x="2254148" y="4094680"/>
            <a:ext cx="674799" cy="44777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Subtitle 4">
            <a:extLst>
              <a:ext uri="{FF2B5EF4-FFF2-40B4-BE49-F238E27FC236}">
                <a16:creationId xmlns:a16="http://schemas.microsoft.com/office/drawing/2014/main" id="{3322CB79-31E6-2043-9768-6699756B1FD4}"/>
              </a:ext>
            </a:extLst>
          </p:cNvPr>
          <p:cNvSpPr>
            <a:spLocks noGrp="1"/>
          </p:cNvSpPr>
          <p:nvPr>
            <p:ph type="subTitle" idx="1"/>
          </p:nvPr>
        </p:nvSpPr>
        <p:spPr>
          <a:xfrm>
            <a:off x="476205" y="1532427"/>
            <a:ext cx="7754112" cy="484632"/>
          </a:xfrm>
        </p:spPr>
        <p:txBody>
          <a:bodyPr/>
          <a:lstStyle/>
          <a:p>
            <a:r>
              <a:rPr lang="en-US" dirty="0"/>
              <a:t>Data Type Classification Tree</a:t>
            </a:r>
            <a:endParaRPr lang="x-none" dirty="0"/>
          </a:p>
        </p:txBody>
      </p:sp>
      <p:sp>
        <p:nvSpPr>
          <p:cNvPr id="54" name="TextBox 53"/>
          <p:cNvSpPr txBox="1"/>
          <p:nvPr/>
        </p:nvSpPr>
        <p:spPr>
          <a:xfrm>
            <a:off x="259285" y="3743883"/>
            <a:ext cx="994892" cy="369332"/>
          </a:xfrm>
          <a:prstGeom prst="rect">
            <a:avLst/>
          </a:prstGeom>
          <a:solidFill>
            <a:schemeClr val="accent2">
              <a:lumMod val="60000"/>
              <a:lumOff val="40000"/>
            </a:schemeClr>
          </a:solidFill>
          <a:ln w="28575">
            <a:solidFill>
              <a:schemeClr val="tx1"/>
            </a:solidFill>
          </a:ln>
        </p:spPr>
        <p:txBody>
          <a:bodyPr wrap="square" rtlCol="0">
            <a:spAutoFit/>
          </a:bodyPr>
          <a:lstStyle/>
          <a:p>
            <a:r>
              <a:rPr lang="en-US" dirty="0" err="1"/>
              <a:t>boolean</a:t>
            </a:r>
            <a:endParaRPr lang="en-US" dirty="0"/>
          </a:p>
        </p:txBody>
      </p:sp>
      <p:sp>
        <p:nvSpPr>
          <p:cNvPr id="55" name="TextBox 54"/>
          <p:cNvSpPr txBox="1"/>
          <p:nvPr/>
        </p:nvSpPr>
        <p:spPr>
          <a:xfrm>
            <a:off x="400483" y="5223498"/>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char</a:t>
            </a:r>
          </a:p>
        </p:txBody>
      </p:sp>
      <p:sp>
        <p:nvSpPr>
          <p:cNvPr id="56" name="TextBox 55"/>
          <p:cNvSpPr txBox="1"/>
          <p:nvPr/>
        </p:nvSpPr>
        <p:spPr>
          <a:xfrm>
            <a:off x="1239423" y="5427326"/>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byte</a:t>
            </a:r>
          </a:p>
        </p:txBody>
      </p:sp>
      <p:sp>
        <p:nvSpPr>
          <p:cNvPr id="57" name="TextBox 56"/>
          <p:cNvSpPr txBox="1"/>
          <p:nvPr/>
        </p:nvSpPr>
        <p:spPr>
          <a:xfrm>
            <a:off x="2130488" y="5423533"/>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short</a:t>
            </a:r>
          </a:p>
        </p:txBody>
      </p:sp>
      <p:sp>
        <p:nvSpPr>
          <p:cNvPr id="58" name="TextBox 57"/>
          <p:cNvSpPr txBox="1"/>
          <p:nvPr/>
        </p:nvSpPr>
        <p:spPr>
          <a:xfrm>
            <a:off x="3021553" y="5423527"/>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err="1"/>
              <a:t>int</a:t>
            </a:r>
            <a:endParaRPr lang="en-US" dirty="0"/>
          </a:p>
        </p:txBody>
      </p:sp>
      <p:sp>
        <p:nvSpPr>
          <p:cNvPr id="59" name="TextBox 58"/>
          <p:cNvSpPr txBox="1"/>
          <p:nvPr/>
        </p:nvSpPr>
        <p:spPr>
          <a:xfrm>
            <a:off x="3912619" y="5431017"/>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long</a:t>
            </a:r>
          </a:p>
        </p:txBody>
      </p:sp>
      <p:sp>
        <p:nvSpPr>
          <p:cNvPr id="60" name="TextBox 59"/>
          <p:cNvSpPr txBox="1"/>
          <p:nvPr/>
        </p:nvSpPr>
        <p:spPr>
          <a:xfrm>
            <a:off x="3974988" y="4406935"/>
            <a:ext cx="685368"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float</a:t>
            </a:r>
          </a:p>
        </p:txBody>
      </p:sp>
      <p:sp>
        <p:nvSpPr>
          <p:cNvPr id="61" name="TextBox 60"/>
          <p:cNvSpPr txBox="1"/>
          <p:nvPr/>
        </p:nvSpPr>
        <p:spPr>
          <a:xfrm>
            <a:off x="4881157" y="4406941"/>
            <a:ext cx="868115" cy="369332"/>
          </a:xfrm>
          <a:prstGeom prst="rect">
            <a:avLst/>
          </a:prstGeom>
          <a:solidFill>
            <a:schemeClr val="accent2">
              <a:lumMod val="60000"/>
              <a:lumOff val="40000"/>
            </a:schemeClr>
          </a:solidFill>
          <a:ln w="28575">
            <a:solidFill>
              <a:schemeClr val="tx1"/>
            </a:solidFill>
          </a:ln>
        </p:spPr>
        <p:txBody>
          <a:bodyPr wrap="square" rtlCol="0">
            <a:spAutoFit/>
          </a:bodyPr>
          <a:lstStyle/>
          <a:p>
            <a:pPr algn="ctr"/>
            <a:r>
              <a:rPr lang="en-US" dirty="0"/>
              <a:t>double</a:t>
            </a:r>
          </a:p>
        </p:txBody>
      </p:sp>
      <p:cxnSp>
        <p:nvCxnSpPr>
          <p:cNvPr id="62" name="Straight Connector 61"/>
          <p:cNvCxnSpPr>
            <a:stCxn id="54" idx="0"/>
            <a:endCxn id="13" idx="2"/>
          </p:cNvCxnSpPr>
          <p:nvPr/>
        </p:nvCxnSpPr>
        <p:spPr>
          <a:xfrm flipV="1">
            <a:off x="756731" y="3432180"/>
            <a:ext cx="210144" cy="31170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55" idx="0"/>
            <a:endCxn id="17" idx="2"/>
          </p:cNvCxnSpPr>
          <p:nvPr/>
        </p:nvCxnSpPr>
        <p:spPr>
          <a:xfrm flipV="1">
            <a:off x="743168" y="4911796"/>
            <a:ext cx="464211" cy="31170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56" idx="0"/>
            <a:endCxn id="18" idx="2"/>
          </p:cNvCxnSpPr>
          <p:nvPr/>
        </p:nvCxnSpPr>
        <p:spPr>
          <a:xfrm flipV="1">
            <a:off x="1582108" y="4911790"/>
            <a:ext cx="1346839" cy="51553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57" idx="0"/>
            <a:endCxn id="18" idx="2"/>
          </p:cNvCxnSpPr>
          <p:nvPr/>
        </p:nvCxnSpPr>
        <p:spPr>
          <a:xfrm flipV="1">
            <a:off x="2473172" y="4911791"/>
            <a:ext cx="455774" cy="51174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58" idx="0"/>
            <a:endCxn id="18" idx="2"/>
          </p:cNvCxnSpPr>
          <p:nvPr/>
        </p:nvCxnSpPr>
        <p:spPr>
          <a:xfrm flipH="1" flipV="1">
            <a:off x="2928947" y="4911791"/>
            <a:ext cx="435291" cy="51173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59" idx="0"/>
            <a:endCxn id="18" idx="2"/>
          </p:cNvCxnSpPr>
          <p:nvPr/>
        </p:nvCxnSpPr>
        <p:spPr>
          <a:xfrm flipH="1" flipV="1">
            <a:off x="2928947" y="4911791"/>
            <a:ext cx="1326357" cy="519227"/>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60" idx="0"/>
            <a:endCxn id="16" idx="2"/>
          </p:cNvCxnSpPr>
          <p:nvPr/>
        </p:nvCxnSpPr>
        <p:spPr>
          <a:xfrm flipH="1" flipV="1">
            <a:off x="4254394" y="4094685"/>
            <a:ext cx="63278" cy="31225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61" idx="0"/>
            <a:endCxn id="16" idx="2"/>
          </p:cNvCxnSpPr>
          <p:nvPr/>
        </p:nvCxnSpPr>
        <p:spPr>
          <a:xfrm flipH="1" flipV="1">
            <a:off x="4254394" y="4094685"/>
            <a:ext cx="1060820" cy="31225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9E665050-2967-4CF9-BA8B-78867DD242FF}"/>
              </a:ext>
            </a:extLst>
          </p:cNvPr>
          <p:cNvSpPr>
            <a:spLocks noGrp="1"/>
          </p:cNvSpPr>
          <p:nvPr>
            <p:ph type="sldNum" sz="quarter" idx="12"/>
          </p:nvPr>
        </p:nvSpPr>
        <p:spPr/>
        <p:txBody>
          <a:bodyPr/>
          <a:lstStyle/>
          <a:p>
            <a:fld id="{5FD889E0-CAB2-4699-909D-B9A88D47ACBE}" type="slidenum">
              <a:rPr lang="en-US" smtClean="0"/>
              <a:t>3</a:t>
            </a:fld>
            <a:endParaRPr lang="en-US"/>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1000"/>
                                        <p:tgtEl>
                                          <p:spTgt spid="28"/>
                                        </p:tgtEl>
                                      </p:cBhvr>
                                    </p:animEffect>
                                    <p:anim calcmode="lin" valueType="num">
                                      <p:cBhvr>
                                        <p:cTn id="42" dur="1000" fill="hold"/>
                                        <p:tgtEl>
                                          <p:spTgt spid="28"/>
                                        </p:tgtEl>
                                        <p:attrNameLst>
                                          <p:attrName>ppt_x</p:attrName>
                                        </p:attrNameLst>
                                      </p:cBhvr>
                                      <p:tavLst>
                                        <p:tav tm="0">
                                          <p:val>
                                            <p:strVal val="#ppt_x"/>
                                          </p:val>
                                        </p:tav>
                                        <p:tav tm="100000">
                                          <p:val>
                                            <p:strVal val="#ppt_x"/>
                                          </p:val>
                                        </p:tav>
                                      </p:tavLst>
                                    </p:anim>
                                    <p:anim calcmode="lin" valueType="num">
                                      <p:cBhvr>
                                        <p:cTn id="43" dur="1000" fill="hold"/>
                                        <p:tgtEl>
                                          <p:spTgt spid="2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1000"/>
                                        <p:tgtEl>
                                          <p:spTgt spid="32"/>
                                        </p:tgtEl>
                                      </p:cBhvr>
                                    </p:animEffect>
                                    <p:anim calcmode="lin" valueType="num">
                                      <p:cBhvr>
                                        <p:cTn id="59" dur="1000" fill="hold"/>
                                        <p:tgtEl>
                                          <p:spTgt spid="32"/>
                                        </p:tgtEl>
                                        <p:attrNameLst>
                                          <p:attrName>ppt_x</p:attrName>
                                        </p:attrNameLst>
                                      </p:cBhvr>
                                      <p:tavLst>
                                        <p:tav tm="0">
                                          <p:val>
                                            <p:strVal val="#ppt_x"/>
                                          </p:val>
                                        </p:tav>
                                        <p:tav tm="100000">
                                          <p:val>
                                            <p:strVal val="#ppt_x"/>
                                          </p:val>
                                        </p:tav>
                                      </p:tavLst>
                                    </p:anim>
                                    <p:anim calcmode="lin" valueType="num">
                                      <p:cBhvr>
                                        <p:cTn id="60" dur="1000" fill="hold"/>
                                        <p:tgtEl>
                                          <p:spTgt spid="3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anim calcmode="lin" valueType="num">
                                      <p:cBhvr>
                                        <p:cTn id="64" dur="1000" fill="hold"/>
                                        <p:tgtEl>
                                          <p:spTgt spid="35"/>
                                        </p:tgtEl>
                                        <p:attrNameLst>
                                          <p:attrName>ppt_x</p:attrName>
                                        </p:attrNameLst>
                                      </p:cBhvr>
                                      <p:tavLst>
                                        <p:tav tm="0">
                                          <p:val>
                                            <p:strVal val="#ppt_x"/>
                                          </p:val>
                                        </p:tav>
                                        <p:tav tm="100000">
                                          <p:val>
                                            <p:strVal val="#ppt_x"/>
                                          </p:val>
                                        </p:tav>
                                      </p:tavLst>
                                    </p:anim>
                                    <p:anim calcmode="lin" valueType="num">
                                      <p:cBhvr>
                                        <p:cTn id="65" dur="1000" fill="hold"/>
                                        <p:tgtEl>
                                          <p:spTgt spid="3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anim calcmode="lin" valueType="num">
                                      <p:cBhvr>
                                        <p:cTn id="69" dur="1000" fill="hold"/>
                                        <p:tgtEl>
                                          <p:spTgt spid="13"/>
                                        </p:tgtEl>
                                        <p:attrNameLst>
                                          <p:attrName>ppt_x</p:attrName>
                                        </p:attrNameLst>
                                      </p:cBhvr>
                                      <p:tavLst>
                                        <p:tav tm="0">
                                          <p:val>
                                            <p:strVal val="#ppt_x"/>
                                          </p:val>
                                        </p:tav>
                                        <p:tav tm="100000">
                                          <p:val>
                                            <p:strVal val="#ppt_x"/>
                                          </p:val>
                                        </p:tav>
                                      </p:tavLst>
                                    </p:anim>
                                    <p:anim calcmode="lin" valueType="num">
                                      <p:cBhvr>
                                        <p:cTn id="70" dur="1000" fill="hold"/>
                                        <p:tgtEl>
                                          <p:spTgt spid="1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54"/>
                                        </p:tgtEl>
                                        <p:attrNameLst>
                                          <p:attrName>style.visibility</p:attrName>
                                        </p:attrNameLst>
                                      </p:cBhvr>
                                      <p:to>
                                        <p:strVal val="visible"/>
                                      </p:to>
                                    </p:set>
                                    <p:anim calcmode="lin" valueType="num">
                                      <p:cBhvr additive="base">
                                        <p:cTn id="84" dur="500" fill="hold"/>
                                        <p:tgtEl>
                                          <p:spTgt spid="54"/>
                                        </p:tgtEl>
                                        <p:attrNameLst>
                                          <p:attrName>ppt_x</p:attrName>
                                        </p:attrNameLst>
                                      </p:cBhvr>
                                      <p:tavLst>
                                        <p:tav tm="0">
                                          <p:val>
                                            <p:strVal val="#ppt_x"/>
                                          </p:val>
                                        </p:tav>
                                        <p:tav tm="100000">
                                          <p:val>
                                            <p:strVal val="#ppt_x"/>
                                          </p:val>
                                        </p:tav>
                                      </p:tavLst>
                                    </p:anim>
                                    <p:anim calcmode="lin" valueType="num">
                                      <p:cBhvr additive="base">
                                        <p:cTn id="85"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1000"/>
                                        <p:tgtEl>
                                          <p:spTgt spid="38"/>
                                        </p:tgtEl>
                                      </p:cBhvr>
                                    </p:animEffect>
                                    <p:anim calcmode="lin" valueType="num">
                                      <p:cBhvr>
                                        <p:cTn id="91" dur="1000" fill="hold"/>
                                        <p:tgtEl>
                                          <p:spTgt spid="38"/>
                                        </p:tgtEl>
                                        <p:attrNameLst>
                                          <p:attrName>ppt_x</p:attrName>
                                        </p:attrNameLst>
                                      </p:cBhvr>
                                      <p:tavLst>
                                        <p:tav tm="0">
                                          <p:val>
                                            <p:strVal val="#ppt_x"/>
                                          </p:val>
                                        </p:tav>
                                        <p:tav tm="100000">
                                          <p:val>
                                            <p:strVal val="#ppt_x"/>
                                          </p:val>
                                        </p:tav>
                                      </p:tavLst>
                                    </p:anim>
                                    <p:anim calcmode="lin" valueType="num">
                                      <p:cBhvr>
                                        <p:cTn id="92" dur="1000" fill="hold"/>
                                        <p:tgtEl>
                                          <p:spTgt spid="38"/>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fade">
                                      <p:cBhvr>
                                        <p:cTn id="95" dur="1000"/>
                                        <p:tgtEl>
                                          <p:spTgt spid="41"/>
                                        </p:tgtEl>
                                      </p:cBhvr>
                                    </p:animEffect>
                                    <p:anim calcmode="lin" valueType="num">
                                      <p:cBhvr>
                                        <p:cTn id="96" dur="1000" fill="hold"/>
                                        <p:tgtEl>
                                          <p:spTgt spid="41"/>
                                        </p:tgtEl>
                                        <p:attrNameLst>
                                          <p:attrName>ppt_x</p:attrName>
                                        </p:attrNameLst>
                                      </p:cBhvr>
                                      <p:tavLst>
                                        <p:tav tm="0">
                                          <p:val>
                                            <p:strVal val="#ppt_x"/>
                                          </p:val>
                                        </p:tav>
                                        <p:tav tm="100000">
                                          <p:val>
                                            <p:strVal val="#ppt_x"/>
                                          </p:val>
                                        </p:tav>
                                      </p:tavLst>
                                    </p:anim>
                                    <p:anim calcmode="lin" valueType="num">
                                      <p:cBhvr>
                                        <p:cTn id="97" dur="1000" fill="hold"/>
                                        <p:tgtEl>
                                          <p:spTgt spid="4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1000"/>
                                        <p:tgtEl>
                                          <p:spTgt spid="15"/>
                                        </p:tgtEl>
                                      </p:cBhvr>
                                    </p:animEffect>
                                    <p:anim calcmode="lin" valueType="num">
                                      <p:cBhvr>
                                        <p:cTn id="101" dur="1000" fill="hold"/>
                                        <p:tgtEl>
                                          <p:spTgt spid="15"/>
                                        </p:tgtEl>
                                        <p:attrNameLst>
                                          <p:attrName>ppt_x</p:attrName>
                                        </p:attrNameLst>
                                      </p:cBhvr>
                                      <p:tavLst>
                                        <p:tav tm="0">
                                          <p:val>
                                            <p:strVal val="#ppt_x"/>
                                          </p:val>
                                        </p:tav>
                                        <p:tav tm="100000">
                                          <p:val>
                                            <p:strVal val="#ppt_x"/>
                                          </p:val>
                                        </p:tav>
                                      </p:tavLst>
                                    </p:anim>
                                    <p:anim calcmode="lin" valueType="num">
                                      <p:cBhvr>
                                        <p:cTn id="102" dur="1000" fill="hold"/>
                                        <p:tgtEl>
                                          <p:spTgt spid="15"/>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fade">
                                      <p:cBhvr>
                                        <p:cTn id="105" dur="1000"/>
                                        <p:tgtEl>
                                          <p:spTgt spid="16"/>
                                        </p:tgtEl>
                                      </p:cBhvr>
                                    </p:animEffect>
                                    <p:anim calcmode="lin" valueType="num">
                                      <p:cBhvr>
                                        <p:cTn id="106" dur="1000" fill="hold"/>
                                        <p:tgtEl>
                                          <p:spTgt spid="16"/>
                                        </p:tgtEl>
                                        <p:attrNameLst>
                                          <p:attrName>ppt_x</p:attrName>
                                        </p:attrNameLst>
                                      </p:cBhvr>
                                      <p:tavLst>
                                        <p:tav tm="0">
                                          <p:val>
                                            <p:strVal val="#ppt_x"/>
                                          </p:val>
                                        </p:tav>
                                        <p:tav tm="100000">
                                          <p:val>
                                            <p:strVal val="#ppt_x"/>
                                          </p:val>
                                        </p:tav>
                                      </p:tavLst>
                                    </p:anim>
                                    <p:anim calcmode="lin" valueType="num">
                                      <p:cBhvr>
                                        <p:cTn id="10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additive="base">
                                        <p:cTn id="112" dur="500" fill="hold"/>
                                        <p:tgtEl>
                                          <p:spTgt spid="84"/>
                                        </p:tgtEl>
                                        <p:attrNameLst>
                                          <p:attrName>ppt_x</p:attrName>
                                        </p:attrNameLst>
                                      </p:cBhvr>
                                      <p:tavLst>
                                        <p:tav tm="0">
                                          <p:val>
                                            <p:strVal val="#ppt_x"/>
                                          </p:val>
                                        </p:tav>
                                        <p:tav tm="100000">
                                          <p:val>
                                            <p:strVal val="#ppt_x"/>
                                          </p:val>
                                        </p:tav>
                                      </p:tavLst>
                                    </p:anim>
                                    <p:anim calcmode="lin" valueType="num">
                                      <p:cBhvr additive="base">
                                        <p:cTn id="113" dur="500" fill="hold"/>
                                        <p:tgtEl>
                                          <p:spTgt spid="84"/>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80"/>
                                        </p:tgtEl>
                                        <p:attrNameLst>
                                          <p:attrName>style.visibility</p:attrName>
                                        </p:attrNameLst>
                                      </p:cBhvr>
                                      <p:to>
                                        <p:strVal val="visible"/>
                                      </p:to>
                                    </p:set>
                                    <p:anim calcmode="lin" valueType="num">
                                      <p:cBhvr additive="base">
                                        <p:cTn id="116" dur="500" fill="hold"/>
                                        <p:tgtEl>
                                          <p:spTgt spid="80"/>
                                        </p:tgtEl>
                                        <p:attrNameLst>
                                          <p:attrName>ppt_x</p:attrName>
                                        </p:attrNameLst>
                                      </p:cBhvr>
                                      <p:tavLst>
                                        <p:tav tm="0">
                                          <p:val>
                                            <p:strVal val="#ppt_x"/>
                                          </p:val>
                                        </p:tav>
                                        <p:tav tm="100000">
                                          <p:val>
                                            <p:strVal val="#ppt_x"/>
                                          </p:val>
                                        </p:tav>
                                      </p:tavLst>
                                    </p:anim>
                                    <p:anim calcmode="lin" valueType="num">
                                      <p:cBhvr additive="base">
                                        <p:cTn id="117" dur="500" fill="hold"/>
                                        <p:tgtEl>
                                          <p:spTgt spid="80"/>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ppt_x"/>
                                          </p:val>
                                        </p:tav>
                                        <p:tav tm="100000">
                                          <p:val>
                                            <p:strVal val="#ppt_x"/>
                                          </p:val>
                                        </p:tav>
                                      </p:tavLst>
                                    </p:anim>
                                    <p:anim calcmode="lin" valueType="num">
                                      <p:cBhvr additive="base">
                                        <p:cTn id="121" dur="500" fill="hold"/>
                                        <p:tgtEl>
                                          <p:spTgt spid="60"/>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anim calcmode="lin" valueType="num">
                                      <p:cBhvr additive="base">
                                        <p:cTn id="124" dur="500" fill="hold"/>
                                        <p:tgtEl>
                                          <p:spTgt spid="61"/>
                                        </p:tgtEl>
                                        <p:attrNameLst>
                                          <p:attrName>ppt_x</p:attrName>
                                        </p:attrNameLst>
                                      </p:cBhvr>
                                      <p:tavLst>
                                        <p:tav tm="0">
                                          <p:val>
                                            <p:strVal val="#ppt_x"/>
                                          </p:val>
                                        </p:tav>
                                        <p:tav tm="100000">
                                          <p:val>
                                            <p:strVal val="#ppt_x"/>
                                          </p:val>
                                        </p:tav>
                                      </p:tavLst>
                                    </p:anim>
                                    <p:anim calcmode="lin" valueType="num">
                                      <p:cBhvr additive="base">
                                        <p:cTn id="125"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46"/>
                                        </p:tgtEl>
                                        <p:attrNameLst>
                                          <p:attrName>style.visibility</p:attrName>
                                        </p:attrNameLst>
                                      </p:cBhvr>
                                      <p:to>
                                        <p:strVal val="visible"/>
                                      </p:to>
                                    </p:set>
                                    <p:animEffect transition="in" filter="fade">
                                      <p:cBhvr>
                                        <p:cTn id="130" dur="1000"/>
                                        <p:tgtEl>
                                          <p:spTgt spid="46"/>
                                        </p:tgtEl>
                                      </p:cBhvr>
                                    </p:animEffect>
                                    <p:anim calcmode="lin" valueType="num">
                                      <p:cBhvr>
                                        <p:cTn id="131" dur="1000" fill="hold"/>
                                        <p:tgtEl>
                                          <p:spTgt spid="46"/>
                                        </p:tgtEl>
                                        <p:attrNameLst>
                                          <p:attrName>ppt_x</p:attrName>
                                        </p:attrNameLst>
                                      </p:cBhvr>
                                      <p:tavLst>
                                        <p:tav tm="0">
                                          <p:val>
                                            <p:strVal val="#ppt_x"/>
                                          </p:val>
                                        </p:tav>
                                        <p:tav tm="100000">
                                          <p:val>
                                            <p:strVal val="#ppt_x"/>
                                          </p:val>
                                        </p:tav>
                                      </p:tavLst>
                                    </p:anim>
                                    <p:anim calcmode="lin" valueType="num">
                                      <p:cBhvr>
                                        <p:cTn id="132" dur="1000" fill="hold"/>
                                        <p:tgtEl>
                                          <p:spTgt spid="46"/>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fade">
                                      <p:cBhvr>
                                        <p:cTn id="135" dur="1000"/>
                                        <p:tgtEl>
                                          <p:spTgt spid="49"/>
                                        </p:tgtEl>
                                      </p:cBhvr>
                                    </p:animEffect>
                                    <p:anim calcmode="lin" valueType="num">
                                      <p:cBhvr>
                                        <p:cTn id="136" dur="1000" fill="hold"/>
                                        <p:tgtEl>
                                          <p:spTgt spid="49"/>
                                        </p:tgtEl>
                                        <p:attrNameLst>
                                          <p:attrName>ppt_x</p:attrName>
                                        </p:attrNameLst>
                                      </p:cBhvr>
                                      <p:tavLst>
                                        <p:tav tm="0">
                                          <p:val>
                                            <p:strVal val="#ppt_x"/>
                                          </p:val>
                                        </p:tav>
                                        <p:tav tm="100000">
                                          <p:val>
                                            <p:strVal val="#ppt_x"/>
                                          </p:val>
                                        </p:tav>
                                      </p:tavLst>
                                    </p:anim>
                                    <p:anim calcmode="lin" valueType="num">
                                      <p:cBhvr>
                                        <p:cTn id="137" dur="1000" fill="hold"/>
                                        <p:tgtEl>
                                          <p:spTgt spid="49"/>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fade">
                                      <p:cBhvr>
                                        <p:cTn id="140" dur="1000"/>
                                        <p:tgtEl>
                                          <p:spTgt spid="17"/>
                                        </p:tgtEl>
                                      </p:cBhvr>
                                    </p:animEffect>
                                    <p:anim calcmode="lin" valueType="num">
                                      <p:cBhvr>
                                        <p:cTn id="141" dur="1000" fill="hold"/>
                                        <p:tgtEl>
                                          <p:spTgt spid="17"/>
                                        </p:tgtEl>
                                        <p:attrNameLst>
                                          <p:attrName>ppt_x</p:attrName>
                                        </p:attrNameLst>
                                      </p:cBhvr>
                                      <p:tavLst>
                                        <p:tav tm="0">
                                          <p:val>
                                            <p:strVal val="#ppt_x"/>
                                          </p:val>
                                        </p:tav>
                                        <p:tav tm="100000">
                                          <p:val>
                                            <p:strVal val="#ppt_x"/>
                                          </p:val>
                                        </p:tav>
                                      </p:tavLst>
                                    </p:anim>
                                    <p:anim calcmode="lin" valueType="num">
                                      <p:cBhvr>
                                        <p:cTn id="142" dur="1000" fill="hold"/>
                                        <p:tgtEl>
                                          <p:spTgt spid="17"/>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18"/>
                                        </p:tgtEl>
                                        <p:attrNameLst>
                                          <p:attrName>style.visibility</p:attrName>
                                        </p:attrNameLst>
                                      </p:cBhvr>
                                      <p:to>
                                        <p:strVal val="visible"/>
                                      </p:to>
                                    </p:set>
                                    <p:animEffect transition="in" filter="fade">
                                      <p:cBhvr>
                                        <p:cTn id="145" dur="1000"/>
                                        <p:tgtEl>
                                          <p:spTgt spid="18"/>
                                        </p:tgtEl>
                                      </p:cBhvr>
                                    </p:animEffect>
                                    <p:anim calcmode="lin" valueType="num">
                                      <p:cBhvr>
                                        <p:cTn id="146" dur="1000" fill="hold"/>
                                        <p:tgtEl>
                                          <p:spTgt spid="18"/>
                                        </p:tgtEl>
                                        <p:attrNameLst>
                                          <p:attrName>ppt_x</p:attrName>
                                        </p:attrNameLst>
                                      </p:cBhvr>
                                      <p:tavLst>
                                        <p:tav tm="0">
                                          <p:val>
                                            <p:strVal val="#ppt_x"/>
                                          </p:val>
                                        </p:tav>
                                        <p:tav tm="100000">
                                          <p:val>
                                            <p:strVal val="#ppt_x"/>
                                          </p:val>
                                        </p:tav>
                                      </p:tavLst>
                                    </p:anim>
                                    <p:anim calcmode="lin" valueType="num">
                                      <p:cBhvr>
                                        <p:cTn id="1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nodeType="clickEffect">
                                  <p:stCondLst>
                                    <p:cond delay="0"/>
                                  </p:stCondLst>
                                  <p:childTnLst>
                                    <p:set>
                                      <p:cBhvr>
                                        <p:cTn id="151" dur="1" fill="hold">
                                          <p:stCondLst>
                                            <p:cond delay="0"/>
                                          </p:stCondLst>
                                        </p:cTn>
                                        <p:tgtEl>
                                          <p:spTgt spid="65"/>
                                        </p:tgtEl>
                                        <p:attrNameLst>
                                          <p:attrName>style.visibility</p:attrName>
                                        </p:attrNameLst>
                                      </p:cBhvr>
                                      <p:to>
                                        <p:strVal val="visible"/>
                                      </p:to>
                                    </p:set>
                                    <p:anim calcmode="lin" valueType="num">
                                      <p:cBhvr additive="base">
                                        <p:cTn id="152" dur="500" fill="hold"/>
                                        <p:tgtEl>
                                          <p:spTgt spid="65"/>
                                        </p:tgtEl>
                                        <p:attrNameLst>
                                          <p:attrName>ppt_x</p:attrName>
                                        </p:attrNameLst>
                                      </p:cBhvr>
                                      <p:tavLst>
                                        <p:tav tm="0">
                                          <p:val>
                                            <p:strVal val="#ppt_x"/>
                                          </p:val>
                                        </p:tav>
                                        <p:tav tm="100000">
                                          <p:val>
                                            <p:strVal val="#ppt_x"/>
                                          </p:val>
                                        </p:tav>
                                      </p:tavLst>
                                    </p:anim>
                                    <p:anim calcmode="lin" valueType="num">
                                      <p:cBhvr additive="base">
                                        <p:cTn id="153" dur="500" fill="hold"/>
                                        <p:tgtEl>
                                          <p:spTgt spid="65"/>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55"/>
                                        </p:tgtEl>
                                        <p:attrNameLst>
                                          <p:attrName>style.visibility</p:attrName>
                                        </p:attrNameLst>
                                      </p:cBhvr>
                                      <p:to>
                                        <p:strVal val="visible"/>
                                      </p:to>
                                    </p:set>
                                    <p:anim calcmode="lin" valueType="num">
                                      <p:cBhvr additive="base">
                                        <p:cTn id="156" dur="500" fill="hold"/>
                                        <p:tgtEl>
                                          <p:spTgt spid="55"/>
                                        </p:tgtEl>
                                        <p:attrNameLst>
                                          <p:attrName>ppt_x</p:attrName>
                                        </p:attrNameLst>
                                      </p:cBhvr>
                                      <p:tavLst>
                                        <p:tav tm="0">
                                          <p:val>
                                            <p:strVal val="#ppt_x"/>
                                          </p:val>
                                        </p:tav>
                                        <p:tav tm="100000">
                                          <p:val>
                                            <p:strVal val="#ppt_x"/>
                                          </p:val>
                                        </p:tav>
                                      </p:tavLst>
                                    </p:anim>
                                    <p:anim calcmode="lin" valueType="num">
                                      <p:cBhvr additive="base">
                                        <p:cTn id="157"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nodeType="clickEffect">
                                  <p:stCondLst>
                                    <p:cond delay="0"/>
                                  </p:stCondLst>
                                  <p:childTnLst>
                                    <p:set>
                                      <p:cBhvr>
                                        <p:cTn id="161" dur="1" fill="hold">
                                          <p:stCondLst>
                                            <p:cond delay="0"/>
                                          </p:stCondLst>
                                        </p:cTn>
                                        <p:tgtEl>
                                          <p:spTgt spid="68"/>
                                        </p:tgtEl>
                                        <p:attrNameLst>
                                          <p:attrName>style.visibility</p:attrName>
                                        </p:attrNameLst>
                                      </p:cBhvr>
                                      <p:to>
                                        <p:strVal val="visible"/>
                                      </p:to>
                                    </p:set>
                                    <p:anim calcmode="lin" valueType="num">
                                      <p:cBhvr additive="base">
                                        <p:cTn id="162" dur="500" fill="hold"/>
                                        <p:tgtEl>
                                          <p:spTgt spid="68"/>
                                        </p:tgtEl>
                                        <p:attrNameLst>
                                          <p:attrName>ppt_x</p:attrName>
                                        </p:attrNameLst>
                                      </p:cBhvr>
                                      <p:tavLst>
                                        <p:tav tm="0">
                                          <p:val>
                                            <p:strVal val="#ppt_x"/>
                                          </p:val>
                                        </p:tav>
                                        <p:tav tm="100000">
                                          <p:val>
                                            <p:strVal val="#ppt_x"/>
                                          </p:val>
                                        </p:tav>
                                      </p:tavLst>
                                    </p:anim>
                                    <p:anim calcmode="lin" valueType="num">
                                      <p:cBhvr additive="base">
                                        <p:cTn id="163" dur="500" fill="hold"/>
                                        <p:tgtEl>
                                          <p:spTgt spid="68"/>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71"/>
                                        </p:tgtEl>
                                        <p:attrNameLst>
                                          <p:attrName>style.visibility</p:attrName>
                                        </p:attrNameLst>
                                      </p:cBhvr>
                                      <p:to>
                                        <p:strVal val="visible"/>
                                      </p:to>
                                    </p:set>
                                    <p:anim calcmode="lin" valueType="num">
                                      <p:cBhvr additive="base">
                                        <p:cTn id="166" dur="500" fill="hold"/>
                                        <p:tgtEl>
                                          <p:spTgt spid="71"/>
                                        </p:tgtEl>
                                        <p:attrNameLst>
                                          <p:attrName>ppt_x</p:attrName>
                                        </p:attrNameLst>
                                      </p:cBhvr>
                                      <p:tavLst>
                                        <p:tav tm="0">
                                          <p:val>
                                            <p:strVal val="#ppt_x"/>
                                          </p:val>
                                        </p:tav>
                                        <p:tav tm="100000">
                                          <p:val>
                                            <p:strVal val="#ppt_x"/>
                                          </p:val>
                                        </p:tav>
                                      </p:tavLst>
                                    </p:anim>
                                    <p:anim calcmode="lin" valueType="num">
                                      <p:cBhvr additive="base">
                                        <p:cTn id="167" dur="500" fill="hold"/>
                                        <p:tgtEl>
                                          <p:spTgt spid="71"/>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74"/>
                                        </p:tgtEl>
                                        <p:attrNameLst>
                                          <p:attrName>style.visibility</p:attrName>
                                        </p:attrNameLst>
                                      </p:cBhvr>
                                      <p:to>
                                        <p:strVal val="visible"/>
                                      </p:to>
                                    </p:set>
                                    <p:anim calcmode="lin" valueType="num">
                                      <p:cBhvr additive="base">
                                        <p:cTn id="170" dur="500" fill="hold"/>
                                        <p:tgtEl>
                                          <p:spTgt spid="74"/>
                                        </p:tgtEl>
                                        <p:attrNameLst>
                                          <p:attrName>ppt_x</p:attrName>
                                        </p:attrNameLst>
                                      </p:cBhvr>
                                      <p:tavLst>
                                        <p:tav tm="0">
                                          <p:val>
                                            <p:strVal val="#ppt_x"/>
                                          </p:val>
                                        </p:tav>
                                        <p:tav tm="100000">
                                          <p:val>
                                            <p:strVal val="#ppt_x"/>
                                          </p:val>
                                        </p:tav>
                                      </p:tavLst>
                                    </p:anim>
                                    <p:anim calcmode="lin" valueType="num">
                                      <p:cBhvr additive="base">
                                        <p:cTn id="171" dur="500" fill="hold"/>
                                        <p:tgtEl>
                                          <p:spTgt spid="74"/>
                                        </p:tgtEl>
                                        <p:attrNameLst>
                                          <p:attrName>ppt_y</p:attrName>
                                        </p:attrNameLst>
                                      </p:cBhvr>
                                      <p:tavLst>
                                        <p:tav tm="0">
                                          <p:val>
                                            <p:strVal val="1+#ppt_h/2"/>
                                          </p:val>
                                        </p:tav>
                                        <p:tav tm="100000">
                                          <p:val>
                                            <p:strVal val="#ppt_y"/>
                                          </p:val>
                                        </p:tav>
                                      </p:tavLst>
                                    </p:anim>
                                  </p:childTnLst>
                                </p:cTn>
                              </p:par>
                              <p:par>
                                <p:cTn id="172" presetID="2" presetClass="entr" presetSubtype="4" fill="hold" nodeType="withEffect">
                                  <p:stCondLst>
                                    <p:cond delay="0"/>
                                  </p:stCondLst>
                                  <p:childTnLst>
                                    <p:set>
                                      <p:cBhvr>
                                        <p:cTn id="173" dur="1" fill="hold">
                                          <p:stCondLst>
                                            <p:cond delay="0"/>
                                          </p:stCondLst>
                                        </p:cTn>
                                        <p:tgtEl>
                                          <p:spTgt spid="77"/>
                                        </p:tgtEl>
                                        <p:attrNameLst>
                                          <p:attrName>style.visibility</p:attrName>
                                        </p:attrNameLst>
                                      </p:cBhvr>
                                      <p:to>
                                        <p:strVal val="visible"/>
                                      </p:to>
                                    </p:set>
                                    <p:anim calcmode="lin" valueType="num">
                                      <p:cBhvr additive="base">
                                        <p:cTn id="174" dur="500" fill="hold"/>
                                        <p:tgtEl>
                                          <p:spTgt spid="77"/>
                                        </p:tgtEl>
                                        <p:attrNameLst>
                                          <p:attrName>ppt_x</p:attrName>
                                        </p:attrNameLst>
                                      </p:cBhvr>
                                      <p:tavLst>
                                        <p:tav tm="0">
                                          <p:val>
                                            <p:strVal val="#ppt_x"/>
                                          </p:val>
                                        </p:tav>
                                        <p:tav tm="100000">
                                          <p:val>
                                            <p:strVal val="#ppt_x"/>
                                          </p:val>
                                        </p:tav>
                                      </p:tavLst>
                                    </p:anim>
                                    <p:anim calcmode="lin" valueType="num">
                                      <p:cBhvr additive="base">
                                        <p:cTn id="175" dur="500" fill="hold"/>
                                        <p:tgtEl>
                                          <p:spTgt spid="77"/>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56"/>
                                        </p:tgtEl>
                                        <p:attrNameLst>
                                          <p:attrName>style.visibility</p:attrName>
                                        </p:attrNameLst>
                                      </p:cBhvr>
                                      <p:to>
                                        <p:strVal val="visible"/>
                                      </p:to>
                                    </p:set>
                                    <p:anim calcmode="lin" valueType="num">
                                      <p:cBhvr additive="base">
                                        <p:cTn id="178" dur="500" fill="hold"/>
                                        <p:tgtEl>
                                          <p:spTgt spid="56"/>
                                        </p:tgtEl>
                                        <p:attrNameLst>
                                          <p:attrName>ppt_x</p:attrName>
                                        </p:attrNameLst>
                                      </p:cBhvr>
                                      <p:tavLst>
                                        <p:tav tm="0">
                                          <p:val>
                                            <p:strVal val="#ppt_x"/>
                                          </p:val>
                                        </p:tav>
                                        <p:tav tm="100000">
                                          <p:val>
                                            <p:strVal val="#ppt_x"/>
                                          </p:val>
                                        </p:tav>
                                      </p:tavLst>
                                    </p:anim>
                                    <p:anim calcmode="lin" valueType="num">
                                      <p:cBhvr additive="base">
                                        <p:cTn id="179" dur="500" fill="hold"/>
                                        <p:tgtEl>
                                          <p:spTgt spid="56"/>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57"/>
                                        </p:tgtEl>
                                        <p:attrNameLst>
                                          <p:attrName>style.visibility</p:attrName>
                                        </p:attrNameLst>
                                      </p:cBhvr>
                                      <p:to>
                                        <p:strVal val="visible"/>
                                      </p:to>
                                    </p:set>
                                    <p:anim calcmode="lin" valueType="num">
                                      <p:cBhvr additive="base">
                                        <p:cTn id="182" dur="500" fill="hold"/>
                                        <p:tgtEl>
                                          <p:spTgt spid="57"/>
                                        </p:tgtEl>
                                        <p:attrNameLst>
                                          <p:attrName>ppt_x</p:attrName>
                                        </p:attrNameLst>
                                      </p:cBhvr>
                                      <p:tavLst>
                                        <p:tav tm="0">
                                          <p:val>
                                            <p:strVal val="#ppt_x"/>
                                          </p:val>
                                        </p:tav>
                                        <p:tav tm="100000">
                                          <p:val>
                                            <p:strVal val="#ppt_x"/>
                                          </p:val>
                                        </p:tav>
                                      </p:tavLst>
                                    </p:anim>
                                    <p:anim calcmode="lin" valueType="num">
                                      <p:cBhvr additive="base">
                                        <p:cTn id="183" dur="500" fill="hold"/>
                                        <p:tgtEl>
                                          <p:spTgt spid="57"/>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58"/>
                                        </p:tgtEl>
                                        <p:attrNameLst>
                                          <p:attrName>style.visibility</p:attrName>
                                        </p:attrNameLst>
                                      </p:cBhvr>
                                      <p:to>
                                        <p:strVal val="visible"/>
                                      </p:to>
                                    </p:set>
                                    <p:anim calcmode="lin" valueType="num">
                                      <p:cBhvr additive="base">
                                        <p:cTn id="186" dur="500" fill="hold"/>
                                        <p:tgtEl>
                                          <p:spTgt spid="58"/>
                                        </p:tgtEl>
                                        <p:attrNameLst>
                                          <p:attrName>ppt_x</p:attrName>
                                        </p:attrNameLst>
                                      </p:cBhvr>
                                      <p:tavLst>
                                        <p:tav tm="0">
                                          <p:val>
                                            <p:strVal val="#ppt_x"/>
                                          </p:val>
                                        </p:tav>
                                        <p:tav tm="100000">
                                          <p:val>
                                            <p:strVal val="#ppt_x"/>
                                          </p:val>
                                        </p:tav>
                                      </p:tavLst>
                                    </p:anim>
                                    <p:anim calcmode="lin" valueType="num">
                                      <p:cBhvr additive="base">
                                        <p:cTn id="187" dur="500" fill="hold"/>
                                        <p:tgtEl>
                                          <p:spTgt spid="58"/>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59"/>
                                        </p:tgtEl>
                                        <p:attrNameLst>
                                          <p:attrName>style.visibility</p:attrName>
                                        </p:attrNameLst>
                                      </p:cBhvr>
                                      <p:to>
                                        <p:strVal val="visible"/>
                                      </p:to>
                                    </p:set>
                                    <p:anim calcmode="lin" valueType="num">
                                      <p:cBhvr additive="base">
                                        <p:cTn id="190" dur="500" fill="hold"/>
                                        <p:tgtEl>
                                          <p:spTgt spid="59"/>
                                        </p:tgtEl>
                                        <p:attrNameLst>
                                          <p:attrName>ppt_x</p:attrName>
                                        </p:attrNameLst>
                                      </p:cBhvr>
                                      <p:tavLst>
                                        <p:tav tm="0">
                                          <p:val>
                                            <p:strVal val="#ppt_x"/>
                                          </p:val>
                                        </p:tav>
                                        <p:tav tm="100000">
                                          <p:val>
                                            <p:strVal val="#ppt_x"/>
                                          </p:val>
                                        </p:tav>
                                      </p:tavLst>
                                    </p:anim>
                                    <p:anim calcmode="lin" valueType="num">
                                      <p:cBhvr additive="base">
                                        <p:cTn id="19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54" grpId="0" animBg="1"/>
      <p:bldP spid="55" grpId="0" animBg="1"/>
      <p:bldP spid="56" grpId="0" animBg="1"/>
      <p:bldP spid="57" grpId="0" animBg="1"/>
      <p:bldP spid="58" grpId="0" animBg="1"/>
      <p:bldP spid="59" grpId="0" animBg="1"/>
      <p:bldP spid="60" grpId="0" animBg="1"/>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are primitive and non-primitive data types?</a:t>
            </a:r>
          </a:p>
          <a:p>
            <a:endParaRPr lang="x-none" dirty="0"/>
          </a:p>
        </p:txBody>
      </p:sp>
      <p:sp>
        <p:nvSpPr>
          <p:cNvPr id="3" name="Rectangle 2"/>
          <p:cNvSpPr/>
          <p:nvPr/>
        </p:nvSpPr>
        <p:spPr>
          <a:xfrm>
            <a:off x="409466" y="2141979"/>
            <a:ext cx="8437652" cy="3785652"/>
          </a:xfrm>
          <a:prstGeom prst="rect">
            <a:avLst/>
          </a:prstGeom>
        </p:spPr>
        <p:txBody>
          <a:bodyPr wrap="square">
            <a:spAutoFit/>
          </a:bodyPr>
          <a:lstStyle/>
          <a:p>
            <a:pPr algn="just"/>
            <a:r>
              <a:rPr lang="en-US" sz="2000" b="1" dirty="0"/>
              <a:t>Primitive data types:</a:t>
            </a:r>
            <a:r>
              <a:rPr lang="en-US" sz="2000" dirty="0"/>
              <a:t> Primitive data types are predefined types of data, which are supported by the programming language. For example, integer, character, and float are all primitive data types. Programmers can use these data types when creating variables in their programs.</a:t>
            </a:r>
          </a:p>
          <a:p>
            <a:pPr algn="just"/>
            <a:endParaRPr lang="en-US" sz="2000" dirty="0"/>
          </a:p>
          <a:p>
            <a:pPr algn="just"/>
            <a:r>
              <a:rPr lang="en-US" sz="2000" b="1" dirty="0"/>
              <a:t>Non-primitive data types:</a:t>
            </a:r>
            <a:r>
              <a:rPr lang="en-US" sz="2000" dirty="0"/>
              <a:t> Non-primitive data types are not defined by the programming language, but are instead created by the programmer. They are sometimes called "reference variables," or "object references," since they reference a memory location, which stores the data. In the Java programming language, non-primitive data types are created, rather than predefined. While an object may contain any type of data, the information referenced by the object may still be stored as a primitive data type.</a:t>
            </a:r>
          </a:p>
        </p:txBody>
      </p:sp>
      <p:sp>
        <p:nvSpPr>
          <p:cNvPr id="4" name="Slide Number Placeholder 3">
            <a:extLst>
              <a:ext uri="{FF2B5EF4-FFF2-40B4-BE49-F238E27FC236}">
                <a16:creationId xmlns:a16="http://schemas.microsoft.com/office/drawing/2014/main" id="{75CC5331-0EC4-4438-8AEB-F45450717F95}"/>
              </a:ext>
            </a:extLst>
          </p:cNvPr>
          <p:cNvSpPr>
            <a:spLocks noGrp="1"/>
          </p:cNvSpPr>
          <p:nvPr>
            <p:ph type="sldNum" sz="quarter" idx="12"/>
          </p:nvPr>
        </p:nvSpPr>
        <p:spPr/>
        <p:txBody>
          <a:bodyPr/>
          <a:lstStyle/>
          <a:p>
            <a:fld id="{5FD889E0-CAB2-4699-909D-B9A88D47ACBE}" type="slidenum">
              <a:rPr lang="en-US" smtClean="0"/>
              <a:t>4</a:t>
            </a:fld>
            <a:endParaRPr lang="en-US"/>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Data type summary</a:t>
            </a:r>
            <a:endParaRPr lang="x-none" dirty="0"/>
          </a:p>
        </p:txBody>
      </p:sp>
      <p:sp>
        <p:nvSpPr>
          <p:cNvPr id="6" name="TextBox 5"/>
          <p:cNvSpPr txBox="1"/>
          <p:nvPr/>
        </p:nvSpPr>
        <p:spPr>
          <a:xfrm>
            <a:off x="421348" y="2257431"/>
            <a:ext cx="3393423" cy="2862322"/>
          </a:xfrm>
          <a:prstGeom prst="rect">
            <a:avLst/>
          </a:prstGeom>
          <a:solidFill>
            <a:srgbClr val="92D050"/>
          </a:solidFill>
        </p:spPr>
        <p:txBody>
          <a:bodyPr wrap="square" rtlCol="0">
            <a:spAutoFit/>
          </a:bodyPr>
          <a:lstStyle/>
          <a:p>
            <a:pPr algn="ctr"/>
            <a:r>
              <a:rPr lang="en-US" b="1" dirty="0"/>
              <a:t>Primitive Data Types</a:t>
            </a:r>
          </a:p>
          <a:p>
            <a:endParaRPr lang="en-US" dirty="0"/>
          </a:p>
          <a:p>
            <a:pPr marL="342891" indent="-342891">
              <a:buFont typeface="+mj-lt"/>
              <a:buAutoNum type="arabicPeriod"/>
            </a:pPr>
            <a:r>
              <a:rPr lang="en-US" dirty="0" err="1"/>
              <a:t>boolean</a:t>
            </a:r>
            <a:endParaRPr lang="en-US" dirty="0"/>
          </a:p>
          <a:p>
            <a:pPr marL="342891" indent="-342891">
              <a:buFont typeface="+mj-lt"/>
              <a:buAutoNum type="arabicPeriod"/>
            </a:pPr>
            <a:r>
              <a:rPr lang="en-US" dirty="0"/>
              <a:t>byte</a:t>
            </a:r>
          </a:p>
          <a:p>
            <a:pPr marL="342891" indent="-342891">
              <a:buFont typeface="+mj-lt"/>
              <a:buAutoNum type="arabicPeriod"/>
            </a:pPr>
            <a:r>
              <a:rPr lang="en-US" dirty="0"/>
              <a:t>short</a:t>
            </a:r>
          </a:p>
          <a:p>
            <a:pPr marL="342891" indent="-342891">
              <a:buFont typeface="+mj-lt"/>
              <a:buAutoNum type="arabicPeriod"/>
            </a:pPr>
            <a:r>
              <a:rPr lang="en-US" dirty="0" err="1"/>
              <a:t>int</a:t>
            </a:r>
            <a:endParaRPr lang="en-US" dirty="0"/>
          </a:p>
          <a:p>
            <a:pPr marL="342891" indent="-342891">
              <a:buFont typeface="+mj-lt"/>
              <a:buAutoNum type="arabicPeriod"/>
            </a:pPr>
            <a:r>
              <a:rPr lang="en-US" dirty="0"/>
              <a:t>long</a:t>
            </a:r>
          </a:p>
          <a:p>
            <a:pPr marL="342891" indent="-342891">
              <a:buFont typeface="+mj-lt"/>
              <a:buAutoNum type="arabicPeriod"/>
            </a:pPr>
            <a:r>
              <a:rPr lang="en-US" dirty="0"/>
              <a:t>char</a:t>
            </a:r>
          </a:p>
          <a:p>
            <a:pPr marL="342891" indent="-342891">
              <a:buFont typeface="+mj-lt"/>
              <a:buAutoNum type="arabicPeriod"/>
            </a:pPr>
            <a:r>
              <a:rPr lang="en-US" dirty="0"/>
              <a:t>float</a:t>
            </a:r>
          </a:p>
          <a:p>
            <a:pPr marL="342891" indent="-342891">
              <a:buFont typeface="+mj-lt"/>
              <a:buAutoNum type="arabicPeriod"/>
            </a:pPr>
            <a:r>
              <a:rPr lang="en-US" dirty="0"/>
              <a:t>double</a:t>
            </a:r>
          </a:p>
        </p:txBody>
      </p:sp>
      <p:sp>
        <p:nvSpPr>
          <p:cNvPr id="7" name="TextBox 6"/>
          <p:cNvSpPr txBox="1"/>
          <p:nvPr/>
        </p:nvSpPr>
        <p:spPr>
          <a:xfrm>
            <a:off x="4200532" y="2257431"/>
            <a:ext cx="4367223" cy="2585323"/>
          </a:xfrm>
          <a:prstGeom prst="rect">
            <a:avLst/>
          </a:prstGeom>
          <a:solidFill>
            <a:srgbClr val="F2D776"/>
          </a:solidFill>
        </p:spPr>
        <p:txBody>
          <a:bodyPr wrap="square" rtlCol="0">
            <a:spAutoFit/>
          </a:bodyPr>
          <a:lstStyle/>
          <a:p>
            <a:pPr algn="ctr"/>
            <a:r>
              <a:rPr lang="en-US" b="1" dirty="0"/>
              <a:t>Non-Primitive Data Types</a:t>
            </a:r>
          </a:p>
          <a:p>
            <a:endParaRPr lang="en-US" dirty="0"/>
          </a:p>
          <a:p>
            <a:pPr algn="just"/>
            <a:r>
              <a:rPr lang="en-US" dirty="0"/>
              <a:t>Any built in library classes in java and any classes that we will be creating are non primitive Data types. Some Examples:</a:t>
            </a:r>
          </a:p>
          <a:p>
            <a:pPr algn="just"/>
            <a:endParaRPr lang="en-US" dirty="0"/>
          </a:p>
          <a:p>
            <a:pPr marL="342900" indent="-342900" algn="just">
              <a:buAutoNum type="arabicPeriod"/>
            </a:pPr>
            <a:r>
              <a:rPr lang="en-US" dirty="0"/>
              <a:t>String</a:t>
            </a:r>
          </a:p>
          <a:p>
            <a:pPr marL="342900" indent="-342900" algn="just">
              <a:buAutoNum type="arabicPeriod"/>
            </a:pPr>
            <a:r>
              <a:rPr lang="en-US" dirty="0"/>
              <a:t>System</a:t>
            </a:r>
          </a:p>
          <a:p>
            <a:pPr marL="342900" indent="-342900" algn="just">
              <a:buAutoNum type="arabicPeriod"/>
            </a:pPr>
            <a:r>
              <a:rPr lang="en-US" dirty="0"/>
              <a:t>Scanner</a:t>
            </a:r>
          </a:p>
        </p:txBody>
      </p:sp>
      <p:sp>
        <p:nvSpPr>
          <p:cNvPr id="3" name="Slide Number Placeholder 2">
            <a:extLst>
              <a:ext uri="{FF2B5EF4-FFF2-40B4-BE49-F238E27FC236}">
                <a16:creationId xmlns:a16="http://schemas.microsoft.com/office/drawing/2014/main" id="{4C76D6C1-D789-45C4-B3EA-5547285C4282}"/>
              </a:ext>
            </a:extLst>
          </p:cNvPr>
          <p:cNvSpPr>
            <a:spLocks noGrp="1"/>
          </p:cNvSpPr>
          <p:nvPr>
            <p:ph type="sldNum" sz="quarter" idx="12"/>
          </p:nvPr>
        </p:nvSpPr>
        <p:spPr/>
        <p:txBody>
          <a:bodyPr/>
          <a:lstStyle/>
          <a:p>
            <a:fld id="{5FD889E0-CAB2-4699-909D-B9A88D47ACBE}" type="slidenum">
              <a:rPr lang="en-US" smtClean="0"/>
              <a:t>5</a:t>
            </a:fld>
            <a:endParaRPr lang="en-US"/>
          </a:p>
        </p:txBody>
      </p:sp>
    </p:spTree>
    <p:extLst>
      <p:ext uri="{BB962C8B-B14F-4D97-AF65-F5344CB8AC3E}">
        <p14:creationId xmlns:p14="http://schemas.microsoft.com/office/powerpoint/2010/main" val="82506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Java Literals</a:t>
            </a:r>
            <a:endParaRPr lang="x-none" dirty="0"/>
          </a:p>
        </p:txBody>
      </p:sp>
      <p:sp>
        <p:nvSpPr>
          <p:cNvPr id="8" name="Rectangle 7"/>
          <p:cNvSpPr/>
          <p:nvPr/>
        </p:nvSpPr>
        <p:spPr>
          <a:xfrm>
            <a:off x="285008" y="2274838"/>
            <a:ext cx="8538358" cy="1569660"/>
          </a:xfrm>
          <a:prstGeom prst="rect">
            <a:avLst/>
          </a:prstGeom>
        </p:spPr>
        <p:txBody>
          <a:bodyPr wrap="square">
            <a:spAutoFit/>
          </a:bodyPr>
          <a:lstStyle/>
          <a:p>
            <a:pPr algn="just"/>
            <a:r>
              <a:rPr lang="en-US" sz="2400" dirty="0"/>
              <a:t>Java Literals are syntactic representations of </a:t>
            </a:r>
            <a:r>
              <a:rPr lang="en-US" sz="2400" dirty="0" err="1"/>
              <a:t>boolean</a:t>
            </a:r>
            <a:r>
              <a:rPr lang="en-US" sz="2400" dirty="0"/>
              <a:t>, character, numeric, or string data. For example, in the following statement, an integer variable named count is declared and assigned an integer value. The literal 0 represents, the value zero.</a:t>
            </a:r>
          </a:p>
        </p:txBody>
      </p:sp>
      <p:sp>
        <p:nvSpPr>
          <p:cNvPr id="10" name="Rectangle 9"/>
          <p:cNvSpPr/>
          <p:nvPr/>
        </p:nvSpPr>
        <p:spPr>
          <a:xfrm>
            <a:off x="3116170" y="4256166"/>
            <a:ext cx="2419317" cy="584775"/>
          </a:xfrm>
          <a:prstGeom prst="rect">
            <a:avLst/>
          </a:prstGeom>
        </p:spPr>
        <p:txBody>
          <a:bodyPr wrap="none">
            <a:spAutoFit/>
          </a:bodyPr>
          <a:lstStyle/>
          <a:p>
            <a:r>
              <a:rPr lang="en-US" sz="3200" b="1" dirty="0" err="1"/>
              <a:t>int</a:t>
            </a:r>
            <a:r>
              <a:rPr lang="en-US" sz="3200" b="1" dirty="0"/>
              <a:t> count = 0;</a:t>
            </a:r>
          </a:p>
        </p:txBody>
      </p:sp>
      <p:sp>
        <p:nvSpPr>
          <p:cNvPr id="3" name="Slide Number Placeholder 2">
            <a:extLst>
              <a:ext uri="{FF2B5EF4-FFF2-40B4-BE49-F238E27FC236}">
                <a16:creationId xmlns:a16="http://schemas.microsoft.com/office/drawing/2014/main" id="{0D95BC6E-ADE7-4A2C-8273-19A1CD37DE86}"/>
              </a:ext>
            </a:extLst>
          </p:cNvPr>
          <p:cNvSpPr>
            <a:spLocks noGrp="1"/>
          </p:cNvSpPr>
          <p:nvPr>
            <p:ph type="sldNum" sz="quarter" idx="12"/>
          </p:nvPr>
        </p:nvSpPr>
        <p:spPr/>
        <p:txBody>
          <a:bodyPr/>
          <a:lstStyle/>
          <a:p>
            <a:fld id="{5FD889E0-CAB2-4699-909D-B9A88D47ACBE}" type="slidenum">
              <a:rPr lang="en-US" smtClean="0"/>
              <a:t>6</a:t>
            </a:fld>
            <a:endParaRPr lang="en-US"/>
          </a:p>
        </p:txBody>
      </p:sp>
    </p:spTree>
    <p:extLst>
      <p:ext uri="{BB962C8B-B14F-4D97-AF65-F5344CB8AC3E}">
        <p14:creationId xmlns:p14="http://schemas.microsoft.com/office/powerpoint/2010/main" val="16421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Memory Size for data types</a:t>
            </a:r>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1315032058"/>
              </p:ext>
            </p:extLst>
          </p:nvPr>
        </p:nvGraphicFramePr>
        <p:xfrm>
          <a:off x="421347" y="2239963"/>
          <a:ext cx="2893360" cy="3429000"/>
        </p:xfrm>
        <a:graphic>
          <a:graphicData uri="http://schemas.openxmlformats.org/drawingml/2006/table">
            <a:tbl>
              <a:tblPr firstRow="1" bandRow="1">
                <a:tableStyleId>{5940675A-B579-460E-94D1-54222C63F5DA}</a:tableStyleId>
              </a:tblPr>
              <a:tblGrid>
                <a:gridCol w="1319539">
                  <a:extLst>
                    <a:ext uri="{9D8B030D-6E8A-4147-A177-3AD203B41FA5}">
                      <a16:colId xmlns:a16="http://schemas.microsoft.com/office/drawing/2014/main" val="20000"/>
                    </a:ext>
                  </a:extLst>
                </a:gridCol>
                <a:gridCol w="1573821">
                  <a:extLst>
                    <a:ext uri="{9D8B030D-6E8A-4147-A177-3AD203B41FA5}">
                      <a16:colId xmlns:a16="http://schemas.microsoft.com/office/drawing/2014/main" val="20001"/>
                    </a:ext>
                  </a:extLst>
                </a:gridCol>
              </a:tblGrid>
              <a:tr h="375920">
                <a:tc>
                  <a:txBody>
                    <a:bodyPr/>
                    <a:lstStyle/>
                    <a:p>
                      <a:r>
                        <a:rPr lang="en-US" sz="190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900" dirty="0">
                          <a:latin typeface="Cambria" panose="02040503050406030204" pitchFamily="18" charset="0"/>
                          <a:ea typeface="Cambria" panose="02040503050406030204" pitchFamily="18" charset="0"/>
                        </a:rPr>
                        <a:t>Memory</a:t>
                      </a:r>
                      <a:r>
                        <a:rPr lang="en-US" sz="1900" baseline="0" dirty="0">
                          <a:latin typeface="Cambria" panose="02040503050406030204" pitchFamily="18" charset="0"/>
                          <a:ea typeface="Cambria" panose="02040503050406030204" pitchFamily="18" charset="0"/>
                        </a:rPr>
                        <a:t> Size</a:t>
                      </a:r>
                      <a:endParaRPr lang="en-US" sz="1900" dirty="0">
                        <a:latin typeface="Cambria" panose="02040503050406030204" pitchFamily="18" charset="0"/>
                        <a:ea typeface="Cambria" panose="02040503050406030204" pitchFamily="18" charset="0"/>
                      </a:endParaRPr>
                    </a:p>
                  </a:txBody>
                  <a:tcPr>
                    <a:solidFill>
                      <a:srgbClr val="CB8AD2"/>
                    </a:solidFill>
                  </a:tcPr>
                </a:tc>
                <a:extLst>
                  <a:ext uri="{0D108BD9-81ED-4DB2-BD59-A6C34878D82A}">
                    <a16:rowId xmlns:a16="http://schemas.microsoft.com/office/drawing/2014/main" val="10000"/>
                  </a:ext>
                </a:extLst>
              </a:tr>
              <a:tr h="375920">
                <a:tc>
                  <a:txBody>
                    <a:bodyPr/>
                    <a:lstStyle/>
                    <a:p>
                      <a:r>
                        <a:rPr lang="en-US" sz="1900" dirty="0" err="1">
                          <a:latin typeface="Cambria" panose="02040503050406030204" pitchFamily="18" charset="0"/>
                          <a:ea typeface="Cambria" panose="02040503050406030204" pitchFamily="18" charset="0"/>
                        </a:rPr>
                        <a:t>boolean</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1 Byte</a:t>
                      </a:r>
                    </a:p>
                  </a:txBody>
                  <a:tcPr anchor="ctr">
                    <a:solidFill>
                      <a:schemeClr val="accent3">
                        <a:lumMod val="40000"/>
                        <a:lumOff val="60000"/>
                      </a:schemeClr>
                    </a:solidFill>
                  </a:tcPr>
                </a:tc>
                <a:extLst>
                  <a:ext uri="{0D108BD9-81ED-4DB2-BD59-A6C34878D82A}">
                    <a16:rowId xmlns:a16="http://schemas.microsoft.com/office/drawing/2014/main" val="10001"/>
                  </a:ext>
                </a:extLst>
              </a:tr>
              <a:tr h="375920">
                <a:tc>
                  <a:txBody>
                    <a:bodyPr/>
                    <a:lstStyle/>
                    <a:p>
                      <a:r>
                        <a:rPr lang="en-US" sz="1900" dirty="0">
                          <a:latin typeface="Cambria" panose="02040503050406030204" pitchFamily="18" charset="0"/>
                          <a:ea typeface="Cambria" panose="02040503050406030204" pitchFamily="18" charset="0"/>
                        </a:rPr>
                        <a:t>byte</a:t>
                      </a: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1 Byte</a:t>
                      </a:r>
                    </a:p>
                  </a:txBody>
                  <a:tcPr anchor="ctr">
                    <a:solidFill>
                      <a:schemeClr val="accent3">
                        <a:lumMod val="40000"/>
                        <a:lumOff val="60000"/>
                      </a:schemeClr>
                    </a:solidFill>
                  </a:tcPr>
                </a:tc>
                <a:extLst>
                  <a:ext uri="{0D108BD9-81ED-4DB2-BD59-A6C34878D82A}">
                    <a16:rowId xmlns:a16="http://schemas.microsoft.com/office/drawing/2014/main" val="10002"/>
                  </a:ext>
                </a:extLst>
              </a:tr>
              <a:tr h="375920">
                <a:tc>
                  <a:txBody>
                    <a:bodyPr/>
                    <a:lstStyle/>
                    <a:p>
                      <a:r>
                        <a:rPr lang="en-US" sz="1900" dirty="0">
                          <a:latin typeface="Cambria" panose="02040503050406030204" pitchFamily="18" charset="0"/>
                          <a:ea typeface="Cambria" panose="02040503050406030204" pitchFamily="18" charset="0"/>
                        </a:rPr>
                        <a:t>short</a:t>
                      </a: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2 Bytes</a:t>
                      </a:r>
                    </a:p>
                  </a:txBody>
                  <a:tcPr anchor="ctr">
                    <a:solidFill>
                      <a:schemeClr val="accent3">
                        <a:lumMod val="40000"/>
                        <a:lumOff val="60000"/>
                      </a:schemeClr>
                    </a:solidFill>
                  </a:tcPr>
                </a:tc>
                <a:extLst>
                  <a:ext uri="{0D108BD9-81ED-4DB2-BD59-A6C34878D82A}">
                    <a16:rowId xmlns:a16="http://schemas.microsoft.com/office/drawing/2014/main" val="10003"/>
                  </a:ext>
                </a:extLst>
              </a:tr>
              <a:tr h="375920">
                <a:tc>
                  <a:txBody>
                    <a:bodyPr/>
                    <a:lstStyle/>
                    <a:p>
                      <a:r>
                        <a:rPr lang="en-US" sz="1900" dirty="0" err="1">
                          <a:latin typeface="Cambria" panose="02040503050406030204" pitchFamily="18" charset="0"/>
                          <a:ea typeface="Cambria" panose="02040503050406030204" pitchFamily="18" charset="0"/>
                        </a:rPr>
                        <a:t>int</a:t>
                      </a:r>
                      <a:endParaRPr lang="en-US" sz="1900" dirty="0">
                        <a:latin typeface="Cambria" panose="02040503050406030204" pitchFamily="18" charset="0"/>
                        <a:ea typeface="Cambria" panose="02040503050406030204" pitchFamily="18" charset="0"/>
                      </a:endParaRP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4 Bytes</a:t>
                      </a:r>
                    </a:p>
                  </a:txBody>
                  <a:tcPr anchor="ctr">
                    <a:solidFill>
                      <a:schemeClr val="accent3">
                        <a:lumMod val="40000"/>
                        <a:lumOff val="60000"/>
                      </a:schemeClr>
                    </a:solidFill>
                  </a:tcPr>
                </a:tc>
                <a:extLst>
                  <a:ext uri="{0D108BD9-81ED-4DB2-BD59-A6C34878D82A}">
                    <a16:rowId xmlns:a16="http://schemas.microsoft.com/office/drawing/2014/main" val="10004"/>
                  </a:ext>
                </a:extLst>
              </a:tr>
              <a:tr h="375920">
                <a:tc>
                  <a:txBody>
                    <a:bodyPr/>
                    <a:lstStyle/>
                    <a:p>
                      <a:r>
                        <a:rPr lang="en-US" sz="1900" dirty="0">
                          <a:latin typeface="Cambria" panose="02040503050406030204" pitchFamily="18" charset="0"/>
                          <a:ea typeface="Cambria" panose="02040503050406030204" pitchFamily="18" charset="0"/>
                        </a:rPr>
                        <a:t>long</a:t>
                      </a: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8 Bytes</a:t>
                      </a:r>
                    </a:p>
                  </a:txBody>
                  <a:tcPr anchor="ctr">
                    <a:solidFill>
                      <a:schemeClr val="accent3">
                        <a:lumMod val="40000"/>
                        <a:lumOff val="60000"/>
                      </a:schemeClr>
                    </a:solidFill>
                  </a:tcPr>
                </a:tc>
                <a:extLst>
                  <a:ext uri="{0D108BD9-81ED-4DB2-BD59-A6C34878D82A}">
                    <a16:rowId xmlns:a16="http://schemas.microsoft.com/office/drawing/2014/main" val="10005"/>
                  </a:ext>
                </a:extLst>
              </a:tr>
              <a:tr h="375920">
                <a:tc>
                  <a:txBody>
                    <a:bodyPr/>
                    <a:lstStyle/>
                    <a:p>
                      <a:r>
                        <a:rPr lang="en-US" sz="1900" dirty="0">
                          <a:latin typeface="Cambria" panose="02040503050406030204" pitchFamily="18" charset="0"/>
                          <a:ea typeface="Cambria" panose="02040503050406030204" pitchFamily="18" charset="0"/>
                        </a:rPr>
                        <a:t>char</a:t>
                      </a: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2 Bytes</a:t>
                      </a:r>
                    </a:p>
                  </a:txBody>
                  <a:tcPr anchor="ctr">
                    <a:solidFill>
                      <a:schemeClr val="accent3">
                        <a:lumMod val="40000"/>
                        <a:lumOff val="60000"/>
                      </a:schemeClr>
                    </a:solidFill>
                  </a:tcPr>
                </a:tc>
                <a:extLst>
                  <a:ext uri="{0D108BD9-81ED-4DB2-BD59-A6C34878D82A}">
                    <a16:rowId xmlns:a16="http://schemas.microsoft.com/office/drawing/2014/main" val="10006"/>
                  </a:ext>
                </a:extLst>
              </a:tr>
              <a:tr h="375920">
                <a:tc>
                  <a:txBody>
                    <a:bodyPr/>
                    <a:lstStyle/>
                    <a:p>
                      <a:r>
                        <a:rPr lang="en-US" sz="1900" dirty="0">
                          <a:latin typeface="Cambria" panose="02040503050406030204" pitchFamily="18" charset="0"/>
                          <a:ea typeface="Cambria" panose="02040503050406030204" pitchFamily="18" charset="0"/>
                        </a:rPr>
                        <a:t>float</a:t>
                      </a: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4 Bytes</a:t>
                      </a:r>
                    </a:p>
                  </a:txBody>
                  <a:tcPr anchor="ctr">
                    <a:solidFill>
                      <a:schemeClr val="accent3">
                        <a:lumMod val="40000"/>
                        <a:lumOff val="60000"/>
                      </a:schemeClr>
                    </a:solidFill>
                  </a:tcPr>
                </a:tc>
                <a:extLst>
                  <a:ext uri="{0D108BD9-81ED-4DB2-BD59-A6C34878D82A}">
                    <a16:rowId xmlns:a16="http://schemas.microsoft.com/office/drawing/2014/main" val="10007"/>
                  </a:ext>
                </a:extLst>
              </a:tr>
              <a:tr h="375920">
                <a:tc>
                  <a:txBody>
                    <a:bodyPr/>
                    <a:lstStyle/>
                    <a:p>
                      <a:r>
                        <a:rPr lang="en-US" sz="1900" dirty="0">
                          <a:latin typeface="Cambria" panose="02040503050406030204" pitchFamily="18" charset="0"/>
                          <a:ea typeface="Cambria" panose="02040503050406030204" pitchFamily="18" charset="0"/>
                        </a:rPr>
                        <a:t>double</a:t>
                      </a:r>
                    </a:p>
                  </a:txBody>
                  <a:tcPr>
                    <a:solidFill>
                      <a:srgbClr val="74FF71"/>
                    </a:solidFill>
                  </a:tcPr>
                </a:tc>
                <a:tc>
                  <a:txBody>
                    <a:bodyPr/>
                    <a:lstStyle/>
                    <a:p>
                      <a:pPr algn="ctr"/>
                      <a:r>
                        <a:rPr lang="en-US" sz="1900" dirty="0">
                          <a:latin typeface="Cambria" panose="02040503050406030204" pitchFamily="18" charset="0"/>
                          <a:ea typeface="Cambria" panose="02040503050406030204" pitchFamily="18" charset="0"/>
                        </a:rPr>
                        <a:t>8 Bytes</a:t>
                      </a:r>
                    </a:p>
                  </a:txBody>
                  <a:tcPr anchor="ctr">
                    <a:solidFill>
                      <a:schemeClr val="accent3">
                        <a:lumMod val="40000"/>
                        <a:lumOff val="60000"/>
                      </a:schemeClr>
                    </a:solidFill>
                  </a:tcPr>
                </a:tc>
                <a:extLst>
                  <a:ext uri="{0D108BD9-81ED-4DB2-BD59-A6C34878D82A}">
                    <a16:rowId xmlns:a16="http://schemas.microsoft.com/office/drawing/2014/main" val="10008"/>
                  </a:ext>
                </a:extLst>
              </a:tr>
            </a:tbl>
          </a:graphicData>
        </a:graphic>
      </p:graphicFrame>
      <p:sp>
        <p:nvSpPr>
          <p:cNvPr id="6" name="TextBox 5"/>
          <p:cNvSpPr txBox="1"/>
          <p:nvPr/>
        </p:nvSpPr>
        <p:spPr>
          <a:xfrm>
            <a:off x="4357696" y="3875960"/>
            <a:ext cx="3457575" cy="923330"/>
          </a:xfrm>
          <a:prstGeom prst="rect">
            <a:avLst/>
          </a:prstGeom>
          <a:solidFill>
            <a:srgbClr val="F2D776"/>
          </a:solidFill>
        </p:spPr>
        <p:txBody>
          <a:bodyPr wrap="square" rtlCol="0">
            <a:spAutoFit/>
          </a:bodyPr>
          <a:lstStyle/>
          <a:p>
            <a:pPr algn="ctr"/>
            <a:r>
              <a:rPr lang="en-US" dirty="0">
                <a:latin typeface="Cambria" panose="02040503050406030204" pitchFamily="18" charset="0"/>
                <a:ea typeface="Cambria" panose="02040503050406030204" pitchFamily="18" charset="0"/>
              </a:rPr>
              <a:t>1 Byte = 8 bits,</a:t>
            </a:r>
          </a:p>
          <a:p>
            <a:pPr algn="ctr"/>
            <a:r>
              <a:rPr lang="en-US" dirty="0">
                <a:latin typeface="Cambria" panose="02040503050406030204" pitchFamily="18" charset="0"/>
                <a:ea typeface="Cambria" panose="02040503050406030204" pitchFamily="18" charset="0"/>
              </a:rPr>
              <a:t>So, 4 Bytes = 32 bits </a:t>
            </a:r>
          </a:p>
          <a:p>
            <a:pPr algn="ctr"/>
            <a:r>
              <a:rPr lang="en-US" dirty="0">
                <a:latin typeface="Cambria" panose="02040503050406030204" pitchFamily="18" charset="0"/>
                <a:ea typeface="Cambria" panose="02040503050406030204" pitchFamily="18" charset="0"/>
              </a:rPr>
              <a:t>and, 2 Bytes = 16 bits</a:t>
            </a:r>
          </a:p>
        </p:txBody>
      </p:sp>
      <p:sp>
        <p:nvSpPr>
          <p:cNvPr id="7" name="TextBox 6"/>
          <p:cNvSpPr txBox="1"/>
          <p:nvPr/>
        </p:nvSpPr>
        <p:spPr>
          <a:xfrm>
            <a:off x="3386147" y="2239972"/>
            <a:ext cx="5414954"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It means that if we declare a variable of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type, it will occupy 4 Bytes of memory.</a:t>
            </a:r>
          </a:p>
        </p:txBody>
      </p:sp>
      <p:sp>
        <p:nvSpPr>
          <p:cNvPr id="8" name="TextBox 7"/>
          <p:cNvSpPr txBox="1"/>
          <p:nvPr/>
        </p:nvSpPr>
        <p:spPr>
          <a:xfrm>
            <a:off x="3386146" y="3033343"/>
            <a:ext cx="5414955"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When we declare a variable char c, it will occupy 2 Bytes of memory</a:t>
            </a:r>
          </a:p>
        </p:txBody>
      </p:sp>
      <p:sp>
        <p:nvSpPr>
          <p:cNvPr id="4" name="Slide Number Placeholder 3">
            <a:extLst>
              <a:ext uri="{FF2B5EF4-FFF2-40B4-BE49-F238E27FC236}">
                <a16:creationId xmlns:a16="http://schemas.microsoft.com/office/drawing/2014/main" id="{3D983EEB-5218-4A5D-9ACB-B57A127613C0}"/>
              </a:ext>
            </a:extLst>
          </p:cNvPr>
          <p:cNvSpPr>
            <a:spLocks noGrp="1"/>
          </p:cNvSpPr>
          <p:nvPr>
            <p:ph type="sldNum" sz="quarter" idx="12"/>
          </p:nvPr>
        </p:nvSpPr>
        <p:spPr/>
        <p:txBody>
          <a:bodyPr/>
          <a:lstStyle/>
          <a:p>
            <a:fld id="{5FD889E0-CAB2-4699-909D-B9A88D47ACBE}" type="slidenum">
              <a:rPr lang="en-US" smtClean="0"/>
              <a:t>7</a:t>
            </a:fld>
            <a:endParaRPr lang="en-US"/>
          </a:p>
        </p:txBody>
      </p:sp>
    </p:spTree>
    <p:extLst>
      <p:ext uri="{BB962C8B-B14F-4D97-AF65-F5344CB8AC3E}">
        <p14:creationId xmlns:p14="http://schemas.microsoft.com/office/powerpoint/2010/main" val="9679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Value Range and Default Value </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2053047306"/>
              </p:ext>
            </p:extLst>
          </p:nvPr>
        </p:nvGraphicFramePr>
        <p:xfrm>
          <a:off x="295045" y="2111947"/>
          <a:ext cx="6591530" cy="3998346"/>
        </p:xfrm>
        <a:graphic>
          <a:graphicData uri="http://schemas.openxmlformats.org/drawingml/2006/table">
            <a:tbl>
              <a:tblPr firstRow="1" bandRow="1">
                <a:tableStyleId>{5940675A-B579-460E-94D1-54222C63F5DA}</a:tableStyleId>
              </a:tblPr>
              <a:tblGrid>
                <a:gridCol w="1348015">
                  <a:extLst>
                    <a:ext uri="{9D8B030D-6E8A-4147-A177-3AD203B41FA5}">
                      <a16:colId xmlns:a16="http://schemas.microsoft.com/office/drawing/2014/main" val="20000"/>
                    </a:ext>
                  </a:extLst>
                </a:gridCol>
                <a:gridCol w="1814513">
                  <a:extLst>
                    <a:ext uri="{9D8B030D-6E8A-4147-A177-3AD203B41FA5}">
                      <a16:colId xmlns:a16="http://schemas.microsoft.com/office/drawing/2014/main" val="20001"/>
                    </a:ext>
                  </a:extLst>
                </a:gridCol>
                <a:gridCol w="1871662">
                  <a:extLst>
                    <a:ext uri="{9D8B030D-6E8A-4147-A177-3AD203B41FA5}">
                      <a16:colId xmlns:a16="http://schemas.microsoft.com/office/drawing/2014/main" val="20002"/>
                    </a:ext>
                  </a:extLst>
                </a:gridCol>
                <a:gridCol w="1557340">
                  <a:extLst>
                    <a:ext uri="{9D8B030D-6E8A-4147-A177-3AD203B41FA5}">
                      <a16:colId xmlns:a16="http://schemas.microsoft.com/office/drawing/2014/main" val="20003"/>
                    </a:ext>
                  </a:extLst>
                </a:gridCol>
              </a:tblGrid>
              <a:tr h="363486">
                <a:tc>
                  <a:txBody>
                    <a:bodyPr/>
                    <a:lstStyle/>
                    <a:p>
                      <a:r>
                        <a:rPr lang="en-US" sz="175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750" dirty="0">
                          <a:latin typeface="Cambria" panose="02040503050406030204" pitchFamily="18" charset="0"/>
                          <a:ea typeface="Cambria" panose="02040503050406030204" pitchFamily="18" charset="0"/>
                        </a:rPr>
                        <a:t>Minimum Value</a:t>
                      </a: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a:latin typeface="Cambria" panose="02040503050406030204" pitchFamily="18" charset="0"/>
                          <a:ea typeface="Cambria" panose="02040503050406030204" pitchFamily="18" charset="0"/>
                        </a:rPr>
                        <a:t>Maximum Value</a:t>
                      </a:r>
                    </a:p>
                  </a:txBody>
                  <a:tcPr>
                    <a:solidFill>
                      <a:srgbClr val="CB8AD2"/>
                    </a:solidFill>
                  </a:tcPr>
                </a:tc>
                <a:tc>
                  <a:txBody>
                    <a:bodyPr/>
                    <a:lstStyle/>
                    <a:p>
                      <a:r>
                        <a:rPr lang="en-US" sz="1750" dirty="0">
                          <a:latin typeface="Cambria" panose="02040503050406030204" pitchFamily="18" charset="0"/>
                          <a:ea typeface="Cambria" panose="02040503050406030204" pitchFamily="18" charset="0"/>
                        </a:rPr>
                        <a:t>Default Value</a:t>
                      </a:r>
                    </a:p>
                  </a:txBody>
                  <a:tcPr>
                    <a:solidFill>
                      <a:srgbClr val="CB8AD2"/>
                    </a:solidFill>
                  </a:tcPr>
                </a:tc>
                <a:extLst>
                  <a:ext uri="{0D108BD9-81ED-4DB2-BD59-A6C34878D82A}">
                    <a16:rowId xmlns:a16="http://schemas.microsoft.com/office/drawing/2014/main" val="10000"/>
                  </a:ext>
                </a:extLst>
              </a:tr>
              <a:tr h="363486">
                <a:tc>
                  <a:txBody>
                    <a:bodyPr/>
                    <a:lstStyle/>
                    <a:p>
                      <a:pPr algn="l"/>
                      <a:r>
                        <a:rPr lang="en-US" sz="1750" dirty="0" err="1">
                          <a:latin typeface="Cambria" panose="02040503050406030204" pitchFamily="18" charset="0"/>
                          <a:ea typeface="Cambria" panose="02040503050406030204" pitchFamily="18" charset="0"/>
                        </a:rPr>
                        <a:t>boolean</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a:t>
                      </a: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a:t>
                      </a: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false</a:t>
                      </a:r>
                    </a:p>
                  </a:txBody>
                  <a:tcPr anchor="ctr">
                    <a:solidFill>
                      <a:schemeClr val="accent3">
                        <a:lumMod val="40000"/>
                        <a:lumOff val="60000"/>
                      </a:schemeClr>
                    </a:solidFill>
                  </a:tcPr>
                </a:tc>
                <a:extLst>
                  <a:ext uri="{0D108BD9-81ED-4DB2-BD59-A6C34878D82A}">
                    <a16:rowId xmlns:a16="http://schemas.microsoft.com/office/drawing/2014/main" val="10001"/>
                  </a:ext>
                </a:extLst>
              </a:tr>
              <a:tr h="363486">
                <a:tc>
                  <a:txBody>
                    <a:bodyPr/>
                    <a:lstStyle/>
                    <a:p>
                      <a:pPr algn="l"/>
                      <a:r>
                        <a:rPr lang="en-US" sz="1750" dirty="0">
                          <a:latin typeface="Cambria" panose="02040503050406030204" pitchFamily="18" charset="0"/>
                          <a:ea typeface="Cambria" panose="02040503050406030204" pitchFamily="18" charset="0"/>
                        </a:rPr>
                        <a:t>byte</a:t>
                      </a: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7 </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7</a:t>
                      </a:r>
                      <a:r>
                        <a:rPr lang="en-US" sz="1750" baseline="0" dirty="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0</a:t>
                      </a:r>
                    </a:p>
                  </a:txBody>
                  <a:tcPr anchor="ctr">
                    <a:solidFill>
                      <a:schemeClr val="accent3">
                        <a:lumMod val="40000"/>
                        <a:lumOff val="60000"/>
                      </a:schemeClr>
                    </a:solidFill>
                  </a:tcPr>
                </a:tc>
                <a:extLst>
                  <a:ext uri="{0D108BD9-81ED-4DB2-BD59-A6C34878D82A}">
                    <a16:rowId xmlns:a16="http://schemas.microsoft.com/office/drawing/2014/main" val="10002"/>
                  </a:ext>
                </a:extLst>
              </a:tr>
              <a:tr h="363486">
                <a:tc>
                  <a:txBody>
                    <a:bodyPr/>
                    <a:lstStyle/>
                    <a:p>
                      <a:pPr algn="l"/>
                      <a:r>
                        <a:rPr lang="en-US" sz="1750" dirty="0">
                          <a:latin typeface="Cambria" panose="02040503050406030204" pitchFamily="18" charset="0"/>
                          <a:ea typeface="Cambria" panose="02040503050406030204" pitchFamily="18" charset="0"/>
                        </a:rPr>
                        <a:t>short</a:t>
                      </a: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15</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15</a:t>
                      </a:r>
                      <a:r>
                        <a:rPr lang="en-US" sz="1750" baseline="0" dirty="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0</a:t>
                      </a:r>
                    </a:p>
                  </a:txBody>
                  <a:tcPr anchor="ctr">
                    <a:solidFill>
                      <a:schemeClr val="accent3">
                        <a:lumMod val="40000"/>
                        <a:lumOff val="60000"/>
                      </a:schemeClr>
                    </a:solidFill>
                  </a:tcPr>
                </a:tc>
                <a:extLst>
                  <a:ext uri="{0D108BD9-81ED-4DB2-BD59-A6C34878D82A}">
                    <a16:rowId xmlns:a16="http://schemas.microsoft.com/office/drawing/2014/main" val="10003"/>
                  </a:ext>
                </a:extLst>
              </a:tr>
              <a:tr h="363486">
                <a:tc>
                  <a:txBody>
                    <a:bodyPr/>
                    <a:lstStyle/>
                    <a:p>
                      <a:pPr algn="l"/>
                      <a:r>
                        <a:rPr lang="en-US" sz="1750" dirty="0" err="1">
                          <a:latin typeface="Cambria" panose="02040503050406030204" pitchFamily="18" charset="0"/>
                          <a:ea typeface="Cambria" panose="02040503050406030204" pitchFamily="18" charset="0"/>
                        </a:rPr>
                        <a:t>int</a:t>
                      </a:r>
                      <a:endParaRPr lang="en-US" sz="1750" dirty="0">
                        <a:latin typeface="Cambria" panose="02040503050406030204" pitchFamily="18" charset="0"/>
                        <a:ea typeface="Cambria" panose="02040503050406030204" pitchFamily="18" charset="0"/>
                      </a:endParaRP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31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31</a:t>
                      </a:r>
                      <a:r>
                        <a:rPr lang="en-US" sz="1750" baseline="0" dirty="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0</a:t>
                      </a:r>
                    </a:p>
                  </a:txBody>
                  <a:tcPr anchor="ctr">
                    <a:solidFill>
                      <a:schemeClr val="accent3">
                        <a:lumMod val="40000"/>
                        <a:lumOff val="60000"/>
                      </a:schemeClr>
                    </a:solidFill>
                  </a:tcPr>
                </a:tc>
                <a:extLst>
                  <a:ext uri="{0D108BD9-81ED-4DB2-BD59-A6C34878D82A}">
                    <a16:rowId xmlns:a16="http://schemas.microsoft.com/office/drawing/2014/main" val="10004"/>
                  </a:ext>
                </a:extLst>
              </a:tr>
              <a:tr h="363486">
                <a:tc>
                  <a:txBody>
                    <a:bodyPr/>
                    <a:lstStyle/>
                    <a:p>
                      <a:pPr algn="l"/>
                      <a:r>
                        <a:rPr lang="en-US" sz="1750" dirty="0">
                          <a:latin typeface="Cambria" panose="02040503050406030204" pitchFamily="18" charset="0"/>
                          <a:ea typeface="Cambria" panose="02040503050406030204" pitchFamily="18" charset="0"/>
                        </a:rPr>
                        <a:t>long</a:t>
                      </a: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63</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2</a:t>
                      </a:r>
                      <a:r>
                        <a:rPr lang="en-US" sz="1750" baseline="30000" dirty="0">
                          <a:latin typeface="Cambria" panose="02040503050406030204" pitchFamily="18" charset="0"/>
                          <a:ea typeface="Cambria" panose="02040503050406030204" pitchFamily="18" charset="0"/>
                        </a:rPr>
                        <a:t>63</a:t>
                      </a:r>
                      <a:r>
                        <a:rPr lang="en-US" sz="1750" baseline="0" dirty="0">
                          <a:latin typeface="Cambria" panose="02040503050406030204" pitchFamily="18" charset="0"/>
                          <a:ea typeface="Cambria" panose="02040503050406030204" pitchFamily="18" charset="0"/>
                        </a:rPr>
                        <a:t> -1</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0L</a:t>
                      </a:r>
                    </a:p>
                  </a:txBody>
                  <a:tcPr anchor="ctr">
                    <a:solidFill>
                      <a:schemeClr val="accent3">
                        <a:lumMod val="40000"/>
                        <a:lumOff val="60000"/>
                      </a:schemeClr>
                    </a:solidFill>
                  </a:tcPr>
                </a:tc>
                <a:extLst>
                  <a:ext uri="{0D108BD9-81ED-4DB2-BD59-A6C34878D82A}">
                    <a16:rowId xmlns:a16="http://schemas.microsoft.com/office/drawing/2014/main" val="10005"/>
                  </a:ext>
                </a:extLst>
              </a:tr>
              <a:tr h="363486">
                <a:tc>
                  <a:txBody>
                    <a:bodyPr/>
                    <a:lstStyle/>
                    <a:p>
                      <a:pPr algn="l"/>
                      <a:r>
                        <a:rPr lang="en-US" sz="1750" dirty="0">
                          <a:latin typeface="Cambria" panose="02040503050406030204" pitchFamily="18" charset="0"/>
                          <a:ea typeface="Cambria" panose="02040503050406030204" pitchFamily="18" charset="0"/>
                        </a:rPr>
                        <a:t>char</a:t>
                      </a: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‘\u0000’</a:t>
                      </a: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a:t>
                      </a:r>
                      <a:r>
                        <a:rPr lang="en-US" sz="1750" dirty="0" err="1">
                          <a:latin typeface="Cambria" panose="02040503050406030204" pitchFamily="18" charset="0"/>
                          <a:ea typeface="Cambria" panose="02040503050406030204" pitchFamily="18" charset="0"/>
                        </a:rPr>
                        <a:t>uFFFF</a:t>
                      </a:r>
                      <a:r>
                        <a:rPr lang="en-US" sz="1750" dirty="0">
                          <a:latin typeface="Cambria" panose="02040503050406030204" pitchFamily="18" charset="0"/>
                          <a:ea typeface="Cambria" panose="02040503050406030204" pitchFamily="18" charset="0"/>
                        </a:rPr>
                        <a:t>’</a:t>
                      </a: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‘\u0000’</a:t>
                      </a:r>
                    </a:p>
                  </a:txBody>
                  <a:tcPr anchor="ctr">
                    <a:solidFill>
                      <a:schemeClr val="accent3">
                        <a:lumMod val="40000"/>
                        <a:lumOff val="60000"/>
                      </a:schemeClr>
                    </a:solidFill>
                  </a:tcPr>
                </a:tc>
                <a:extLst>
                  <a:ext uri="{0D108BD9-81ED-4DB2-BD59-A6C34878D82A}">
                    <a16:rowId xmlns:a16="http://schemas.microsoft.com/office/drawing/2014/main" val="10006"/>
                  </a:ext>
                </a:extLst>
              </a:tr>
              <a:tr h="363486">
                <a:tc rowSpan="2">
                  <a:txBody>
                    <a:bodyPr/>
                    <a:lstStyle/>
                    <a:p>
                      <a:pPr algn="l"/>
                      <a:r>
                        <a:rPr lang="en-US" sz="1750" dirty="0">
                          <a:latin typeface="Cambria" panose="02040503050406030204" pitchFamily="18" charset="0"/>
                          <a:ea typeface="Cambria" panose="02040503050406030204" pitchFamily="18" charset="0"/>
                        </a:rPr>
                        <a:t>float</a:t>
                      </a: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-3.4 x 10</a:t>
                      </a:r>
                      <a:r>
                        <a:rPr lang="en-US" sz="1750" baseline="30000" dirty="0">
                          <a:latin typeface="Cambria" panose="02040503050406030204" pitchFamily="18" charset="0"/>
                          <a:ea typeface="Cambria" panose="02040503050406030204" pitchFamily="18" charset="0"/>
                        </a:rPr>
                        <a:t>38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-1.4 x 10</a:t>
                      </a:r>
                      <a:r>
                        <a:rPr lang="en-US" sz="1750" baseline="30000" dirty="0">
                          <a:latin typeface="Cambria" panose="02040503050406030204" pitchFamily="18" charset="0"/>
                          <a:ea typeface="Cambria" panose="02040503050406030204" pitchFamily="18" charset="0"/>
                        </a:rPr>
                        <a:t>-45</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rowSpan="2">
                  <a:txBody>
                    <a:bodyPr/>
                    <a:lstStyle/>
                    <a:p>
                      <a:pPr algn="ctr"/>
                      <a:r>
                        <a:rPr lang="en-US" sz="1750" dirty="0">
                          <a:latin typeface="Cambria" panose="02040503050406030204" pitchFamily="18" charset="0"/>
                          <a:ea typeface="Cambria" panose="02040503050406030204" pitchFamily="18" charset="0"/>
                        </a:rPr>
                        <a:t>0.0F</a:t>
                      </a:r>
                    </a:p>
                  </a:txBody>
                  <a:tcPr anchor="ctr">
                    <a:solidFill>
                      <a:schemeClr val="accent3">
                        <a:lumMod val="40000"/>
                        <a:lumOff val="60000"/>
                      </a:schemeClr>
                    </a:solidFill>
                  </a:tcPr>
                </a:tc>
                <a:extLst>
                  <a:ext uri="{0D108BD9-81ED-4DB2-BD59-A6C34878D82A}">
                    <a16:rowId xmlns:a16="http://schemas.microsoft.com/office/drawing/2014/main" val="10007"/>
                  </a:ext>
                </a:extLst>
              </a:tr>
              <a:tr h="363486">
                <a:tc vMerge="1">
                  <a:txBody>
                    <a:bodyPr/>
                    <a:lstStyle/>
                    <a:p>
                      <a:endParaRPr lang="en-US"/>
                    </a:p>
                  </a:txBody>
                  <a:tcPr/>
                </a:tc>
                <a:tc>
                  <a:txBody>
                    <a:bodyPr/>
                    <a:lstStyle/>
                    <a:p>
                      <a:pPr algn="ctr"/>
                      <a:r>
                        <a:rPr lang="en-US" sz="1750" dirty="0">
                          <a:latin typeface="Cambria" panose="02040503050406030204" pitchFamily="18" charset="0"/>
                          <a:ea typeface="Cambria" panose="02040503050406030204" pitchFamily="18" charset="0"/>
                        </a:rPr>
                        <a:t>1.4 x 10</a:t>
                      </a:r>
                      <a:r>
                        <a:rPr lang="en-US" sz="1750" baseline="30000" dirty="0">
                          <a:latin typeface="Cambria" panose="02040503050406030204" pitchFamily="18" charset="0"/>
                          <a:ea typeface="Cambria" panose="02040503050406030204" pitchFamily="18" charset="0"/>
                        </a:rPr>
                        <a:t>-45</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3.4 x 10</a:t>
                      </a:r>
                      <a:r>
                        <a:rPr lang="en-US" sz="1750" baseline="30000" dirty="0">
                          <a:latin typeface="Cambria" panose="02040503050406030204" pitchFamily="18" charset="0"/>
                          <a:ea typeface="Cambria" panose="02040503050406030204" pitchFamily="18" charset="0"/>
                        </a:rPr>
                        <a:t>38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08"/>
                  </a:ext>
                </a:extLst>
              </a:tr>
              <a:tr h="363486">
                <a:tc rowSpan="2">
                  <a:txBody>
                    <a:bodyPr/>
                    <a:lstStyle/>
                    <a:p>
                      <a:pPr algn="l"/>
                      <a:r>
                        <a:rPr lang="en-US" sz="1750" dirty="0">
                          <a:latin typeface="Cambria" panose="02040503050406030204" pitchFamily="18" charset="0"/>
                          <a:ea typeface="Cambria" panose="02040503050406030204" pitchFamily="18" charset="0"/>
                        </a:rPr>
                        <a:t>double</a:t>
                      </a:r>
                    </a:p>
                  </a:txBody>
                  <a:tcPr anchor="ctr">
                    <a:solidFill>
                      <a:srgbClr val="74FF71"/>
                    </a:solidFill>
                  </a:tcPr>
                </a:tc>
                <a:tc>
                  <a:txBody>
                    <a:bodyPr/>
                    <a:lstStyle/>
                    <a:p>
                      <a:pPr algn="ctr"/>
                      <a:r>
                        <a:rPr lang="en-US" sz="1750" dirty="0">
                          <a:latin typeface="Cambria" panose="02040503050406030204" pitchFamily="18" charset="0"/>
                          <a:ea typeface="Cambria" panose="02040503050406030204" pitchFamily="18" charset="0"/>
                        </a:rPr>
                        <a:t>-1.79 x 10</a:t>
                      </a:r>
                      <a:r>
                        <a:rPr lang="en-US" sz="1750" baseline="30000" dirty="0">
                          <a:latin typeface="Cambria" panose="02040503050406030204" pitchFamily="18" charset="0"/>
                          <a:ea typeface="Cambria" panose="02040503050406030204" pitchFamily="18" charset="0"/>
                        </a:rPr>
                        <a:t>308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750" dirty="0">
                          <a:latin typeface="Cambria" panose="02040503050406030204" pitchFamily="18" charset="0"/>
                          <a:ea typeface="Cambria" panose="02040503050406030204" pitchFamily="18" charset="0"/>
                        </a:rPr>
                        <a:t>-4.9 x 10</a:t>
                      </a:r>
                      <a:r>
                        <a:rPr lang="en-US" sz="1750" baseline="30000" dirty="0">
                          <a:latin typeface="Cambria" panose="02040503050406030204" pitchFamily="18" charset="0"/>
                          <a:ea typeface="Cambria" panose="02040503050406030204" pitchFamily="18" charset="0"/>
                        </a:rPr>
                        <a:t>-324</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rowSpan="2">
                  <a:txBody>
                    <a:bodyPr/>
                    <a:lstStyle/>
                    <a:p>
                      <a:pPr algn="ctr"/>
                      <a:r>
                        <a:rPr lang="en-US" sz="1750" dirty="0">
                          <a:latin typeface="Cambria" panose="02040503050406030204" pitchFamily="18" charset="0"/>
                          <a:ea typeface="Cambria" panose="02040503050406030204" pitchFamily="18" charset="0"/>
                        </a:rPr>
                        <a:t>0.0</a:t>
                      </a:r>
                    </a:p>
                  </a:txBody>
                  <a:tcPr anchor="ctr">
                    <a:solidFill>
                      <a:schemeClr val="accent3">
                        <a:lumMod val="40000"/>
                        <a:lumOff val="60000"/>
                      </a:schemeClr>
                    </a:solidFill>
                  </a:tcPr>
                </a:tc>
                <a:extLst>
                  <a:ext uri="{0D108BD9-81ED-4DB2-BD59-A6C34878D82A}">
                    <a16:rowId xmlns:a16="http://schemas.microsoft.com/office/drawing/2014/main" val="10009"/>
                  </a:ext>
                </a:extLst>
              </a:tr>
              <a:tr h="363486">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50" dirty="0">
                          <a:latin typeface="Cambria" panose="02040503050406030204" pitchFamily="18" charset="0"/>
                          <a:ea typeface="Cambria" panose="02040503050406030204" pitchFamily="18" charset="0"/>
                        </a:rPr>
                        <a:t>4.9 x 10</a:t>
                      </a:r>
                      <a:r>
                        <a:rPr lang="en-US" sz="1750" baseline="30000" dirty="0">
                          <a:latin typeface="Cambria" panose="02040503050406030204" pitchFamily="18" charset="0"/>
                          <a:ea typeface="Cambria" panose="02040503050406030204" pitchFamily="18" charset="0"/>
                        </a:rPr>
                        <a:t>-324</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50" dirty="0">
                          <a:latin typeface="Cambria" panose="02040503050406030204" pitchFamily="18" charset="0"/>
                          <a:ea typeface="Cambria" panose="02040503050406030204" pitchFamily="18" charset="0"/>
                        </a:rPr>
                        <a:t>1.79 x 10</a:t>
                      </a:r>
                      <a:r>
                        <a:rPr lang="en-US" sz="1750" baseline="30000" dirty="0">
                          <a:latin typeface="Cambria" panose="02040503050406030204" pitchFamily="18" charset="0"/>
                          <a:ea typeface="Cambria" panose="02040503050406030204" pitchFamily="18" charset="0"/>
                        </a:rPr>
                        <a:t>308</a:t>
                      </a:r>
                      <a:endParaRPr lang="en-US" sz="175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vMerge="1">
                  <a:txBody>
                    <a:bodyPr/>
                    <a:lstStyle/>
                    <a:p>
                      <a:endParaRPr lang="en-US"/>
                    </a:p>
                  </a:txBody>
                  <a:tcPr/>
                </a:tc>
                <a:extLst>
                  <a:ext uri="{0D108BD9-81ED-4DB2-BD59-A6C34878D82A}">
                    <a16:rowId xmlns:a16="http://schemas.microsoft.com/office/drawing/2014/main" val="10010"/>
                  </a:ext>
                </a:extLst>
              </a:tr>
            </a:tbl>
          </a:graphicData>
        </a:graphic>
      </p:graphicFrame>
      <p:sp>
        <p:nvSpPr>
          <p:cNvPr id="7" name="TextBox 6"/>
          <p:cNvSpPr txBox="1"/>
          <p:nvPr/>
        </p:nvSpPr>
        <p:spPr>
          <a:xfrm>
            <a:off x="6958013" y="2111953"/>
            <a:ext cx="1928812" cy="923330"/>
          </a:xfrm>
          <a:prstGeom prst="rect">
            <a:avLst/>
          </a:prstGeom>
          <a:solidFill>
            <a:srgbClr val="F2D776"/>
          </a:solidFill>
        </p:spPr>
        <p:txBody>
          <a:bodyPr wrap="square" rtlCol="0">
            <a:spAutoFit/>
          </a:bodyPr>
          <a:lstStyle/>
          <a:p>
            <a:pPr algn="just"/>
            <a:r>
              <a:rPr lang="en-US" sz="1750" dirty="0" err="1">
                <a:latin typeface="Cambria" panose="02040503050406030204" pitchFamily="18" charset="0"/>
                <a:ea typeface="Cambria" panose="02040503050406030204" pitchFamily="18" charset="0"/>
              </a:rPr>
              <a:t>boolean</a:t>
            </a:r>
            <a:r>
              <a:rPr lang="en-US" sz="1750" dirty="0">
                <a:latin typeface="Cambria" panose="02040503050406030204" pitchFamily="18" charset="0"/>
                <a:ea typeface="Cambria" panose="02040503050406030204" pitchFamily="18" charset="0"/>
              </a:rPr>
              <a:t> has only 2 values:</a:t>
            </a:r>
          </a:p>
          <a:p>
            <a:pPr algn="just"/>
            <a:r>
              <a:rPr lang="en-US" sz="1750" dirty="0">
                <a:latin typeface="Cambria" panose="02040503050406030204" pitchFamily="18" charset="0"/>
                <a:ea typeface="Cambria" panose="02040503050406030204" pitchFamily="18" charset="0"/>
              </a:rPr>
              <a:t>true and false</a:t>
            </a:r>
          </a:p>
        </p:txBody>
      </p:sp>
      <p:sp>
        <p:nvSpPr>
          <p:cNvPr id="8" name="TextBox 7"/>
          <p:cNvSpPr txBox="1"/>
          <p:nvPr/>
        </p:nvSpPr>
        <p:spPr>
          <a:xfrm>
            <a:off x="6958013" y="3161034"/>
            <a:ext cx="1928812" cy="1438855"/>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Question is, </a:t>
            </a:r>
          </a:p>
          <a:p>
            <a:pPr algn="just"/>
            <a:r>
              <a:rPr lang="en-US" sz="1750" dirty="0">
                <a:latin typeface="Cambria" panose="02040503050406030204" pitchFamily="18" charset="0"/>
                <a:ea typeface="Cambria" panose="02040503050406030204" pitchFamily="18" charset="0"/>
              </a:rPr>
              <a:t>How to calculate Value ranges for the other data types?</a:t>
            </a:r>
          </a:p>
        </p:txBody>
      </p:sp>
      <p:sp>
        <p:nvSpPr>
          <p:cNvPr id="9" name="TextBox 8"/>
          <p:cNvSpPr txBox="1"/>
          <p:nvPr/>
        </p:nvSpPr>
        <p:spPr>
          <a:xfrm>
            <a:off x="6958014" y="4779159"/>
            <a:ext cx="1928811" cy="1331134"/>
          </a:xfrm>
          <a:prstGeom prst="rect">
            <a:avLst/>
          </a:prstGeom>
          <a:solidFill>
            <a:srgbClr val="F2D776"/>
          </a:solidFill>
        </p:spPr>
        <p:txBody>
          <a:bodyPr wrap="square" rtlCol="0">
            <a:spAutoFit/>
          </a:bodyPr>
          <a:lstStyle/>
          <a:p>
            <a:pPr algn="just"/>
            <a:r>
              <a:rPr lang="en-US" sz="1750" b="1" dirty="0">
                <a:latin typeface="Cambria" panose="02040503050406030204" pitchFamily="18" charset="0"/>
                <a:ea typeface="Cambria" panose="02040503050406030204" pitchFamily="18" charset="0"/>
              </a:rPr>
              <a:t>Formula:</a:t>
            </a:r>
          </a:p>
          <a:p>
            <a:pPr algn="just"/>
            <a:endParaRPr lang="en-US" sz="1550" dirty="0">
              <a:latin typeface="Cambria" panose="02040503050406030204" pitchFamily="18" charset="0"/>
              <a:ea typeface="Cambria" panose="02040503050406030204" pitchFamily="18" charset="0"/>
            </a:endParaRPr>
          </a:p>
          <a:p>
            <a:pPr algn="just"/>
            <a:r>
              <a:rPr lang="en-US" sz="1550" dirty="0">
                <a:latin typeface="Cambria" panose="02040503050406030204" pitchFamily="18" charset="0"/>
                <a:ea typeface="Cambria" panose="02040503050406030204" pitchFamily="18" charset="0"/>
              </a:rPr>
              <a:t>If number of bits = n</a:t>
            </a:r>
          </a:p>
          <a:p>
            <a:pPr algn="just"/>
            <a:r>
              <a:rPr lang="en-US" sz="1600" dirty="0">
                <a:latin typeface="Cambria" panose="02040503050406030204" pitchFamily="18" charset="0"/>
                <a:ea typeface="Cambria" panose="02040503050406030204" pitchFamily="18" charset="0"/>
              </a:rPr>
              <a:t>Min Value = -2</a:t>
            </a:r>
            <a:r>
              <a:rPr lang="en-US" sz="1600" baseline="30000" dirty="0">
                <a:latin typeface="Cambria" panose="02040503050406030204" pitchFamily="18" charset="0"/>
                <a:ea typeface="Cambria" panose="02040503050406030204" pitchFamily="18" charset="0"/>
              </a:rPr>
              <a:t>n-1</a:t>
            </a:r>
          </a:p>
          <a:p>
            <a:pPr algn="just"/>
            <a:r>
              <a:rPr lang="en-US" sz="1600" dirty="0">
                <a:latin typeface="Cambria" panose="02040503050406030204" pitchFamily="18" charset="0"/>
                <a:ea typeface="Cambria" panose="02040503050406030204" pitchFamily="18" charset="0"/>
              </a:rPr>
              <a:t>Max Value = 2</a:t>
            </a:r>
            <a:r>
              <a:rPr lang="en-US" sz="1600" baseline="30000" dirty="0">
                <a:latin typeface="Cambria" panose="02040503050406030204" pitchFamily="18" charset="0"/>
                <a:ea typeface="Cambria" panose="02040503050406030204" pitchFamily="18" charset="0"/>
              </a:rPr>
              <a:t>n</a:t>
            </a:r>
            <a:r>
              <a:rPr lang="en-US" sz="1600" dirty="0">
                <a:latin typeface="Cambria" panose="02040503050406030204" pitchFamily="18" charset="0"/>
                <a:ea typeface="Cambria" panose="02040503050406030204" pitchFamily="18" charset="0"/>
              </a:rPr>
              <a:t> – 1</a:t>
            </a:r>
          </a:p>
        </p:txBody>
      </p:sp>
      <p:sp>
        <p:nvSpPr>
          <p:cNvPr id="3" name="Slide Number Placeholder 2">
            <a:extLst>
              <a:ext uri="{FF2B5EF4-FFF2-40B4-BE49-F238E27FC236}">
                <a16:creationId xmlns:a16="http://schemas.microsoft.com/office/drawing/2014/main" id="{74C5A506-6B16-42EA-964E-3374B3BFD76A}"/>
              </a:ext>
            </a:extLst>
          </p:cNvPr>
          <p:cNvSpPr>
            <a:spLocks noGrp="1"/>
          </p:cNvSpPr>
          <p:nvPr>
            <p:ph type="sldNum" sz="quarter" idx="12"/>
          </p:nvPr>
        </p:nvSpPr>
        <p:spPr/>
        <p:txBody>
          <a:bodyPr/>
          <a:lstStyle/>
          <a:p>
            <a:fld id="{5FD889E0-CAB2-4699-909D-B9A88D47ACBE}" type="slidenum">
              <a:rPr lang="en-US" smtClean="0"/>
              <a:t>8</a:t>
            </a:fld>
            <a:endParaRPr lang="en-US"/>
          </a:p>
        </p:txBody>
      </p:sp>
    </p:spTree>
    <p:extLst>
      <p:ext uri="{BB962C8B-B14F-4D97-AF65-F5344CB8AC3E}">
        <p14:creationId xmlns:p14="http://schemas.microsoft.com/office/powerpoint/2010/main" val="125856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Types in Java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Calculating Value Ranges</a:t>
            </a:r>
            <a:endParaRPr lang="x-none" dirty="0"/>
          </a:p>
        </p:txBody>
      </p:sp>
      <p:graphicFrame>
        <p:nvGraphicFramePr>
          <p:cNvPr id="6" name="Table 5"/>
          <p:cNvGraphicFramePr>
            <a:graphicFrameLocks noGrp="1"/>
          </p:cNvGraphicFramePr>
          <p:nvPr>
            <p:extLst>
              <p:ext uri="{D42A27DB-BD31-4B8C-83A1-F6EECF244321}">
                <p14:modId xmlns:p14="http://schemas.microsoft.com/office/powerpoint/2010/main" val="3331109291"/>
              </p:ext>
            </p:extLst>
          </p:nvPr>
        </p:nvGraphicFramePr>
        <p:xfrm>
          <a:off x="357650" y="2113839"/>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365760">
                <a:tc>
                  <a:txBody>
                    <a:bodyPr/>
                    <a:lstStyle/>
                    <a:p>
                      <a:r>
                        <a:rPr lang="en-US" sz="180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800" dirty="0">
                          <a:latin typeface="Cambria" panose="02040503050406030204" pitchFamily="18" charset="0"/>
                          <a:ea typeface="Cambria" panose="02040503050406030204" pitchFamily="18" charset="0"/>
                        </a:rPr>
                        <a:t>Minimum Value</a:t>
                      </a: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365760">
                <a:tc>
                  <a:txBody>
                    <a:bodyPr/>
                    <a:lstStyle/>
                    <a:p>
                      <a:pPr algn="l"/>
                      <a:r>
                        <a:rPr lang="en-US" sz="1800" dirty="0">
                          <a:latin typeface="Cambria" panose="02040503050406030204" pitchFamily="18" charset="0"/>
                          <a:ea typeface="Cambria" panose="02040503050406030204" pitchFamily="18" charset="0"/>
                        </a:rPr>
                        <a:t>byte</a:t>
                      </a:r>
                    </a:p>
                  </a:txBody>
                  <a:tcPr anchor="ctr">
                    <a:solidFill>
                      <a:srgbClr val="74FF71"/>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7" name="TextBox 6"/>
          <p:cNvSpPr txBox="1"/>
          <p:nvPr/>
        </p:nvSpPr>
        <p:spPr>
          <a:xfrm>
            <a:off x="5343528" y="2108375"/>
            <a:ext cx="3571875" cy="369332"/>
          </a:xfrm>
          <a:prstGeom prst="rect">
            <a:avLst/>
          </a:prstGeom>
          <a:solidFill>
            <a:srgbClr val="F2D776"/>
          </a:solidFill>
        </p:spPr>
        <p:txBody>
          <a:bodyPr wrap="square" rtlCol="0">
            <a:spAutoFit/>
          </a:bodyPr>
          <a:lstStyle/>
          <a:p>
            <a:pPr algn="ctr"/>
            <a:r>
              <a:rPr lang="en-US" dirty="0">
                <a:latin typeface="Cambria" panose="02040503050406030204" pitchFamily="18" charset="0"/>
                <a:ea typeface="Cambria" panose="02040503050406030204" pitchFamily="18" charset="0"/>
              </a:rPr>
              <a:t>Size of byte is 1Byte [8 bits]</a:t>
            </a:r>
          </a:p>
        </p:txBody>
      </p:sp>
      <p:sp>
        <p:nvSpPr>
          <p:cNvPr id="8" name="TextBox 7"/>
          <p:cNvSpPr txBox="1"/>
          <p:nvPr/>
        </p:nvSpPr>
        <p:spPr>
          <a:xfrm>
            <a:off x="366480" y="3268763"/>
            <a:ext cx="4793597" cy="1200329"/>
          </a:xfrm>
          <a:prstGeom prst="rect">
            <a:avLst/>
          </a:prstGeom>
          <a:solidFill>
            <a:schemeClr val="accent6">
              <a:lumMod val="40000"/>
              <a:lumOff val="60000"/>
            </a:schemeClr>
          </a:solidFill>
        </p:spPr>
        <p:txBody>
          <a:bodyPr wrap="square" rtlCol="0">
            <a:spAutoFit/>
          </a:bodyPr>
          <a:lstStyle/>
          <a:p>
            <a:r>
              <a:rPr lang="en-US" dirty="0">
                <a:latin typeface="Cambria" panose="02040503050406030204" pitchFamily="18" charset="0"/>
                <a:ea typeface="Cambria" panose="02040503050406030204" pitchFamily="18" charset="0"/>
              </a:rPr>
              <a:t>Lets, declare two byte type variable and draw the memory representation for them</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byte b1, b2;</a:t>
            </a:r>
          </a:p>
        </p:txBody>
      </p:sp>
      <p:graphicFrame>
        <p:nvGraphicFramePr>
          <p:cNvPr id="3" name="Table 2"/>
          <p:cNvGraphicFramePr>
            <a:graphicFrameLocks noGrp="1"/>
          </p:cNvGraphicFramePr>
          <p:nvPr>
            <p:extLst>
              <p:ext uri="{D42A27DB-BD31-4B8C-83A1-F6EECF244321}">
                <p14:modId xmlns:p14="http://schemas.microsoft.com/office/powerpoint/2010/main" val="630427320"/>
              </p:ext>
            </p:extLst>
          </p:nvPr>
        </p:nvGraphicFramePr>
        <p:xfrm>
          <a:off x="366477" y="4768851"/>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a:t>b1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63370130"/>
              </p:ext>
            </p:extLst>
          </p:nvPr>
        </p:nvGraphicFramePr>
        <p:xfrm>
          <a:off x="366477" y="5327015"/>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a:t>b2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TextBox 10"/>
          <p:cNvSpPr txBox="1"/>
          <p:nvPr/>
        </p:nvSpPr>
        <p:spPr>
          <a:xfrm>
            <a:off x="5343526" y="2630115"/>
            <a:ext cx="3571875" cy="2031325"/>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Known as Sign Bit. Represents whether the number is Positive or negative. </a:t>
            </a:r>
          </a:p>
          <a:p>
            <a:pPr algn="just"/>
            <a:r>
              <a:rPr lang="en-US" dirty="0">
                <a:latin typeface="Cambria" panose="02040503050406030204" pitchFamily="18" charset="0"/>
                <a:ea typeface="Cambria" panose="02040503050406030204" pitchFamily="18" charset="0"/>
              </a:rPr>
              <a:t>If the value of sign bit is 1, it is a negative number</a:t>
            </a:r>
          </a:p>
          <a:p>
            <a:pPr algn="just"/>
            <a:r>
              <a:rPr lang="en-US" dirty="0">
                <a:latin typeface="Cambria" panose="02040503050406030204" pitchFamily="18" charset="0"/>
                <a:ea typeface="Cambria" panose="02040503050406030204" pitchFamily="18" charset="0"/>
              </a:rPr>
              <a:t>If the value of sign bit is 0, it is a positive number</a:t>
            </a:r>
          </a:p>
        </p:txBody>
      </p:sp>
      <p:graphicFrame>
        <p:nvGraphicFramePr>
          <p:cNvPr id="12" name="Table 11"/>
          <p:cNvGraphicFramePr>
            <a:graphicFrameLocks noGrp="1"/>
          </p:cNvGraphicFramePr>
          <p:nvPr>
            <p:extLst>
              <p:ext uri="{D42A27DB-BD31-4B8C-83A1-F6EECF244321}">
                <p14:modId xmlns:p14="http://schemas.microsoft.com/office/powerpoint/2010/main" val="3074961248"/>
              </p:ext>
            </p:extLst>
          </p:nvPr>
        </p:nvGraphicFramePr>
        <p:xfrm>
          <a:off x="366477" y="4775484"/>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a:t>b1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88717701"/>
              </p:ext>
            </p:extLst>
          </p:nvPr>
        </p:nvGraphicFramePr>
        <p:xfrm>
          <a:off x="366477" y="5332740"/>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a:t>b2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03595404"/>
              </p:ext>
            </p:extLst>
          </p:nvPr>
        </p:nvGraphicFramePr>
        <p:xfrm>
          <a:off x="378477" y="4770513"/>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a:t>b1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44268567"/>
              </p:ext>
            </p:extLst>
          </p:nvPr>
        </p:nvGraphicFramePr>
        <p:xfrm>
          <a:off x="361709" y="5330839"/>
          <a:ext cx="54864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75920">
                <a:tc>
                  <a:txBody>
                    <a:bodyPr/>
                    <a:lstStyle/>
                    <a:p>
                      <a:r>
                        <a:rPr lang="en-US" sz="1900" dirty="0"/>
                        <a:t>b2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00"/>
                    </a:solidFill>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9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TextBox 15"/>
          <p:cNvSpPr txBox="1"/>
          <p:nvPr/>
        </p:nvSpPr>
        <p:spPr>
          <a:xfrm>
            <a:off x="6067421" y="4789579"/>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Rest of the bits are 0</a:t>
            </a:r>
          </a:p>
        </p:txBody>
      </p:sp>
      <p:sp>
        <p:nvSpPr>
          <p:cNvPr id="17" name="TextBox 16"/>
          <p:cNvSpPr txBox="1"/>
          <p:nvPr/>
        </p:nvSpPr>
        <p:spPr>
          <a:xfrm>
            <a:off x="6067421" y="5353777"/>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Rest of the bits are 1</a:t>
            </a:r>
          </a:p>
        </p:txBody>
      </p:sp>
      <p:sp>
        <p:nvSpPr>
          <p:cNvPr id="18" name="TextBox 17"/>
          <p:cNvSpPr txBox="1"/>
          <p:nvPr/>
        </p:nvSpPr>
        <p:spPr>
          <a:xfrm>
            <a:off x="6067421" y="4787199"/>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decimal is -128</a:t>
            </a:r>
          </a:p>
        </p:txBody>
      </p:sp>
      <p:sp>
        <p:nvSpPr>
          <p:cNvPr id="19" name="TextBox 18"/>
          <p:cNvSpPr txBox="1"/>
          <p:nvPr/>
        </p:nvSpPr>
        <p:spPr>
          <a:xfrm>
            <a:off x="6072189" y="5351397"/>
            <a:ext cx="2833688"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Equivalent decimal is 127</a:t>
            </a:r>
          </a:p>
        </p:txBody>
      </p:sp>
      <p:graphicFrame>
        <p:nvGraphicFramePr>
          <p:cNvPr id="20" name="Table 19"/>
          <p:cNvGraphicFramePr>
            <a:graphicFrameLocks noGrp="1"/>
          </p:cNvGraphicFramePr>
          <p:nvPr>
            <p:extLst>
              <p:ext uri="{D42A27DB-BD31-4B8C-83A1-F6EECF244321}">
                <p14:modId xmlns:p14="http://schemas.microsoft.com/office/powerpoint/2010/main" val="1142080407"/>
              </p:ext>
            </p:extLst>
          </p:nvPr>
        </p:nvGraphicFramePr>
        <p:xfrm>
          <a:off x="365786" y="2116469"/>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365760">
                <a:tc>
                  <a:txBody>
                    <a:bodyPr/>
                    <a:lstStyle/>
                    <a:p>
                      <a:r>
                        <a:rPr lang="en-US" sz="180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800" dirty="0">
                          <a:latin typeface="Cambria" panose="02040503050406030204" pitchFamily="18" charset="0"/>
                          <a:ea typeface="Cambria" panose="02040503050406030204" pitchFamily="18" charset="0"/>
                        </a:rPr>
                        <a:t>Minimum Value</a:t>
                      </a: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365760">
                <a:tc>
                  <a:txBody>
                    <a:bodyPr/>
                    <a:lstStyle/>
                    <a:p>
                      <a:pPr algn="l"/>
                      <a:r>
                        <a:rPr lang="en-US" sz="1800" dirty="0">
                          <a:latin typeface="Cambria" panose="02040503050406030204" pitchFamily="18" charset="0"/>
                          <a:ea typeface="Cambria" panose="02040503050406030204" pitchFamily="18" charset="0"/>
                        </a:rPr>
                        <a:t>byte</a:t>
                      </a:r>
                    </a:p>
                  </a:txBody>
                  <a:tcPr anchor="ctr">
                    <a:solidFill>
                      <a:srgbClr val="74FF71"/>
                    </a:solidFill>
                  </a:tcPr>
                </a:tc>
                <a:tc>
                  <a:txBody>
                    <a:bodyPr/>
                    <a:lstStyle/>
                    <a:p>
                      <a:pPr algn="ctr"/>
                      <a:r>
                        <a:rPr lang="en-US" sz="1800" dirty="0">
                          <a:latin typeface="Cambria" panose="02040503050406030204" pitchFamily="18" charset="0"/>
                          <a:ea typeface="Cambria" panose="02040503050406030204" pitchFamily="18" charset="0"/>
                        </a:rPr>
                        <a:t>-128</a:t>
                      </a:r>
                    </a:p>
                  </a:txBody>
                  <a:tcPr anchor="ctr">
                    <a:solidFill>
                      <a:schemeClr val="accent3">
                        <a:lumMod val="40000"/>
                        <a:lumOff val="60000"/>
                      </a:schemeClr>
                    </a:solidFill>
                  </a:tcPr>
                </a:tc>
                <a:tc>
                  <a:txBody>
                    <a:bodyPr/>
                    <a:lstStyle/>
                    <a:p>
                      <a:pPr algn="ctr"/>
                      <a:r>
                        <a:rPr lang="en-US" sz="1800" dirty="0">
                          <a:latin typeface="Cambria" panose="02040503050406030204" pitchFamily="18" charset="0"/>
                          <a:ea typeface="Cambria" panose="02040503050406030204" pitchFamily="18" charset="0"/>
                        </a:rPr>
                        <a:t>127</a:t>
                      </a: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70707495"/>
              </p:ext>
            </p:extLst>
          </p:nvPr>
        </p:nvGraphicFramePr>
        <p:xfrm>
          <a:off x="361718" y="2121448"/>
          <a:ext cx="4793599" cy="731520"/>
        </p:xfrm>
        <a:graphic>
          <a:graphicData uri="http://schemas.openxmlformats.org/drawingml/2006/table">
            <a:tbl>
              <a:tblPr firstRow="1" bandRow="1">
                <a:tableStyleId>{5940675A-B579-460E-94D1-54222C63F5DA}</a:tableStyleId>
              </a:tblPr>
              <a:tblGrid>
                <a:gridCol w="1169599">
                  <a:extLst>
                    <a:ext uri="{9D8B030D-6E8A-4147-A177-3AD203B41FA5}">
                      <a16:colId xmlns:a16="http://schemas.microsoft.com/office/drawing/2014/main" val="20000"/>
                    </a:ext>
                  </a:extLst>
                </a:gridCol>
                <a:gridCol w="1838061">
                  <a:extLst>
                    <a:ext uri="{9D8B030D-6E8A-4147-A177-3AD203B41FA5}">
                      <a16:colId xmlns:a16="http://schemas.microsoft.com/office/drawing/2014/main" val="20001"/>
                    </a:ext>
                  </a:extLst>
                </a:gridCol>
                <a:gridCol w="1785939">
                  <a:extLst>
                    <a:ext uri="{9D8B030D-6E8A-4147-A177-3AD203B41FA5}">
                      <a16:colId xmlns:a16="http://schemas.microsoft.com/office/drawing/2014/main" val="20002"/>
                    </a:ext>
                  </a:extLst>
                </a:gridCol>
              </a:tblGrid>
              <a:tr h="274320">
                <a:tc>
                  <a:txBody>
                    <a:bodyPr/>
                    <a:lstStyle/>
                    <a:p>
                      <a:r>
                        <a:rPr lang="en-US" sz="1800" dirty="0">
                          <a:latin typeface="Cambria" panose="02040503050406030204" pitchFamily="18" charset="0"/>
                          <a:ea typeface="Cambria" panose="02040503050406030204" pitchFamily="18" charset="0"/>
                        </a:rPr>
                        <a:t>Data Type</a:t>
                      </a:r>
                    </a:p>
                  </a:txBody>
                  <a:tcPr>
                    <a:solidFill>
                      <a:srgbClr val="CB8AD2"/>
                    </a:solidFill>
                  </a:tcPr>
                </a:tc>
                <a:tc>
                  <a:txBody>
                    <a:bodyPr/>
                    <a:lstStyle/>
                    <a:p>
                      <a:r>
                        <a:rPr lang="en-US" sz="1800" dirty="0">
                          <a:latin typeface="Cambria" panose="02040503050406030204" pitchFamily="18" charset="0"/>
                          <a:ea typeface="Cambria" panose="02040503050406030204" pitchFamily="18" charset="0"/>
                        </a:rPr>
                        <a:t>Minimum Value</a:t>
                      </a:r>
                    </a:p>
                  </a:txBody>
                  <a:tcPr>
                    <a:solidFill>
                      <a:srgbClr val="CB8AD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mbria" panose="02040503050406030204" pitchFamily="18" charset="0"/>
                          <a:ea typeface="Cambria" panose="02040503050406030204" pitchFamily="18" charset="0"/>
                        </a:rPr>
                        <a:t>Maximum Value</a:t>
                      </a:r>
                    </a:p>
                  </a:txBody>
                  <a:tcPr>
                    <a:solidFill>
                      <a:srgbClr val="CB8AD2"/>
                    </a:solidFill>
                  </a:tcPr>
                </a:tc>
                <a:extLst>
                  <a:ext uri="{0D108BD9-81ED-4DB2-BD59-A6C34878D82A}">
                    <a16:rowId xmlns:a16="http://schemas.microsoft.com/office/drawing/2014/main" val="10000"/>
                  </a:ext>
                </a:extLst>
              </a:tr>
              <a:tr h="274320">
                <a:tc>
                  <a:txBody>
                    <a:bodyPr/>
                    <a:lstStyle/>
                    <a:p>
                      <a:pPr algn="l"/>
                      <a:r>
                        <a:rPr lang="en-US" sz="1800" dirty="0">
                          <a:latin typeface="Cambria" panose="02040503050406030204" pitchFamily="18" charset="0"/>
                          <a:ea typeface="Cambria" panose="02040503050406030204" pitchFamily="18" charset="0"/>
                        </a:rPr>
                        <a:t>byte</a:t>
                      </a:r>
                    </a:p>
                  </a:txBody>
                  <a:tcPr anchor="ctr">
                    <a:solidFill>
                      <a:srgbClr val="74FF71"/>
                    </a:solidFill>
                  </a:tcPr>
                </a:tc>
                <a:tc>
                  <a:txBody>
                    <a:bodyPr/>
                    <a:lstStyle/>
                    <a:p>
                      <a:pPr algn="ctr"/>
                      <a:r>
                        <a:rPr lang="en-US" sz="1800" dirty="0">
                          <a:latin typeface="Cambria" panose="02040503050406030204" pitchFamily="18" charset="0"/>
                          <a:ea typeface="Cambria" panose="02040503050406030204" pitchFamily="18" charset="0"/>
                        </a:rPr>
                        <a:t>-2</a:t>
                      </a:r>
                      <a:r>
                        <a:rPr lang="en-US" sz="1800" baseline="30000" dirty="0">
                          <a:latin typeface="Cambria" panose="02040503050406030204" pitchFamily="18" charset="0"/>
                          <a:ea typeface="Cambria" panose="02040503050406030204" pitchFamily="18" charset="0"/>
                        </a:rPr>
                        <a:t>7 </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tc>
                  <a:txBody>
                    <a:bodyPr/>
                    <a:lstStyle/>
                    <a:p>
                      <a:pPr algn="ctr"/>
                      <a:r>
                        <a:rPr lang="en-US" sz="1800" dirty="0">
                          <a:latin typeface="Cambria" panose="02040503050406030204" pitchFamily="18" charset="0"/>
                          <a:ea typeface="Cambria" panose="02040503050406030204" pitchFamily="18" charset="0"/>
                        </a:rPr>
                        <a:t>2</a:t>
                      </a:r>
                      <a:r>
                        <a:rPr lang="en-US" sz="1800" baseline="30000" dirty="0">
                          <a:latin typeface="Cambria" panose="02040503050406030204" pitchFamily="18" charset="0"/>
                          <a:ea typeface="Cambria" panose="02040503050406030204" pitchFamily="18" charset="0"/>
                        </a:rPr>
                        <a:t>7</a:t>
                      </a:r>
                      <a:r>
                        <a:rPr lang="en-US" sz="1800" baseline="0" dirty="0">
                          <a:latin typeface="Cambria" panose="02040503050406030204" pitchFamily="18" charset="0"/>
                          <a:ea typeface="Cambria" panose="02040503050406030204" pitchFamily="18" charset="0"/>
                        </a:rPr>
                        <a:t> -1</a:t>
                      </a:r>
                      <a:endParaRPr lang="en-US" sz="1800" dirty="0">
                        <a:latin typeface="Cambria" panose="02040503050406030204" pitchFamily="18" charset="0"/>
                        <a:ea typeface="Cambria" panose="02040503050406030204" pitchFamily="18" charset="0"/>
                      </a:endParaRPr>
                    </a:p>
                  </a:txBody>
                  <a:tcPr anchor="c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22" name="TextBox 21"/>
          <p:cNvSpPr txBox="1"/>
          <p:nvPr/>
        </p:nvSpPr>
        <p:spPr>
          <a:xfrm>
            <a:off x="927422" y="5814433"/>
            <a:ext cx="6851695" cy="369332"/>
          </a:xfrm>
          <a:prstGeom prst="rect">
            <a:avLst/>
          </a:prstGeom>
          <a:solidFill>
            <a:schemeClr val="accent6">
              <a:lumMod val="40000"/>
              <a:lumOff val="60000"/>
            </a:schemeClr>
          </a:solidFill>
        </p:spPr>
        <p:txBody>
          <a:bodyPr wrap="square" rtlCol="0">
            <a:spAutoFit/>
          </a:bodyPr>
          <a:lstStyle/>
          <a:p>
            <a:pPr algn="ctr"/>
            <a:r>
              <a:rPr lang="en-US" dirty="0">
                <a:latin typeface="Cambria" panose="02040503050406030204" pitchFamily="18" charset="0"/>
                <a:ea typeface="Cambria" panose="02040503050406030204" pitchFamily="18" charset="0"/>
              </a:rPr>
              <a:t>The same approach can be followed for short,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and long</a:t>
            </a:r>
          </a:p>
        </p:txBody>
      </p:sp>
      <p:sp>
        <p:nvSpPr>
          <p:cNvPr id="4" name="Slide Number Placeholder 3">
            <a:extLst>
              <a:ext uri="{FF2B5EF4-FFF2-40B4-BE49-F238E27FC236}">
                <a16:creationId xmlns:a16="http://schemas.microsoft.com/office/drawing/2014/main" id="{A2CA7A3C-2010-4068-910E-CE3250C9B024}"/>
              </a:ext>
            </a:extLst>
          </p:cNvPr>
          <p:cNvSpPr>
            <a:spLocks noGrp="1"/>
          </p:cNvSpPr>
          <p:nvPr>
            <p:ph type="sldNum" sz="quarter" idx="12"/>
          </p:nvPr>
        </p:nvSpPr>
        <p:spPr/>
        <p:txBody>
          <a:bodyPr/>
          <a:lstStyle/>
          <a:p>
            <a:fld id="{5FD889E0-CAB2-4699-909D-B9A88D47ACBE}" type="slidenum">
              <a:rPr lang="en-US" smtClean="0"/>
              <a:t>9</a:t>
            </a:fld>
            <a:endParaRPr lang="en-US"/>
          </a:p>
        </p:txBody>
      </p:sp>
    </p:spTree>
    <p:extLst>
      <p:ext uri="{BB962C8B-B14F-4D97-AF65-F5344CB8AC3E}">
        <p14:creationId xmlns:p14="http://schemas.microsoft.com/office/powerpoint/2010/main" val="28345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par>
                                <p:cTn id="43" presetID="53" presetClass="entr" presetSubtype="16"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par>
                                <p:cTn id="74" presetID="10"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down)">
                                      <p:cBhvr>
                                        <p:cTn id="91" dur="580">
                                          <p:stCondLst>
                                            <p:cond delay="0"/>
                                          </p:stCondLst>
                                        </p:cTn>
                                        <p:tgtEl>
                                          <p:spTgt spid="22"/>
                                        </p:tgtEl>
                                      </p:cBhvr>
                                    </p:animEffect>
                                    <p:anim calcmode="lin" valueType="num">
                                      <p:cBhvr>
                                        <p:cTn id="92"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97" dur="26">
                                          <p:stCondLst>
                                            <p:cond delay="650"/>
                                          </p:stCondLst>
                                        </p:cTn>
                                        <p:tgtEl>
                                          <p:spTgt spid="22"/>
                                        </p:tgtEl>
                                      </p:cBhvr>
                                      <p:to x="100000" y="60000"/>
                                    </p:animScale>
                                    <p:animScale>
                                      <p:cBhvr>
                                        <p:cTn id="98" dur="166" decel="50000">
                                          <p:stCondLst>
                                            <p:cond delay="676"/>
                                          </p:stCondLst>
                                        </p:cTn>
                                        <p:tgtEl>
                                          <p:spTgt spid="22"/>
                                        </p:tgtEl>
                                      </p:cBhvr>
                                      <p:to x="100000" y="100000"/>
                                    </p:animScale>
                                    <p:animScale>
                                      <p:cBhvr>
                                        <p:cTn id="99" dur="26">
                                          <p:stCondLst>
                                            <p:cond delay="1312"/>
                                          </p:stCondLst>
                                        </p:cTn>
                                        <p:tgtEl>
                                          <p:spTgt spid="22"/>
                                        </p:tgtEl>
                                      </p:cBhvr>
                                      <p:to x="100000" y="80000"/>
                                    </p:animScale>
                                    <p:animScale>
                                      <p:cBhvr>
                                        <p:cTn id="100" dur="166" decel="50000">
                                          <p:stCondLst>
                                            <p:cond delay="1338"/>
                                          </p:stCondLst>
                                        </p:cTn>
                                        <p:tgtEl>
                                          <p:spTgt spid="22"/>
                                        </p:tgtEl>
                                      </p:cBhvr>
                                      <p:to x="100000" y="100000"/>
                                    </p:animScale>
                                    <p:animScale>
                                      <p:cBhvr>
                                        <p:cTn id="101" dur="26">
                                          <p:stCondLst>
                                            <p:cond delay="1642"/>
                                          </p:stCondLst>
                                        </p:cTn>
                                        <p:tgtEl>
                                          <p:spTgt spid="22"/>
                                        </p:tgtEl>
                                      </p:cBhvr>
                                      <p:to x="100000" y="90000"/>
                                    </p:animScale>
                                    <p:animScale>
                                      <p:cBhvr>
                                        <p:cTn id="102" dur="166" decel="50000">
                                          <p:stCondLst>
                                            <p:cond delay="1668"/>
                                          </p:stCondLst>
                                        </p:cTn>
                                        <p:tgtEl>
                                          <p:spTgt spid="22"/>
                                        </p:tgtEl>
                                      </p:cBhvr>
                                      <p:to x="100000" y="100000"/>
                                    </p:animScale>
                                    <p:animScale>
                                      <p:cBhvr>
                                        <p:cTn id="103" dur="26">
                                          <p:stCondLst>
                                            <p:cond delay="1808"/>
                                          </p:stCondLst>
                                        </p:cTn>
                                        <p:tgtEl>
                                          <p:spTgt spid="22"/>
                                        </p:tgtEl>
                                      </p:cBhvr>
                                      <p:to x="100000" y="95000"/>
                                    </p:animScale>
                                    <p:animScale>
                                      <p:cBhvr>
                                        <p:cTn id="104"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6" grpId="0" animBg="1"/>
      <p:bldP spid="17" grpId="0" animBg="1"/>
      <p:bldP spid="18" grpId="0" animBg="1"/>
      <p:bldP spid="19" grpId="0" animBg="1"/>
      <p:bldP spid="22"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764</TotalTime>
  <Words>1771</Words>
  <Application>Microsoft Office PowerPoint</Application>
  <PresentationFormat>On-screen Show (4:3)</PresentationFormat>
  <Paragraphs>570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Corbel</vt:lpstr>
      <vt:lpstr>Wingdings</vt:lpstr>
      <vt:lpstr>Spectrum</vt:lpstr>
      <vt:lpstr>Data Type and Type Casting</vt:lpstr>
      <vt:lpstr>Data Type and Type Casting</vt:lpstr>
      <vt:lpstr>Data Types in Java</vt:lpstr>
      <vt:lpstr>Data Types in Java</vt:lpstr>
      <vt:lpstr>Data Types in Java</vt:lpstr>
      <vt:lpstr>Data Types in Java</vt:lpstr>
      <vt:lpstr>Data Types in Java</vt:lpstr>
      <vt:lpstr>Data Types in Java</vt:lpstr>
      <vt:lpstr>Data Types in Java</vt:lpstr>
      <vt:lpstr>Data Types in Java</vt:lpstr>
      <vt:lpstr>Data Types in Java</vt:lpstr>
      <vt:lpstr>Type Casting</vt:lpstr>
      <vt:lpstr>Type Casting</vt:lpstr>
      <vt:lpstr>Type Casting</vt:lpstr>
      <vt:lpstr>Type Casting</vt:lpstr>
      <vt:lpstr>Type Casting</vt:lpstr>
      <vt:lpstr>Type Casting</vt:lpstr>
      <vt:lpstr>Type Casting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Rifath Mahmud</cp:lastModifiedBy>
  <cp:revision>97</cp:revision>
  <dcterms:created xsi:type="dcterms:W3CDTF">2018-12-10T17:20:29Z</dcterms:created>
  <dcterms:modified xsi:type="dcterms:W3CDTF">2021-09-08T15:45:21Z</dcterms:modified>
</cp:coreProperties>
</file>