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3" r:id="rId5"/>
    <p:sldId id="268" r:id="rId6"/>
    <p:sldId id="284" r:id="rId7"/>
    <p:sldId id="306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5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444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794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7894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RIFATH MAHMUD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Defining Instance Methods - Body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D87F132-95A0-467F-B78B-7B916495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6268"/>
            <a:ext cx="86233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ts val="2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z="1800" dirty="0">
                <a:latin typeface="Helvetica" panose="020B0604020202020204" pitchFamily="34" charset="0"/>
              </a:rPr>
              <a:t>A method's body contains all the statements to be executed as part of the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method body is contained within curly braces after the method definition: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Use {} placement and indentation to clearly show code structure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C39FA-3A0B-42ED-9A4C-07B9EB0245A8}"/>
              </a:ext>
            </a:extLst>
          </p:cNvPr>
          <p:cNvSpPr/>
          <p:nvPr/>
        </p:nvSpPr>
        <p:spPr>
          <a:xfrm>
            <a:off x="928467" y="2725615"/>
            <a:ext cx="7512147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public class </a:t>
            </a:r>
            <a:r>
              <a:rPr lang="en-GB" altLang="en-US" dirty="0" err="1"/>
              <a:t>CalculationSheet</a:t>
            </a:r>
            <a:endParaRPr lang="en-GB" altLang="en-US" dirty="0"/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public void </a:t>
            </a:r>
            <a:r>
              <a:rPr lang="en-GB" altLang="en-US" dirty="0" err="1"/>
              <a:t>performCalculations</a:t>
            </a:r>
            <a:r>
              <a:rPr lang="en-GB" altLang="en-US" dirty="0"/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	//... method body ...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dirty="0"/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public void </a:t>
            </a:r>
            <a:r>
              <a:rPr lang="en-GB" altLang="en-US" dirty="0" err="1"/>
              <a:t>clearSheet</a:t>
            </a:r>
            <a:r>
              <a:rPr lang="en-GB" altLang="en-US" dirty="0"/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//...Rest of the code...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}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62852-8DF8-430F-8CAA-0010E01C4161}"/>
              </a:ext>
            </a:extLst>
          </p:cNvPr>
          <p:cNvSpPr/>
          <p:nvPr/>
        </p:nvSpPr>
        <p:spPr>
          <a:xfrm>
            <a:off x="335494" y="2725615"/>
            <a:ext cx="7512147" cy="38395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Returning values from methods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D4A3E0A-6AF0-4CBA-BB88-A30581FDA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224576"/>
            <a:ext cx="8623300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method which has a non-void return type MUST return a value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value's type must match the type defined in the method's signature.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void method can use a return statement (with no return value) to exit the method.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 can be used the same as any other expression.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EF900-CAF0-4DCC-A185-7788C41D1AC3}"/>
              </a:ext>
            </a:extLst>
          </p:cNvPr>
          <p:cNvSpPr/>
          <p:nvPr/>
        </p:nvSpPr>
        <p:spPr>
          <a:xfrm>
            <a:off x="1321298" y="3403244"/>
            <a:ext cx="702084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public class Car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private int </a:t>
            </a:r>
            <a:r>
              <a:rPr lang="en-GB" altLang="en-US" dirty="0" err="1"/>
              <a:t>currentGear</a:t>
            </a:r>
            <a:r>
              <a:rPr lang="en-GB" altLang="en-US" dirty="0"/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private int </a:t>
            </a:r>
            <a:r>
              <a:rPr lang="en-GB" altLang="en-US" dirty="0" err="1"/>
              <a:t>currentRpms</a:t>
            </a:r>
            <a:r>
              <a:rPr lang="en-GB" altLang="en-US" dirty="0"/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dirty="0"/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public int </a:t>
            </a:r>
            <a:r>
              <a:rPr lang="en-GB" altLang="en-US" dirty="0" err="1"/>
              <a:t>calculateSpeed</a:t>
            </a:r>
            <a:r>
              <a:rPr lang="en-GB" altLang="en-US" dirty="0"/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	return </a:t>
            </a:r>
            <a:r>
              <a:rPr lang="en-GB" altLang="en-US" dirty="0" err="1"/>
              <a:t>currentRpms</a:t>
            </a:r>
            <a:r>
              <a:rPr lang="en-GB" altLang="en-US" dirty="0"/>
              <a:t> * </a:t>
            </a:r>
            <a:r>
              <a:rPr lang="en-GB" altLang="en-US" dirty="0" err="1"/>
              <a:t>currentGear</a:t>
            </a:r>
            <a:r>
              <a:rPr lang="en-GB" altLang="en-US" dirty="0"/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}</a:t>
            </a:r>
            <a:r>
              <a:rPr lang="en-GB" altLang="en-US" sz="1600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16F60-1E7F-4077-8804-630ACD6EF8F9}"/>
              </a:ext>
            </a:extLst>
          </p:cNvPr>
          <p:cNvSpPr/>
          <p:nvPr/>
        </p:nvSpPr>
        <p:spPr>
          <a:xfrm>
            <a:off x="1097280" y="3429000"/>
            <a:ext cx="7469945" cy="31828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Classes as types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1512964-A81C-47B1-BF9D-3A1BCBFD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453175"/>
            <a:ext cx="8623300" cy="208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class is defined, the compiler view the class as a new type.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variable is declared, its type can be a primitive type or "Class" type.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Any variable whose type is a class is an object reference.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 is a reference to an instance of the specified class.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variables holds the address (in memory) of the object.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409112C-12B3-4731-AA84-4B8EDC359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6" y="4366469"/>
            <a:ext cx="1183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800" b="1" dirty="0">
                <a:latin typeface="Courier" charset="0"/>
              </a:rPr>
              <a:t>int x;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935839FB-6D3F-4367-BE3D-91B4EDAE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7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0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DDB119F-3A28-4BA8-810A-12A24F2E4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98" y="4377470"/>
            <a:ext cx="31421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800" b="1" dirty="0">
                <a:latin typeface="Courier" charset="0"/>
              </a:rPr>
              <a:t>Employee </a:t>
            </a:r>
            <a:r>
              <a:rPr lang="en-GB" altLang="en-US" sz="1800" b="1" dirty="0" err="1">
                <a:latin typeface="Courier" charset="0"/>
              </a:rPr>
              <a:t>anEmployee</a:t>
            </a:r>
            <a:r>
              <a:rPr lang="en-GB" altLang="en-US" sz="1800" b="1" dirty="0">
                <a:latin typeface="Courier" charset="0"/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6472" y="4878704"/>
            <a:ext cx="2185637" cy="896937"/>
            <a:chOff x="4311649" y="5188673"/>
            <a:chExt cx="2591008" cy="276999"/>
          </a:xfrm>
        </p:grpSpPr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6EEAC3E5-EB04-4B27-A415-D4BDAD099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49" y="5188673"/>
              <a:ext cx="1785948" cy="276999"/>
            </a:xfrm>
            <a:prstGeom prst="roundRect">
              <a:avLst>
                <a:gd name="adj" fmla="val 176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/>
            <a:p>
              <a:pPr>
                <a:buClr>
                  <a:srgbClr val="000000"/>
                </a:buClr>
                <a:buSzPct val="45000"/>
                <a:buFont typeface="StarBats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GB"/>
                <a:t>null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F807ED83-8A9A-4149-B5CD-9F4CD9547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9601" y="5327173"/>
              <a:ext cx="129305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11">
            <a:extLst>
              <a:ext uri="{FF2B5EF4-FFF2-40B4-BE49-F238E27FC236}">
                <a16:creationId xmlns:a16="http://schemas.microsoft.com/office/drawing/2014/main" id="{B741758F-AA8F-4383-B33C-03911882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107" y="4878704"/>
            <a:ext cx="26775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2000" b="1" dirty="0">
                <a:latin typeface="Courier" charset="0"/>
              </a:rPr>
              <a:t>Note: null means “refers to no object”</a:t>
            </a:r>
          </a:p>
        </p:txBody>
      </p:sp>
    </p:spTree>
    <p:extLst>
      <p:ext uri="{BB962C8B-B14F-4D97-AF65-F5344CB8AC3E}">
        <p14:creationId xmlns:p14="http://schemas.microsoft.com/office/powerpoint/2010/main" val="162227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null References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2C7FEBE8-9C02-4E51-9BCB-70C40F81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3409852"/>
            <a:ext cx="7804150" cy="291147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0AF634C-4D1F-420B-9703-3BC7DD47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233488"/>
            <a:ext cx="7804150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means “refers to no object"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Object references can be compared to null to see if an object is present or not.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is the default value of an object reference before it is initialized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90426AD-879E-43FE-92E4-BDEB95FE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3672955"/>
            <a:ext cx="54661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ts val="275"/>
              </a:spcBef>
              <a:buClr>
                <a:srgbClr val="000000"/>
              </a:buClr>
              <a:buSzPct val="133000"/>
            </a:pPr>
            <a:r>
              <a:rPr lang="en-GB" altLang="en-US" sz="2800" dirty="0">
                <a:latin typeface="+mn-lt"/>
              </a:rPr>
              <a:t>Employee </a:t>
            </a:r>
            <a:r>
              <a:rPr lang="en-GB" altLang="en-US" sz="2800" dirty="0" err="1">
                <a:latin typeface="+mn-lt"/>
              </a:rPr>
              <a:t>anEmployee</a:t>
            </a:r>
            <a:r>
              <a:rPr lang="en-GB" altLang="en-US" sz="2800" dirty="0">
                <a:latin typeface="+mn-lt"/>
              </a:rPr>
              <a:t>;</a:t>
            </a:r>
          </a:p>
          <a:p>
            <a:pPr marL="0" indent="0">
              <a:spcBef>
                <a:spcPts val="275"/>
              </a:spcBef>
              <a:buClr>
                <a:srgbClr val="000000"/>
              </a:buClr>
              <a:buSzPct val="133000"/>
            </a:pPr>
            <a:endParaRPr lang="en-GB" altLang="en-US" sz="2800" dirty="0">
              <a:latin typeface="+mn-lt"/>
            </a:endParaRPr>
          </a:p>
          <a:p>
            <a:pPr marL="0" indent="0">
              <a:spcBef>
                <a:spcPts val="275"/>
              </a:spcBef>
              <a:buClr>
                <a:srgbClr val="000000"/>
              </a:buClr>
              <a:buSzPct val="133000"/>
            </a:pPr>
            <a:r>
              <a:rPr lang="en-GB" altLang="en-US" sz="2800" dirty="0">
                <a:latin typeface="+mn-lt"/>
              </a:rPr>
              <a:t>if (</a:t>
            </a:r>
            <a:r>
              <a:rPr lang="en-GB" altLang="en-US" sz="2800" dirty="0" err="1">
                <a:latin typeface="+mn-lt"/>
              </a:rPr>
              <a:t>anEmployee</a:t>
            </a:r>
            <a:r>
              <a:rPr lang="en-GB" altLang="en-US" sz="2800" dirty="0">
                <a:latin typeface="+mn-lt"/>
              </a:rPr>
              <a:t> == null){</a:t>
            </a:r>
          </a:p>
          <a:p>
            <a:pPr marL="0" indent="0">
              <a:spcBef>
                <a:spcPts val="275"/>
              </a:spcBef>
              <a:buClr>
                <a:srgbClr val="000000"/>
              </a:buClr>
              <a:buSzPct val="133000"/>
            </a:pPr>
            <a:r>
              <a:rPr lang="en-GB" altLang="en-US" sz="2800" dirty="0">
                <a:latin typeface="+mn-lt"/>
              </a:rPr>
              <a:t>	//</a:t>
            </a:r>
          </a:p>
          <a:p>
            <a:pPr marL="0" indent="0">
              <a:spcBef>
                <a:spcPts val="275"/>
              </a:spcBef>
              <a:buClr>
                <a:srgbClr val="000000"/>
              </a:buClr>
              <a:buSzPct val="133000"/>
            </a:pPr>
            <a:r>
              <a:rPr lang="en-GB" altLang="en-US" sz="28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396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 References - new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7922577D-CE40-4BE6-A6E7-809ACF51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3744522"/>
            <a:ext cx="7804150" cy="2057400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50E2D06-7594-41D5-A991-8305C267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351099"/>
            <a:ext cx="8623300" cy="21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initialize an object reference, you must assign it the address of an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new operator creates a new instance and returns the address of the newly created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new allocates memory for the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also invokes a method on the object called a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returns the address of the memory allocated for the object.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7E00915-A181-4ADB-BC22-F2093C67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242" y="3965575"/>
            <a:ext cx="5241340" cy="136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+mn-lt"/>
              </a:rPr>
              <a:t>Employee </a:t>
            </a:r>
            <a:r>
              <a:rPr lang="en-GB" altLang="en-US" sz="2800" dirty="0" err="1">
                <a:latin typeface="+mn-lt"/>
              </a:rPr>
              <a:t>anEmployee</a:t>
            </a:r>
            <a:r>
              <a:rPr lang="en-GB" altLang="en-US" sz="2800" dirty="0">
                <a:latin typeface="+mn-lt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28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+mn-lt"/>
              </a:rPr>
              <a:t>	</a:t>
            </a:r>
            <a:r>
              <a:rPr lang="en-GB" altLang="en-US" sz="2800" dirty="0" err="1">
                <a:latin typeface="+mn-lt"/>
              </a:rPr>
              <a:t>anEmployee</a:t>
            </a:r>
            <a:r>
              <a:rPr lang="en-GB" altLang="en-US" sz="2800" dirty="0">
                <a:latin typeface="+mn-lt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02175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Invoking Instance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9C00223-7282-4637-8DC7-CA376207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33488"/>
            <a:ext cx="86233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invoke a method on an object, use the . (dot) operator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If there is a return value, it can be used as an expression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A9411B9-183A-4785-8D07-B2E4132E0EA8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1627463"/>
            <a:ext cx="5969000" cy="617538"/>
            <a:chOff x="1239" y="1184"/>
            <a:chExt cx="3760" cy="389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72A5698F-55BE-4962-AADE-4E76042D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184"/>
              <a:ext cx="3740" cy="389"/>
            </a:xfrm>
            <a:prstGeom prst="roundRect">
              <a:avLst>
                <a:gd name="adj" fmla="val 255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37F16D7-BCF4-4516-B17B-5AD394452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298"/>
              <a:ext cx="36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objectReference.methodName(parameters);</a:t>
              </a:r>
            </a:p>
          </p:txBody>
        </p:sp>
      </p:grpSp>
      <p:sp>
        <p:nvSpPr>
          <p:cNvPr id="9" name="AutoShape 7">
            <a:extLst>
              <a:ext uri="{FF2B5EF4-FFF2-40B4-BE49-F238E27FC236}">
                <a16:creationId xmlns:a16="http://schemas.microsoft.com/office/drawing/2014/main" id="{0C05A11B-0ED4-4879-9F84-56F24B8C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176312"/>
            <a:ext cx="7804150" cy="319722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91952B99-D85C-423D-A78E-665FF1D1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269" y="3432831"/>
            <a:ext cx="6875462" cy="240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Car </a:t>
            </a:r>
            <a:r>
              <a:rPr lang="en-GB" altLang="en-US" dirty="0" err="1">
                <a:latin typeface="+mn-lt"/>
              </a:rPr>
              <a:t>aCar</a:t>
            </a:r>
            <a:r>
              <a:rPr lang="en-GB" altLang="en-US" dirty="0">
                <a:latin typeface="+mn-lt"/>
              </a:rPr>
              <a:t> = new Car();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	if ( </a:t>
            </a:r>
            <a:r>
              <a:rPr lang="en-GB" altLang="en-US" dirty="0" err="1">
                <a:latin typeface="+mn-lt"/>
              </a:rPr>
              <a:t>aCar.calculateSpeed</a:t>
            </a:r>
            <a:r>
              <a:rPr lang="en-GB" altLang="en-US" dirty="0">
                <a:latin typeface="+mn-lt"/>
              </a:rPr>
              <a:t>() &gt; 110 )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		</a:t>
            </a:r>
            <a:r>
              <a:rPr lang="en-GB" altLang="en-US" dirty="0" err="1">
                <a:latin typeface="+mn-lt"/>
              </a:rPr>
              <a:t>System.out.println</a:t>
            </a:r>
            <a:r>
              <a:rPr lang="en-GB" altLang="en-US" dirty="0">
                <a:latin typeface="+mn-lt"/>
              </a:rPr>
              <a:t>("You're Speeding!");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6813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Passing Parameters to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ED7F5E0-08D4-42A8-A00D-5A3B2D42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233488"/>
            <a:ext cx="8623300" cy="271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 parameters are declared in the method's signature.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 method invocation is made, any parameters included in the invocation are passed to the method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All parameters are passed by value.  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a copy is made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fundamental data types are copied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object references (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memory addresses) are copied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Parameters become available within the method.  They are not known outside the method.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4FD4D2E-C452-4325-9CE8-6C9C718F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183966"/>
            <a:ext cx="7804150" cy="2079625"/>
          </a:xfrm>
          <a:prstGeom prst="roundRect">
            <a:avLst>
              <a:gd name="adj" fmla="val 7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FDD022E-43BA-4D95-942C-EEBFC0BD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470" y="4427406"/>
            <a:ext cx="6789737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public float </a:t>
            </a:r>
            <a:r>
              <a:rPr lang="en-GB" altLang="en-US" dirty="0" err="1">
                <a:latin typeface="+mn-lt"/>
              </a:rPr>
              <a:t>calculateInterestForMonth</a:t>
            </a:r>
            <a:r>
              <a:rPr lang="en-GB" altLang="en-US" dirty="0">
                <a:latin typeface="+mn-lt"/>
              </a:rPr>
              <a:t>(float rate)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	return </a:t>
            </a:r>
            <a:r>
              <a:rPr lang="en-GB" altLang="en-US" dirty="0" err="1">
                <a:latin typeface="+mn-lt"/>
              </a:rPr>
              <a:t>lowBalanceForMonth</a:t>
            </a:r>
            <a:r>
              <a:rPr lang="en-GB" altLang="en-US" dirty="0">
                <a:latin typeface="+mn-lt"/>
              </a:rPr>
              <a:t> * (rate/12.0);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18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Objects - 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5FEA8C9-CA46-499C-9259-4FF31BF1F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5655"/>
            <a:ext cx="86233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all instance variables are initialized to the default value for their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Fundamentals are 0, 0.0, '\000' or false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Object references are null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In order to put the object into a usable state, its instance variables should be initialized to usable values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could be accomplished by calling the various set methods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is not always possible because it is not required that all instance variables have set methods.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Java provides for another method of initializing objects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 constructor is invoked.  The responsibility of the constructor method is to initialize the object into a usable state.</a:t>
            </a:r>
          </a:p>
        </p:txBody>
      </p:sp>
    </p:spTree>
    <p:extLst>
      <p:ext uri="{BB962C8B-B14F-4D97-AF65-F5344CB8AC3E}">
        <p14:creationId xmlns:p14="http://schemas.microsoft.com/office/powerpoint/2010/main" val="338551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F25E734-71CD-4D9B-AA96-53FFB8EF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02265"/>
            <a:ext cx="8623300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have the following characteristics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There is NO return type.  NOT even void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method name is the same name as the class name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can be overloaded</a:t>
            </a:r>
          </a:p>
        </p:txBody>
      </p:sp>
    </p:spTree>
    <p:extLst>
      <p:ext uri="{BB962C8B-B14F-4D97-AF65-F5344CB8AC3E}">
        <p14:creationId xmlns:p14="http://schemas.microsoft.com/office/powerpoint/2010/main" val="301892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8E0F38A7-3C36-4ACB-A156-568DDE3C2ED0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79106"/>
            <a:ext cx="7164582" cy="5676866"/>
            <a:chOff x="1026" y="744"/>
            <a:chExt cx="4327" cy="3697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AA460787-B182-4790-B915-BF4C01240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744"/>
              <a:ext cx="4327" cy="3673"/>
            </a:xfrm>
            <a:prstGeom prst="roundRect">
              <a:avLst>
                <a:gd name="adj" fmla="val 28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F21C369-FEAD-418D-8885-F89B763A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833"/>
              <a:ext cx="3999" cy="3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public class </a:t>
              </a:r>
              <a:r>
                <a:rPr lang="en-GB" altLang="en-US" sz="1800" dirty="0" err="1">
                  <a:latin typeface="+mn-lt"/>
                </a:rPr>
                <a:t>BankAccount</a:t>
              </a:r>
              <a:endParaRPr lang="en-GB" altLang="en-US" sz="1800" dirty="0">
                <a:latin typeface="+mn-lt"/>
              </a:endParaRP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{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String </a:t>
              </a:r>
              <a:r>
                <a:rPr lang="en-GB" altLang="en-US" sz="1800" dirty="0" err="1">
                  <a:latin typeface="+mn-lt"/>
                </a:rPr>
                <a:t>ownersName</a:t>
              </a:r>
              <a:r>
                <a:rPr lang="en-GB" altLang="en-US" sz="1800" dirty="0">
                  <a:latin typeface="+mn-lt"/>
                </a:rPr>
                <a:t>;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int </a:t>
              </a:r>
              <a:r>
                <a:rPr lang="en-GB" altLang="en-US" sz="1800" dirty="0" err="1">
                  <a:latin typeface="+mn-lt"/>
                </a:rPr>
                <a:t>accountNumber</a:t>
              </a:r>
              <a:r>
                <a:rPr lang="en-GB" altLang="en-US" sz="1800" dirty="0">
                  <a:latin typeface="+mn-lt"/>
                </a:rPr>
                <a:t>;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float balance;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+mn-lt"/>
              </a:endParaRP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public </a:t>
              </a:r>
              <a:r>
                <a:rPr lang="en-GB" altLang="en-US" sz="1800" dirty="0" err="1">
                  <a:latin typeface="+mn-lt"/>
                </a:rPr>
                <a:t>BankAccount</a:t>
              </a:r>
              <a:r>
                <a:rPr lang="en-GB" altLang="en-US" sz="1800" dirty="0">
                  <a:latin typeface="+mn-lt"/>
                </a:rPr>
                <a:t>()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{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}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public </a:t>
              </a:r>
              <a:r>
                <a:rPr lang="en-GB" altLang="en-US" sz="1800" dirty="0" err="1">
                  <a:latin typeface="+mn-lt"/>
                </a:rPr>
                <a:t>BankAccount</a:t>
              </a:r>
              <a:r>
                <a:rPr lang="en-GB" altLang="en-US" sz="1800" dirty="0">
                  <a:latin typeface="+mn-lt"/>
                </a:rPr>
                <a:t>(int </a:t>
              </a:r>
              <a:r>
                <a:rPr lang="en-GB" altLang="en-US" sz="1800" dirty="0" err="1">
                  <a:latin typeface="+mn-lt"/>
                </a:rPr>
                <a:t>anAccountNumber</a:t>
              </a:r>
              <a:r>
                <a:rPr lang="en-GB" altLang="en-US" sz="1800" dirty="0">
                  <a:latin typeface="+mn-lt"/>
                </a:rPr>
                <a:t>)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{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	</a:t>
              </a:r>
              <a:r>
                <a:rPr lang="en-GB" altLang="en-US" sz="1800" dirty="0" err="1">
                  <a:latin typeface="+mn-lt"/>
                </a:rPr>
                <a:t>accountNumber</a:t>
              </a:r>
              <a:r>
                <a:rPr lang="en-GB" altLang="en-US" sz="1800" dirty="0">
                  <a:latin typeface="+mn-lt"/>
                </a:rPr>
                <a:t> = </a:t>
              </a:r>
              <a:r>
                <a:rPr lang="en-GB" altLang="en-US" sz="1800" dirty="0" err="1">
                  <a:latin typeface="+mn-lt"/>
                </a:rPr>
                <a:t>anAccountNumber</a:t>
              </a:r>
              <a:r>
                <a:rPr lang="en-GB" altLang="en-US" sz="1800" dirty="0">
                  <a:latin typeface="+mn-lt"/>
                </a:rPr>
                <a:t>;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}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+mn-lt"/>
              </a:endParaRP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public </a:t>
              </a:r>
              <a:r>
                <a:rPr lang="en-GB" altLang="en-US" sz="1800" dirty="0" err="1">
                  <a:latin typeface="+mn-lt"/>
                </a:rPr>
                <a:t>BankAccount</a:t>
              </a:r>
              <a:r>
                <a:rPr lang="en-GB" altLang="en-US" sz="1800" dirty="0">
                  <a:latin typeface="+mn-lt"/>
                </a:rPr>
                <a:t>(int </a:t>
              </a:r>
              <a:r>
                <a:rPr lang="en-GB" altLang="en-US" sz="1800" dirty="0" err="1">
                  <a:latin typeface="+mn-lt"/>
                </a:rPr>
                <a:t>anAccountNumber</a:t>
              </a:r>
              <a:r>
                <a:rPr lang="en-GB" altLang="en-US" sz="1800" dirty="0">
                  <a:latin typeface="+mn-lt"/>
                </a:rPr>
                <a:t>, String </a:t>
              </a:r>
              <a:r>
                <a:rPr lang="en-GB" altLang="en-US" sz="1800" dirty="0" err="1">
                  <a:latin typeface="+mn-lt"/>
                </a:rPr>
                <a:t>aName</a:t>
              </a:r>
              <a:r>
                <a:rPr lang="en-GB" altLang="en-US" sz="1800" dirty="0">
                  <a:latin typeface="+mn-lt"/>
                </a:rPr>
                <a:t>)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{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	</a:t>
              </a:r>
              <a:r>
                <a:rPr lang="en-GB" altLang="en-US" sz="1800" dirty="0" err="1">
                  <a:latin typeface="+mn-lt"/>
                </a:rPr>
                <a:t>accountNumber</a:t>
              </a:r>
              <a:r>
                <a:rPr lang="en-GB" altLang="en-US" sz="1800" dirty="0">
                  <a:latin typeface="+mn-lt"/>
                </a:rPr>
                <a:t> = </a:t>
              </a:r>
              <a:r>
                <a:rPr lang="en-GB" altLang="en-US" sz="1800" dirty="0" err="1">
                  <a:latin typeface="+mn-lt"/>
                </a:rPr>
                <a:t>anAccountNumber</a:t>
              </a:r>
              <a:r>
                <a:rPr lang="en-GB" altLang="en-US" sz="1800" dirty="0">
                  <a:latin typeface="+mn-lt"/>
                </a:rPr>
                <a:t>;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	</a:t>
              </a:r>
              <a:r>
                <a:rPr lang="en-GB" altLang="en-US" sz="1800" dirty="0" err="1">
                  <a:latin typeface="+mn-lt"/>
                </a:rPr>
                <a:t>ownersName</a:t>
              </a:r>
              <a:r>
                <a:rPr lang="en-GB" altLang="en-US" sz="1800" dirty="0">
                  <a:latin typeface="+mn-lt"/>
                </a:rPr>
                <a:t> = </a:t>
              </a:r>
              <a:r>
                <a:rPr lang="en-GB" altLang="en-US" sz="1800" dirty="0" err="1">
                  <a:latin typeface="+mn-lt"/>
                </a:rPr>
                <a:t>aName</a:t>
              </a:r>
              <a:r>
                <a:rPr lang="en-GB" altLang="en-US" sz="1800" dirty="0">
                  <a:latin typeface="+mn-lt"/>
                </a:rPr>
                <a:t>;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}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5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133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Object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Visibility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body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Returning value from a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as 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Initializing object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Invoking instance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Converting a </a:t>
            </a:r>
            <a:r>
              <a:rPr lang="en-US" sz="2400" dirty="0" err="1">
                <a:solidFill>
                  <a:schemeClr val="tx1"/>
                </a:solidFill>
              </a:rPr>
              <a:t>c++</a:t>
            </a:r>
            <a:r>
              <a:rPr lang="en-US" sz="2400" dirty="0">
                <a:solidFill>
                  <a:schemeClr val="tx1"/>
                </a:solidFill>
              </a:rPr>
              <a:t> code to java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D91EE116-0CE6-4A34-B77E-E6CCEAA8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18" y="3269456"/>
            <a:ext cx="7432675" cy="254158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7BA1E9E-D1E6-4383-B3B7-81E0BBA2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514" y="3425775"/>
            <a:ext cx="7357400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public static void main(String[] </a:t>
            </a:r>
            <a:r>
              <a:rPr lang="en-GB" altLang="en-US" sz="2000" dirty="0" err="1">
                <a:latin typeface="+mn-lt"/>
              </a:rPr>
              <a:t>args</a:t>
            </a:r>
            <a:r>
              <a:rPr lang="en-GB" altLang="en-US" sz="2000" dirty="0">
                <a:latin typeface="+mn-lt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</a:t>
            </a:r>
            <a:r>
              <a:rPr lang="en-GB" altLang="en-US" sz="2000" dirty="0" err="1">
                <a:latin typeface="+mn-lt"/>
              </a:rPr>
              <a:t>BankAccount</a:t>
            </a: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dirty="0" err="1">
                <a:latin typeface="+mn-lt"/>
              </a:rPr>
              <a:t>anAccount</a:t>
            </a:r>
            <a:r>
              <a:rPr lang="en-GB" altLang="en-US" sz="2000" dirty="0">
                <a:latin typeface="+mn-lt"/>
              </a:rPr>
              <a:t> = new </a:t>
            </a:r>
            <a:r>
              <a:rPr lang="en-GB" altLang="en-US" sz="2000" dirty="0" err="1">
                <a:latin typeface="+mn-lt"/>
              </a:rPr>
              <a:t>BankAccount</a:t>
            </a:r>
            <a:r>
              <a:rPr lang="en-GB" altLang="en-US" sz="2000" dirty="0">
                <a:latin typeface="+mn-lt"/>
              </a:rPr>
              <a:t>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</a:t>
            </a:r>
            <a:r>
              <a:rPr lang="en-GB" altLang="en-US" sz="2000" dirty="0" err="1">
                <a:latin typeface="+mn-lt"/>
              </a:rPr>
              <a:t>BankAccount</a:t>
            </a: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dirty="0" err="1">
                <a:latin typeface="+mn-lt"/>
              </a:rPr>
              <a:t>anotherAccount</a:t>
            </a:r>
            <a:r>
              <a:rPr lang="en-GB" altLang="en-US" sz="2000" dirty="0">
                <a:latin typeface="+mn-lt"/>
              </a:rPr>
              <a:t> = new </a:t>
            </a:r>
            <a:r>
              <a:rPr lang="en-GB" altLang="en-US" sz="2000" dirty="0" err="1">
                <a:latin typeface="+mn-lt"/>
              </a:rPr>
              <a:t>BankAccount</a:t>
            </a:r>
            <a:r>
              <a:rPr lang="en-GB" altLang="en-US" sz="2000" dirty="0">
                <a:latin typeface="+mn-lt"/>
              </a:rPr>
              <a:t>(12345);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</a:t>
            </a:r>
            <a:r>
              <a:rPr lang="en-GB" altLang="en-US" sz="2000" dirty="0" err="1">
                <a:latin typeface="+mn-lt"/>
              </a:rPr>
              <a:t>BankAccount</a:t>
            </a: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dirty="0" err="1">
                <a:latin typeface="+mn-lt"/>
              </a:rPr>
              <a:t>myAccount</a:t>
            </a:r>
            <a:r>
              <a:rPr lang="en-GB" altLang="en-US" sz="2000" dirty="0">
                <a:latin typeface="+mn-lt"/>
              </a:rPr>
              <a:t> = new </a:t>
            </a:r>
            <a:r>
              <a:rPr lang="en-GB" altLang="en-US" sz="2000" dirty="0" err="1">
                <a:latin typeface="+mn-lt"/>
              </a:rPr>
              <a:t>BankAccount</a:t>
            </a:r>
            <a:r>
              <a:rPr lang="en-GB" altLang="en-US" sz="2000" dirty="0">
                <a:latin typeface="+mn-lt"/>
              </a:rPr>
              <a:t>(33423, "Craig");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89F9EFF-7FB8-4732-AAFD-E2A2EF7F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39953"/>
            <a:ext cx="8623300" cy="126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an object is created (using new) the compiler determines which constructor is to be invoked by the parameters passed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Multiple constructors allows the class programmer to define many different ways of creating an object.</a:t>
            </a:r>
          </a:p>
        </p:txBody>
      </p:sp>
    </p:spTree>
    <p:extLst>
      <p:ext uri="{BB962C8B-B14F-4D97-AF65-F5344CB8AC3E}">
        <p14:creationId xmlns:p14="http://schemas.microsoft.com/office/powerpoint/2010/main" val="244090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89F127E-FE53-4B40-9F79-876A1812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820936"/>
            <a:ext cx="8623300" cy="345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If no constructors are defined for a class, the compiler automatically generates a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All instance variables are initialized to default values.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However, if any constructor is defined which takes parameters, the compiler will NOT generate the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If you still need one, you have to explicitly define one.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41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93605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b="1" dirty="0">
                <a:latin typeface="Helvetica" panose="020B0604020202020204" pitchFamily="34" charset="0"/>
              </a:rPr>
              <a:t>Converting a C++ code to java (C++ Version)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b="1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7" y="1224576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3" y="1335853"/>
            <a:ext cx="3929145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#include &lt;</a:t>
            </a:r>
            <a:r>
              <a:rPr lang="en-GB" altLang="en-US" sz="2000" dirty="0" err="1">
                <a:latin typeface="+mn-lt"/>
              </a:rPr>
              <a:t>iostream</a:t>
            </a:r>
            <a:r>
              <a:rPr lang="en-GB" altLang="en-US" sz="2000" dirty="0">
                <a:latin typeface="+mn-lt"/>
              </a:rPr>
              <a:t>&gt;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using namespace </a:t>
            </a:r>
            <a:r>
              <a:rPr lang="en-GB" altLang="en-US" sz="2000" dirty="0" err="1">
                <a:latin typeface="+mn-lt"/>
              </a:rPr>
              <a:t>std</a:t>
            </a:r>
            <a:r>
              <a:rPr lang="en-GB" altLang="en-US" sz="2000" dirty="0">
                <a:latin typeface="+mn-lt"/>
              </a:rPr>
              <a:t>;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class Person{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private: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</a:t>
            </a:r>
            <a:r>
              <a:rPr lang="en-GB" altLang="en-US" sz="2000" dirty="0" err="1">
                <a:latin typeface="+mn-lt"/>
              </a:rPr>
              <a:t>int</a:t>
            </a:r>
            <a:r>
              <a:rPr lang="en-GB" altLang="en-US" sz="2000" dirty="0">
                <a:latin typeface="+mn-lt"/>
              </a:rPr>
              <a:t> id;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string name;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public: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Person() {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}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Person(</a:t>
            </a:r>
            <a:r>
              <a:rPr lang="en-GB" altLang="en-US" sz="2000" dirty="0" err="1">
                <a:latin typeface="+mn-lt"/>
              </a:rPr>
              <a:t>int</a:t>
            </a: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dirty="0" err="1">
                <a:latin typeface="+mn-lt"/>
              </a:rPr>
              <a:t>i,string</a:t>
            </a:r>
            <a:r>
              <a:rPr lang="en-GB" altLang="en-US" sz="2000" dirty="0">
                <a:latin typeface="+mn-lt"/>
              </a:rPr>
              <a:t> n) {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    id=</a:t>
            </a:r>
            <a:r>
              <a:rPr lang="en-GB" altLang="en-US" sz="2000" dirty="0" err="1">
                <a:latin typeface="+mn-lt"/>
              </a:rPr>
              <a:t>i</a:t>
            </a:r>
            <a:r>
              <a:rPr lang="en-GB" altLang="en-US" sz="2000" dirty="0">
                <a:latin typeface="+mn-lt"/>
              </a:rPr>
              <a:t>;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    name=n;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   }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222918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9D2F322-40BE-42E8-AC82-45A42E79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13" y="1346215"/>
            <a:ext cx="4017392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void </a:t>
            </a:r>
            <a:r>
              <a:rPr lang="en-GB" altLang="en-US" sz="2000" dirty="0" err="1">
                <a:latin typeface="+mn-lt"/>
              </a:rPr>
              <a:t>displayInfo</a:t>
            </a:r>
            <a:r>
              <a:rPr lang="en-GB" altLang="en-US" sz="2000" dirty="0">
                <a:latin typeface="+mn-lt"/>
              </a:rPr>
              <a:t>()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</a:t>
            </a:r>
            <a:r>
              <a:rPr lang="en-GB" altLang="en-US" sz="2000" dirty="0" err="1">
                <a:latin typeface="+mn-lt"/>
              </a:rPr>
              <a:t>cout</a:t>
            </a:r>
            <a:r>
              <a:rPr lang="en-GB" altLang="en-US" sz="2000" dirty="0">
                <a:latin typeface="+mn-lt"/>
              </a:rPr>
              <a:t>&lt;&lt;"Name is :"&lt;&lt;name&lt;&lt;</a:t>
            </a:r>
            <a:r>
              <a:rPr lang="en-GB" altLang="en-US" sz="2000" dirty="0" err="1">
                <a:latin typeface="+mn-lt"/>
              </a:rPr>
              <a:t>endl</a:t>
            </a:r>
            <a:r>
              <a:rPr lang="en-GB" altLang="en-US" sz="2000" dirty="0">
                <a:latin typeface="+mn-lt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</a:t>
            </a:r>
            <a:r>
              <a:rPr lang="en-GB" altLang="en-US" sz="2000" dirty="0" err="1">
                <a:latin typeface="+mn-lt"/>
              </a:rPr>
              <a:t>cout</a:t>
            </a:r>
            <a:r>
              <a:rPr lang="en-GB" altLang="en-US" sz="2000" dirty="0">
                <a:latin typeface="+mn-lt"/>
              </a:rPr>
              <a:t>&lt;&lt;"Id is :"&lt;&lt;id&lt;&lt;</a:t>
            </a:r>
            <a:r>
              <a:rPr lang="en-GB" altLang="en-US" sz="2000" dirty="0" err="1">
                <a:latin typeface="+mn-lt"/>
              </a:rPr>
              <a:t>endl</a:t>
            </a:r>
            <a:r>
              <a:rPr lang="en-GB" altLang="en-US" sz="2000" dirty="0">
                <a:latin typeface="+mn-lt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};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int main()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Person p1(101,"Mashrafi");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return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618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52661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b="1" dirty="0">
                <a:latin typeface="Helvetica" panose="020B0604020202020204" pitchFamily="34" charset="0"/>
              </a:rPr>
              <a:t>Converting a C++ code to java (Java Version)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b="1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4" y="1345039"/>
            <a:ext cx="3393018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70" y="1514645"/>
            <a:ext cx="3025546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private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public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public Person(int </a:t>
            </a:r>
            <a:r>
              <a:rPr lang="en-GB" altLang="en-US" sz="2000" dirty="0" err="1">
                <a:latin typeface="+mn-lt"/>
              </a:rPr>
              <a:t>i,String</a:t>
            </a:r>
            <a:r>
              <a:rPr lang="en-GB" altLang="en-US" sz="2000" dirty="0">
                <a:latin typeface="+mn-lt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    id=</a:t>
            </a:r>
            <a:r>
              <a:rPr lang="en-GB" altLang="en-US" sz="2000" dirty="0" err="1">
                <a:latin typeface="+mn-lt"/>
              </a:rPr>
              <a:t>i</a:t>
            </a:r>
            <a:r>
              <a:rPr lang="en-GB" altLang="en-US" sz="2000" dirty="0">
                <a:latin typeface="+mn-lt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230" y="1358420"/>
            <a:ext cx="5050689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9879ADB-4EF5-4A23-B6B5-1983D8D86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199" y="1509266"/>
            <a:ext cx="5060846" cy="4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public void </a:t>
            </a:r>
            <a:r>
              <a:rPr lang="en-GB" altLang="en-US" sz="2000" dirty="0" err="1">
                <a:latin typeface="+mn-lt"/>
              </a:rPr>
              <a:t>displayInfo</a:t>
            </a:r>
            <a:r>
              <a:rPr lang="en-GB" altLang="en-US" sz="2000" dirty="0">
                <a:latin typeface="+mn-lt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dirty="0" err="1">
                <a:latin typeface="+mn-lt"/>
              </a:rPr>
              <a:t>System.out.println</a:t>
            </a:r>
            <a:r>
              <a:rPr lang="en-GB" altLang="en-US" sz="2000" dirty="0">
                <a:latin typeface="+mn-lt"/>
              </a:rPr>
              <a:t>("Name is :"+name);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dirty="0" err="1">
                <a:latin typeface="+mn-lt"/>
              </a:rPr>
              <a:t>System.out.println</a:t>
            </a:r>
            <a:r>
              <a:rPr lang="en-GB" altLang="en-US" sz="2000" dirty="0">
                <a:latin typeface="+mn-lt"/>
              </a:rPr>
              <a:t>("Id is :"+id);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public static void main(String </a:t>
            </a:r>
            <a:r>
              <a:rPr lang="en-GB" altLang="en-US" sz="2000" dirty="0" err="1">
                <a:latin typeface="+mn-lt"/>
              </a:rPr>
              <a:t>args</a:t>
            </a:r>
            <a:r>
              <a:rPr lang="en-GB" altLang="en-US" sz="2000" dirty="0">
                <a:latin typeface="+mn-lt"/>
              </a:rPr>
              <a:t>[])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Person p1=new      Person(101,"Mashrafi");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08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B1F80-20D4-4C01-A6CD-17B1B226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2FDFA713-56E2-41F1-B349-09AB0F840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D3D95-971F-423E-B4DC-7C8718957798}"/>
              </a:ext>
            </a:extLst>
          </p:cNvPr>
          <p:cNvSpPr/>
          <p:nvPr/>
        </p:nvSpPr>
        <p:spPr>
          <a:xfrm>
            <a:off x="421341" y="2690336"/>
            <a:ext cx="84131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are templates or blueprints for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and methods are defined within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must provide an implementation such that objects created from those classes behave as those defined in the Object model.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object </a:t>
            </a:r>
            <a:endParaRPr lang="x-none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2DEED-1B68-4D6D-8D84-4CD21B3CA5A6}"/>
              </a:ext>
            </a:extLst>
          </p:cNvPr>
          <p:cNvSpPr/>
          <p:nvPr/>
        </p:nvSpPr>
        <p:spPr>
          <a:xfrm>
            <a:off x="476205" y="1993908"/>
            <a:ext cx="83301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the appearance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an Instance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process of creating an object is called instantiation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attributes of an object are called instance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methods of an object are called instance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Java, Objects are created using the new keyword: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8B3969EE-7AD0-4555-8E89-71EE8BB6E8F2}"/>
              </a:ext>
            </a:extLst>
          </p:cNvPr>
          <p:cNvGrpSpPr>
            <a:grpSpLocks/>
          </p:cNvGrpSpPr>
          <p:nvPr/>
        </p:nvGrpSpPr>
        <p:grpSpPr bwMode="auto">
          <a:xfrm>
            <a:off x="2099189" y="5606504"/>
            <a:ext cx="5292725" cy="519113"/>
            <a:chOff x="1535" y="3693"/>
            <a:chExt cx="3334" cy="327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EC0A03F9-DCC9-4C9E-8DD0-C5239CC03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3693"/>
              <a:ext cx="3317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DEB1A8BC-10D5-4FC4-B753-A704276A4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3788"/>
              <a:ext cx="3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Employee anEmployee = new Employee();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a Class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F1640A0-A410-4522-9EE1-926C8813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425771"/>
            <a:ext cx="83841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A class definition must have the following: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keyword "</a:t>
            </a:r>
            <a:r>
              <a:rPr lang="en-GB" altLang="en-US" sz="2000" b="1" u="sng" dirty="0">
                <a:latin typeface="Helvetica" panose="020B0604020202020204" pitchFamily="34" charset="0"/>
              </a:rPr>
              <a:t>class</a:t>
            </a:r>
            <a:r>
              <a:rPr lang="en-GB" altLang="en-US" sz="2000" dirty="0">
                <a:latin typeface="Helvetica" panose="020B0604020202020204" pitchFamily="34" charset="0"/>
              </a:rPr>
              <a:t>" followed by the </a:t>
            </a:r>
            <a:r>
              <a:rPr lang="en-GB" altLang="en-US" sz="2000" b="1" u="sng" dirty="0">
                <a:latin typeface="Helvetica" panose="020B0604020202020204" pitchFamily="34" charset="0"/>
              </a:rPr>
              <a:t>name of the class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class body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Before the keyword "class" there is a optional modifier "public"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i="1" dirty="0">
                <a:latin typeface="Helvetica" panose="020B0604020202020204" pitchFamily="34" charset="0"/>
              </a:rPr>
              <a:t>If a class is public, it must be defined within a file which is the same name as the class with a ".java" extension.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i.e. </a:t>
            </a:r>
            <a:r>
              <a:rPr lang="en-GB" altLang="en-US" sz="2000" i="1" dirty="0">
                <a:latin typeface="Helvetica" panose="020B0604020202020204" pitchFamily="34" charset="0"/>
              </a:rPr>
              <a:t>Classname</a:t>
            </a:r>
            <a:r>
              <a:rPr lang="en-GB" altLang="en-US" sz="2000" dirty="0">
                <a:latin typeface="Helvetica" panose="020B0604020202020204" pitchFamily="34" charset="0"/>
              </a:rPr>
              <a:t>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 err="1">
                <a:latin typeface="Helvetica" panose="020B0604020202020204" pitchFamily="34" charset="0"/>
              </a:rPr>
              <a:t>eg.</a:t>
            </a:r>
            <a:r>
              <a:rPr lang="en-GB" altLang="en-US" sz="2000" dirty="0">
                <a:latin typeface="Helvetica" panose="020B0604020202020204" pitchFamily="34" charset="0"/>
              </a:rPr>
              <a:t> HelloWorld.java, Account.java, Ledger.java, Transaction.java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Most classes are declared </a:t>
            </a:r>
            <a:r>
              <a:rPr lang="en-GB" altLang="en-US" sz="2000" i="1" dirty="0">
                <a:latin typeface="Helvetica" panose="020B0604020202020204" pitchFamily="34" charset="0"/>
              </a:rPr>
              <a:t>public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The class body contains: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instance variables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methods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Variables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3F3A73A-AC35-435C-B2AE-CCDCEC945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238644"/>
            <a:ext cx="7995698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Instance variables are declared using the same syntax as ordinary variables.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Variables can be prefixed with a visibility/access </a:t>
            </a:r>
            <a:r>
              <a:rPr lang="en-GB" altLang="en-US" sz="2000" b="1" dirty="0">
                <a:latin typeface="Helvetica" panose="020B0604020202020204" pitchFamily="34" charset="0"/>
              </a:rPr>
              <a:t>modifier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Variables can have one of 4 different visibilities: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public - the variable can be directly accessed from anywhere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private - the variable can only be directly accessed from within the class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protected - the variable can be access directly from within the class, within the package, or from within any subclass.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default (no modifier specified) - the variable can be accessed directly from within the package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i="1" dirty="0">
                <a:latin typeface="Helvetica" panose="020B0604020202020204" pitchFamily="34" charset="0"/>
              </a:rPr>
              <a:t>// We will discuss in details later.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EC8EB06-03DB-4B66-889E-0FDD2BE7F9C5}"/>
              </a:ext>
            </a:extLst>
          </p:cNvPr>
          <p:cNvGrpSpPr>
            <a:grpSpLocks/>
          </p:cNvGrpSpPr>
          <p:nvPr/>
        </p:nvGrpSpPr>
        <p:grpSpPr bwMode="auto">
          <a:xfrm>
            <a:off x="1769965" y="2552701"/>
            <a:ext cx="4173537" cy="546100"/>
            <a:chOff x="1815" y="1685"/>
            <a:chExt cx="2629" cy="344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1B0532D4-053E-4046-9CD2-D79ACFCB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685"/>
              <a:ext cx="2615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CC7382CF-5F3B-4489-9445-324623B86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1780"/>
              <a:ext cx="25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type variable_name;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54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ccess-modifiers-in-java">
            <a:extLst>
              <a:ext uri="{FF2B5EF4-FFF2-40B4-BE49-F238E27FC236}">
                <a16:creationId xmlns:a16="http://schemas.microsoft.com/office/drawing/2014/main" id="{5B23F2CE-4F25-4ADC-B01D-CF8AE4EB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1537141"/>
            <a:ext cx="8112342" cy="321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039A8C5D-18AC-4204-AF28-C5796BD50529}"/>
              </a:ext>
            </a:extLst>
          </p:cNvPr>
          <p:cNvSpPr txBox="1">
            <a:spLocks/>
          </p:cNvSpPr>
          <p:nvPr/>
        </p:nvSpPr>
        <p:spPr>
          <a:xfrm>
            <a:off x="421341" y="449005"/>
            <a:ext cx="7808976" cy="108813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/>
                </a:solidFill>
              </a:rPr>
              <a:t>Access Specifiers/modifiers</a:t>
            </a:r>
          </a:p>
        </p:txBody>
      </p:sp>
    </p:spTree>
    <p:extLst>
      <p:ext uri="{BB962C8B-B14F-4D97-AF65-F5344CB8AC3E}">
        <p14:creationId xmlns:p14="http://schemas.microsoft.com/office/powerpoint/2010/main" val="386110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E0FD995-3E95-4844-B1BF-7C27E6A8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3" y="1224576"/>
            <a:ext cx="8679766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 definitions include a method signature and a method body.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Methods signatures are defined with the following syntax: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type can be: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fundamental data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object reference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void (no return)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optional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the method takes no parameters, empty brackets are required ()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Multiple parameters are separated by commas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defined by type and name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parameter is a local variable whose scope is the method.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4BA1D-ABD7-47B6-BE55-C78E617EEFAF}"/>
              </a:ext>
            </a:extLst>
          </p:cNvPr>
          <p:cNvGrpSpPr/>
          <p:nvPr/>
        </p:nvGrpSpPr>
        <p:grpSpPr>
          <a:xfrm>
            <a:off x="649287" y="2458291"/>
            <a:ext cx="7845426" cy="519113"/>
            <a:chOff x="834341" y="2717848"/>
            <a:chExt cx="7845426" cy="519113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DDAE0618-2CF4-46ED-B5F1-AC24D783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341" y="2717848"/>
              <a:ext cx="7804150" cy="519113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2A745AD1-E1B1-4A81-9C1C-90DFF2412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779" y="2870248"/>
              <a:ext cx="76469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charset="0"/>
                </a:rPr>
                <a:t>modifier </a:t>
              </a:r>
              <a:r>
                <a:rPr lang="en-GB" altLang="en-US" sz="1800" dirty="0" err="1">
                  <a:latin typeface="Courier" charset="0"/>
                </a:rPr>
                <a:t>return_type</a:t>
              </a:r>
              <a:r>
                <a:rPr lang="en-GB" altLang="en-US" sz="1800" dirty="0">
                  <a:latin typeface="Courier" charset="0"/>
                </a:rPr>
                <a:t> </a:t>
              </a:r>
              <a:r>
                <a:rPr lang="en-GB" altLang="en-US" sz="1800" dirty="0" err="1">
                  <a:latin typeface="Courier" charset="0"/>
                </a:rPr>
                <a:t>method_name</a:t>
              </a:r>
              <a:r>
                <a:rPr lang="en-GB" altLang="en-US" sz="1800" dirty="0">
                  <a:latin typeface="Courier" charset="0"/>
                </a:rPr>
                <a:t>(type name, ...)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33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18620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 Visibility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B61061E-F68F-4A08-9D23-03EB33F72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253049"/>
            <a:ext cx="8623300" cy="48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Methods have the same visibility modifiers as variables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public - the method can be invoked from anywhere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private - the method can only be invoked from within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protected - the method can be invoked directly from within the class, within the package, or from within any subclass.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default (no modifier specified) - the method can be invoked directly from within the package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i="1" dirty="0">
                <a:latin typeface="Helvetica" panose="020B0604020202020204" pitchFamily="34" charset="0"/>
              </a:rPr>
              <a:t>// we will discuss in detail later.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public interface (</a:t>
            </a:r>
            <a:r>
              <a:rPr lang="en-GB" altLang="en-US" sz="1800" b="1" dirty="0">
                <a:latin typeface="Helvetica" panose="020B0604020202020204" pitchFamily="34" charset="0"/>
              </a:rPr>
              <a:t>external</a:t>
            </a:r>
            <a:r>
              <a:rPr lang="en-GB" altLang="en-US" sz="1800" dirty="0">
                <a:latin typeface="Helvetica" panose="020B0604020202020204" pitchFamily="34" charset="0"/>
              </a:rPr>
              <a:t> view), the method should be public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 </a:t>
            </a:r>
            <a:r>
              <a:rPr lang="en-GB" altLang="en-US" sz="1800" b="1" dirty="0">
                <a:latin typeface="Helvetica" panose="020B0604020202020204" pitchFamily="34" charset="0"/>
              </a:rPr>
              <a:t>internal</a:t>
            </a:r>
            <a:r>
              <a:rPr lang="en-GB" altLang="en-US" sz="1800" dirty="0">
                <a:latin typeface="Helvetica" panose="020B0604020202020204" pitchFamily="34" charset="0"/>
              </a:rPr>
              <a:t> implementation (</a:t>
            </a:r>
            <a:r>
              <a:rPr lang="en-GB" altLang="en-US" sz="1800" dirty="0" err="1">
                <a:latin typeface="Helvetica" panose="020B0604020202020204" pitchFamily="34" charset="0"/>
              </a:rPr>
              <a:t>ie</a:t>
            </a:r>
            <a:r>
              <a:rPr lang="en-GB" altLang="en-US" sz="1800" dirty="0">
                <a:latin typeface="Helvetica" panose="020B0604020202020204" pitchFamily="34" charset="0"/>
              </a:rPr>
              <a:t>, support method, etc), it should be private.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Be careful using default or protected.  Use only when justified.</a:t>
            </a:r>
          </a:p>
        </p:txBody>
      </p:sp>
    </p:spTree>
    <p:extLst>
      <p:ext uri="{BB962C8B-B14F-4D97-AF65-F5344CB8AC3E}">
        <p14:creationId xmlns:p14="http://schemas.microsoft.com/office/powerpoint/2010/main" val="261662743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470</TotalTime>
  <Words>1984</Words>
  <Application>Microsoft Office PowerPoint</Application>
  <PresentationFormat>On-screen Show (4:3)</PresentationFormat>
  <Paragraphs>321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Corbel</vt:lpstr>
      <vt:lpstr>Courier</vt:lpstr>
      <vt:lpstr>Helvetica</vt:lpstr>
      <vt:lpstr>StarBats</vt:lpstr>
      <vt:lpstr>Times New Roman</vt:lpstr>
      <vt:lpstr>Wingdings</vt:lpstr>
      <vt:lpstr>Spectrum</vt:lpstr>
      <vt:lpstr>Class And Object </vt:lpstr>
      <vt:lpstr>Lecture Outline</vt:lpstr>
      <vt:lpstr>Class and Object</vt:lpstr>
      <vt:lpstr>Class And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Rifath Mahmud</cp:lastModifiedBy>
  <cp:revision>74</cp:revision>
  <dcterms:created xsi:type="dcterms:W3CDTF">2018-12-10T17:20:29Z</dcterms:created>
  <dcterms:modified xsi:type="dcterms:W3CDTF">2020-10-17T17:16:21Z</dcterms:modified>
</cp:coreProperties>
</file>