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varScale="1">
        <p:scale>
          <a:sx n="82" d="100"/>
          <a:sy n="82" d="100"/>
        </p:scale>
        <p:origin x="11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a16="http://schemas.microsoft.com/office/drawing/2014/main" val="3905988420"/>
                    </a:ext>
                  </a:extLst>
                </a:gridCol>
                <a:gridCol w="1242604">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and Initializing 1D Array : 4</a:t>
            </a:r>
            <a:r>
              <a:rPr lang="en-US" baseline="30000" dirty="0">
                <a:latin typeface="Cambria" panose="02040503050406030204" pitchFamily="18" charset="0"/>
              </a:rPr>
              <a:t>th</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4</a:t>
            </a:r>
            <a:r>
              <a:rPr lang="en-US" b="1" baseline="30000" dirty="0">
                <a:latin typeface="Cambria" panose="02040503050406030204" pitchFamily="18" charset="0"/>
                <a:ea typeface="Cambria" panose="02040503050406030204" pitchFamily="18" charset="0"/>
              </a:rPr>
              <a:t>th</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arr4[ ] = {11,22,33,44,55};</a:t>
            </a:r>
          </a:p>
          <a:p>
            <a:pPr algn="ctr"/>
            <a:r>
              <a:rPr lang="en-US" dirty="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]arr4 = {11,22,33,44,55};</a:t>
            </a: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arr4</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Memory will be allocated for five integers (as there are five integers inside the curly braces) and the value 11, 22, 33, 44 and 55 will be initialized in the array.</a:t>
            </a:r>
            <a:endParaRPr lang="en-US" b="1" dirty="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arr4</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r>
                        <a:rPr lang="en-US" dirty="0" err="1">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{11,22,33,44,55}; </a:t>
            </a: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do{</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a:t>
            </a: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length attribute of any array represents the size of the array. </a:t>
            </a: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do{</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2D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arr5[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[3][3];</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arr6[ ][ ];</a:t>
            </a:r>
          </a:p>
          <a:p>
            <a:pPr algn="just"/>
            <a:r>
              <a:rPr lang="en-US" dirty="0">
                <a:latin typeface="Cambria" panose="02040503050406030204" pitchFamily="18" charset="0"/>
                <a:ea typeface="Cambria" panose="02040503050406030204" pitchFamily="18" charset="0"/>
              </a:rPr>
              <a:t>row = 2;</a:t>
            </a:r>
          </a:p>
          <a:p>
            <a:pPr algn="just"/>
            <a:r>
              <a:rPr lang="en-US" dirty="0">
                <a:latin typeface="Cambria" panose="02040503050406030204" pitchFamily="18" charset="0"/>
                <a:ea typeface="Cambria" panose="02040503050406030204" pitchFamily="18" charset="0"/>
              </a:rPr>
              <a:t>col = 3;</a:t>
            </a:r>
          </a:p>
          <a:p>
            <a:pPr algn="just"/>
            <a:r>
              <a:rPr lang="en-US" dirty="0">
                <a:latin typeface="Cambria" panose="02040503050406030204" pitchFamily="18" charset="0"/>
                <a:ea typeface="Cambria" panose="02040503050406030204" pitchFamily="18" charset="0"/>
              </a:rPr>
              <a:t>arr6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[row][col];</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4</a:t>
            </a:r>
            <a:r>
              <a:rPr lang="en-US" b="1" baseline="30000" dirty="0">
                <a:latin typeface="Cambria" panose="02040503050406030204" pitchFamily="18" charset="0"/>
                <a:ea typeface="Cambria" panose="02040503050406030204" pitchFamily="18" charset="0"/>
              </a:rPr>
              <a:t>th</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a:t>
            </a:r>
            <a:r>
              <a:rPr lang="en-US" sz="1600" b="1" dirty="0">
                <a:latin typeface="Cambria" panose="02040503050406030204" pitchFamily="18" charset="0"/>
                <a:ea typeface="Cambria" panose="02040503050406030204" pitchFamily="18" charset="0"/>
              </a:rPr>
              <a:t>[ ][ ] </a:t>
            </a:r>
            <a:r>
              <a:rPr lang="en-US" sz="1600" dirty="0">
                <a:latin typeface="Cambria" panose="02040503050406030204" pitchFamily="18" charset="0"/>
                <a:ea typeface="Cambria" panose="02040503050406030204" pitchFamily="18" charset="0"/>
              </a:rPr>
              <a:t>symbol denotes that it is a 2D array.</a:t>
            </a: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a:t>
            </a:r>
            <a:r>
              <a:rPr lang="en-US" sz="1600" b="1" dirty="0">
                <a:latin typeface="Cambria" panose="02040503050406030204" pitchFamily="18" charset="0"/>
                <a:ea typeface="Cambria" panose="02040503050406030204" pitchFamily="18" charset="0"/>
              </a:rPr>
              <a:t>[ ][ ]</a:t>
            </a:r>
            <a:r>
              <a:rPr lang="en-US" sz="1600" dirty="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value in the </a:t>
            </a:r>
            <a:r>
              <a:rPr lang="en-US" sz="1600" b="1" dirty="0">
                <a:latin typeface="Cambria" panose="02040503050406030204" pitchFamily="18" charset="0"/>
                <a:ea typeface="Cambria" panose="02040503050406030204" pitchFamily="18" charset="0"/>
              </a:rPr>
              <a:t>1</a:t>
            </a:r>
            <a:r>
              <a:rPr lang="en-US" sz="1600" b="1" baseline="30000" dirty="0">
                <a:latin typeface="Cambria" panose="02040503050406030204" pitchFamily="18" charset="0"/>
                <a:ea typeface="Cambria" panose="02040503050406030204" pitchFamily="18" charset="0"/>
              </a:rPr>
              <a:t>st</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represents the number of </a:t>
            </a:r>
            <a:r>
              <a:rPr lang="en-US" sz="1600" b="1" dirty="0">
                <a:latin typeface="Cambria" panose="02040503050406030204" pitchFamily="18" charset="0"/>
                <a:ea typeface="Cambria" panose="02040503050406030204" pitchFamily="18" charset="0"/>
              </a:rPr>
              <a:t>rows</a:t>
            </a:r>
            <a:r>
              <a:rPr lang="en-US" sz="1600" dirty="0">
                <a:latin typeface="Cambria" panose="02040503050406030204" pitchFamily="18" charset="0"/>
                <a:ea typeface="Cambria" panose="02040503050406030204" pitchFamily="18" charset="0"/>
              </a:rPr>
              <a:t> and the value in </a:t>
            </a:r>
            <a:r>
              <a:rPr lang="en-US" sz="1600" b="1" dirty="0">
                <a:latin typeface="Cambria" panose="02040503050406030204" pitchFamily="18" charset="0"/>
                <a:ea typeface="Cambria" panose="02040503050406030204" pitchFamily="18" charset="0"/>
              </a:rPr>
              <a:t>2</a:t>
            </a:r>
            <a:r>
              <a:rPr lang="en-US" sz="1600" b="1" baseline="30000" dirty="0">
                <a:latin typeface="Cambria" panose="02040503050406030204" pitchFamily="18" charset="0"/>
                <a:ea typeface="Cambria" panose="02040503050406030204" pitchFamily="18" charset="0"/>
              </a:rPr>
              <a:t>nd</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represents the number of </a:t>
            </a:r>
            <a:r>
              <a:rPr lang="en-US" sz="1600" b="1" dirty="0">
                <a:latin typeface="Cambria" panose="02040503050406030204" pitchFamily="18" charset="0"/>
                <a:ea typeface="Cambria" panose="02040503050406030204" pitchFamily="18" charset="0"/>
              </a:rPr>
              <a:t>columns</a:t>
            </a:r>
            <a:r>
              <a:rPr lang="en-US" sz="1600" dirty="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RECOMMENDED.</a:t>
            </a: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arr5[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[3][3];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arr5 [0][0] = 11; </a:t>
            </a:r>
          </a:p>
          <a:p>
            <a:pPr algn="just"/>
            <a:r>
              <a:rPr lang="en-US" dirty="0">
                <a:latin typeface="Cambria" panose="02040503050406030204" pitchFamily="18" charset="0"/>
                <a:ea typeface="Cambria" panose="02040503050406030204" pitchFamily="18" charset="0"/>
              </a:rPr>
              <a:t>arr5 [1][2] = 18;</a:t>
            </a:r>
          </a:p>
          <a:p>
            <a:pPr algn="just"/>
            <a:r>
              <a:rPr lang="en-US" dirty="0">
                <a:latin typeface="Cambria" panose="02040503050406030204" pitchFamily="18" charset="0"/>
                <a:ea typeface="Cambria" panose="02040503050406030204" pitchFamily="18" charset="0"/>
              </a:rPr>
              <a:t>arr5 [2][1] = 20;</a:t>
            </a: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Column index</a:t>
            </a: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Row index</a:t>
            </a: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arr5</a:t>
            </a: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arr6 [0][0] = 11; </a:t>
            </a:r>
          </a:p>
          <a:p>
            <a:pPr algn="just"/>
            <a:r>
              <a:rPr lang="en-US" dirty="0">
                <a:latin typeface="Cambria" panose="02040503050406030204" pitchFamily="18" charset="0"/>
                <a:ea typeface="Cambria" panose="02040503050406030204" pitchFamily="18" charset="0"/>
              </a:rPr>
              <a:t>arr6 [1][2] = 18;</a:t>
            </a: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arr6[ ][ ];</a:t>
            </a:r>
          </a:p>
          <a:p>
            <a:pPr algn="just"/>
            <a:r>
              <a:rPr lang="en-US" dirty="0">
                <a:latin typeface="Cambria" panose="02040503050406030204" pitchFamily="18" charset="0"/>
                <a:ea typeface="Cambria" panose="02040503050406030204" pitchFamily="18" charset="0"/>
              </a:rPr>
              <a:t>row = arr1[3]/9;</a:t>
            </a:r>
          </a:p>
          <a:p>
            <a:pPr algn="just"/>
            <a:r>
              <a:rPr lang="en-US" dirty="0">
                <a:latin typeface="Cambria" panose="02040503050406030204" pitchFamily="18" charset="0"/>
                <a:ea typeface="Cambria" panose="02040503050406030204" pitchFamily="18" charset="0"/>
              </a:rPr>
              <a:t>col = arr1[3]/6;</a:t>
            </a:r>
          </a:p>
          <a:p>
            <a:pPr algn="just"/>
            <a:r>
              <a:rPr lang="en-US" dirty="0">
                <a:latin typeface="Cambria" panose="02040503050406030204" pitchFamily="18" charset="0"/>
                <a:ea typeface="Cambria" panose="02040503050406030204" pitchFamily="18" charset="0"/>
              </a:rPr>
              <a:t>arr6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[row][col];</a:t>
            </a: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Column index</a:t>
            </a: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Row index</a:t>
            </a: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arr6</a:t>
            </a: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arr7 [0][0] = 11; </a:t>
            </a:r>
          </a:p>
          <a:p>
            <a:pPr algn="just"/>
            <a:r>
              <a:rPr lang="en-US" dirty="0">
                <a:latin typeface="Cambria" panose="02040503050406030204" pitchFamily="18" charset="0"/>
                <a:ea typeface="Cambria" panose="02040503050406030204" pitchFamily="18" charset="0"/>
              </a:rPr>
              <a:t>arr7 [1][1] = 18;</a:t>
            </a: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arr7 [0][0] = 11; </a:t>
            </a:r>
          </a:p>
          <a:p>
            <a:pPr algn="just"/>
            <a:r>
              <a:rPr lang="en-US" dirty="0">
                <a:latin typeface="Cambria" panose="02040503050406030204" pitchFamily="18" charset="0"/>
                <a:ea typeface="Cambria" panose="02040503050406030204" pitchFamily="18" charset="0"/>
              </a:rPr>
              <a:t>arr7 [1][1] = 18;</a:t>
            </a: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a:latin typeface="Cambria" panose="02040503050406030204" pitchFamily="18" charset="0"/>
                <a:ea typeface="Cambria" panose="02040503050406030204" pitchFamily="18" charset="0"/>
              </a:rPr>
              <a:t>Solution: An array of Box.</a:t>
            </a: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 b = new Box( );</a:t>
            </a: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a:t>
            </a: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This b can store data for only one Box object.</a:t>
            </a:r>
          </a:p>
          <a:p>
            <a:pPr algn="just"/>
            <a:r>
              <a:rPr lang="en-US" dirty="0">
                <a:latin typeface="Cambria" panose="02040503050406030204" pitchFamily="18" charset="0"/>
                <a:ea typeface="Cambria" panose="02040503050406030204" pitchFamily="18" charset="0"/>
              </a:rPr>
              <a:t>How can we store data for multiple boxes?</a:t>
            </a: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(b1.getLength( ));</a:t>
            </a: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(boxes[0].</a:t>
            </a:r>
            <a:r>
              <a:rPr lang="en-US" dirty="0" err="1">
                <a:latin typeface="Cambria" panose="02040503050406030204" pitchFamily="18" charset="0"/>
                <a:ea typeface="Cambria" panose="02040503050406030204" pitchFamily="18" charset="0"/>
              </a:rPr>
              <a:t>getLength</a:t>
            </a:r>
            <a:r>
              <a:rPr lang="en-US" dirty="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a:solidFill>
                  <a:schemeClr val="bg1">
                    <a:lumMod val="95000"/>
                  </a:schemeClr>
                </a:solidFill>
                <a:latin typeface="Cambria" panose="02040503050406030204" pitchFamily="18" charset="0"/>
                <a:ea typeface="Cambria" panose="02040503050406030204" pitchFamily="18" charset="0"/>
              </a:rPr>
              <a:t>Output</a:t>
            </a:r>
          </a:p>
          <a:p>
            <a:pPr algn="ctr"/>
            <a:endParaRPr lang="en-US" dirty="0">
              <a:solidFill>
                <a:schemeClr val="bg1">
                  <a:lumMod val="95000"/>
                </a:schemeClr>
              </a:solidFill>
              <a:latin typeface="Cambria" panose="02040503050406030204" pitchFamily="18" charset="0"/>
              <a:ea typeface="Cambria" panose="02040503050406030204" pitchFamily="18" charset="0"/>
            </a:endParaRPr>
          </a:p>
          <a:p>
            <a:pPr algn="just"/>
            <a:r>
              <a:rPr lang="en-US" dirty="0">
                <a:solidFill>
                  <a:schemeClr val="bg1">
                    <a:lumMod val="95000"/>
                  </a:schemeClr>
                </a:solidFill>
                <a:latin typeface="Cambria" panose="02040503050406030204" pitchFamily="18" charset="0"/>
                <a:ea typeface="Cambria" panose="02040503050406030204" pitchFamily="18" charset="0"/>
              </a:rPr>
              <a:t>1.5</a:t>
            </a:r>
          </a:p>
          <a:p>
            <a:pPr algn="just"/>
            <a:r>
              <a:rPr lang="en-US" dirty="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Memory location of boxes[0] holds the reference b1.</a:t>
            </a:r>
          </a:p>
          <a:p>
            <a:pPr algn="just"/>
            <a:r>
              <a:rPr lang="en-US" dirty="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Now, we can use boxes[1] to access that object. For Example:</a:t>
            </a: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(boxes[1].</a:t>
            </a:r>
            <a:r>
              <a:rPr lang="en-US" dirty="0" err="1">
                <a:latin typeface="Cambria" panose="02040503050406030204" pitchFamily="18" charset="0"/>
                <a:ea typeface="Cambria" panose="02040503050406030204" pitchFamily="18" charset="0"/>
              </a:rPr>
              <a:t>getLength</a:t>
            </a:r>
            <a:r>
              <a:rPr lang="en-US" dirty="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a:solidFill>
                <a:schemeClr val="bg1">
                  <a:lumMod val="95000"/>
                </a:schemeClr>
              </a:solidFill>
              <a:latin typeface="Cambria" panose="02040503050406030204" pitchFamily="18" charset="0"/>
              <a:ea typeface="Cambria" panose="02040503050406030204" pitchFamily="18" charset="0"/>
            </a:endParaRPr>
          </a:p>
          <a:p>
            <a:pPr algn="just"/>
            <a:r>
              <a:rPr lang="en-US" dirty="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Cambria" panose="02040503050406030204" pitchFamily="18" charset="0"/>
              </a:rPr>
              <a:t>Array</a:t>
            </a: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Objects</a:t>
            </a: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Solution: We can only assign these objects in the array if there is </a:t>
            </a:r>
            <a:r>
              <a:rPr lang="en-US" sz="1750" b="1" i="1" dirty="0">
                <a:latin typeface="Cambria" panose="02040503050406030204" pitchFamily="18" charset="0"/>
                <a:ea typeface="Cambria" panose="02040503050406030204" pitchFamily="18" charset="0"/>
              </a:rPr>
              <a:t>null </a:t>
            </a:r>
            <a:r>
              <a:rPr lang="en-US" sz="1750" dirty="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Start from the 1</a:t>
            </a:r>
            <a:r>
              <a:rPr lang="en-US" sz="1750" baseline="30000" dirty="0">
                <a:latin typeface="Cambria" panose="02040503050406030204" pitchFamily="18" charset="0"/>
                <a:ea typeface="Cambria" panose="02040503050406030204" pitchFamily="18" charset="0"/>
              </a:rPr>
              <a:t>st</a:t>
            </a:r>
            <a:r>
              <a:rPr lang="en-US" sz="175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If it is </a:t>
            </a:r>
            <a:r>
              <a:rPr lang="en-US" sz="1750" b="1" i="1" dirty="0">
                <a:latin typeface="Cambria" panose="02040503050406030204" pitchFamily="18" charset="0"/>
                <a:ea typeface="Cambria" panose="02040503050406030204" pitchFamily="18" charset="0"/>
              </a:rPr>
              <a:t>null</a:t>
            </a:r>
            <a:r>
              <a:rPr lang="en-US" sz="1750" dirty="0">
                <a:latin typeface="Cambria" panose="02040503050406030204" pitchFamily="18" charset="0"/>
                <a:ea typeface="Cambria" panose="02040503050406030204" pitchFamily="18" charset="0"/>
              </a:rPr>
              <a:t>, assign the object and exit. Else, go to the next index.</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assign the object and exit. Else, go to the next index.</a:t>
            </a:r>
          </a:p>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b2, by following </a:t>
            </a:r>
            <a:r>
              <a:rPr lang="en-US" sz="1750">
                <a:latin typeface="Cambria" panose="02040503050406030204" pitchFamily="18" charset="0"/>
                <a:ea typeface="Cambria" panose="02040503050406030204" pitchFamily="18" charset="0"/>
              </a:rPr>
              <a:t>these steps</a:t>
            </a:r>
            <a:endParaRPr lang="en-US" sz="1750" dirty="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a:latin typeface="Cambria" panose="02040503050406030204" pitchFamily="18" charset="0"/>
                <a:ea typeface="Cambria" panose="02040503050406030204" pitchFamily="18" charset="0"/>
              </a:rPr>
              <a:t>Solution: We can only assign these objects in the array if there is </a:t>
            </a:r>
            <a:r>
              <a:rPr lang="en-US" sz="1700" b="1" i="1" dirty="0">
                <a:latin typeface="Cambria" panose="02040503050406030204" pitchFamily="18" charset="0"/>
                <a:ea typeface="Cambria" panose="02040503050406030204" pitchFamily="18" charset="0"/>
              </a:rPr>
              <a:t>b2 </a:t>
            </a:r>
            <a:r>
              <a:rPr lang="en-US" sz="1700" dirty="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b="1" i="1" dirty="0">
                <a:latin typeface="Cambria" panose="02040503050406030204" pitchFamily="18" charset="0"/>
                <a:ea typeface="Cambria" panose="02040503050406030204" pitchFamily="18" charset="0"/>
              </a:rPr>
              <a:t>b2</a:t>
            </a:r>
            <a:r>
              <a:rPr lang="en-US" sz="1700" dirty="0">
                <a:latin typeface="Cambria" panose="02040503050406030204" pitchFamily="18" charset="0"/>
                <a:ea typeface="Cambria" panose="02040503050406030204" pitchFamily="18" charset="0"/>
              </a:rPr>
              <a:t>, assign the </a:t>
            </a:r>
            <a:r>
              <a:rPr lang="en-US" sz="1700" b="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it </a:t>
            </a:r>
            <a:r>
              <a:rPr lang="en-US" b="1" i="1" dirty="0">
                <a:solidFill>
                  <a:srgbClr val="FF0000"/>
                </a:solidFill>
                <a:latin typeface="Cambria" panose="02040503050406030204" pitchFamily="18" charset="0"/>
                <a:ea typeface="Cambria" panose="02040503050406030204" pitchFamily="18" charset="0"/>
              </a:rPr>
              <a:t>b2 </a:t>
            </a:r>
            <a:r>
              <a:rPr lang="en-US" dirty="0">
                <a:solidFill>
                  <a:srgbClr val="FF0000"/>
                </a:solidFill>
                <a:latin typeface="Cambria" panose="02040503050406030204" pitchFamily="18" charset="0"/>
                <a:ea typeface="Cambria" panose="02040503050406030204" pitchFamily="18" charset="0"/>
              </a:rPr>
              <a:t>?</a:t>
            </a: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 null</a:t>
            </a: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a:latin typeface="Cambria" panose="02040503050406030204" pitchFamily="18" charset="0"/>
                <a:ea typeface="Cambria" panose="02040503050406030204" pitchFamily="18" charset="0"/>
              </a:rPr>
              <a:t>Solution: We can not print data from an index if there is </a:t>
            </a:r>
            <a:r>
              <a:rPr lang="en-US" sz="1700" b="1" i="1" dirty="0">
                <a:latin typeface="Cambria" panose="02040503050406030204" pitchFamily="18" charset="0"/>
                <a:ea typeface="Cambria" panose="02040503050406030204" pitchFamily="18" charset="0"/>
              </a:rPr>
              <a:t>null </a:t>
            </a:r>
            <a:r>
              <a:rPr lang="en-US" sz="1700" dirty="0">
                <a:latin typeface="Cambria" panose="02040503050406030204" pitchFamily="18" charset="0"/>
                <a:ea typeface="Cambria" panose="02040503050406030204" pitchFamily="18" charset="0"/>
              </a:rPr>
              <a:t>in that index</a:t>
            </a:r>
            <a:r>
              <a:rPr lang="en-US" sz="1700" b="1" i="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print data of the boxes stored in the 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not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print data and go to next index. Else, ignore and go to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not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print data and go to next index. Else, ignore and go to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a:solidFill>
                  <a:srgbClr val="00B050"/>
                </a:solidFill>
                <a:latin typeface="Cambria" panose="02040503050406030204" pitchFamily="18" charset="0"/>
                <a:ea typeface="Cambria" panose="02040503050406030204" pitchFamily="18" charset="0"/>
              </a:rPr>
              <a:t>Yes, Print data and next</a:t>
            </a: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it </a:t>
            </a:r>
            <a:r>
              <a:rPr lang="en-US" b="1" i="1" dirty="0">
                <a:solidFill>
                  <a:srgbClr val="FF0000"/>
                </a:solidFill>
                <a:latin typeface="Cambria" panose="02040503050406030204" pitchFamily="18" charset="0"/>
                <a:ea typeface="Cambria" panose="02040503050406030204" pitchFamily="18" charset="0"/>
              </a:rPr>
              <a:t>not</a:t>
            </a:r>
            <a:r>
              <a:rPr lang="en-US" dirty="0">
                <a:solidFill>
                  <a:srgbClr val="FF0000"/>
                </a:solidFill>
                <a:latin typeface="Cambria" panose="02040503050406030204" pitchFamily="18" charset="0"/>
                <a:ea typeface="Cambria" panose="02040503050406030204" pitchFamily="18" charset="0"/>
              </a:rPr>
              <a:t> </a:t>
            </a:r>
            <a:r>
              <a:rPr lang="en-US" b="1" i="1" dirty="0">
                <a:solidFill>
                  <a:srgbClr val="FF0000"/>
                </a:solidFill>
                <a:latin typeface="Cambria" panose="02040503050406030204" pitchFamily="18" charset="0"/>
                <a:ea typeface="Cambria" panose="02040503050406030204" pitchFamily="18" charset="0"/>
              </a:rPr>
              <a:t>null </a:t>
            </a:r>
            <a:r>
              <a:rPr lang="en-US" dirty="0">
                <a:solidFill>
                  <a:srgbClr val="FF0000"/>
                </a:solidFill>
                <a:latin typeface="Cambria" panose="02040503050406030204" pitchFamily="18" charset="0"/>
                <a:ea typeface="Cambria" panose="02040503050406030204" pitchFamily="18" charset="0"/>
              </a:rPr>
              <a:t>?</a:t>
            </a: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Ignore and next</a:t>
            </a: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a:solidFill>
                  <a:srgbClr val="00B050"/>
                </a:solidFill>
                <a:latin typeface="Cambria" panose="02040503050406030204" pitchFamily="18" charset="0"/>
                <a:ea typeface="Cambria" panose="02040503050406030204" pitchFamily="18" charset="0"/>
              </a:rPr>
              <a:t>Yes, Print data and next</a:t>
            </a: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extLst>
                    <a:ext uri="{9D8B030D-6E8A-4147-A177-3AD203B41FA5}">
                      <a16:colId xmlns:a16="http://schemas.microsoft.com/office/drawing/2014/main" val="20000"/>
                    </a:ext>
                  </a:extLst>
                </a:gridCol>
                <a:gridCol w="913293">
                  <a:extLst>
                    <a:ext uri="{9D8B030D-6E8A-4147-A177-3AD203B41FA5}">
                      <a16:colId xmlns:a16="http://schemas.microsoft.com/office/drawing/2014/main" val="20001"/>
                    </a:ext>
                  </a:extLst>
                </a:gridCol>
              </a:tblGrid>
              <a:tr h="370840">
                <a:tc>
                  <a:txBody>
                    <a:bodyPr/>
                    <a:lstStyle/>
                    <a:p>
                      <a:pPr algn="ctr"/>
                      <a:r>
                        <a:rPr lang="en-US" dirty="0">
                          <a:latin typeface="Cambria" panose="02040503050406030204" pitchFamily="18" charset="0"/>
                          <a:ea typeface="Cambria" panose="02040503050406030204" pitchFamily="18" charset="0"/>
                        </a:rPr>
                        <a:t>  age</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value representing the age of only one person. What if we need to store the age of lets say 40 persons? We will certainly not use 40 variables naming age1, age2, age3, . . . . , age40. </a:t>
            </a: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1D Array : 1</a:t>
            </a:r>
            <a:r>
              <a:rPr lang="en-US" baseline="30000" dirty="0">
                <a:latin typeface="Cambria" panose="02040503050406030204" pitchFamily="18" charset="0"/>
              </a:rPr>
              <a:t>st</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arr1[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ctr"/>
            <a:r>
              <a:rPr lang="en-US" dirty="0">
                <a:latin typeface="Cambria" panose="02040503050406030204" pitchFamily="18" charset="0"/>
                <a:ea typeface="Cambria" panose="02040503050406030204" pitchFamily="18" charset="0"/>
              </a:rPr>
              <a:t>Or, </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]arr1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1200"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arr1</a:t>
            </a:r>
            <a:r>
              <a:rPr lang="en-US" dirty="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new </a:t>
            </a:r>
            <a:r>
              <a:rPr lang="en-US" dirty="0">
                <a:latin typeface="Cambria" panose="02040503050406030204" pitchFamily="18" charset="0"/>
                <a:ea typeface="Cambria" panose="02040503050406030204" pitchFamily="18" charset="0"/>
              </a:rPr>
              <a:t>keyword allocates memory for the array.</a:t>
            </a:r>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[5] </a:t>
            </a:r>
            <a:r>
              <a:rPr lang="en-US" dirty="0">
                <a:latin typeface="Cambria" panose="02040503050406030204" pitchFamily="18" charset="0"/>
                <a:ea typeface="Cambria" panose="02040503050406030204" pitchFamily="18" charset="0"/>
              </a:rPr>
              <a:t>denotes that memory need to be allocated for 5 integer values.</a:t>
            </a:r>
            <a:endParaRPr lang="en-US" b="1" dirty="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a:latin typeface="Cambria" panose="02040503050406030204" pitchFamily="18" charset="0"/>
                <a:ea typeface="Cambria" panose="02040503050406030204" pitchFamily="18" charset="0"/>
              </a:rPr>
              <a:t>[ ]</a:t>
            </a:r>
            <a:r>
              <a:rPr lang="en-US" sz="1750" dirty="0">
                <a:latin typeface="Cambria" panose="02040503050406030204" pitchFamily="18" charset="0"/>
                <a:ea typeface="Cambria" panose="02040503050406030204" pitchFamily="18" charset="0"/>
              </a:rPr>
              <a:t> symbol (better known as Array Notation) can be placed both before and after the name of the array. </a:t>
            </a: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and Initialization of an Array: 1</a:t>
            </a:r>
            <a:r>
              <a:rPr lang="en-US" baseline="30000" dirty="0">
                <a:latin typeface="Cambria" panose="02040503050406030204" pitchFamily="18" charset="0"/>
              </a:rPr>
              <a:t>st</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arr1[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ctr"/>
            <a:r>
              <a:rPr lang="en-US" dirty="0">
                <a:latin typeface="Cambria" panose="02040503050406030204" pitchFamily="18" charset="0"/>
                <a:ea typeface="Cambria" panose="02040503050406030204" pitchFamily="18" charset="0"/>
              </a:rPr>
              <a:t>Or, </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]arr1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According to the concept of default values, all the index positions will be initialized as 0.</a:t>
            </a: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arr1 [0] = 11; </a:t>
            </a: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arr1 [0] = 11; </a:t>
            </a:r>
          </a:p>
          <a:p>
            <a:pPr algn="just"/>
            <a:r>
              <a:rPr lang="en-US" dirty="0">
                <a:latin typeface="Cambria" panose="02040503050406030204" pitchFamily="18" charset="0"/>
                <a:ea typeface="Cambria" panose="02040503050406030204" pitchFamily="18" charset="0"/>
              </a:rPr>
              <a:t>arr1 [3] = 18;</a:t>
            </a: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1D Array : 2</a:t>
            </a:r>
            <a:r>
              <a:rPr lang="en-US" baseline="30000" dirty="0">
                <a:latin typeface="Cambria" panose="02040503050406030204" pitchFamily="18" charset="0"/>
              </a:rPr>
              <a:t>nd</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arr2[ ];</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arr2</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size</a:t>
            </a:r>
            <a:r>
              <a:rPr lang="en-US" dirty="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Again, the Array Notation can be placed both before and after the name of the array. </a:t>
            </a: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This approach is used when we neither know the size nor the elements of the array.</a:t>
            </a:r>
          </a:p>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]arr2;</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and Initialization of an Array: 2</a:t>
            </a:r>
            <a:r>
              <a:rPr lang="en-US" baseline="30000" dirty="0">
                <a:latin typeface="Cambria" panose="02040503050406030204" pitchFamily="18" charset="0"/>
              </a:rPr>
              <a:t>nd</a:t>
            </a:r>
            <a:r>
              <a:rPr lang="en-US" dirty="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According to the concept of default values, all the index positions will be initialized as 0.</a:t>
            </a: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arr2 [0] = 11; </a:t>
            </a: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arr2 [0] = 11; </a:t>
            </a:r>
          </a:p>
          <a:p>
            <a:pPr algn="just"/>
            <a:r>
              <a:rPr lang="en-US" dirty="0">
                <a:latin typeface="Cambria" panose="02040503050406030204" pitchFamily="18" charset="0"/>
                <a:ea typeface="Cambria" panose="02040503050406030204" pitchFamily="18" charset="0"/>
              </a:rPr>
              <a:t>arr2 [2] = 15;</a:t>
            </a: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arr2[ ];</a:t>
            </a:r>
          </a:p>
          <a:p>
            <a:pPr algn="just"/>
            <a:r>
              <a:rPr lang="en-US" dirty="0">
                <a:latin typeface="Cambria" panose="02040503050406030204" pitchFamily="18" charset="0"/>
                <a:ea typeface="Cambria" panose="02040503050406030204" pitchFamily="18" charset="0"/>
              </a:rPr>
              <a:t>int size =3;</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
        <p:nvSpPr>
          <p:cNvPr id="24" name="TextBox 23"/>
          <p:cNvSpPr txBox="1"/>
          <p:nvPr/>
        </p:nvSpPr>
        <p:spPr>
          <a:xfrm>
            <a:off x="3039953" y="2092927"/>
            <a:ext cx="3313955"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size = arr1[3] / 6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and Initializing 1D Array : 3</a:t>
            </a:r>
            <a:r>
              <a:rPr lang="en-US" baseline="30000" dirty="0">
                <a:latin typeface="Cambria" panose="02040503050406030204" pitchFamily="18" charset="0"/>
              </a:rPr>
              <a:t>rd</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arr3[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a:p>
            <a:pPr algn="ctr"/>
            <a:r>
              <a:rPr lang="en-US" dirty="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]arr3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arr3</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new </a:t>
            </a:r>
            <a:r>
              <a:rPr lang="en-US" dirty="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{11,22,33,44} </a:t>
            </a:r>
            <a:r>
              <a:rPr lang="en-US" dirty="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size gets computed automatically from the number of elements of the array.</a:t>
            </a: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an Array: 3</a:t>
            </a:r>
            <a:r>
              <a:rPr lang="en-US" baseline="30000" dirty="0">
                <a:latin typeface="Cambria" panose="02040503050406030204" pitchFamily="18" charset="0"/>
              </a:rPr>
              <a:t>rd</a:t>
            </a:r>
            <a:r>
              <a:rPr lang="en-US" dirty="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arr3[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arr3 [2] = 15;</a:t>
            </a: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784</TotalTime>
  <Words>3342</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127</cp:revision>
  <dcterms:created xsi:type="dcterms:W3CDTF">2018-12-10T17:20:29Z</dcterms:created>
  <dcterms:modified xsi:type="dcterms:W3CDTF">2020-10-31T13:58:43Z</dcterms:modified>
</cp:coreProperties>
</file>