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66" r:id="rId4"/>
    <p:sldId id="267" r:id="rId5"/>
    <p:sldId id="271" r:id="rId6"/>
    <p:sldId id="258" r:id="rId7"/>
    <p:sldId id="268" r:id="rId8"/>
    <p:sldId id="269" r:id="rId9"/>
    <p:sldId id="270" r:id="rId10"/>
    <p:sldId id="264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82" d="100"/>
          <a:sy n="82" d="100"/>
        </p:scale>
        <p:origin x="105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220392-283C-49B1-8963-862C2C8750F3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3A1D49-1A78-430C-9C6A-FA6DDB788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025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3A1D49-1A78-430C-9C6A-FA6DDB78852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303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548639"/>
            <a:ext cx="7808976" cy="1266093"/>
          </a:xfrm>
        </p:spPr>
        <p:txBody>
          <a:bodyPr>
            <a:normAutofit/>
          </a:bodyPr>
          <a:lstStyle/>
          <a:p>
            <a:r>
              <a:rPr lang="en-US" dirty="0"/>
              <a:t>Interface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2176139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/>
                        <a:t>Rifath Mahmud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265714" y="1538380"/>
            <a:ext cx="4219303" cy="48463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Object Oriented Programming -1(JAVA)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242351" y="1582340"/>
            <a:ext cx="843241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Java Complete Reference, 7th Edition, By Herbert </a:t>
            </a:r>
            <a:r>
              <a:rPr lang="en-US" dirty="0" err="1"/>
              <a:t>Schildt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2. A Programmer's Guide to Java SE 8 Oracle Certified Associate, Khalid A. </a:t>
            </a:r>
            <a:r>
              <a:rPr lang="en-US" dirty="0" err="1"/>
              <a:t>MughalRolf</a:t>
            </a:r>
            <a:r>
              <a:rPr lang="en-US" dirty="0"/>
              <a:t> W. Rasmussen</a:t>
            </a:r>
          </a:p>
          <a:p>
            <a:endParaRPr lang="en-US" dirty="0"/>
          </a:p>
          <a:p>
            <a:r>
              <a:rPr lang="en-US" dirty="0"/>
              <a:t>3. Java How to Program Java, 9th Edition, By </a:t>
            </a:r>
            <a:r>
              <a:rPr lang="en-US" dirty="0" err="1"/>
              <a:t>Deitel</a:t>
            </a:r>
            <a:r>
              <a:rPr lang="en-US" dirty="0"/>
              <a:t> and </a:t>
            </a:r>
            <a:r>
              <a:rPr lang="en-US" dirty="0" err="1"/>
              <a:t>Deitel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4. The Java Language Specification, By J. Gosling, B. Joy, G. Steele, </a:t>
            </a:r>
            <a:r>
              <a:rPr lang="en-US" dirty="0" err="1"/>
              <a:t>G.Bracha</a:t>
            </a:r>
            <a:r>
              <a:rPr lang="en-US" dirty="0"/>
              <a:t> and A. Buckley</a:t>
            </a:r>
          </a:p>
          <a:p>
            <a:endParaRPr lang="en-US" dirty="0"/>
          </a:p>
          <a:p>
            <a:r>
              <a:rPr lang="en-US" dirty="0"/>
              <a:t>5. Introduction to Programming Using Java, 6th Edition, By David j. Eck</a:t>
            </a:r>
          </a:p>
          <a:p>
            <a:endParaRPr lang="en-US" dirty="0"/>
          </a:p>
          <a:p>
            <a:r>
              <a:rPr lang="en-US" dirty="0"/>
              <a:t>6. Head First Java, By Kathy Sierra and Bert Bates</a:t>
            </a:r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783773" y="2435897"/>
            <a:ext cx="80113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1. 1. Java Complete Reference, 7th Edition, By Herbert </a:t>
            </a:r>
            <a:r>
              <a:rPr lang="en-US" dirty="0" err="1"/>
              <a:t>Schildt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2. A Programmer's Guide to Java SE 8 Oracle Certified Associate, Khalid A. </a:t>
            </a:r>
            <a:r>
              <a:rPr lang="en-US" dirty="0" err="1"/>
              <a:t>MughalRolf</a:t>
            </a:r>
            <a:r>
              <a:rPr lang="en-US" dirty="0"/>
              <a:t> W. Rasmussen</a:t>
            </a:r>
          </a:p>
          <a:p>
            <a:endParaRPr lang="en-US" dirty="0"/>
          </a:p>
          <a:p>
            <a:r>
              <a:rPr lang="en-US" dirty="0"/>
              <a:t>2. The Java Tutorials. http://docs.oracle.com/javase/tutorial/</a:t>
            </a:r>
            <a:endParaRPr lang="en-FI" dirty="0"/>
          </a:p>
          <a:p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 Interface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 Attributes of interface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 Method of interface</a:t>
            </a: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Interface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  </a:t>
            </a:r>
            <a:endParaRPr lang="en-FI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933176" y="1774743"/>
            <a:ext cx="773461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dirty="0"/>
              <a:t>Interface is just like an Abstract Class but it does not have any regular methods/non-Abstract methods in it.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dirty="0"/>
              <a:t>We can not create any objects of an interface, but we can take object reference.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dirty="0"/>
              <a:t>Interfaces are by default public.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FI" sz="2800" dirty="0"/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Interface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 </a:t>
            </a:r>
            <a:endParaRPr lang="en-FI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476205" y="2005178"/>
            <a:ext cx="8250711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/>
              <a:t>An interface may have attributes. But these attributes are automatically set to public, static and final all at the same time.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/>
              <a:t>An interface does not have any constructors.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/>
              <a:t>All the methods of an interface are by default public and abstract.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FI" sz="2800" dirty="0"/>
          </a:p>
        </p:txBody>
      </p:sp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Interface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 </a:t>
            </a:r>
            <a:endParaRPr lang="en-FI" dirty="0"/>
          </a:p>
        </p:txBody>
      </p:sp>
      <p:pic>
        <p:nvPicPr>
          <p:cNvPr id="1026" name="Picture 2" descr="interface in java">
            <a:extLst>
              <a:ext uri="{FF2B5EF4-FFF2-40B4-BE49-F238E27FC236}">
                <a16:creationId xmlns:a16="http://schemas.microsoft.com/office/drawing/2014/main" id="{F3D82A76-ACEE-4DA5-9DDA-3196CB9E68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904" y="2685867"/>
            <a:ext cx="6756713" cy="1486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0716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Interface</a:t>
            </a:r>
            <a:endParaRPr lang="en-FI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BED9D7-DC35-6145-B086-E1B62BC08349}"/>
              </a:ext>
            </a:extLst>
          </p:cNvPr>
          <p:cNvSpPr txBox="1"/>
          <p:nvPr/>
        </p:nvSpPr>
        <p:spPr>
          <a:xfrm>
            <a:off x="821881" y="1078365"/>
            <a:ext cx="750023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As all the methods are by default abstract, they do not have any body/implementations.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However, if we want to give body to any method of an interface, we have to declare the method as static.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The keyword </a:t>
            </a:r>
            <a:r>
              <a:rPr lang="en-US" sz="2800" dirty="0">
                <a:solidFill>
                  <a:srgbClr val="00B050"/>
                </a:solidFill>
              </a:rPr>
              <a:t>interface</a:t>
            </a:r>
            <a:r>
              <a:rPr lang="en-US" sz="2800" dirty="0"/>
              <a:t> is used to denote interface.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public </a:t>
            </a:r>
            <a:r>
              <a:rPr lang="en-US" sz="2800" dirty="0">
                <a:solidFill>
                  <a:srgbClr val="00B050"/>
                </a:solidFill>
              </a:rPr>
              <a:t>interface</a:t>
            </a:r>
            <a:r>
              <a:rPr lang="en-US" sz="2800" dirty="0"/>
              <a:t> </a:t>
            </a:r>
            <a:r>
              <a:rPr lang="en-US" sz="2800" dirty="0" err="1"/>
              <a:t>IMyInterface</a:t>
            </a:r>
            <a:r>
              <a:rPr lang="en-US" sz="2800" dirty="0"/>
              <a:t> {. . . .}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FI" sz="2800" dirty="0"/>
          </a:p>
        </p:txBody>
      </p:sp>
    </p:spTree>
    <p:extLst>
      <p:ext uri="{BB962C8B-B14F-4D97-AF65-F5344CB8AC3E}">
        <p14:creationId xmlns:p14="http://schemas.microsoft.com/office/powerpoint/2010/main" val="2823762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Interface</a:t>
            </a:r>
            <a:endParaRPr lang="en-FI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E6EE548-DCD9-41CC-A3E1-BD3CB0272AA9}"/>
              </a:ext>
            </a:extLst>
          </p:cNvPr>
          <p:cNvSpPr/>
          <p:nvPr/>
        </p:nvSpPr>
        <p:spPr>
          <a:xfrm>
            <a:off x="335494" y="731162"/>
            <a:ext cx="713232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 Regular/Non-Abstract class can inherit more than one interface.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An abstract class can inherit more than one interface.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An interface can inherit more than one interface.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So, in terms of Interface, Multiple Inheritance is possible.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50309F6-0102-44D5-B1FA-FE8F3668CC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752604"/>
              </p:ext>
            </p:extLst>
          </p:nvPr>
        </p:nvGraphicFramePr>
        <p:xfrm>
          <a:off x="2456424" y="4750549"/>
          <a:ext cx="5767296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22432">
                  <a:extLst>
                    <a:ext uri="{9D8B030D-6E8A-4147-A177-3AD203B41FA5}">
                      <a16:colId xmlns:a16="http://schemas.microsoft.com/office/drawing/2014/main" val="1302876773"/>
                    </a:ext>
                  </a:extLst>
                </a:gridCol>
                <a:gridCol w="1922432">
                  <a:extLst>
                    <a:ext uri="{9D8B030D-6E8A-4147-A177-3AD203B41FA5}">
                      <a16:colId xmlns:a16="http://schemas.microsoft.com/office/drawing/2014/main" val="2740626348"/>
                    </a:ext>
                  </a:extLst>
                </a:gridCol>
                <a:gridCol w="1922432">
                  <a:extLst>
                    <a:ext uri="{9D8B030D-6E8A-4147-A177-3AD203B41FA5}">
                      <a16:colId xmlns:a16="http://schemas.microsoft.com/office/drawing/2014/main" val="4140900328"/>
                    </a:ext>
                  </a:extLst>
                </a:gridCol>
              </a:tblGrid>
              <a:tr h="383158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class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interface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978266"/>
                  </a:ext>
                </a:extLst>
              </a:tr>
              <a:tr h="38315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class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B0F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extends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B0F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implements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9846347"/>
                  </a:ext>
                </a:extLst>
              </a:tr>
              <a:tr h="38315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B05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interface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B0F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Extends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07930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913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1"/>
            <a:ext cx="6543608" cy="1055435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Interface, extends, and implements</a:t>
            </a:r>
            <a:endParaRPr lang="en-FI" sz="28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D22D0B4-8DBC-455A-BB46-1FAD892DCD57}"/>
              </a:ext>
            </a:extLst>
          </p:cNvPr>
          <p:cNvSpPr txBox="1">
            <a:spLocks/>
          </p:cNvSpPr>
          <p:nvPr/>
        </p:nvSpPr>
        <p:spPr>
          <a:xfrm>
            <a:off x="335494" y="3420705"/>
            <a:ext cx="8074099" cy="3301399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tx1"/>
                </a:solidFill>
              </a:rPr>
              <a:t>All of the followings are possible:</a:t>
            </a:r>
          </a:p>
          <a:p>
            <a:pPr lvl="1" algn="just">
              <a:buClr>
                <a:srgbClr val="00CC00"/>
              </a:buCl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B0F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interface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IAlpha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>
                <a:solidFill>
                  <a:srgbClr val="00B0F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extends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IBravo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 algn="just">
              <a:buClr>
                <a:srgbClr val="00CC00"/>
              </a:buCl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B0F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interface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IAlpha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>
                <a:solidFill>
                  <a:srgbClr val="00B0F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extends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IBravo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ICharlie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 algn="just">
              <a:buClr>
                <a:srgbClr val="00CC00"/>
              </a:buCl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B0F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public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>
                <a:solidFill>
                  <a:srgbClr val="00B0F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class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Bravo </a:t>
            </a:r>
            <a:r>
              <a:rPr lang="en-US" dirty="0">
                <a:solidFill>
                  <a:srgbClr val="00B0F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implements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IBravo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 algn="just">
              <a:buClr>
                <a:srgbClr val="00CC00"/>
              </a:buCl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B0F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public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>
                <a:solidFill>
                  <a:srgbClr val="00B0F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class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Bravo </a:t>
            </a:r>
            <a:r>
              <a:rPr lang="en-US" dirty="0">
                <a:solidFill>
                  <a:srgbClr val="00B0F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implements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IBravo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ICharlie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 algn="just">
              <a:buClr>
                <a:srgbClr val="00CC00"/>
              </a:buCl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B0F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public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>
                <a:solidFill>
                  <a:srgbClr val="00B0F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abstract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>
                <a:solidFill>
                  <a:srgbClr val="00B0F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class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Alpha </a:t>
            </a:r>
            <a:r>
              <a:rPr lang="en-US" dirty="0">
                <a:solidFill>
                  <a:srgbClr val="00B0F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implements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IAlpha</a:t>
            </a:r>
            <a:endParaRPr lang="en-US" sz="1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tx1"/>
                </a:solidFill>
              </a:rPr>
              <a:t>So, “class - abstract class - interface” any combination is possible here.</a:t>
            </a:r>
          </a:p>
        </p:txBody>
      </p:sp>
      <p:pic>
        <p:nvPicPr>
          <p:cNvPr id="2050" name="Picture 2" descr="The relationship between class and interface">
            <a:extLst>
              <a:ext uri="{FF2B5EF4-FFF2-40B4-BE49-F238E27FC236}">
                <a16:creationId xmlns:a16="http://schemas.microsoft.com/office/drawing/2014/main" id="{A264FF78-5CB8-4CDD-B891-E9628BFBF6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40" b="24305"/>
          <a:stretch/>
        </p:blipFill>
        <p:spPr bwMode="auto">
          <a:xfrm>
            <a:off x="1562668" y="1258878"/>
            <a:ext cx="561975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5746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Interface </a:t>
            </a:r>
            <a:endParaRPr lang="en-FI" sz="28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3F253F-8239-4E0F-ACE8-24F17B4F3D27}"/>
              </a:ext>
            </a:extLst>
          </p:cNvPr>
          <p:cNvSpPr/>
          <p:nvPr/>
        </p:nvSpPr>
        <p:spPr>
          <a:xfrm>
            <a:off x="436098" y="1674056"/>
            <a:ext cx="780757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What is the benefit of using an Interface instead of an Abstract Class?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We can inherit only one abstract class, but we can inherit multiple interfaces.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Interface enables us to achieve another degree of abstraction by guiding a programmer about the methods that must be implemented in a program.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31716855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358</TotalTime>
  <Words>527</Words>
  <Application>Microsoft Office PowerPoint</Application>
  <PresentationFormat>On-screen Show (4:3)</PresentationFormat>
  <Paragraphs>89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Cambria</vt:lpstr>
      <vt:lpstr>Corbel</vt:lpstr>
      <vt:lpstr>Wingdings</vt:lpstr>
      <vt:lpstr>Spectrum</vt:lpstr>
      <vt:lpstr>Interface </vt:lpstr>
      <vt:lpstr>Lecture Outline</vt:lpstr>
      <vt:lpstr>Interface</vt:lpstr>
      <vt:lpstr>Interface</vt:lpstr>
      <vt:lpstr>Interface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Rifath Mahmud</cp:lastModifiedBy>
  <cp:revision>45</cp:revision>
  <dcterms:created xsi:type="dcterms:W3CDTF">2018-12-10T17:20:29Z</dcterms:created>
  <dcterms:modified xsi:type="dcterms:W3CDTF">2020-12-06T02:14:56Z</dcterms:modified>
</cp:coreProperties>
</file>