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3" r:id="rId20"/>
    <p:sldId id="325" r:id="rId21"/>
    <p:sldId id="326" r:id="rId22"/>
    <p:sldId id="327" r:id="rId23"/>
    <p:sldId id="328" r:id="rId24"/>
    <p:sldId id="329" r:id="rId25"/>
    <p:sldId id="330" r:id="rId26"/>
    <p:sldId id="331" r:id="rId27"/>
    <p:sldId id="332" r:id="rId28"/>
    <p:sldId id="333" r:id="rId29"/>
    <p:sldId id="335" r:id="rId30"/>
    <p:sldId id="336" r:id="rId31"/>
    <p:sldId id="337" r:id="rId32"/>
    <p:sldId id="338" r:id="rId33"/>
    <p:sldId id="339" r:id="rId34"/>
    <p:sldId id="340" r:id="rId35"/>
    <p:sldId id="341" r:id="rId36"/>
    <p:sldId id="342" r:id="rId37"/>
    <p:sldId id="277"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80" d="100"/>
          <a:sy n="80" d="100"/>
        </p:scale>
        <p:origin x="-10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Predicates and Quantifiers</a:t>
            </a:r>
            <a:endParaRPr lang="en-US"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770123">
                  <a:extLst>
                    <a:ext uri="{9D8B030D-6E8A-4147-A177-3AD203B41FA5}">
                      <a16:colId xmlns:a16="http://schemas.microsoft.com/office/drawing/2014/main" xmlns="" val="2889894460"/>
                    </a:ext>
                  </a:extLst>
                </a:gridCol>
                <a:gridCol w="1323833">
                  <a:extLst>
                    <a:ext uri="{9D8B030D-6E8A-4147-A177-3AD203B41FA5}">
                      <a16:colId xmlns:a16="http://schemas.microsoft.com/office/drawing/2014/main" xmlns="" val="3023211198"/>
                    </a:ext>
                  </a:extLst>
                </a:gridCol>
                <a:gridCol w="477672">
                  <a:extLst>
                    <a:ext uri="{9D8B030D-6E8A-4147-A177-3AD203B41FA5}">
                      <a16:colId xmlns:a16="http://schemas.microsoft.com/office/drawing/2014/main" xmlns="" val="1762131981"/>
                    </a:ext>
                  </a:extLst>
                </a:gridCol>
                <a:gridCol w="1160059">
                  <a:extLst>
                    <a:ext uri="{9D8B030D-6E8A-4147-A177-3AD203B41FA5}">
                      <a16:colId xmlns:a16="http://schemas.microsoft.com/office/drawing/2014/main" xmlns="" val="445458238"/>
                    </a:ext>
                  </a:extLst>
                </a:gridCol>
                <a:gridCol w="3120887">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4</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r>
                        <a:rPr lang="en-US" dirty="0" smtClean="0"/>
                        <a:t>Summer </a:t>
                      </a:r>
                      <a:r>
                        <a:rPr lang="en-US" dirty="0" smtClean="0"/>
                        <a:t>2021-2022  </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smtClean="0">
                <a:solidFill>
                  <a:srgbClr val="0000FF"/>
                </a:solidFill>
              </a:rPr>
              <a:t>Quantification: Two Categories –</a:t>
            </a:r>
          </a:p>
          <a:p>
            <a:pPr marL="274320" lvl="1" indent="-274320">
              <a:spcBef>
                <a:spcPts val="600"/>
              </a:spcBef>
              <a:buFont typeface="Arial" pitchFamily="34" charset="0"/>
              <a:buChar char="•"/>
            </a:pPr>
            <a:r>
              <a:rPr lang="en-US" altLang="zh-TW" sz="2400" dirty="0" smtClean="0">
                <a:solidFill>
                  <a:srgbClr val="0000FF"/>
                </a:solidFill>
              </a:rPr>
              <a:t>Universal quantification</a:t>
            </a:r>
            <a:r>
              <a:rPr lang="en-US" altLang="zh-TW" sz="2400" dirty="0" smtClean="0"/>
              <a:t>: A predicate is true for </a:t>
            </a:r>
            <a:r>
              <a:rPr lang="en-US" altLang="zh-TW" sz="2400" b="1" dirty="0" smtClean="0"/>
              <a:t>every element </a:t>
            </a:r>
            <a:r>
              <a:rPr lang="en-US" altLang="zh-TW" sz="2400" dirty="0" smtClean="0"/>
              <a:t>in the domain</a:t>
            </a:r>
          </a:p>
          <a:p>
            <a:pPr marL="274320" lvl="1" indent="-274320">
              <a:spcBef>
                <a:spcPts val="600"/>
              </a:spcBef>
              <a:buFont typeface="Arial" pitchFamily="34" charset="0"/>
              <a:buChar char="•"/>
            </a:pPr>
            <a:r>
              <a:rPr lang="en-US" altLang="zh-TW" sz="2400" dirty="0" smtClean="0">
                <a:solidFill>
                  <a:srgbClr val="0000FF"/>
                </a:solidFill>
              </a:rPr>
              <a:t>Existential quantification</a:t>
            </a:r>
            <a:r>
              <a:rPr lang="en-US" altLang="zh-TW" sz="2400" dirty="0" smtClean="0"/>
              <a:t>: There is </a:t>
            </a:r>
            <a:r>
              <a:rPr lang="en-US" altLang="zh-TW" sz="2400" b="1" dirty="0" smtClean="0"/>
              <a:t>one or more elements</a:t>
            </a:r>
            <a:r>
              <a:rPr lang="en-US" altLang="zh-TW" sz="2400" dirty="0" smtClean="0"/>
              <a:t> in the domain for which a predicate is true </a:t>
            </a:r>
          </a:p>
          <a:p>
            <a:pPr marL="274320" lvl="1" indent="-274320">
              <a:spcBef>
                <a:spcPts val="600"/>
              </a:spcBef>
              <a:buFont typeface="Arial" pitchFamily="34" charset="0"/>
              <a:buChar char="•"/>
            </a:pPr>
            <a:endParaRPr lang="en-US" altLang="zh-TW" sz="2400" dirty="0" smtClean="0"/>
          </a:p>
          <a:p>
            <a:pPr marL="274320" indent="-274320">
              <a:spcBef>
                <a:spcPts val="600"/>
              </a:spcBef>
              <a:buFont typeface="Wingdings" panose="05000000000000000000" pitchFamily="2" charset="2"/>
              <a:buChar char="§"/>
            </a:pPr>
            <a:r>
              <a:rPr lang="en-US" altLang="zh-TW" sz="2400" dirty="0" smtClean="0">
                <a:solidFill>
                  <a:srgbClr val="FF0000"/>
                </a:solidFill>
              </a:rPr>
              <a:t>Domain  </a:t>
            </a:r>
            <a:r>
              <a:rPr lang="en-US" altLang="zh-TW" sz="2400" dirty="0" smtClean="0"/>
              <a:t>/</a:t>
            </a:r>
            <a:r>
              <a:rPr lang="en-US" altLang="zh-TW" sz="2400" dirty="0" smtClean="0">
                <a:solidFill>
                  <a:srgbClr val="FF0000"/>
                </a:solidFill>
              </a:rPr>
              <a:t>domain of discourse</a:t>
            </a:r>
            <a:r>
              <a:rPr lang="en-US" altLang="zh-TW" sz="2400" dirty="0" smtClean="0"/>
              <a:t>/</a:t>
            </a:r>
            <a:r>
              <a:rPr lang="en-US" altLang="zh-TW" sz="2400" dirty="0" smtClean="0">
                <a:solidFill>
                  <a:srgbClr val="FF0000"/>
                </a:solidFill>
              </a:rPr>
              <a:t>universe of discourse:</a:t>
            </a:r>
            <a:endParaRPr lang="en-US" sz="2400" dirty="0" smtClean="0"/>
          </a:p>
          <a:p>
            <a:pPr marL="274320" indent="-274320">
              <a:spcBef>
                <a:spcPts val="600"/>
              </a:spcBef>
            </a:pPr>
            <a:r>
              <a:rPr lang="en-US" sz="2400" dirty="0" smtClean="0">
                <a:sym typeface="Wingdings" pitchFamily="2" charset="2"/>
              </a:rPr>
              <a:t></a:t>
            </a:r>
            <a:r>
              <a:rPr lang="en-US" sz="2400" dirty="0" smtClean="0"/>
              <a:t>The values a variable in a </a:t>
            </a:r>
            <a:r>
              <a:rPr lang="en-US" sz="2400" i="1" dirty="0" smtClean="0"/>
              <a:t>propositional function </a:t>
            </a:r>
            <a:r>
              <a:rPr lang="en-US" sz="2400" dirty="0" smtClean="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smtClean="0">
                <a:solidFill>
                  <a:srgbClr val="0000FF"/>
                </a:solidFill>
              </a:rPr>
              <a:t>1. Universal Quantifier: </a:t>
            </a:r>
            <a:r>
              <a:rPr lang="en-US" altLang="zh-TW" sz="2800" b="1" i="1" dirty="0" smtClean="0">
                <a:solidFill>
                  <a:srgbClr val="0000FF"/>
                </a:solidFill>
                <a:sym typeface="Symbol" pitchFamily="18" charset="2"/>
              </a:rPr>
              <a:t></a:t>
            </a:r>
            <a:r>
              <a:rPr lang="en-US" altLang="zh-TW" sz="2800" i="1" dirty="0" smtClean="0">
                <a:sym typeface="Symbol" pitchFamily="18" charset="2"/>
              </a:rPr>
              <a:t> </a:t>
            </a:r>
            <a:r>
              <a:rPr lang="en-US" altLang="zh-TW" sz="2800" dirty="0" smtClean="0">
                <a:sym typeface="Symbol" pitchFamily="18" charset="2"/>
              </a:rPr>
              <a:t>is called the </a:t>
            </a:r>
            <a:r>
              <a:rPr lang="en-US" altLang="zh-TW" sz="2800" dirty="0" smtClean="0">
                <a:solidFill>
                  <a:srgbClr val="0000FF"/>
                </a:solidFill>
                <a:sym typeface="Symbol" pitchFamily="18" charset="2"/>
              </a:rPr>
              <a:t>universal quantifier.</a:t>
            </a:r>
          </a:p>
          <a:p>
            <a:pPr marL="1154430" lvl="1" indent="-514350">
              <a:lnSpc>
                <a:spcPct val="90000"/>
              </a:lnSpc>
              <a:defRPr/>
            </a:pPr>
            <a:r>
              <a:rPr lang="en-US" sz="2800" dirty="0" smtClean="0">
                <a:solidFill>
                  <a:srgbClr val="FF0000"/>
                </a:solidFill>
                <a:sym typeface="Symbol" pitchFamily="18" charset="2"/>
              </a:rPr>
              <a:t>  “</a:t>
            </a:r>
            <a:r>
              <a:rPr lang="en-US" sz="2800" b="1" dirty="0" smtClean="0">
                <a:solidFill>
                  <a:srgbClr val="FF0000"/>
                </a:solidFill>
                <a:sym typeface="Symbol" pitchFamily="18" charset="2"/>
              </a:rPr>
              <a:t></a:t>
            </a:r>
            <a:r>
              <a:rPr lang="en-US" sz="2800" dirty="0" smtClean="0">
                <a:solidFill>
                  <a:srgbClr val="FF0000"/>
                </a:solidFill>
              </a:rPr>
              <a:t>” </a:t>
            </a:r>
            <a:r>
              <a:rPr lang="en-US" sz="2800" dirty="0" smtClean="0"/>
              <a:t>reads “for </a:t>
            </a:r>
            <a:r>
              <a:rPr lang="en-US" sz="2800" b="1" dirty="0" smtClean="0">
                <a:solidFill>
                  <a:srgbClr val="FF0000"/>
                </a:solidFill>
              </a:rPr>
              <a:t>A</a:t>
            </a:r>
            <a:r>
              <a:rPr lang="en-US" sz="2800" dirty="0" smtClean="0"/>
              <a:t>ll” </a:t>
            </a:r>
            <a:endParaRPr lang="en-US" sz="2800" b="1" dirty="0" smtClean="0">
              <a:solidFill>
                <a:schemeClr val="hlink"/>
              </a:solidFill>
            </a:endParaRPr>
          </a:p>
          <a:p>
            <a:pPr marL="514350" indent="-514350">
              <a:lnSpc>
                <a:spcPct val="90000"/>
              </a:lnSpc>
              <a:buFont typeface="+mj-lt"/>
              <a:buAutoNum type="arabicPeriod"/>
              <a:defRPr/>
            </a:pPr>
            <a:endParaRPr lang="en-US" sz="2800" b="1" dirty="0" smtClean="0">
              <a:solidFill>
                <a:schemeClr val="hlink"/>
              </a:solidFill>
            </a:endParaRPr>
          </a:p>
          <a:p>
            <a:pPr marL="274320" indent="-274320">
              <a:lnSpc>
                <a:spcPct val="90000"/>
              </a:lnSpc>
              <a:spcBef>
                <a:spcPts val="600"/>
              </a:spcBef>
              <a:defRPr/>
            </a:pPr>
            <a:r>
              <a:rPr lang="en-US" sz="2800" b="1" dirty="0" smtClean="0">
                <a:solidFill>
                  <a:srgbClr val="0000FF"/>
                </a:solidFill>
              </a:rPr>
              <a:t>  2. Existential Quantifier: </a:t>
            </a:r>
            <a:r>
              <a:rPr lang="en-US" altLang="zh-TW" sz="2800" b="1" dirty="0" smtClean="0">
                <a:solidFill>
                  <a:srgbClr val="0000FF"/>
                </a:solidFill>
                <a:sym typeface="Symbol" pitchFamily="18" charset="2"/>
              </a:rPr>
              <a:t></a:t>
            </a:r>
            <a:r>
              <a:rPr lang="en-US" altLang="zh-TW" sz="2800" dirty="0" smtClean="0">
                <a:sym typeface="Symbol" pitchFamily="18" charset="2"/>
              </a:rPr>
              <a:t> is called the </a:t>
            </a:r>
            <a:r>
              <a:rPr lang="en-US" altLang="zh-TW" sz="2800" dirty="0" smtClean="0">
                <a:solidFill>
                  <a:srgbClr val="0000FF"/>
                </a:solidFill>
                <a:sym typeface="Symbol" pitchFamily="18" charset="2"/>
              </a:rPr>
              <a:t>existential quantifier</a:t>
            </a:r>
            <a:r>
              <a:rPr lang="en-US" altLang="zh-TW" sz="2800" dirty="0" smtClean="0">
                <a:sym typeface="Symbol" pitchFamily="18" charset="2"/>
              </a:rPr>
              <a:t>.</a:t>
            </a:r>
          </a:p>
          <a:p>
            <a:pPr marL="514350" indent="-514350">
              <a:lnSpc>
                <a:spcPct val="90000"/>
              </a:lnSpc>
              <a:defRPr/>
            </a:pPr>
            <a:r>
              <a:rPr lang="en-US" sz="2800" dirty="0" smtClean="0">
                <a:solidFill>
                  <a:srgbClr val="CC3EBE"/>
                </a:solidFill>
                <a:sym typeface="Symbol" pitchFamily="18" charset="2"/>
              </a:rPr>
              <a:t>	 	</a:t>
            </a:r>
            <a:r>
              <a:rPr lang="en-US" sz="2800" dirty="0" smtClean="0">
                <a:solidFill>
                  <a:srgbClr val="FF0000"/>
                </a:solidFill>
                <a:sym typeface="Symbol" pitchFamily="18" charset="2"/>
              </a:rPr>
              <a:t>“</a:t>
            </a:r>
            <a:r>
              <a:rPr lang="en-US" sz="2800" b="1" dirty="0" smtClean="0">
                <a:solidFill>
                  <a:srgbClr val="FF0000"/>
                </a:solidFill>
                <a:sym typeface="Symbol" pitchFamily="18" charset="2"/>
              </a:rPr>
              <a:t></a:t>
            </a:r>
            <a:r>
              <a:rPr lang="en-US" sz="2800" dirty="0" smtClean="0">
                <a:solidFill>
                  <a:srgbClr val="FF0000"/>
                </a:solidFill>
                <a:sym typeface="Symbol" pitchFamily="18" charset="2"/>
              </a:rPr>
              <a:t>” </a:t>
            </a:r>
            <a:r>
              <a:rPr lang="en-US" sz="2800" dirty="0" smtClean="0">
                <a:sym typeface="Symbol" pitchFamily="18" charset="2"/>
              </a:rPr>
              <a:t>reads “there </a:t>
            </a:r>
            <a:r>
              <a:rPr lang="en-US" sz="2800" b="1" dirty="0" smtClean="0">
                <a:solidFill>
                  <a:srgbClr val="FF0000"/>
                </a:solidFill>
                <a:sym typeface="Symbol" pitchFamily="18" charset="2"/>
              </a:rPr>
              <a:t>E</a:t>
            </a:r>
            <a:r>
              <a:rPr lang="en-US" sz="2800" dirty="0" smtClean="0">
                <a:sym typeface="Symbol" pitchFamily="18" charset="2"/>
              </a:rPr>
              <a:t>xists”</a:t>
            </a:r>
            <a:endParaRPr lang="en-US" sz="2800" dirty="0" smtClean="0">
              <a:solidFill>
                <a:srgbClr val="CC3EBE"/>
              </a:solidFill>
              <a:sym typeface="Symbol" pitchFamily="18" charset="2"/>
            </a:endParaRPr>
          </a:p>
          <a:p>
            <a:pPr marL="697230" indent="-514350">
              <a:lnSpc>
                <a:spcPct val="90000"/>
              </a:lnSpc>
              <a:buFont typeface="+mj-lt"/>
              <a:buAutoNum type="arabicPeriod"/>
              <a:defRPr/>
            </a:pPr>
            <a:endParaRPr lang="en-US" sz="2800" dirty="0" smtClean="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smtClean="0">
                <a:solidFill>
                  <a:srgbClr val="FF0000"/>
                </a:solidFill>
              </a:rPr>
              <a:t>Definition</a:t>
            </a:r>
            <a:r>
              <a:rPr lang="en-US" altLang="zh-TW" sz="2800" dirty="0" smtClean="0">
                <a:solidFill>
                  <a:srgbClr val="FF0000"/>
                </a:solidFill>
              </a:rPr>
              <a:t>: </a:t>
            </a:r>
            <a:r>
              <a:rPr lang="en-US" altLang="zh-TW" sz="2800" dirty="0" smtClean="0"/>
              <a:t>The </a:t>
            </a:r>
            <a:r>
              <a:rPr lang="en-US" altLang="zh-TW" sz="2800" i="1" dirty="0" smtClean="0">
                <a:solidFill>
                  <a:srgbClr val="0000FF"/>
                </a:solidFill>
              </a:rPr>
              <a:t>universal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statement </a:t>
            </a:r>
            <a:r>
              <a:rPr lang="en-US" altLang="zh-TW" sz="2800" dirty="0" smtClean="0">
                <a:solidFill>
                  <a:srgbClr val="0000FF"/>
                </a:solidFill>
              </a:rPr>
              <a:t>“</a:t>
            </a:r>
            <a:r>
              <a:rPr lang="en-US" altLang="zh-TW" sz="2800" i="1" dirty="0" smtClean="0">
                <a:solidFill>
                  <a:srgbClr val="0000FF"/>
                </a:solidFill>
              </a:rPr>
              <a:t>P(x)</a:t>
            </a:r>
            <a:r>
              <a:rPr lang="en-US" altLang="zh-TW" sz="2800" dirty="0" smtClean="0">
                <a:solidFill>
                  <a:srgbClr val="0000FF"/>
                </a:solidFill>
              </a:rPr>
              <a:t> for all values of x in the domain”.</a:t>
            </a:r>
          </a:p>
          <a:p>
            <a:pPr marL="274320" indent="-274320">
              <a:spcBef>
                <a:spcPts val="600"/>
              </a:spcBef>
              <a:buFont typeface="Arial" pitchFamily="34" charset="0"/>
              <a:buChar char="•"/>
            </a:pPr>
            <a:r>
              <a:rPr lang="en-US" altLang="zh-TW" sz="2800" dirty="0" smtClean="0"/>
              <a:t>The notation </a:t>
            </a:r>
            <a:r>
              <a:rPr lang="en-US" altLang="zh-TW" sz="2800" i="1" dirty="0" smtClean="0">
                <a:sym typeface="Symbol" pitchFamily="18" charset="2"/>
              </a:rPr>
              <a:t></a:t>
            </a:r>
            <a:r>
              <a:rPr lang="en-US" altLang="zh-TW" sz="2800" i="1" dirty="0" smtClean="0"/>
              <a:t>x P(x) </a:t>
            </a:r>
            <a:r>
              <a:rPr lang="en-US" altLang="zh-TW" sz="2800" dirty="0" smtClean="0"/>
              <a:t>denotes the universal quantification of </a:t>
            </a:r>
            <a:r>
              <a:rPr lang="en-US" altLang="zh-TW" sz="2800" i="1" dirty="0" smtClean="0"/>
              <a:t>P(x).</a:t>
            </a:r>
          </a:p>
          <a:p>
            <a:pPr marL="274320" indent="-274320">
              <a:spcBef>
                <a:spcPts val="600"/>
              </a:spcBef>
              <a:buFont typeface="Arial" pitchFamily="34" charset="0"/>
              <a:buChar char="•"/>
            </a:pPr>
            <a:r>
              <a:rPr lang="en-US" altLang="zh-TW" sz="2800" dirty="0" smtClean="0">
                <a:sym typeface="Symbol" pitchFamily="18" charset="2"/>
              </a:rPr>
              <a:t>We read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r>
              <a:rPr lang="en-US" altLang="zh-TW" sz="2800" b="1" dirty="0" smtClean="0"/>
              <a:t>as</a:t>
            </a:r>
            <a:r>
              <a:rPr lang="en-US" altLang="zh-TW" sz="2800" i="1" dirty="0" smtClean="0"/>
              <a:t> </a:t>
            </a:r>
            <a:r>
              <a:rPr lang="en-US" altLang="zh-TW" sz="2800" dirty="0" smtClean="0">
                <a:solidFill>
                  <a:srgbClr val="0000FF"/>
                </a:solidFill>
                <a:sym typeface="Symbol" pitchFamily="18" charset="2"/>
              </a:rPr>
              <a:t>“for all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a:t>
            </a:r>
            <a:r>
              <a:rPr lang="en-US" altLang="zh-TW" sz="2800" dirty="0" smtClean="0">
                <a:solidFill>
                  <a:srgbClr val="FF0000"/>
                </a:solidFill>
                <a:sym typeface="Symbol" pitchFamily="18" charset="2"/>
              </a:rPr>
              <a:t>or</a:t>
            </a:r>
            <a:r>
              <a:rPr lang="en-US" altLang="zh-TW" sz="2800" dirty="0" smtClean="0">
                <a:sym typeface="Symbol" pitchFamily="18" charset="2"/>
              </a:rPr>
              <a:t> </a:t>
            </a:r>
            <a:r>
              <a:rPr lang="en-US" altLang="zh-TW" sz="2800" dirty="0" smtClean="0">
                <a:solidFill>
                  <a:srgbClr val="0000FF"/>
                </a:solidFill>
                <a:sym typeface="Symbol" pitchFamily="18" charset="2"/>
              </a:rPr>
              <a:t>“for every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olidFill>
                  <a:srgbClr val="0000FF"/>
                </a:solidFill>
                <a:sym typeface="Symbol" pitchFamily="18" charset="2"/>
              </a:rPr>
              <a:t>An element for which </a:t>
            </a:r>
            <a:r>
              <a:rPr lang="en-US" altLang="zh-TW" sz="2800" i="1" dirty="0" smtClean="0">
                <a:solidFill>
                  <a:srgbClr val="0000FF"/>
                </a:solidFill>
                <a:sym typeface="Symbol" pitchFamily="18" charset="2"/>
              </a:rPr>
              <a:t>P</a:t>
            </a:r>
            <a:r>
              <a:rPr lang="en-US" altLang="zh-TW" sz="2800" dirty="0" smtClean="0">
                <a:solidFill>
                  <a:srgbClr val="0000FF"/>
                </a:solidFill>
                <a:sym typeface="Symbol" pitchFamily="18" charset="2"/>
              </a:rPr>
              <a:t>(x) is false is called a </a:t>
            </a:r>
            <a:r>
              <a:rPr lang="en-US" altLang="zh-TW" sz="2800" b="1" dirty="0" smtClean="0">
                <a:solidFill>
                  <a:srgbClr val="0000FF"/>
                </a:solidFill>
                <a:sym typeface="Symbol" pitchFamily="18" charset="2"/>
              </a:rPr>
              <a:t>counterexample</a:t>
            </a:r>
            <a:r>
              <a:rPr lang="en-US" altLang="zh-TW" sz="2800" dirty="0" smtClean="0">
                <a:solidFill>
                  <a:srgbClr val="0000FF"/>
                </a:solidFill>
                <a:sym typeface="Symbol" pitchFamily="18" charset="2"/>
              </a:rPr>
              <a:t> of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smtClean="0">
                <a:sym typeface="Symbol" pitchFamily="18" charset="2"/>
              </a:rPr>
              <a:t>“</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is true when </a:t>
            </a:r>
            <a:r>
              <a:rPr lang="en-US" sz="2800" b="1" i="1" dirty="0" smtClean="0">
                <a:sym typeface="Symbol" pitchFamily="18" charset="2"/>
              </a:rPr>
              <a:t>every</a:t>
            </a:r>
            <a:r>
              <a:rPr lang="en-US" sz="2800" dirty="0" smtClean="0">
                <a:sym typeface="Symbol" pitchFamily="18" charset="2"/>
              </a:rPr>
              <a:t> </a:t>
            </a:r>
            <a:r>
              <a:rPr lang="en-US" sz="2800" b="1" i="1" dirty="0" smtClean="0">
                <a:sym typeface="Symbol" pitchFamily="18" charset="2"/>
              </a:rPr>
              <a:t>instance</a:t>
            </a:r>
            <a:r>
              <a:rPr lang="en-US" sz="2800" dirty="0" smtClean="0">
                <a:sym typeface="Symbol" pitchFamily="18" charset="2"/>
              </a:rPr>
              <a:t> of </a:t>
            </a:r>
            <a:r>
              <a:rPr lang="en-US" sz="2800" i="1" dirty="0" smtClean="0">
                <a:sym typeface="Symbol" pitchFamily="18" charset="2"/>
              </a:rPr>
              <a:t>x</a:t>
            </a:r>
            <a:r>
              <a:rPr lang="en-US" sz="2800" dirty="0" smtClean="0">
                <a:sym typeface="Symbol" pitchFamily="18" charset="2"/>
              </a:rPr>
              <a:t> makes </a:t>
            </a:r>
            <a:r>
              <a:rPr lang="en-US" sz="2800" i="1" dirty="0" smtClean="0">
                <a:sym typeface="Symbol" pitchFamily="18" charset="2"/>
              </a:rPr>
              <a:t>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smtClean="0">
              <a:sym typeface="Symbol" pitchFamily="18" charset="2"/>
            </a:endParaRPr>
          </a:p>
          <a:p>
            <a:pPr marL="274320" indent="-274320">
              <a:spcBef>
                <a:spcPts val="600"/>
              </a:spcBef>
              <a:buClr>
                <a:srgbClr val="FF0000"/>
              </a:buClr>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conjunction</a:t>
            </a:r>
            <a:r>
              <a:rPr lang="en-US" sz="2800" dirty="0" smtClean="0">
                <a:sym typeface="Symbol" pitchFamily="18" charset="2"/>
              </a:rPr>
              <a:t> over the entire universe:</a:t>
            </a:r>
          </a:p>
          <a:p>
            <a:pPr marL="274320" indent="-274320">
              <a:spcBef>
                <a:spcPts val="600"/>
              </a:spcBef>
              <a:buClr>
                <a:srgbClr val="FF0000"/>
              </a:buClr>
            </a:pPr>
            <a:r>
              <a:rPr lang="en-US" sz="2800" b="1"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sym typeface="Symbol" pitchFamily="18" charset="2"/>
            </a:endParaRPr>
          </a:p>
          <a:p>
            <a:pPr marL="274320" indent="-274320">
              <a:spcBef>
                <a:spcPts val="600"/>
              </a:spcBef>
              <a:buClr>
                <a:srgbClr val="FF0000"/>
              </a:buClr>
            </a:pP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be the statement “</a:t>
            </a:r>
            <a:r>
              <a:rPr lang="en-US" sz="2800" i="1" dirty="0" smtClean="0">
                <a:solidFill>
                  <a:srgbClr val="FF0000"/>
                </a:solidFill>
              </a:rPr>
              <a:t>x </a:t>
            </a:r>
            <a:r>
              <a:rPr lang="en-US" sz="2800" dirty="0" smtClean="0">
                <a:solidFill>
                  <a:srgbClr val="FF0000"/>
                </a:solidFill>
              </a:rPr>
              <a:t>+ 1 &gt; </a:t>
            </a:r>
            <a:r>
              <a:rPr lang="en-US" sz="2800" i="1" dirty="0" smtClean="0">
                <a:solidFill>
                  <a:srgbClr val="FF0000"/>
                </a:solidFill>
              </a:rPr>
              <a:t>x</a:t>
            </a:r>
            <a:r>
              <a:rPr lang="en-US" sz="2800" dirty="0" smtClean="0">
                <a:solidFill>
                  <a:srgbClr val="FF0000"/>
                </a:solidFill>
              </a:rPr>
              <a:t>” </a:t>
            </a:r>
          </a:p>
          <a:p>
            <a:pPr>
              <a:buFont typeface="Arial" charset="0"/>
              <a:buNone/>
            </a:pPr>
            <a:r>
              <a:rPr lang="en-US" sz="2800" dirty="0" smtClean="0">
                <a:solidFill>
                  <a:srgbClr val="FF0000"/>
                </a:solidFill>
              </a:rPr>
              <a:t>What is the </a:t>
            </a:r>
            <a:r>
              <a:rPr lang="en-US" sz="2800" b="1" dirty="0" smtClean="0">
                <a:solidFill>
                  <a:srgbClr val="FF0000"/>
                </a:solidFill>
              </a:rPr>
              <a:t>truth value </a:t>
            </a:r>
            <a:r>
              <a:rPr lang="en-US" sz="2800" dirty="0" smtClean="0">
                <a:solidFill>
                  <a:srgbClr val="FF0000"/>
                </a:solidFill>
              </a:rPr>
              <a:t>of the quantification </a:t>
            </a:r>
            <a:r>
              <a:rPr lang="en-US" sz="2800" b="1" dirty="0" smtClean="0">
                <a:solidFill>
                  <a:srgbClr val="FF0000"/>
                </a:solidFill>
                <a:sym typeface="Symbol" pitchFamily="18" charset="2"/>
              </a:rPr>
              <a:t></a:t>
            </a:r>
            <a:r>
              <a:rPr lang="en-US" sz="2800" dirty="0" smtClean="0">
                <a:solidFill>
                  <a:srgbClr val="FF0000"/>
                </a:solidFill>
                <a:sym typeface="Symbol" pitchFamily="18" charset="2"/>
              </a:rPr>
              <a:t>x P(x ), where the domain consists of all real numbers?</a:t>
            </a:r>
          </a:p>
          <a:p>
            <a:pPr>
              <a:buFont typeface="Arial" charset="0"/>
              <a:buNone/>
            </a:pPr>
            <a:endParaRPr lang="en-US" sz="2800" dirty="0" smtClean="0">
              <a:sym typeface="Symbol" pitchFamily="18" charset="2"/>
            </a:endParaRPr>
          </a:p>
          <a:p>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t>P</a:t>
            </a:r>
            <a:r>
              <a:rPr lang="en-US" sz="2800" dirty="0" smtClean="0">
                <a:sym typeface="Symbol" pitchFamily="18" charset="2"/>
              </a:rPr>
              <a:t>(x) is true for all real numbers x, the truth value of the quantification </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a:t>
            </a:r>
            <a:r>
              <a:rPr lang="en-US" sz="2800" b="1" dirty="0" smtClean="0">
                <a:solidFill>
                  <a:srgbClr val="0000FF"/>
                </a:solidFill>
                <a:sym typeface="Symbol" pitchFamily="18" charset="2"/>
              </a:rPr>
              <a:t>true</a:t>
            </a:r>
            <a:r>
              <a:rPr lang="en-US" sz="2800" dirty="0" smtClean="0">
                <a:sym typeface="Symbol" pitchFamily="18" charset="2"/>
              </a:rPr>
              <a:t>. </a:t>
            </a:r>
          </a:p>
          <a:p>
            <a:endParaRPr lang="en-US" sz="2800" dirty="0" smtClean="0">
              <a:sym typeface="Symbol" pitchFamily="18" charset="2"/>
            </a:endParaRPr>
          </a:p>
          <a:p>
            <a:r>
              <a:rPr lang="en-US" sz="2800" dirty="0" smtClean="0">
                <a:solidFill>
                  <a:srgbClr val="FF0000"/>
                </a:solidFill>
                <a:sym typeface="Symbol" pitchFamily="18" charset="2"/>
              </a:rPr>
              <a:t>Note: </a:t>
            </a:r>
            <a:r>
              <a:rPr lang="en-US" sz="2800" dirty="0" smtClean="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be the statement “x &lt; 2”.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dirty="0" smtClean="0">
                <a:solidFill>
                  <a:srgbClr val="0000FF"/>
                </a:solidFill>
              </a:rPr>
              <a:t>Solution</a:t>
            </a:r>
            <a:r>
              <a:rPr lang="en-US" sz="2800" dirty="0" smtClean="0"/>
              <a:t>: </a:t>
            </a:r>
            <a:r>
              <a:rPr lang="en-US" sz="2800" i="1" dirty="0" smtClean="0"/>
              <a:t>Q</a:t>
            </a:r>
            <a:r>
              <a:rPr lang="en-US" sz="2800" dirty="0" smtClean="0"/>
              <a:t>(x) is not true for every real number x, because, for instance, </a:t>
            </a:r>
            <a:r>
              <a:rPr lang="en-US" sz="2800" i="1" dirty="0" smtClean="0"/>
              <a:t>Q</a:t>
            </a:r>
            <a:r>
              <a:rPr lang="en-US" sz="2800" dirty="0" smtClean="0"/>
              <a:t>(3) is false. That is, </a:t>
            </a:r>
            <a:r>
              <a:rPr lang="en-US" sz="2800" dirty="0" smtClean="0">
                <a:solidFill>
                  <a:srgbClr val="0000FF"/>
                </a:solidFill>
              </a:rPr>
              <a:t>x = 3 is a counterexample for the statement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a:t>
            </a:r>
          </a:p>
          <a:p>
            <a:pPr marL="274320" indent="-274320">
              <a:spcBef>
                <a:spcPts val="600"/>
              </a:spcBef>
            </a:pPr>
            <a:r>
              <a:rPr lang="en-US" sz="2800" dirty="0" smtClean="0">
                <a:sym typeface="Symbol" pitchFamily="18" charset="2"/>
              </a:rPr>
              <a:t>	Thus, the truth value of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smtClean="0">
                <a:solidFill>
                  <a:srgbClr val="FF0000"/>
                </a:solidFill>
              </a:rPr>
              <a:t>Let P(x) be the statement “x</a:t>
            </a:r>
            <a:r>
              <a:rPr lang="en-US" sz="2800" baseline="30000" dirty="0" smtClean="0">
                <a:solidFill>
                  <a:srgbClr val="FF0000"/>
                </a:solidFill>
              </a:rPr>
              <a:t>2 </a:t>
            </a:r>
            <a:r>
              <a:rPr lang="en-US" sz="2800" dirty="0" smtClean="0">
                <a:solidFill>
                  <a:srgbClr val="FF0000"/>
                </a:solidFill>
              </a:rPr>
              <a:t>&gt; 0”.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P</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universe of discourse consists of all integers?</a:t>
            </a:r>
          </a:p>
          <a:p>
            <a:endParaRPr lang="en-US" sz="2800" dirty="0" smtClean="0">
              <a:solidFill>
                <a:srgbClr val="C00000"/>
              </a:solidFill>
              <a:sym typeface="Symbol" pitchFamily="18" charset="2"/>
            </a:endParaRPr>
          </a:p>
          <a:p>
            <a:r>
              <a:rPr lang="en-US" sz="2800" b="1" u="sng" dirty="0" smtClean="0">
                <a:solidFill>
                  <a:srgbClr val="0000FF"/>
                </a:solidFill>
              </a:rPr>
              <a:t>Solution</a:t>
            </a:r>
            <a:r>
              <a:rPr lang="en-US" sz="2800" dirty="0" smtClean="0"/>
              <a:t>: P(x) is not true for all integers. </a:t>
            </a:r>
          </a:p>
          <a:p>
            <a:pPr>
              <a:buFont typeface="Arial" charset="0"/>
              <a:buNone/>
            </a:pPr>
            <a:r>
              <a:rPr lang="en-US" sz="2800" dirty="0" smtClean="0">
                <a:solidFill>
                  <a:srgbClr val="0000FF"/>
                </a:solidFill>
              </a:rPr>
              <a:t>We can give a counter example</a:t>
            </a:r>
            <a:r>
              <a:rPr lang="en-US" sz="2800" dirty="0" smtClean="0"/>
              <a:t>. We see that x = 0 is a counterexample, because x</a:t>
            </a:r>
            <a:r>
              <a:rPr lang="en-US" sz="2800" baseline="30000" dirty="0" smtClean="0"/>
              <a:t>2 </a:t>
            </a:r>
            <a:r>
              <a:rPr lang="en-US" sz="2800" dirty="0" smtClean="0"/>
              <a:t>= 0 when x = 0, so that x</a:t>
            </a:r>
            <a:r>
              <a:rPr lang="en-US" sz="2800" baseline="30000" dirty="0" smtClean="0"/>
              <a:t>2 </a:t>
            </a:r>
            <a:r>
              <a:rPr lang="en-US" sz="2800" dirty="0" smtClean="0"/>
              <a:t>is not greater than 0 when x = 0.</a:t>
            </a:r>
          </a:p>
          <a:p>
            <a:pPr>
              <a:buFont typeface="Arial" charset="0"/>
              <a:buNone/>
            </a:pPr>
            <a:r>
              <a:rPr lang="en-US" sz="2800" dirty="0" smtClean="0"/>
              <a:t>Therefore, </a:t>
            </a:r>
            <a:r>
              <a:rPr lang="en-US" sz="2800" b="1" dirty="0" smtClean="0">
                <a:solidFill>
                  <a:srgbClr val="0000FF"/>
                </a:solidFill>
              </a:rPr>
              <a:t>truth value of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is false</a:t>
            </a:r>
            <a:r>
              <a:rPr lang="en-US" sz="2800" dirty="0" smtClean="0">
                <a:solidFill>
                  <a:srgbClr val="0000FF"/>
                </a:solidFill>
                <a:sym typeface="Symbol" pitchFamily="18" charset="2"/>
              </a:rPr>
              <a:t>.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smtClean="0"/>
              <a:t>What is the truth value of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where </a:t>
            </a:r>
            <a:r>
              <a:rPr lang="en-US" sz="2800" i="1" dirty="0" smtClean="0">
                <a:sym typeface="Symbol" pitchFamily="18" charset="2"/>
              </a:rPr>
              <a:t>P</a:t>
            </a:r>
            <a:r>
              <a:rPr lang="en-US" sz="2800" dirty="0" smtClean="0">
                <a:sym typeface="Symbol" pitchFamily="18" charset="2"/>
              </a:rPr>
              <a:t>(x) is the statement </a:t>
            </a:r>
            <a:r>
              <a:rPr lang="en-US" sz="2800" dirty="0" smtClean="0"/>
              <a:t>“x</a:t>
            </a:r>
            <a:r>
              <a:rPr lang="en-US" sz="2800" baseline="30000" dirty="0" smtClean="0"/>
              <a:t>2 </a:t>
            </a:r>
            <a:r>
              <a:rPr lang="en-US" sz="2800" dirty="0" smtClean="0"/>
              <a:t>&lt; 10” and the </a:t>
            </a:r>
            <a:r>
              <a:rPr lang="en-US" sz="2800" dirty="0" smtClean="0">
                <a:solidFill>
                  <a:srgbClr val="FF0000"/>
                </a:solidFill>
              </a:rPr>
              <a:t>domain</a:t>
            </a:r>
            <a:r>
              <a:rPr lang="en-US" sz="2800" dirty="0" smtClean="0"/>
              <a:t> consists of the </a:t>
            </a:r>
            <a:r>
              <a:rPr lang="en-US" sz="2800" dirty="0" smtClean="0">
                <a:solidFill>
                  <a:srgbClr val="FF0000"/>
                </a:solidFill>
              </a:rPr>
              <a:t>positive integers not exceeding 4?</a:t>
            </a:r>
          </a:p>
          <a:p>
            <a:pPr>
              <a:buFont typeface="Arial" charset="0"/>
              <a:buNone/>
            </a:pPr>
            <a:endParaRPr lang="en-US" sz="2800" dirty="0" smtClean="0">
              <a:solidFill>
                <a:srgbClr val="C00000"/>
              </a:solidFill>
            </a:endParaRPr>
          </a:p>
          <a:p>
            <a:r>
              <a:rPr lang="en-US" sz="2800" b="1" u="sng" dirty="0" smtClean="0">
                <a:solidFill>
                  <a:srgbClr val="0000FF"/>
                </a:solidFill>
              </a:rPr>
              <a:t>Solution</a:t>
            </a:r>
            <a:r>
              <a:rPr lang="en-US" sz="2800" dirty="0" smtClean="0"/>
              <a:t>: The statement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the same as the conjunction </a:t>
            </a:r>
            <a:r>
              <a:rPr lang="en-US" sz="2800" b="1" dirty="0" smtClean="0">
                <a:solidFill>
                  <a:srgbClr val="0000FF"/>
                </a:solidFill>
                <a:sym typeface="Symbol" pitchFamily="18" charset="2"/>
              </a:rPr>
              <a:t>P(1)  P(2)  P(3)  P(4), </a:t>
            </a:r>
            <a:r>
              <a:rPr lang="en-US" sz="2800" dirty="0" smtClean="0">
                <a:solidFill>
                  <a:srgbClr val="0000FF"/>
                </a:solidFill>
                <a:sym typeface="Symbol" pitchFamily="18" charset="2"/>
              </a:rPr>
              <a:t>because the </a:t>
            </a:r>
            <a:r>
              <a:rPr lang="en-US" sz="2800" dirty="0" smtClean="0">
                <a:solidFill>
                  <a:srgbClr val="FF0000"/>
                </a:solidFill>
                <a:sym typeface="Symbol" pitchFamily="18" charset="2"/>
              </a:rPr>
              <a:t>domain consists of the integers 1, 2, 3, and 4.</a:t>
            </a:r>
          </a:p>
          <a:p>
            <a:pPr>
              <a:buFont typeface="Arial" charset="0"/>
              <a:buNone/>
            </a:pPr>
            <a:r>
              <a:rPr lang="en-US" sz="2800" dirty="0" smtClean="0">
                <a:solidFill>
                  <a:srgbClr val="0000FF"/>
                </a:solidFill>
                <a:sym typeface="Symbol" pitchFamily="18" charset="2"/>
              </a:rPr>
              <a:t>Because P(4), which is the statement </a:t>
            </a:r>
            <a:r>
              <a:rPr lang="en-US" sz="2800" dirty="0" smtClean="0">
                <a:solidFill>
                  <a:srgbClr val="FF0000"/>
                </a:solidFill>
              </a:rPr>
              <a:t>“4</a:t>
            </a:r>
            <a:r>
              <a:rPr lang="en-US" sz="2800" baseline="30000" dirty="0" smtClean="0">
                <a:solidFill>
                  <a:srgbClr val="FF0000"/>
                </a:solidFill>
              </a:rPr>
              <a:t>2</a:t>
            </a:r>
            <a:r>
              <a:rPr lang="en-US" sz="2800" dirty="0" smtClean="0">
                <a:solidFill>
                  <a:srgbClr val="FF0000"/>
                </a:solidFill>
              </a:rPr>
              <a:t>&lt;10”, is false</a:t>
            </a:r>
            <a:r>
              <a:rPr lang="en-US" sz="2800" dirty="0" smtClean="0"/>
              <a:t>, it follows that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 ) is false. </a:t>
            </a:r>
            <a:endParaRPr lang="en-US" sz="2800" b="1"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Another Example</a:t>
            </a:r>
            <a:endParaRPr lang="en-US" sz="4000" dirty="0">
              <a:latin typeface="+mn-lt"/>
            </a:endParaRPr>
          </a:p>
        </p:txBody>
      </p:sp>
      <p:sp>
        <p:nvSpPr>
          <p:cNvPr id="4" name="Rectangle 3"/>
          <p:cNvSpPr/>
          <p:nvPr/>
        </p:nvSpPr>
        <p:spPr>
          <a:xfrm>
            <a:off x="302591" y="2119146"/>
            <a:ext cx="8367817" cy="4093428"/>
          </a:xfrm>
          <a:prstGeom prst="rect">
            <a:avLst/>
          </a:prstGeom>
        </p:spPr>
        <p:txBody>
          <a:bodyPr wrap="square">
            <a:spAutoFit/>
          </a:bodyPr>
          <a:lstStyle/>
          <a:p>
            <a:r>
              <a:rPr lang="en-US" sz="2000" dirty="0" smtClean="0">
                <a:solidFill>
                  <a:srgbClr val="FF0000"/>
                </a:solidFill>
              </a:rPr>
              <a:t>What is the truth value of </a:t>
            </a:r>
            <a:r>
              <a:rPr lang="en-US" sz="2000" b="1" dirty="0" smtClean="0">
                <a:solidFill>
                  <a:srgbClr val="FF0000"/>
                </a:solidFill>
                <a:sym typeface="Symbol" pitchFamily="18" charset="2"/>
              </a:rPr>
              <a:t></a:t>
            </a:r>
            <a:r>
              <a:rPr lang="en-US" sz="2000" i="1" dirty="0" smtClean="0">
                <a:solidFill>
                  <a:srgbClr val="FF0000"/>
                </a:solidFill>
                <a:sym typeface="Symbol" pitchFamily="18" charset="2"/>
              </a:rPr>
              <a:t>x P</a:t>
            </a:r>
            <a:r>
              <a:rPr lang="en-US" sz="2000" dirty="0" smtClean="0">
                <a:solidFill>
                  <a:srgbClr val="FF0000"/>
                </a:solidFill>
                <a:sym typeface="Symbol" pitchFamily="18" charset="2"/>
              </a:rPr>
              <a:t>(</a:t>
            </a:r>
            <a:r>
              <a:rPr lang="en-US" sz="2000" i="1" dirty="0" smtClean="0">
                <a:solidFill>
                  <a:srgbClr val="FF0000"/>
                </a:solidFill>
                <a:sym typeface="Symbol" pitchFamily="18" charset="2"/>
              </a:rPr>
              <a:t>x</a:t>
            </a:r>
            <a:r>
              <a:rPr lang="en-US" sz="2000" dirty="0" smtClean="0">
                <a:solidFill>
                  <a:srgbClr val="FF0000"/>
                </a:solidFill>
                <a:sym typeface="Symbol" pitchFamily="18" charset="2"/>
              </a:rPr>
              <a:t> ), where P(x) is the statement </a:t>
            </a:r>
            <a:r>
              <a:rPr lang="en-US" sz="2000" dirty="0" smtClean="0">
                <a:solidFill>
                  <a:srgbClr val="FF0000"/>
                </a:solidFill>
              </a:rPr>
              <a:t>“x</a:t>
            </a:r>
            <a:r>
              <a:rPr lang="en-US" sz="2000" baseline="30000" dirty="0" smtClean="0">
                <a:solidFill>
                  <a:srgbClr val="FF0000"/>
                </a:solidFill>
              </a:rPr>
              <a:t>2 </a:t>
            </a:r>
            <a:r>
              <a:rPr lang="en-US" sz="2000" dirty="0" smtClean="0">
                <a:solidFill>
                  <a:srgbClr val="FF0000"/>
                </a:solidFill>
              </a:rPr>
              <a:t>&lt; 10” and the domain consists of the positive integers less than 4?</a:t>
            </a:r>
          </a:p>
          <a:p>
            <a:endParaRPr lang="en-US" sz="2000" dirty="0" smtClean="0">
              <a:solidFill>
                <a:srgbClr val="C00000"/>
              </a:solidFill>
            </a:endParaRPr>
          </a:p>
          <a:p>
            <a:r>
              <a:rPr lang="en-US" sz="2000" b="1" u="sng" dirty="0" smtClean="0">
                <a:solidFill>
                  <a:srgbClr val="0000FF"/>
                </a:solidFill>
              </a:rPr>
              <a:t>Solution</a:t>
            </a:r>
            <a:r>
              <a:rPr lang="en-US" sz="2000" dirty="0" smtClean="0"/>
              <a:t>: The statement </a:t>
            </a:r>
            <a:r>
              <a:rPr lang="en-US" sz="2000" b="1" dirty="0" smtClean="0">
                <a:sym typeface="Symbol" pitchFamily="18" charset="2"/>
              </a:rPr>
              <a:t></a:t>
            </a:r>
            <a:r>
              <a:rPr lang="en-US" sz="2000" i="1" dirty="0" smtClean="0">
                <a:sym typeface="Symbol" pitchFamily="18" charset="2"/>
              </a:rPr>
              <a:t>x P</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is the same as the conjunction </a:t>
            </a:r>
            <a:r>
              <a:rPr lang="en-US" sz="2000" b="1" dirty="0" smtClean="0">
                <a:solidFill>
                  <a:srgbClr val="0000FF"/>
                </a:solidFill>
                <a:sym typeface="Symbol" pitchFamily="18" charset="2"/>
              </a:rPr>
              <a:t>P(1)  P(2)  P(3) , </a:t>
            </a:r>
            <a:r>
              <a:rPr lang="en-US" sz="2000" dirty="0" smtClean="0">
                <a:solidFill>
                  <a:srgbClr val="0000FF"/>
                </a:solidFill>
                <a:sym typeface="Symbol" pitchFamily="18" charset="2"/>
              </a:rPr>
              <a:t>because the domain consists of the integers 1, 2, 3.</a:t>
            </a:r>
          </a:p>
          <a:p>
            <a:pPr>
              <a:buFont typeface="Arial" charset="0"/>
              <a:buNone/>
            </a:pPr>
            <a:r>
              <a:rPr lang="en-US" sz="2000" dirty="0" smtClean="0">
                <a:solidFill>
                  <a:srgbClr val="0000FF"/>
                </a:solidFill>
                <a:sym typeface="Symbol" pitchFamily="18" charset="2"/>
              </a:rPr>
              <a:t>So, the truth value of </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 P</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a:t>
            </a:r>
            <a:r>
              <a:rPr lang="en-US" sz="2000" b="1" dirty="0" smtClean="0">
                <a:solidFill>
                  <a:srgbClr val="0000FF"/>
                </a:solidFill>
                <a:sym typeface="Symbol" pitchFamily="18" charset="2"/>
              </a:rPr>
              <a:t> ) is true.</a:t>
            </a:r>
          </a:p>
          <a:p>
            <a:pPr>
              <a:buFont typeface="Arial" charset="0"/>
              <a:buNone/>
            </a:pPr>
            <a:endParaRPr lang="en-US" sz="2000" b="1" dirty="0" smtClean="0">
              <a:solidFill>
                <a:srgbClr val="0000FF"/>
              </a:solidFill>
              <a:sym typeface="Symbol" pitchFamily="18" charset="2"/>
            </a:endParaRPr>
          </a:p>
          <a:p>
            <a:pPr>
              <a:buFont typeface="Arial" charset="0"/>
              <a:buNone/>
            </a:pPr>
            <a:r>
              <a:rPr lang="en-US" sz="2000" b="1" dirty="0" smtClean="0">
                <a:solidFill>
                  <a:srgbClr val="FF0000"/>
                </a:solidFill>
                <a:sym typeface="Symbol" pitchFamily="18" charset="2"/>
              </a:rPr>
              <a:t>How?</a:t>
            </a:r>
            <a:r>
              <a:rPr lang="en-US" sz="2000" dirty="0" smtClean="0">
                <a:sym typeface="Symbol" pitchFamily="18" charset="2"/>
              </a:rPr>
              <a:t>----------</a:t>
            </a:r>
            <a:r>
              <a:rPr lang="en-US" sz="2000" b="1" dirty="0" smtClean="0">
                <a:solidFill>
                  <a:srgbClr val="FF0000"/>
                </a:solidFill>
                <a:sym typeface="Symbol" pitchFamily="18" charset="2"/>
              </a:rPr>
              <a:t>See Below</a:t>
            </a:r>
            <a:r>
              <a:rPr lang="en-US" sz="2000" dirty="0" smtClean="0">
                <a:sym typeface="Symbol" pitchFamily="18" charset="2"/>
              </a:rPr>
              <a:t>-------------------------------------</a:t>
            </a:r>
            <a:endParaRPr lang="en-US" sz="2000" dirty="0" smtClean="0">
              <a:solidFill>
                <a:srgbClr val="FF0000"/>
              </a:solidFill>
              <a:sym typeface="Symbol" pitchFamily="18" charset="2"/>
            </a:endParaRPr>
          </a:p>
          <a:p>
            <a:pPr lvl="1">
              <a:buFont typeface="Arial" charset="0"/>
              <a:buNone/>
            </a:pPr>
            <a:r>
              <a:rPr lang="en-US" sz="2000" dirty="0" smtClean="0">
                <a:solidFill>
                  <a:srgbClr val="FF0000"/>
                </a:solidFill>
                <a:sym typeface="Symbol" pitchFamily="18" charset="2"/>
              </a:rPr>
              <a:t>	P(1): </a:t>
            </a:r>
            <a:r>
              <a:rPr lang="en-US" sz="2000" dirty="0" smtClean="0"/>
              <a:t>“1</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P(2): </a:t>
            </a:r>
            <a:r>
              <a:rPr lang="en-US" sz="2000" dirty="0" smtClean="0"/>
              <a:t>“2</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P(3): </a:t>
            </a:r>
            <a:r>
              <a:rPr lang="en-US" sz="2000" dirty="0" smtClean="0"/>
              <a:t>“3</a:t>
            </a:r>
            <a:r>
              <a:rPr lang="en-US" sz="2000" baseline="30000" dirty="0" smtClean="0"/>
              <a:t>2</a:t>
            </a:r>
            <a:r>
              <a:rPr lang="en-US" sz="2000" dirty="0" smtClean="0"/>
              <a:t>&lt;10” is true</a:t>
            </a:r>
          </a:p>
          <a:p>
            <a:pPr lvl="1">
              <a:buNone/>
            </a:pPr>
            <a:r>
              <a:rPr lang="en-US" sz="2000" b="1" dirty="0" smtClean="0">
                <a:solidFill>
                  <a:srgbClr val="0000FF"/>
                </a:solidFill>
                <a:sym typeface="Symbol" pitchFamily="18" charset="2"/>
              </a:rPr>
              <a:t>   </a:t>
            </a:r>
            <a:r>
              <a:rPr lang="en-US" sz="2000" b="1" dirty="0" smtClean="0">
                <a:solidFill>
                  <a:srgbClr val="FF0000"/>
                </a:solidFill>
                <a:sym typeface="Symbol" pitchFamily="18" charset="2"/>
              </a:rPr>
              <a:t>P(1)  P(2)  P(3) </a:t>
            </a:r>
            <a:r>
              <a:rPr lang="en-US" altLang="zh-TW" sz="2000" dirty="0" smtClean="0">
                <a:solidFill>
                  <a:srgbClr val="0000FF"/>
                </a:solidFill>
                <a:sym typeface="Symbol" pitchFamily="18" charset="2"/>
              </a:rPr>
              <a:t></a:t>
            </a:r>
            <a:r>
              <a:rPr lang="en-US" sz="2000" b="1" dirty="0" smtClean="0">
                <a:solidFill>
                  <a:srgbClr val="FF0000"/>
                </a:solidFill>
                <a:sym typeface="Wingdings" panose="05000000000000000000" pitchFamily="2" charset="2"/>
              </a:rPr>
              <a:t> T</a:t>
            </a:r>
            <a:r>
              <a:rPr lang="en-US" sz="2000" b="1" dirty="0" smtClean="0">
                <a:solidFill>
                  <a:srgbClr val="FF0000"/>
                </a:solidFill>
                <a:sym typeface="Symbol" pitchFamily="18" charset="2"/>
              </a:rPr>
              <a:t>  T  T </a:t>
            </a:r>
            <a:r>
              <a:rPr lang="en-US" altLang="zh-TW" sz="2000" dirty="0" smtClean="0">
                <a:solidFill>
                  <a:srgbClr val="0000FF"/>
                </a:solidFill>
                <a:sym typeface="Symbol" pitchFamily="18" charset="2"/>
              </a:rPr>
              <a:t> </a:t>
            </a:r>
            <a:r>
              <a:rPr lang="en-US" sz="2000" b="1" dirty="0" smtClean="0">
                <a:solidFill>
                  <a:srgbClr val="FF0000"/>
                </a:solidFill>
                <a:sym typeface="Wingdings" panose="05000000000000000000" pitchFamily="2" charset="2"/>
              </a:rPr>
              <a:t> T</a:t>
            </a:r>
            <a:endParaRPr lang="en-US" sz="2000" dirty="0" smtClean="0">
              <a:solidFill>
                <a:srgbClr val="FF0000"/>
              </a:solidFill>
              <a:sym typeface="Symbol" pitchFamily="18" charset="2"/>
            </a:endParaRPr>
          </a:p>
          <a:p>
            <a:pPr>
              <a:buFont typeface="Arial" charset="0"/>
              <a:buNone/>
            </a:pPr>
            <a:r>
              <a:rPr lang="en-US" sz="2000" dirty="0" smtClean="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smtClean="0">
                <a:solidFill>
                  <a:srgbClr val="FF0000"/>
                </a:solidFill>
              </a:rPr>
              <a:t>Definition</a:t>
            </a:r>
            <a:r>
              <a:rPr lang="en-US" altLang="zh-TW" sz="2800" dirty="0" smtClean="0">
                <a:solidFill>
                  <a:srgbClr val="FF0000"/>
                </a:solidFill>
              </a:rPr>
              <a:t>: </a:t>
            </a:r>
            <a:r>
              <a:rPr lang="en-US" altLang="zh-TW" sz="2800" dirty="0" smtClean="0"/>
              <a:t>The </a:t>
            </a:r>
            <a:r>
              <a:rPr lang="en-US" altLang="zh-TW" sz="2800" i="1" dirty="0" smtClean="0">
                <a:solidFill>
                  <a:srgbClr val="0000FF"/>
                </a:solidFill>
              </a:rPr>
              <a:t>existential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proposition </a:t>
            </a:r>
            <a:r>
              <a:rPr lang="en-US" altLang="zh-TW" sz="2800" dirty="0" smtClean="0">
                <a:solidFill>
                  <a:srgbClr val="0000FF"/>
                </a:solidFill>
              </a:rPr>
              <a:t>“There exists an element </a:t>
            </a:r>
            <a:r>
              <a:rPr lang="en-US" altLang="zh-TW" sz="2800" i="1" dirty="0" smtClean="0">
                <a:solidFill>
                  <a:srgbClr val="0000FF"/>
                </a:solidFill>
              </a:rPr>
              <a:t>x</a:t>
            </a:r>
            <a:r>
              <a:rPr lang="en-US" altLang="zh-TW" sz="2800" dirty="0" smtClean="0">
                <a:solidFill>
                  <a:srgbClr val="0000FF"/>
                </a:solidFill>
              </a:rPr>
              <a:t> in the domain such that </a:t>
            </a:r>
            <a:r>
              <a:rPr lang="en-US" altLang="zh-TW" sz="2800" i="1" dirty="0" smtClean="0">
                <a:solidFill>
                  <a:srgbClr val="0000FF"/>
                </a:solidFill>
              </a:rPr>
              <a:t>P(x)</a:t>
            </a:r>
            <a:r>
              <a:rPr lang="en-US" altLang="zh-TW" sz="2800" dirty="0" smtClean="0">
                <a:solidFill>
                  <a:srgbClr val="0000FF"/>
                </a:solidFill>
              </a:rPr>
              <a:t>”.</a:t>
            </a:r>
          </a:p>
          <a:p>
            <a:pPr marL="274320" indent="-274320">
              <a:spcBef>
                <a:spcPts val="600"/>
              </a:spcBef>
              <a:buFont typeface="Wingdings" pitchFamily="2" charset="2"/>
              <a:buChar char="§"/>
            </a:pPr>
            <a:r>
              <a:rPr lang="en-US" altLang="zh-TW" sz="2800" dirty="0" smtClean="0"/>
              <a:t>We denote the existential quantification of </a:t>
            </a:r>
            <a:r>
              <a:rPr lang="en-US" altLang="zh-TW" sz="2800" i="1" dirty="0" smtClean="0"/>
              <a:t>P(x)</a:t>
            </a:r>
            <a:r>
              <a:rPr lang="en-US" altLang="zh-TW" sz="2800" dirty="0" smtClean="0"/>
              <a:t> by </a:t>
            </a:r>
            <a:r>
              <a:rPr lang="en-US" altLang="zh-TW" sz="2800" b="1" dirty="0" smtClean="0">
                <a:solidFill>
                  <a:srgbClr val="0000FF"/>
                </a:solidFill>
                <a:sym typeface="Symbol" pitchFamily="18" charset="2"/>
              </a:rPr>
              <a:t></a:t>
            </a:r>
            <a:r>
              <a:rPr lang="en-US" altLang="zh-TW" sz="2800" b="1" i="1" dirty="0" smtClean="0">
                <a:solidFill>
                  <a:srgbClr val="0000FF"/>
                </a:solidFill>
              </a:rPr>
              <a:t>x P(x)</a:t>
            </a:r>
            <a:endParaRPr lang="en-US" altLang="zh-TW" sz="2800" dirty="0" smtClean="0">
              <a:sym typeface="Symbol" pitchFamily="18" charset="2"/>
            </a:endParaRPr>
          </a:p>
          <a:p>
            <a:pPr marL="274320" indent="-274320">
              <a:spcBef>
                <a:spcPts val="600"/>
              </a:spcBef>
              <a:buFont typeface="Wingdings" pitchFamily="2" charset="2"/>
              <a:buChar char="§"/>
            </a:pPr>
            <a:r>
              <a:rPr lang="en-US" altLang="zh-TW" sz="2800" dirty="0" smtClean="0"/>
              <a:t>Existential quantification </a:t>
            </a:r>
            <a:r>
              <a:rPr lang="en-US" altLang="zh-TW" sz="2800" b="1" dirty="0" smtClean="0">
                <a:solidFill>
                  <a:srgbClr val="0000FF"/>
                </a:solidFill>
                <a:sym typeface="Symbol" pitchFamily="18" charset="2"/>
              </a:rPr>
              <a:t></a:t>
            </a:r>
            <a:r>
              <a:rPr lang="en-US" altLang="zh-TW" sz="2800" b="1" i="1" dirty="0" smtClean="0">
                <a:solidFill>
                  <a:srgbClr val="0000FF"/>
                </a:solidFill>
              </a:rPr>
              <a:t>x P(x) </a:t>
            </a:r>
            <a:r>
              <a:rPr lang="en-US" altLang="zh-TW" sz="2800" dirty="0" smtClean="0">
                <a:solidFill>
                  <a:srgbClr val="0000FF"/>
                </a:solidFill>
              </a:rPr>
              <a:t>is read as:</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 “There is an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such that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“for some </a:t>
            </a:r>
            <a:r>
              <a:rPr lang="en-US" altLang="zh-TW" sz="2800" i="1" dirty="0" smtClean="0">
                <a:solidFill>
                  <a:srgbClr val="0000FF"/>
                </a:solidFill>
                <a:sym typeface="Symbol" pitchFamily="18" charset="2"/>
              </a:rPr>
              <a:t>x </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smtClean="0">
                <a:solidFill>
                  <a:schemeClr val="tx1"/>
                </a:solidFill>
              </a:rPr>
              <a:t>1.3 Predicates and Quantifiers</a:t>
            </a:r>
          </a:p>
          <a:p>
            <a:pPr marL="457200" indent="-274320">
              <a:buClr>
                <a:srgbClr val="FF0000"/>
              </a:buClr>
              <a:buFont typeface="Arial" pitchFamily="34" charset="0"/>
              <a:buChar char="•"/>
            </a:pPr>
            <a:r>
              <a:rPr lang="en-US" sz="2800" b="1" dirty="0" smtClean="0">
                <a:solidFill>
                  <a:schemeClr val="tx1"/>
                </a:solidFill>
              </a:rPr>
              <a:t>Predicates </a:t>
            </a:r>
          </a:p>
          <a:p>
            <a:pPr marL="457200" indent="-274320">
              <a:buClr>
                <a:srgbClr val="FF0000"/>
              </a:buClr>
              <a:buFont typeface="Arial" pitchFamily="34" charset="0"/>
              <a:buChar char="•"/>
            </a:pPr>
            <a:r>
              <a:rPr lang="en-US" sz="2800" b="1" dirty="0" smtClean="0">
                <a:solidFill>
                  <a:schemeClr val="tx1"/>
                </a:solidFill>
              </a:rPr>
              <a:t>Quantifiers</a:t>
            </a:r>
          </a:p>
          <a:p>
            <a:pPr marL="457200" indent="-274320">
              <a:buClr>
                <a:srgbClr val="FF0000"/>
              </a:buClr>
              <a:buFont typeface="Arial" pitchFamily="34" charset="0"/>
              <a:buChar char="•"/>
            </a:pPr>
            <a:r>
              <a:rPr lang="en-US" sz="2800" b="1" dirty="0" smtClean="0">
                <a:solidFill>
                  <a:schemeClr val="tx1"/>
                </a:solidFill>
              </a:rPr>
              <a:t>Universal Quantifier, </a:t>
            </a:r>
            <a:r>
              <a:rPr lang="en-US" sz="2800" b="1" dirty="0" smtClean="0">
                <a:solidFill>
                  <a:schemeClr val="tx1"/>
                </a:solidFill>
                <a:latin typeface="Symbol" pitchFamily="18" charset="2"/>
              </a:rPr>
              <a:t></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Existential Quantifier, </a:t>
            </a:r>
            <a:r>
              <a:rPr lang="en-US" sz="2800" b="1" dirty="0" smtClean="0">
                <a:solidFill>
                  <a:schemeClr val="tx1"/>
                </a:solidFill>
                <a:latin typeface="Symbol" pitchFamily="18" charset="2"/>
              </a:rPr>
              <a:t> </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Precedence of Quantifiers</a:t>
            </a:r>
          </a:p>
          <a:p>
            <a:pPr marL="457200" indent="-274320">
              <a:buClr>
                <a:srgbClr val="FF0000"/>
              </a:buClr>
              <a:buFont typeface="Arial" pitchFamily="34" charset="0"/>
              <a:buChar char="•"/>
            </a:pPr>
            <a:r>
              <a:rPr lang="en-US" sz="2800" b="1" dirty="0" smtClean="0">
                <a:solidFill>
                  <a:schemeClr val="tx1"/>
                </a:solidFill>
              </a:rPr>
              <a:t>Negating Quantified Expressions</a:t>
            </a:r>
          </a:p>
          <a:p>
            <a:pPr marL="457200" indent="-274320">
              <a:buClr>
                <a:srgbClr val="FF0000"/>
              </a:buClr>
              <a:buFont typeface="Arial" pitchFamily="34" charset="0"/>
              <a:buChar char="•"/>
            </a:pPr>
            <a:r>
              <a:rPr lang="en-US" sz="2800" b="1" dirty="0" smtClean="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sym typeface="Symbol" pitchFamily="18" charset="2"/>
              </a:rPr>
              <a:t>“</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dirty="0" smtClean="0">
                <a:solidFill>
                  <a:srgbClr val="FF0000"/>
                </a:solidFill>
                <a:sym typeface="Symbol" pitchFamily="18" charset="2"/>
              </a:rPr>
              <a:t>)” is true when </a:t>
            </a:r>
            <a:r>
              <a:rPr lang="en-US" sz="2800" i="1" dirty="0" smtClean="0">
                <a:solidFill>
                  <a:srgbClr val="FF0000"/>
                </a:solidFill>
                <a:sym typeface="Symbol" pitchFamily="18" charset="2"/>
              </a:rPr>
              <a:t>an instance </a:t>
            </a:r>
            <a:r>
              <a:rPr lang="en-US" sz="2800" dirty="0" smtClean="0">
                <a:solidFill>
                  <a:srgbClr val="FF0000"/>
                </a:solidFill>
                <a:sym typeface="Symbol" pitchFamily="18" charset="2"/>
              </a:rPr>
              <a:t>can be found which when plugged in for </a:t>
            </a:r>
            <a:r>
              <a:rPr lang="en-US" sz="2800" i="1" dirty="0" smtClean="0">
                <a:solidFill>
                  <a:srgbClr val="FF0000"/>
                </a:solidFill>
                <a:sym typeface="Symbol" pitchFamily="18" charset="2"/>
              </a:rPr>
              <a:t>x, </a:t>
            </a:r>
            <a:r>
              <a:rPr lang="en-US" sz="2800" dirty="0" smtClean="0">
                <a:solidFill>
                  <a:srgbClr val="FF0000"/>
                </a:solidFill>
                <a:sym typeface="Symbol" pitchFamily="18" charset="2"/>
              </a:rPr>
              <a:t>makes </a:t>
            </a:r>
            <a:r>
              <a:rPr lang="en-US" sz="2800" i="1" dirty="0" smtClean="0">
                <a:solidFill>
                  <a:srgbClr val="FF0000"/>
                </a:solidFill>
                <a:sym typeface="Symbol" pitchFamily="18" charset="2"/>
              </a:rPr>
              <a:t>P</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true.</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disjunction</a:t>
            </a:r>
            <a:r>
              <a:rPr lang="en-US" sz="2800" dirty="0" smtClean="0">
                <a:sym typeface="Symbol" pitchFamily="18" charset="2"/>
              </a:rPr>
              <a:t> over the entire domain</a:t>
            </a:r>
          </a:p>
          <a:p>
            <a:pPr marL="274320" indent="-274320">
              <a:spcBef>
                <a:spcPts val="600"/>
              </a:spcBef>
            </a:pPr>
            <a:r>
              <a:rPr lang="en-US" sz="2800"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14</a:t>
            </a:r>
            <a:endParaRPr lang="en-US" sz="4000" dirty="0">
              <a:latin typeface="+mn-lt"/>
            </a:endParaRP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denote the statement “</a:t>
            </a:r>
            <a:r>
              <a:rPr lang="en-US" sz="2800" b="1" dirty="0" smtClean="0">
                <a:solidFill>
                  <a:srgbClr val="FF0000"/>
                </a:solidFill>
              </a:rPr>
              <a:t>x &gt; 3</a:t>
            </a:r>
            <a:r>
              <a:rPr lang="en-US" sz="2800" dirty="0" smtClean="0">
                <a:solidFill>
                  <a:srgbClr val="FF0000"/>
                </a:solidFill>
              </a:rPr>
              <a:t>”. What is the </a:t>
            </a:r>
            <a:r>
              <a:rPr lang="en-US" sz="2800" b="1" dirty="0" smtClean="0">
                <a:solidFill>
                  <a:srgbClr val="FF0000"/>
                </a:solidFill>
              </a:rPr>
              <a:t>truth</a:t>
            </a:r>
            <a:r>
              <a:rPr lang="en-US" sz="2800" dirty="0" smtClean="0">
                <a:solidFill>
                  <a:srgbClr val="FF0000"/>
                </a:solidFill>
              </a:rPr>
              <a:t> </a:t>
            </a:r>
            <a:r>
              <a:rPr lang="en-US" sz="2800" b="1" dirty="0" smtClean="0">
                <a:solidFill>
                  <a:srgbClr val="FF0000"/>
                </a:solidFill>
              </a:rPr>
              <a:t>value</a:t>
            </a:r>
            <a:r>
              <a:rPr lang="en-US" sz="2800" dirty="0" smtClean="0">
                <a:solidFill>
                  <a:srgbClr val="FF0000"/>
                </a:solidFill>
              </a:rPr>
              <a:t> of the quantification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 </a:t>
            </a:r>
            <a:r>
              <a:rPr lang="en-US" sz="2800" dirty="0" smtClean="0">
                <a:solidFill>
                  <a:srgbClr val="FF0000"/>
                </a:solidFill>
                <a:sym typeface="Symbol" pitchFamily="18" charset="2"/>
              </a:rPr>
              <a:t>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dirty="0" smtClean="0">
                <a:solidFill>
                  <a:srgbClr val="0000FF"/>
                </a:solidFill>
              </a:rPr>
              <a:t>“</a:t>
            </a:r>
            <a:r>
              <a:rPr lang="en-US" sz="2800" b="1" dirty="0" smtClean="0">
                <a:solidFill>
                  <a:srgbClr val="0000FF"/>
                </a:solidFill>
              </a:rPr>
              <a:t>x &gt; 3</a:t>
            </a:r>
            <a:r>
              <a:rPr lang="en-US" sz="2800" dirty="0" smtClean="0">
                <a:solidFill>
                  <a:srgbClr val="0000FF"/>
                </a:solidFill>
              </a:rPr>
              <a:t>” is sometimes true</a:t>
            </a:r>
            <a:r>
              <a:rPr lang="en-US" sz="2800" dirty="0" smtClean="0"/>
              <a:t> –for instance, when </a:t>
            </a:r>
            <a:r>
              <a:rPr lang="en-US" sz="2800" i="1" dirty="0" smtClean="0"/>
              <a:t>x </a:t>
            </a:r>
            <a:r>
              <a:rPr lang="en-US" sz="2800" dirty="0" smtClean="0"/>
              <a:t>= 4, the existential quantification of </a:t>
            </a:r>
            <a:r>
              <a:rPr lang="en-US" sz="2800" i="1" dirty="0" smtClean="0"/>
              <a:t>P</a:t>
            </a:r>
            <a:r>
              <a:rPr lang="en-US" sz="2800" dirty="0" smtClean="0"/>
              <a:t>(x) , which is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is true</a:t>
            </a:r>
            <a:r>
              <a:rPr lang="en-US" sz="2800" dirty="0" smtClean="0">
                <a:sym typeface="Symbol" pitchFamily="18" charset="2"/>
              </a:rPr>
              <a:t>. </a:t>
            </a: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15</a:t>
            </a:r>
            <a:endParaRPr lang="en-US" sz="4000" dirty="0">
              <a:latin typeface="+mn-lt"/>
            </a:endParaRP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denote the statement “</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 </a:t>
            </a:r>
            <a:r>
              <a:rPr lang="en-US" sz="2800" dirty="0" smtClean="0">
                <a:solidFill>
                  <a:srgbClr val="FF0000"/>
                </a:solidFill>
              </a:rPr>
              <a:t>+ 1”. What is the truth value of the quantification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Q</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a:t>
            </a:r>
            <a:r>
              <a:rPr lang="en-US" sz="2800" dirty="0" smtClean="0">
                <a:solidFill>
                  <a:srgbClr val="FF0000"/>
                </a:solidFill>
                <a:sym typeface="Symbol" pitchFamily="18" charset="2"/>
              </a:rPr>
              <a:t>, where the domain consists of all real numbers?</a:t>
            </a: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solidFill>
                  <a:srgbClr val="0000FF"/>
                </a:solidFill>
                <a:sym typeface="Symbol" pitchFamily="18" charset="2"/>
              </a:rPr>
              <a:t>Q</a:t>
            </a:r>
            <a:r>
              <a:rPr lang="en-US" sz="2800" dirty="0" smtClean="0">
                <a:solidFill>
                  <a:srgbClr val="0000FF"/>
                </a:solidFill>
                <a:sym typeface="Symbol" pitchFamily="18" charset="2"/>
              </a:rPr>
              <a:t>(x) is false for every real number </a:t>
            </a:r>
            <a:r>
              <a:rPr lang="en-US" sz="2800" i="1" dirty="0" smtClean="0">
                <a:solidFill>
                  <a:srgbClr val="0000FF"/>
                </a:solidFill>
                <a:sym typeface="Symbol" pitchFamily="18" charset="2"/>
              </a:rPr>
              <a:t>x</a:t>
            </a:r>
            <a:r>
              <a:rPr lang="en-US" sz="2800" dirty="0" smtClean="0">
                <a:sym typeface="Symbol" pitchFamily="18" charset="2"/>
              </a:rPr>
              <a:t>, the existential </a:t>
            </a:r>
            <a:r>
              <a:rPr lang="en-US" sz="2800" dirty="0" smtClean="0"/>
              <a:t>quantification of </a:t>
            </a:r>
            <a:r>
              <a:rPr lang="en-US" sz="2800" i="1" dirty="0" smtClean="0"/>
              <a:t>Q</a:t>
            </a:r>
            <a:r>
              <a:rPr lang="en-US" sz="2800" dirty="0" smtClean="0"/>
              <a:t>(x), which is </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is </a:t>
            </a:r>
            <a:r>
              <a:rPr lang="en-US" sz="2800" b="1" dirty="0" smtClean="0">
                <a:solidFill>
                  <a:srgbClr val="0000FF"/>
                </a:solidFill>
                <a:sym typeface="Symbol" pitchFamily="18" charset="2"/>
              </a:rPr>
              <a:t>false</a:t>
            </a:r>
            <a:r>
              <a:rPr lang="en-US" sz="2800" dirty="0" smtClean="0">
                <a:sym typeface="Symbol" pitchFamily="18" charset="2"/>
              </a:rPr>
              <a:t>. </a:t>
            </a:r>
          </a:p>
          <a:p>
            <a:pPr marL="274320" indent="-274320">
              <a:spcBef>
                <a:spcPts val="600"/>
              </a:spcBef>
              <a:buFont typeface="Arial" pitchFamily="34" charset="0"/>
              <a:buChar char="•"/>
            </a:pPr>
            <a:r>
              <a:rPr lang="en-US" sz="2800" u="sng" dirty="0" smtClean="0">
                <a:solidFill>
                  <a:srgbClr val="FF0000"/>
                </a:solidFill>
                <a:sym typeface="Symbol" pitchFamily="18" charset="2"/>
              </a:rPr>
              <a:t>Note</a:t>
            </a:r>
            <a:r>
              <a:rPr lang="en-US" sz="2800" dirty="0" smtClean="0">
                <a:solidFill>
                  <a:srgbClr val="FF0000"/>
                </a:solidFill>
                <a:sym typeface="Symbol" pitchFamily="18" charset="2"/>
              </a:rPr>
              <a:t>: </a:t>
            </a:r>
            <a:r>
              <a:rPr lang="en-US" sz="2800" dirty="0" smtClean="0">
                <a:sym typeface="Symbol" pitchFamily="18" charset="2"/>
              </a:rPr>
              <a:t>If we add 1 to any real number </a:t>
            </a:r>
            <a:r>
              <a:rPr lang="en-US" sz="2800" i="1" dirty="0" smtClean="0">
                <a:sym typeface="Symbol" pitchFamily="18" charset="2"/>
              </a:rPr>
              <a:t>x</a:t>
            </a:r>
            <a:r>
              <a:rPr lang="en-US" sz="2800" dirty="0" smtClean="0">
                <a:sym typeface="Symbol" pitchFamily="18" charset="2"/>
              </a:rPr>
              <a:t>, that number will NEVER be equal to </a:t>
            </a:r>
            <a:r>
              <a:rPr lang="en-US" sz="2800" i="1" dirty="0" smtClean="0">
                <a:sym typeface="Symbol" pitchFamily="18" charset="2"/>
              </a:rPr>
              <a:t>x</a:t>
            </a:r>
            <a:r>
              <a:rPr lang="en-US" sz="2800" dirty="0" smtClean="0">
                <a:sym typeface="Symbol" pitchFamily="18" charset="2"/>
              </a:rPr>
              <a:t>, it will be always 1 bigger than </a:t>
            </a:r>
            <a:r>
              <a:rPr lang="en-US" sz="2800" i="1" dirty="0" smtClean="0">
                <a:sym typeface="Symbol" pitchFamily="18" charset="2"/>
              </a:rPr>
              <a:t>x</a:t>
            </a:r>
            <a:r>
              <a:rPr lang="en-US" sz="2800" dirty="0" smtClean="0">
                <a:sym typeface="Symbol" pitchFamily="18" charset="2"/>
              </a:rPr>
              <a:t>.</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16</a:t>
            </a:r>
            <a:endParaRPr lang="en-US" sz="4000" dirty="0">
              <a:latin typeface="+mn-lt"/>
            </a:endParaRP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truth value of </a:t>
            </a:r>
            <a:r>
              <a:rPr lang="en-US" sz="2400" dirty="0" smtClean="0">
                <a:solidFill>
                  <a:srgbClr val="FF0000"/>
                </a:solidFill>
                <a:sym typeface="Symbol" pitchFamily="18" charset="2"/>
              </a:rPr>
              <a:t></a:t>
            </a:r>
            <a:r>
              <a:rPr lang="en-US" sz="2400" i="1" dirty="0" smtClean="0">
                <a:solidFill>
                  <a:srgbClr val="FF0000"/>
                </a:solidFill>
                <a:sym typeface="Symbol" pitchFamily="18" charset="2"/>
              </a:rPr>
              <a:t>x P</a:t>
            </a:r>
            <a:r>
              <a:rPr lang="en-US" sz="2400" dirty="0" smtClean="0">
                <a:solidFill>
                  <a:srgbClr val="FF0000"/>
                </a:solidFill>
                <a:sym typeface="Symbol" pitchFamily="18" charset="2"/>
              </a:rPr>
              <a:t>(</a:t>
            </a:r>
            <a:r>
              <a:rPr lang="en-US" sz="2400" i="1" dirty="0" smtClean="0">
                <a:solidFill>
                  <a:srgbClr val="FF0000"/>
                </a:solidFill>
                <a:sym typeface="Symbol" pitchFamily="18" charset="2"/>
              </a:rPr>
              <a:t>x</a:t>
            </a:r>
            <a:r>
              <a:rPr lang="en-US" sz="2400" dirty="0" smtClean="0">
                <a:solidFill>
                  <a:srgbClr val="FF0000"/>
                </a:solidFill>
                <a:sym typeface="Symbol" pitchFamily="18" charset="2"/>
              </a:rPr>
              <a:t>), where P(x) is the statement “</a:t>
            </a:r>
            <a:r>
              <a:rPr lang="en-US" sz="2400" b="1" dirty="0" smtClean="0">
                <a:solidFill>
                  <a:srgbClr val="FF0000"/>
                </a:solidFill>
                <a:sym typeface="Symbol" pitchFamily="18" charset="2"/>
              </a:rPr>
              <a:t>x</a:t>
            </a:r>
            <a:r>
              <a:rPr lang="en-US" sz="2400" b="1" baseline="30000" dirty="0" smtClean="0">
                <a:solidFill>
                  <a:srgbClr val="FF0000"/>
                </a:solidFill>
                <a:sym typeface="Symbol" pitchFamily="18" charset="2"/>
              </a:rPr>
              <a:t>2 </a:t>
            </a:r>
            <a:r>
              <a:rPr lang="en-US" sz="2400" b="1" dirty="0" smtClean="0">
                <a:solidFill>
                  <a:srgbClr val="FF0000"/>
                </a:solidFill>
                <a:sym typeface="Symbol" pitchFamily="18" charset="2"/>
              </a:rPr>
              <a:t>&gt;10</a:t>
            </a:r>
            <a:r>
              <a:rPr lang="en-US" sz="2400" dirty="0" smtClean="0">
                <a:solidFill>
                  <a:srgbClr val="FF0000"/>
                </a:solidFill>
                <a:sym typeface="Symbol" pitchFamily="18" charset="2"/>
              </a:rPr>
              <a:t>” and the universe of discourse consists of the positive integers not exceeding 4?</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Because the domain is { 1, 2, 3, 4}, the proposition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is the same as the </a:t>
            </a:r>
            <a:r>
              <a:rPr lang="en-US" sz="2400" b="1" dirty="0" smtClean="0">
                <a:solidFill>
                  <a:srgbClr val="0000FF"/>
                </a:solidFill>
                <a:sym typeface="Symbol" pitchFamily="18" charset="2"/>
              </a:rPr>
              <a:t>disjunction </a:t>
            </a:r>
          </a:p>
          <a:p>
            <a:pPr marL="274320" indent="-274320">
              <a:spcBef>
                <a:spcPts val="600"/>
              </a:spcBef>
            </a:pPr>
            <a:r>
              <a:rPr lang="en-US" altLang="zh-TW" sz="2400" b="1" i="1" dirty="0" smtClean="0">
                <a:solidFill>
                  <a:srgbClr val="0000FF"/>
                </a:solidFill>
                <a:sym typeface="Symbol" pitchFamily="18" charset="2"/>
              </a:rPr>
              <a:t>	P(1) P(2)  P(3) P(4) .</a:t>
            </a:r>
          </a:p>
          <a:p>
            <a:pPr marL="274320" indent="-274320">
              <a:spcBef>
                <a:spcPts val="600"/>
              </a:spcBef>
            </a:pPr>
            <a:r>
              <a:rPr lang="en-US" altLang="zh-TW" sz="2400" b="1" i="1" dirty="0" smtClean="0">
                <a:solidFill>
                  <a:srgbClr val="0000FF"/>
                </a:solidFill>
                <a:sym typeface="Symbol" pitchFamily="18" charset="2"/>
              </a:rPr>
              <a:t>	</a:t>
            </a:r>
            <a:r>
              <a:rPr lang="en-US" altLang="zh-TW" sz="2400" dirty="0" smtClean="0">
                <a:sym typeface="Symbol" pitchFamily="18" charset="2"/>
              </a:rPr>
              <a:t>Because</a:t>
            </a:r>
            <a:r>
              <a:rPr lang="en-US" altLang="zh-TW" sz="2400" b="1" i="1" dirty="0" smtClean="0">
                <a:sym typeface="Symbol" pitchFamily="18" charset="2"/>
              </a:rPr>
              <a:t> </a:t>
            </a:r>
            <a:r>
              <a:rPr lang="en-US" altLang="zh-TW" sz="2400" i="1" dirty="0" smtClean="0">
                <a:sym typeface="Symbol" pitchFamily="18" charset="2"/>
              </a:rPr>
              <a:t>P</a:t>
            </a:r>
            <a:r>
              <a:rPr lang="en-US" altLang="zh-TW" sz="2400" dirty="0" smtClean="0">
                <a:sym typeface="Symbol" pitchFamily="18" charset="2"/>
              </a:rPr>
              <a:t>(4), which is the statement </a:t>
            </a:r>
            <a:r>
              <a:rPr lang="en-US" sz="2400" dirty="0" smtClean="0">
                <a:sym typeface="Symbol" pitchFamily="18" charset="2"/>
              </a:rPr>
              <a:t>“</a:t>
            </a:r>
            <a:r>
              <a:rPr lang="en-US" sz="2400" dirty="0" smtClean="0">
                <a:solidFill>
                  <a:srgbClr val="0000FF"/>
                </a:solidFill>
                <a:sym typeface="Symbol" pitchFamily="18" charset="2"/>
              </a:rPr>
              <a:t>4</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 is true</a:t>
            </a:r>
            <a:r>
              <a:rPr lang="en-US" sz="2400" dirty="0" smtClean="0">
                <a:sym typeface="Symbol" pitchFamily="18" charset="2"/>
              </a:rPr>
              <a:t>, it follows that truth value of </a:t>
            </a:r>
            <a:r>
              <a:rPr lang="en-US" sz="2400" b="1" dirty="0" smtClean="0">
                <a:solidFill>
                  <a:srgbClr val="FF0000"/>
                </a:solidFill>
                <a:sym typeface="Symbol" pitchFamily="18" charset="2"/>
              </a:rPr>
              <a:t>x P(x) is true</a:t>
            </a:r>
            <a:r>
              <a:rPr lang="en-US" sz="2400" dirty="0" smtClean="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Class Work</a:t>
            </a:r>
            <a:endParaRPr lang="en-US" sz="4000" dirty="0">
              <a:latin typeface="+mn-lt"/>
            </a:endParaRP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b="1"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“x&lt;2”.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 ≤ 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endParaRPr lang="en-US" sz="20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Answers </a:t>
            </a:r>
            <a:endParaRPr lang="en-US" sz="4000" dirty="0">
              <a:latin typeface="+mn-lt"/>
            </a:endParaRP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smtClean="0">
                <a:solidFill>
                  <a:srgbClr val="0000FF"/>
                </a:solidFill>
              </a:rPr>
              <a:t>True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True</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smtClean="0">
                <a:latin typeface="+mn-lt"/>
              </a:rPr>
              <a:t>Universal &amp; Existential Quantifiers: </a:t>
            </a:r>
            <a:br>
              <a:rPr lang="en-US" altLang="zh-TW" sz="3200" b="1" dirty="0" smtClean="0">
                <a:latin typeface="+mn-lt"/>
              </a:rPr>
            </a:br>
            <a:r>
              <a:rPr lang="en-US" altLang="zh-TW" sz="3200" b="1" dirty="0" smtClean="0">
                <a:latin typeface="+mn-lt"/>
              </a:rPr>
              <a:t>When True? When False?</a:t>
            </a:r>
            <a:endParaRPr lang="en-US" sz="3200" dirty="0">
              <a:latin typeface="+mn-lt"/>
            </a:endParaRPr>
          </a:p>
        </p:txBody>
      </p:sp>
      <p:pic>
        <p:nvPicPr>
          <p:cNvPr id="4" name="Picture 3" descr="t01_3_001"/>
          <p:cNvPicPr>
            <a:picLocks noChangeAspect="1" noChangeArrowheads="1"/>
          </p:cNvPicPr>
          <p:nvPr/>
        </p:nvPicPr>
        <p:blipFill>
          <a:blip r:embed="rId2" cstate="print"/>
          <a:srcRect/>
          <a:stretch>
            <a:fillRect/>
          </a:stretch>
        </p:blipFill>
        <p:spPr>
          <a:xfrm>
            <a:off x="449263" y="2118824"/>
            <a:ext cx="8313737" cy="4191000"/>
          </a:xfrm>
          <a:prstGeom prst="rect">
            <a:avLst/>
          </a:prstGeom>
        </p:spPr>
      </p:pic>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Precedence of Quantifiers</a:t>
            </a:r>
            <a:endParaRPr lang="en-US" sz="4000" dirty="0">
              <a:latin typeface="+mn-lt"/>
            </a:endParaRP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smtClean="0"/>
              <a:t>The </a:t>
            </a:r>
            <a:r>
              <a:rPr lang="en-US" sz="2800" b="1" dirty="0" smtClean="0">
                <a:solidFill>
                  <a:srgbClr val="FF0000"/>
                </a:solidFill>
              </a:rPr>
              <a:t>quantifiers </a:t>
            </a:r>
            <a:r>
              <a:rPr lang="en-US" altLang="en-US" sz="2800" b="1" dirty="0" smtClean="0">
                <a:solidFill>
                  <a:srgbClr val="FF0000"/>
                </a:solidFill>
                <a:sym typeface="Symbol" pitchFamily="18" charset="2"/>
              </a:rPr>
              <a:t></a:t>
            </a:r>
            <a:r>
              <a:rPr lang="en-US" altLang="en-US" sz="2800" b="1" i="1" dirty="0" smtClean="0">
                <a:solidFill>
                  <a:srgbClr val="FF0000"/>
                </a:solidFill>
                <a:sym typeface="Symbol" pitchFamily="18" charset="2"/>
              </a:rPr>
              <a:t> </a:t>
            </a:r>
            <a:r>
              <a:rPr lang="en-US" altLang="en-US" sz="2800" b="1" i="1" dirty="0" smtClean="0">
                <a:solidFill>
                  <a:srgbClr val="FF0000"/>
                </a:solidFill>
              </a:rPr>
              <a:t> </a:t>
            </a:r>
            <a:r>
              <a:rPr lang="en-US" altLang="en-US" sz="2800" b="1" dirty="0" smtClean="0">
                <a:solidFill>
                  <a:srgbClr val="FF0000"/>
                </a:solidFill>
              </a:rPr>
              <a:t>and</a:t>
            </a:r>
            <a:r>
              <a:rPr lang="en-US" altLang="en-US" sz="2800" b="1" i="1" dirty="0" smtClean="0">
                <a:solidFill>
                  <a:srgbClr val="FF0000"/>
                </a:solidFill>
              </a:rPr>
              <a:t> </a:t>
            </a:r>
            <a:r>
              <a:rPr lang="en-US" altLang="en-US" sz="2800" b="1" dirty="0" smtClean="0">
                <a:solidFill>
                  <a:srgbClr val="FF0000"/>
                </a:solidFill>
                <a:sym typeface="Symbol" pitchFamily="18" charset="2"/>
              </a:rPr>
              <a:t> have higher precedence than all logical operators </a:t>
            </a:r>
            <a:r>
              <a:rPr lang="en-US" altLang="en-US" sz="2800" dirty="0" smtClean="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smtClean="0">
                <a:sym typeface="Symbol" pitchFamily="18" charset="2"/>
              </a:rPr>
              <a:t>For example,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 </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Q(x)</a:t>
            </a:r>
            <a:r>
              <a:rPr lang="en-US" altLang="en-US" sz="2800" dirty="0" smtClean="0">
                <a:sym typeface="Symbol" pitchFamily="18" charset="2"/>
              </a:rPr>
              <a:t> is the disjunction of </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i="1" dirty="0" smtClean="0">
                <a:sym typeface="Symbol" pitchFamily="18" charset="2"/>
              </a:rPr>
              <a:t> </a:t>
            </a:r>
            <a:r>
              <a:rPr lang="en-US" altLang="en-US" sz="2800" dirty="0" smtClean="0">
                <a:sym typeface="Symbol" pitchFamily="18" charset="2"/>
              </a:rPr>
              <a:t>and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a:t>
            </a:r>
            <a:r>
              <a:rPr lang="en-US" altLang="zh-TW" sz="2800" dirty="0" smtClean="0">
                <a:solidFill>
                  <a:srgbClr val="0000FF"/>
                </a:solidFill>
                <a:sym typeface="Symbol" pitchFamily="18" charset="2"/>
              </a:rPr>
              <a:t> </a:t>
            </a:r>
          </a:p>
          <a:p>
            <a:pPr marL="274320" indent="-274320">
              <a:lnSpc>
                <a:spcPct val="90000"/>
              </a:lnSpc>
              <a:spcBef>
                <a:spcPts val="600"/>
              </a:spcBef>
            </a:pPr>
            <a:r>
              <a:rPr lang="en-US" sz="2800" dirty="0" smtClean="0">
                <a:sym typeface="Symbol" pitchFamily="18" charset="2"/>
              </a:rPr>
              <a:t>	In other words, it means </a:t>
            </a:r>
            <a:r>
              <a:rPr lang="en-US" sz="2800" b="1" dirty="0" smtClean="0">
                <a:solidFill>
                  <a:srgbClr val="0000FF"/>
                </a:solidFill>
                <a:sym typeface="Symbol" pitchFamily="18" charset="2"/>
              </a:rPr>
              <a:t>(</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b="1" dirty="0" smtClean="0">
                <a:solidFill>
                  <a:srgbClr val="0000FF"/>
                </a:solidFill>
                <a:sym typeface="Symbol" pitchFamily="18" charset="2"/>
              </a:rPr>
              <a:t>)</a:t>
            </a:r>
            <a:r>
              <a:rPr lang="en-US" altLang="zh-TW" sz="2800" b="1" dirty="0" smtClean="0">
                <a:solidFill>
                  <a:srgbClr val="0000FF"/>
                </a:solidFill>
                <a:sym typeface="Symbol" pitchFamily="18" charset="2"/>
              </a:rPr>
              <a:t> 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 </a:t>
            </a:r>
            <a:r>
              <a:rPr lang="en-US" altLang="zh-TW" sz="2800" dirty="0" smtClean="0">
                <a:solidFill>
                  <a:srgbClr val="FF0000"/>
                </a:solidFill>
                <a:sym typeface="Symbol" pitchFamily="18" charset="2"/>
              </a:rPr>
              <a:t>rather than</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FF0000"/>
                </a:solidFill>
                <a:sym typeface="Symbol" pitchFamily="18" charset="2"/>
              </a:rPr>
              <a:t></a:t>
            </a:r>
            <a:r>
              <a:rPr lang="en-US" altLang="en-US" sz="2800" b="1" i="1" dirty="0" smtClean="0">
                <a:solidFill>
                  <a:srgbClr val="FF0000"/>
                </a:solidFill>
              </a:rPr>
              <a:t>x </a:t>
            </a:r>
            <a:r>
              <a:rPr lang="en-US" altLang="en-US" sz="2800" b="1" dirty="0" smtClean="0">
                <a:solidFill>
                  <a:srgbClr val="FF0000"/>
                </a:solidFill>
              </a:rPr>
              <a:t>( </a:t>
            </a:r>
            <a:r>
              <a:rPr lang="en-US" altLang="en-US" sz="2800" b="1" i="1" dirty="0" smtClean="0">
                <a:solidFill>
                  <a:srgbClr val="FF0000"/>
                </a:solidFill>
                <a:sym typeface="Symbol" pitchFamily="18" charset="2"/>
              </a:rPr>
              <a:t>P(x)</a:t>
            </a:r>
            <a:r>
              <a:rPr lang="en-US" altLang="en-US" sz="2800" b="1" dirty="0" smtClean="0">
                <a:solidFill>
                  <a:srgbClr val="FF0000"/>
                </a:solidFill>
                <a:sym typeface="Symbol" pitchFamily="18" charset="2"/>
              </a:rPr>
              <a:t>)</a:t>
            </a:r>
            <a:r>
              <a:rPr lang="en-US" altLang="zh-TW" sz="2800" b="1" dirty="0" smtClean="0">
                <a:solidFill>
                  <a:srgbClr val="FF0000"/>
                </a:solidFill>
                <a:sym typeface="Symbol" pitchFamily="18" charset="2"/>
              </a:rPr>
              <a:t>  </a:t>
            </a:r>
            <a:r>
              <a:rPr lang="en-US" altLang="zh-TW" sz="2800" b="1" i="1" dirty="0" smtClean="0">
                <a:solidFill>
                  <a:srgbClr val="FF0000"/>
                </a:solidFill>
                <a:sym typeface="Symbol" pitchFamily="18" charset="2"/>
              </a:rPr>
              <a:t>Q(x) </a:t>
            </a:r>
            <a:r>
              <a:rPr lang="en-US" altLang="zh-TW" sz="2800" b="1" dirty="0" smtClean="0">
                <a:solidFill>
                  <a:srgbClr val="FF0000"/>
                </a:solidFill>
                <a:sym typeface="Symbol" pitchFamily="18" charset="2"/>
              </a:rPr>
              <a:t>)</a:t>
            </a:r>
          </a:p>
          <a:p>
            <a:pPr marL="274320" indent="-274320">
              <a:lnSpc>
                <a:spcPct val="90000"/>
              </a:lnSpc>
              <a:spcBef>
                <a:spcPts val="600"/>
              </a:spcBef>
            </a:pPr>
            <a:r>
              <a:rPr lang="en-US" altLang="en-US" sz="2800" dirty="0" smtClean="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smtClean="0">
                <a:latin typeface="+mn-lt"/>
              </a:rPr>
              <a:t>Negating Quantified Expressions:</a:t>
            </a:r>
            <a:br>
              <a:rPr lang="en-US" sz="4000" dirty="0" smtClean="0">
                <a:latin typeface="+mn-lt"/>
              </a:rPr>
            </a:br>
            <a:r>
              <a:rPr lang="en-US" altLang="en-US" sz="4000" dirty="0" smtClean="0">
                <a:latin typeface="+mn-lt"/>
              </a:rPr>
              <a:t>De Morgan’s Laws for Quantifiers</a:t>
            </a:r>
            <a:endParaRPr lang="en-US" sz="4000" dirty="0">
              <a:latin typeface="+mn-lt"/>
            </a:endParaRPr>
          </a:p>
        </p:txBody>
      </p:sp>
      <p:sp>
        <p:nvSpPr>
          <p:cNvPr id="4" name="Rectangle 3"/>
          <p:cNvSpPr/>
          <p:nvPr/>
        </p:nvSpPr>
        <p:spPr>
          <a:xfrm>
            <a:off x="258101" y="2067618"/>
            <a:ext cx="8627126" cy="4093428"/>
          </a:xfrm>
          <a:prstGeom prst="rect">
            <a:avLst/>
          </a:prstGeom>
        </p:spPr>
        <p:txBody>
          <a:bodyPr wrap="square">
            <a:spAutoFit/>
          </a:bodyPr>
          <a:lstStyle/>
          <a:p>
            <a:pPr marL="274320" indent="-274320">
              <a:spcBef>
                <a:spcPts val="600"/>
              </a:spcBef>
              <a:buFont typeface="Arial" pitchFamily="34" charset="0"/>
              <a:buChar char="•"/>
            </a:pPr>
            <a:r>
              <a:rPr lang="en-US" altLang="en-US" sz="2000" dirty="0" smtClean="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smtClean="0">
                <a:solidFill>
                  <a:srgbClr val="0000FF"/>
                </a:solidFill>
              </a:rPr>
              <a:t>Recall De Morgan’s identities/Laws:</a:t>
            </a:r>
            <a:endParaRPr lang="en-US" altLang="en-US" sz="2000" dirty="0" smtClean="0">
              <a:solidFill>
                <a:srgbClr val="428C46"/>
              </a:solidFill>
            </a:endParaRPr>
          </a:p>
          <a:p>
            <a:pPr marL="731520" lvl="1" indent="-274320">
              <a:spcBef>
                <a:spcPts val="600"/>
              </a:spcBef>
              <a:buFont typeface="Arial" pitchFamily="34" charset="0"/>
              <a:buChar char="•"/>
            </a:pPr>
            <a:r>
              <a:rPr lang="en-US" altLang="en-US" sz="2000" dirty="0" smtClean="0">
                <a:solidFill>
                  <a:srgbClr val="0000FF"/>
                </a:solidFill>
              </a:rPr>
              <a:t>Negation of Conjunction: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731520" lvl="1" indent="-274320">
              <a:spcBef>
                <a:spcPts val="600"/>
              </a:spcBef>
              <a:buFont typeface="Arial" pitchFamily="34" charset="0"/>
              <a:buChar char="•"/>
            </a:pPr>
            <a:r>
              <a:rPr lang="en-US" altLang="en-US" sz="2000" dirty="0" smtClean="0">
                <a:solidFill>
                  <a:srgbClr val="0000FF"/>
                </a:solidFill>
              </a:rPr>
              <a:t>Negation of Disjunction: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274320" lvl="1" indent="-274320">
              <a:spcBef>
                <a:spcPts val="600"/>
              </a:spcBef>
              <a:buFont typeface="Arial" pitchFamily="34" charset="0"/>
              <a:buChar char="•"/>
            </a:pPr>
            <a:endParaRPr lang="en-US" altLang="en-US" sz="2000" b="1" dirty="0" smtClean="0">
              <a:solidFill>
                <a:srgbClr val="A4AB21"/>
              </a:solidFill>
              <a:sym typeface="Symbol" pitchFamily="18" charset="2"/>
            </a:endParaRPr>
          </a:p>
          <a:p>
            <a:pPr marL="274320" indent="-274320">
              <a:spcBef>
                <a:spcPts val="600"/>
              </a:spcBef>
              <a:buFont typeface="Wingdings" pitchFamily="2" charset="2"/>
              <a:buChar char="§"/>
            </a:pPr>
            <a:r>
              <a:rPr lang="en-US" altLang="en-US" sz="2000" dirty="0" smtClean="0">
                <a:solidFill>
                  <a:srgbClr val="FF0000"/>
                </a:solidFill>
              </a:rPr>
              <a:t>Since the </a:t>
            </a:r>
            <a:r>
              <a:rPr lang="en-US" altLang="en-US" sz="2000" b="1" dirty="0" smtClean="0">
                <a:solidFill>
                  <a:srgbClr val="FF0000"/>
                </a:solidFill>
              </a:rPr>
              <a:t>quantifiers</a:t>
            </a:r>
            <a:r>
              <a:rPr lang="en-US" altLang="en-US" sz="2000" dirty="0" smtClean="0">
                <a:solidFill>
                  <a:srgbClr val="FF0000"/>
                </a:solidFill>
              </a:rPr>
              <a:t> are the same as taking a bunch of </a:t>
            </a:r>
            <a:r>
              <a:rPr lang="en-US" altLang="en-US" sz="2000" b="1" dirty="0" smtClean="0">
                <a:solidFill>
                  <a:srgbClr val="FF0000"/>
                </a:solidFill>
              </a:rPr>
              <a:t>AND</a:t>
            </a:r>
            <a:r>
              <a:rPr lang="en-US" altLang="en-US" sz="2000" dirty="0" smtClean="0">
                <a:solidFill>
                  <a:srgbClr val="FF0000"/>
                </a:solidFill>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or </a:t>
            </a:r>
            <a:r>
              <a:rPr lang="en-US" altLang="en-US" sz="2000" b="1" dirty="0" smtClean="0">
                <a:solidFill>
                  <a:srgbClr val="FF0000"/>
                </a:solidFill>
                <a:sym typeface="Symbol" pitchFamily="18" charset="2"/>
              </a:rPr>
              <a:t>OR</a:t>
            </a:r>
            <a:r>
              <a:rPr lang="en-US" altLang="en-US" sz="2000" dirty="0" smtClean="0">
                <a:solidFill>
                  <a:srgbClr val="FF0000"/>
                </a:solidFill>
                <a:sym typeface="Symbol" pitchFamily="18" charset="2"/>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we have:</a:t>
            </a:r>
            <a:endParaRPr lang="en-US" altLang="en-US" sz="2000" dirty="0" smtClean="0">
              <a:solidFill>
                <a:srgbClr val="428C46"/>
              </a:solidFill>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Universal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a:t>
            </a:r>
          </a:p>
          <a:p>
            <a:pPr marL="274320" lvl="1" indent="-274320" algn="ctr">
              <a:spcBef>
                <a:spcPts val="600"/>
              </a:spcBef>
              <a:buFont typeface="Symbol" pitchFamily="18" charset="2"/>
              <a:buChar char="Ø"/>
            </a:pPr>
            <a:endParaRPr lang="en-US" altLang="en-US" sz="2000" b="1" dirty="0" smtClean="0">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Existential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smtClean="0">
                <a:latin typeface="+mn-lt"/>
              </a:rPr>
              <a:t>Translating </a:t>
            </a:r>
            <a:r>
              <a:rPr lang="en-US" altLang="en-US" sz="3600" i="1" dirty="0" smtClean="0">
                <a:latin typeface="+mn-lt"/>
              </a:rPr>
              <a:t>from</a:t>
            </a:r>
            <a:r>
              <a:rPr lang="en-US" altLang="en-US" sz="3600" dirty="0" smtClean="0">
                <a:latin typeface="+mn-lt"/>
              </a:rPr>
              <a:t> </a:t>
            </a:r>
            <a:r>
              <a:rPr lang="en-US" altLang="en-US" sz="3600" b="1" dirty="0" smtClean="0">
                <a:latin typeface="+mn-lt"/>
              </a:rPr>
              <a:t>English</a:t>
            </a:r>
            <a:r>
              <a:rPr lang="en-US" altLang="en-US" sz="3600" dirty="0" smtClean="0">
                <a:latin typeface="+mn-lt"/>
              </a:rPr>
              <a:t> </a:t>
            </a:r>
            <a:r>
              <a:rPr lang="en-US" altLang="en-US" sz="3600" i="1" dirty="0" smtClean="0">
                <a:latin typeface="+mn-lt"/>
              </a:rPr>
              <a:t>into</a:t>
            </a:r>
            <a:r>
              <a:rPr lang="en-US" altLang="en-US" sz="3600" dirty="0" smtClean="0">
                <a:latin typeface="+mn-lt"/>
              </a:rPr>
              <a:t> </a:t>
            </a:r>
            <a:r>
              <a:rPr lang="en-US" altLang="en-US" sz="3600" b="1" dirty="0" smtClean="0">
                <a:latin typeface="+mn-lt"/>
              </a:rPr>
              <a:t>Logical</a:t>
            </a:r>
            <a:r>
              <a:rPr lang="en-US" altLang="en-US" sz="3600" dirty="0" smtClean="0">
                <a:latin typeface="+mn-lt"/>
              </a:rPr>
              <a:t> </a:t>
            </a:r>
            <a:r>
              <a:rPr lang="en-US" altLang="en-US" sz="3600" b="1" dirty="0" smtClean="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smtClean="0">
                <a:solidFill>
                  <a:srgbClr val="FF0000"/>
                </a:solidFill>
              </a:rPr>
              <a:t>Example 23 (p.40)</a:t>
            </a:r>
            <a:r>
              <a:rPr lang="en-US" altLang="en-US" sz="2000" dirty="0" smtClean="0">
                <a:solidFill>
                  <a:srgbClr val="FF0000"/>
                </a:solidFill>
              </a:rPr>
              <a:t>: Express the statement </a:t>
            </a:r>
            <a:r>
              <a:rPr lang="en-US" altLang="en-US" sz="2000" b="1" dirty="0" smtClean="0">
                <a:solidFill>
                  <a:srgbClr val="FF0000"/>
                </a:solidFill>
              </a:rPr>
              <a:t>“Every student in the class has studied calculus” </a:t>
            </a:r>
            <a:r>
              <a:rPr lang="en-US" altLang="en-US" sz="2000" dirty="0" smtClean="0">
                <a:solidFill>
                  <a:srgbClr val="FF0000"/>
                </a:solidFill>
              </a:rPr>
              <a:t>using predicates and quantifiers.</a:t>
            </a:r>
          </a:p>
          <a:p>
            <a:endParaRPr lang="en-US" altLang="en-US" sz="2000" dirty="0" smtClean="0">
              <a:solidFill>
                <a:srgbClr val="FF0000"/>
              </a:solidFill>
            </a:endParaRPr>
          </a:p>
          <a:p>
            <a:r>
              <a:rPr lang="en-US" altLang="en-US" sz="2000" b="1" u="sng" dirty="0" smtClean="0">
                <a:solidFill>
                  <a:srgbClr val="0000FF"/>
                </a:solidFill>
              </a:rPr>
              <a:t>Solution</a:t>
            </a:r>
            <a:r>
              <a:rPr lang="en-US" altLang="en-US" sz="2000" dirty="0" smtClean="0"/>
              <a:t>: First, we rewrite the statement so that we can clearly identify the appropriate quantifiers to use. Doing so, we obtain:</a:t>
            </a:r>
          </a:p>
          <a:p>
            <a:r>
              <a:rPr lang="en-US" altLang="en-US" sz="2000" dirty="0" smtClean="0">
                <a:solidFill>
                  <a:srgbClr val="0000FF"/>
                </a:solidFill>
              </a:rPr>
              <a:t>	“</a:t>
            </a:r>
            <a:r>
              <a:rPr lang="en-US" altLang="en-US" sz="2000" b="1" dirty="0" smtClean="0">
                <a:solidFill>
                  <a:srgbClr val="0000FF"/>
                </a:solidFill>
              </a:rPr>
              <a:t>For every student in the class, that student has studied calculus”.</a:t>
            </a:r>
          </a:p>
          <a:p>
            <a:r>
              <a:rPr lang="en-US" altLang="en-US" sz="2000" dirty="0" smtClean="0"/>
              <a:t>Next we introduce a variable </a:t>
            </a:r>
            <a:r>
              <a:rPr lang="en-US" altLang="en-US" sz="2000" i="1" dirty="0" smtClean="0"/>
              <a:t>x</a:t>
            </a:r>
            <a:r>
              <a:rPr lang="en-US" altLang="en-US" sz="2000" dirty="0" smtClean="0"/>
              <a:t> so that our statement becomes –</a:t>
            </a:r>
            <a:endParaRPr lang="en-US" altLang="en-US" sz="2000" dirty="0" smtClean="0">
              <a:solidFill>
                <a:srgbClr val="656BB9"/>
              </a:solidFill>
            </a:endParaRPr>
          </a:p>
          <a:p>
            <a:r>
              <a:rPr lang="en-US" altLang="en-US" sz="2000" dirty="0" smtClean="0">
                <a:solidFill>
                  <a:srgbClr val="0000FF"/>
                </a:solidFill>
              </a:rPr>
              <a:t>	“</a:t>
            </a:r>
            <a:r>
              <a:rPr lang="en-US" altLang="en-US" sz="2000" b="1" dirty="0" smtClean="0">
                <a:solidFill>
                  <a:srgbClr val="0000FF"/>
                </a:solidFill>
              </a:rPr>
              <a:t>For every student </a:t>
            </a:r>
            <a:r>
              <a:rPr lang="en-US" altLang="en-US" sz="2000" b="1" i="1" dirty="0" smtClean="0">
                <a:solidFill>
                  <a:srgbClr val="0000FF"/>
                </a:solidFill>
              </a:rPr>
              <a:t>x</a:t>
            </a:r>
            <a:r>
              <a:rPr lang="en-US" altLang="en-US" sz="2000" b="1" dirty="0" smtClean="0">
                <a:solidFill>
                  <a:srgbClr val="0000FF"/>
                </a:solidFill>
              </a:rPr>
              <a:t> in the class, </a:t>
            </a:r>
            <a:r>
              <a:rPr lang="en-US" altLang="en-US" sz="2000" b="1" i="1" dirty="0" smtClean="0">
                <a:solidFill>
                  <a:srgbClr val="0000FF"/>
                </a:solidFill>
              </a:rPr>
              <a:t>x</a:t>
            </a:r>
            <a:r>
              <a:rPr lang="en-US" altLang="en-US" sz="2000" b="1" dirty="0" smtClean="0">
                <a:solidFill>
                  <a:srgbClr val="0000FF"/>
                </a:solidFill>
              </a:rPr>
              <a:t> has studied calculus</a:t>
            </a:r>
            <a:r>
              <a:rPr lang="en-US" altLang="en-US" sz="2000" dirty="0" smtClean="0">
                <a:solidFill>
                  <a:srgbClr val="0000FF"/>
                </a:solidFill>
              </a:rPr>
              <a:t>”</a:t>
            </a:r>
          </a:p>
          <a:p>
            <a:r>
              <a:rPr lang="en-US" altLang="en-US" sz="2000" dirty="0" smtClean="0"/>
              <a:t>Continuing, we introduce the </a:t>
            </a:r>
            <a:r>
              <a:rPr lang="en-US" altLang="en-US" sz="2000" b="1" dirty="0" smtClean="0">
                <a:solidFill>
                  <a:srgbClr val="0000FF"/>
                </a:solidFill>
              </a:rPr>
              <a:t>predicate</a:t>
            </a:r>
            <a:r>
              <a:rPr lang="en-US" altLang="en-US" sz="2000" b="1" dirty="0" smtClean="0"/>
              <a:t> </a:t>
            </a:r>
            <a:r>
              <a:rPr lang="en-US" altLang="en-US" sz="2000" b="1" i="1" dirty="0" smtClean="0">
                <a:solidFill>
                  <a:srgbClr val="0000FF"/>
                </a:solidFill>
              </a:rPr>
              <a:t>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t>,</a:t>
            </a:r>
            <a:r>
              <a:rPr lang="en-US" altLang="en-US" sz="2000" b="1" dirty="0" smtClean="0"/>
              <a:t> </a:t>
            </a:r>
            <a:r>
              <a:rPr lang="en-US" altLang="en-US" sz="2000" dirty="0" smtClean="0"/>
              <a:t>which is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Consequently, </a:t>
            </a:r>
            <a:r>
              <a:rPr lang="en-US" altLang="en-US" sz="2000" dirty="0" smtClean="0">
                <a:solidFill>
                  <a:srgbClr val="FF0000"/>
                </a:solidFill>
              </a:rPr>
              <a:t>if the </a:t>
            </a:r>
            <a:r>
              <a:rPr lang="en-US" altLang="en-US" sz="2000" b="1" dirty="0" smtClean="0">
                <a:solidFill>
                  <a:srgbClr val="FF0000"/>
                </a:solidFill>
              </a:rPr>
              <a:t>universe of discourse </a:t>
            </a:r>
            <a:r>
              <a:rPr lang="en-US" altLang="en-US" sz="2000" dirty="0" smtClean="0">
                <a:solidFill>
                  <a:srgbClr val="FF0000"/>
                </a:solidFill>
              </a:rPr>
              <a:t>for </a:t>
            </a:r>
            <a:r>
              <a:rPr lang="en-US" altLang="en-US" sz="2000" i="1" dirty="0" smtClean="0">
                <a:solidFill>
                  <a:srgbClr val="FF0000"/>
                </a:solidFill>
              </a:rPr>
              <a:t>x</a:t>
            </a:r>
            <a:r>
              <a:rPr lang="en-US" altLang="en-US" sz="2000" dirty="0" smtClean="0">
                <a:solidFill>
                  <a:srgbClr val="FF0000"/>
                </a:solidFill>
              </a:rPr>
              <a:t> consists of the </a:t>
            </a:r>
            <a:r>
              <a:rPr lang="en-US" altLang="en-US" sz="2000" b="1" dirty="0" smtClean="0">
                <a:solidFill>
                  <a:srgbClr val="FF0000"/>
                </a:solidFill>
              </a:rPr>
              <a:t>students in the class</a:t>
            </a:r>
            <a:r>
              <a:rPr lang="en-US" altLang="en-US" sz="2000" dirty="0" smtClean="0">
                <a:solidFill>
                  <a:srgbClr val="FF0000"/>
                </a:solidFill>
              </a:rPr>
              <a:t>, </a:t>
            </a:r>
            <a:r>
              <a:rPr lang="en-US" altLang="en-US" sz="2000" dirty="0" smtClean="0">
                <a:solidFill>
                  <a:srgbClr val="0000FF"/>
                </a:solidFill>
              </a:rPr>
              <a:t>we can translate our statement as </a:t>
            </a:r>
            <a:r>
              <a:rPr lang="en-US" altLang="en-US" sz="2000" b="1" dirty="0" smtClean="0">
                <a:solidFill>
                  <a:srgbClr val="0000FF"/>
                </a:solidFill>
                <a:sym typeface="Symbol" pitchFamily="18" charset="2"/>
              </a:rPr>
              <a:t></a:t>
            </a:r>
            <a:r>
              <a:rPr lang="en-US" altLang="en-US" sz="2000" b="1" i="1" dirty="0" smtClean="0">
                <a:solidFill>
                  <a:srgbClr val="0000FF"/>
                </a:solidFill>
              </a:rPr>
              <a:t>x 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endParaRPr lang="en-US" altLang="en-US" sz="2000" i="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smtClean="0">
                <a:solidFill>
                  <a:srgbClr val="FF0000"/>
                </a:solidFill>
              </a:rPr>
              <a:t>Objectives</a:t>
            </a:r>
            <a:r>
              <a:rPr lang="en-US" sz="2800" dirty="0" smtClean="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predicate logic, be able to find out the truth value of universal and existential quantifications, be able to translate English statements into logical expressions using predicates, quantifiers and logical connectives.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smtClean="0">
                <a:latin typeface="+mn-lt"/>
              </a:rPr>
              <a:t>Example 23 (p.40)</a:t>
            </a:r>
            <a:endParaRPr lang="en-US" sz="4000" dirty="0">
              <a:latin typeface="+mn-lt"/>
            </a:endParaRPr>
          </a:p>
        </p:txBody>
      </p:sp>
      <p:sp>
        <p:nvSpPr>
          <p:cNvPr id="4" name="Rectangle 3"/>
          <p:cNvSpPr/>
          <p:nvPr/>
        </p:nvSpPr>
        <p:spPr>
          <a:xfrm>
            <a:off x="298509" y="2042245"/>
            <a:ext cx="8722659" cy="4170372"/>
          </a:xfrm>
          <a:prstGeom prst="rect">
            <a:avLst/>
          </a:prstGeom>
        </p:spPr>
        <p:txBody>
          <a:bodyPr wrap="square">
            <a:spAutoFit/>
          </a:bodyPr>
          <a:lstStyle/>
          <a:p>
            <a:pPr marL="274320" indent="-274320">
              <a:spcBef>
                <a:spcPts val="600"/>
              </a:spcBef>
            </a:pPr>
            <a:r>
              <a:rPr lang="en-US" altLang="en-US" sz="2000" b="1" u="sng" dirty="0" smtClean="0">
                <a:solidFill>
                  <a:srgbClr val="FF0000"/>
                </a:solidFill>
              </a:rPr>
              <a:t>Note</a:t>
            </a:r>
            <a:r>
              <a:rPr lang="en-US" altLang="en-US" sz="2000" dirty="0" smtClean="0">
                <a:solidFill>
                  <a:srgbClr val="FF0000"/>
                </a:solidFill>
              </a:rPr>
              <a:t>: There are other correct approaches; </a:t>
            </a:r>
            <a:r>
              <a:rPr lang="en-US" altLang="en-US" sz="2000" b="1" dirty="0" smtClean="0">
                <a:solidFill>
                  <a:srgbClr val="FF0000"/>
                </a:solidFill>
              </a:rPr>
              <a:t>different domains </a:t>
            </a:r>
            <a:r>
              <a:rPr lang="en-US" altLang="en-US" sz="2000" dirty="0" smtClean="0">
                <a:solidFill>
                  <a:srgbClr val="FF0000"/>
                </a:solidFill>
              </a:rPr>
              <a:t>of discourse and </a:t>
            </a:r>
          </a:p>
          <a:p>
            <a:pPr marL="274320" indent="-274320">
              <a:spcBef>
                <a:spcPts val="600"/>
              </a:spcBef>
            </a:pPr>
            <a:r>
              <a:rPr lang="en-US" altLang="en-US" sz="2000" dirty="0" smtClean="0">
                <a:solidFill>
                  <a:srgbClr val="FF0000"/>
                </a:solidFill>
              </a:rPr>
              <a:t>other predicates can be used. </a:t>
            </a:r>
            <a:r>
              <a:rPr lang="en-US" altLang="en-US" sz="2000" b="1" u="sng" dirty="0" smtClean="0"/>
              <a:t>For example</a:t>
            </a:r>
            <a:r>
              <a:rPr lang="en-US" altLang="en-US" sz="2000" dirty="0" smtClean="0"/>
              <a:t>, If we </a:t>
            </a:r>
            <a:r>
              <a:rPr lang="en-US" altLang="en-US" sz="2000" b="1" dirty="0" smtClean="0"/>
              <a:t>change</a:t>
            </a:r>
            <a:r>
              <a:rPr lang="en-US" altLang="en-US" sz="2000" dirty="0" smtClean="0"/>
              <a:t> the </a:t>
            </a:r>
            <a:r>
              <a:rPr lang="en-US" altLang="en-US" sz="2000" b="1" dirty="0" smtClean="0"/>
              <a:t>domain</a:t>
            </a:r>
            <a:r>
              <a:rPr lang="en-US" altLang="en-US" sz="2000" dirty="0" smtClean="0"/>
              <a:t> to </a:t>
            </a:r>
          </a:p>
          <a:p>
            <a:pPr marL="274320" indent="-274320">
              <a:spcBef>
                <a:spcPts val="600"/>
              </a:spcBef>
            </a:pPr>
            <a:r>
              <a:rPr lang="en-US" altLang="en-US" sz="2000" dirty="0" smtClean="0"/>
              <a:t>consists of </a:t>
            </a:r>
            <a:r>
              <a:rPr lang="en-US" altLang="en-US" sz="2000" b="1" dirty="0" smtClean="0"/>
              <a:t>all</a:t>
            </a:r>
            <a:r>
              <a:rPr lang="en-US" altLang="en-US" sz="2000" dirty="0" smtClean="0"/>
              <a:t> </a:t>
            </a:r>
            <a:r>
              <a:rPr lang="en-US" altLang="en-US" sz="2000" b="1" dirty="0" smtClean="0"/>
              <a:t>people</a:t>
            </a:r>
            <a:r>
              <a:rPr lang="en-US" altLang="en-US" sz="2000" dirty="0" smtClean="0"/>
              <a:t>, we need to express our statement as: </a:t>
            </a:r>
          </a:p>
          <a:p>
            <a:pPr marL="274320" indent="-274320">
              <a:spcBef>
                <a:spcPts val="600"/>
              </a:spcBef>
            </a:pPr>
            <a:r>
              <a:rPr lang="en-US" altLang="en-US" sz="2000" b="1" dirty="0" smtClean="0">
                <a:solidFill>
                  <a:srgbClr val="0000FF"/>
                </a:solidFill>
              </a:rPr>
              <a:t>	“For every person x, if person x is a student in this class then x has studied     </a:t>
            </a:r>
          </a:p>
          <a:p>
            <a:pPr marL="274320" indent="-274320">
              <a:spcBef>
                <a:spcPts val="600"/>
              </a:spcBef>
            </a:pPr>
            <a:r>
              <a:rPr lang="en-US" altLang="en-US" sz="2000" b="1" dirty="0" smtClean="0">
                <a:solidFill>
                  <a:srgbClr val="0000FF"/>
                </a:solidFill>
              </a:rPr>
              <a:t>       calculus.”</a:t>
            </a:r>
          </a:p>
          <a:p>
            <a:pPr marL="274320" indent="-274320">
              <a:spcBef>
                <a:spcPts val="600"/>
              </a:spcBef>
              <a:buFont typeface="Arial" pitchFamily="34" charset="0"/>
              <a:buChar char="•"/>
            </a:pPr>
            <a:r>
              <a:rPr lang="en-US" altLang="en-US" sz="2000" dirty="0" smtClean="0">
                <a:solidFill>
                  <a:srgbClr val="0000FF"/>
                </a:solidFill>
              </a:rPr>
              <a:t>If </a:t>
            </a:r>
            <a:r>
              <a:rPr lang="en-US" altLang="en-US" sz="2000" b="1" dirty="0" smtClean="0">
                <a:solidFill>
                  <a:srgbClr val="0000FF"/>
                </a:solidFill>
              </a:rPr>
              <a:t>S(</a:t>
            </a:r>
            <a:r>
              <a:rPr lang="en-US" altLang="en-US" sz="2000" b="1" i="1" dirty="0" smtClean="0">
                <a:solidFill>
                  <a:srgbClr val="0000FF"/>
                </a:solidFill>
              </a:rPr>
              <a:t>x</a:t>
            </a:r>
            <a:r>
              <a:rPr lang="en-US" altLang="en-US" sz="2000" b="1" dirty="0" smtClean="0">
                <a:solidFill>
                  <a:srgbClr val="0000FF"/>
                </a:solidFill>
              </a:rPr>
              <a:t>)</a:t>
            </a:r>
            <a:r>
              <a:rPr lang="en-US" altLang="en-US" sz="2000" dirty="0" smtClean="0">
                <a:solidFill>
                  <a:srgbClr val="0000FF"/>
                </a:solidFill>
              </a:rPr>
              <a:t> represents the statement that </a:t>
            </a:r>
            <a:r>
              <a:rPr lang="en-US" altLang="en-US" sz="2000" b="1" dirty="0" smtClean="0">
                <a:solidFill>
                  <a:srgbClr val="0000FF"/>
                </a:solidFill>
              </a:rPr>
              <a:t>person </a:t>
            </a:r>
            <a:r>
              <a:rPr lang="en-US" altLang="en-US" sz="2000" b="1" i="1" dirty="0" smtClean="0">
                <a:solidFill>
                  <a:srgbClr val="0000FF"/>
                </a:solidFill>
              </a:rPr>
              <a:t>x</a:t>
            </a:r>
            <a:r>
              <a:rPr lang="en-US" altLang="en-US" sz="2000" b="1" dirty="0" smtClean="0">
                <a:solidFill>
                  <a:srgbClr val="0000FF"/>
                </a:solidFill>
              </a:rPr>
              <a:t> is in this class</a:t>
            </a:r>
            <a:r>
              <a:rPr lang="en-US" altLang="en-US" sz="2000" dirty="0" smtClean="0">
                <a:solidFill>
                  <a:srgbClr val="0000FF"/>
                </a:solidFill>
              </a:rPr>
              <a:t>, our statement can be expressed as </a:t>
            </a:r>
            <a:r>
              <a:rPr lang="en-US" altLang="en-US" sz="2000" b="1" i="1" dirty="0" smtClean="0">
                <a:solidFill>
                  <a:srgbClr val="0000FF"/>
                </a:solidFill>
                <a:sym typeface="Symbol" pitchFamily="18" charset="2"/>
              </a:rPr>
              <a:t></a:t>
            </a:r>
            <a:r>
              <a:rPr lang="en-US" altLang="en-US" sz="2000" b="1" i="1" dirty="0" smtClean="0">
                <a:solidFill>
                  <a:srgbClr val="0000FF"/>
                </a:solidFill>
              </a:rPr>
              <a:t> x </a:t>
            </a:r>
            <a:r>
              <a:rPr lang="en-US" altLang="en-US" sz="2000" b="1" dirty="0" smtClean="0">
                <a:solidFill>
                  <a:srgbClr val="0000FF"/>
                </a:solidFill>
              </a:rPr>
              <a:t>S(</a:t>
            </a:r>
            <a:r>
              <a:rPr lang="en-US" altLang="en-US" sz="2000" b="1" i="1" dirty="0" smtClean="0">
                <a:solidFill>
                  <a:srgbClr val="0000FF"/>
                </a:solidFill>
              </a:rPr>
              <a:t>x</a:t>
            </a:r>
            <a:r>
              <a:rPr lang="en-US" altLang="en-US" sz="2000" b="1" dirty="0" smtClean="0">
                <a:solidFill>
                  <a:srgbClr val="0000FF"/>
                </a:solidFill>
              </a:rPr>
              <a:t>)</a:t>
            </a:r>
            <a:r>
              <a:rPr lang="en-US" sz="2000" b="1" i="1" dirty="0" smtClean="0">
                <a:solidFill>
                  <a:srgbClr val="0000FF"/>
                </a:solidFill>
                <a:ea typeface="Cambria Math"/>
              </a:rPr>
              <a:t> → </a:t>
            </a:r>
            <a:r>
              <a:rPr lang="en-US" altLang="en-US" sz="2000" b="1" dirty="0" smtClean="0">
                <a:solidFill>
                  <a:srgbClr val="0000FF"/>
                </a:solidFill>
              </a:rPr>
              <a:t>C(</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       </a:t>
            </a:r>
            <a:r>
              <a:rPr lang="en-US" altLang="en-US" sz="2000" dirty="0" smtClean="0">
                <a:solidFill>
                  <a:srgbClr val="FF0000"/>
                </a:solidFill>
              </a:rPr>
              <a:t>or,  </a:t>
            </a:r>
            <a:r>
              <a:rPr lang="en-US" altLang="en-US" sz="2000" b="1" dirty="0" smtClean="0">
                <a:solidFill>
                  <a:srgbClr val="FF0000"/>
                </a:solidFill>
                <a:sym typeface="Symbol" pitchFamily="18" charset="2"/>
              </a:rPr>
              <a:t></a:t>
            </a:r>
            <a:r>
              <a:rPr lang="en-US" altLang="en-US" sz="2000" b="1" dirty="0" smtClean="0">
                <a:solidFill>
                  <a:srgbClr val="FF0000"/>
                </a:solidFill>
              </a:rPr>
              <a:t> x ( S(x)</a:t>
            </a:r>
            <a:r>
              <a:rPr lang="en-US" sz="2000" b="1" dirty="0" smtClean="0">
                <a:solidFill>
                  <a:srgbClr val="FF0000"/>
                </a:solidFill>
                <a:ea typeface="Cambria Math"/>
              </a:rPr>
              <a:t> → </a:t>
            </a:r>
            <a:r>
              <a:rPr lang="en-US" altLang="en-US" sz="2000" b="1" dirty="0" smtClean="0">
                <a:solidFill>
                  <a:srgbClr val="FF0000"/>
                </a:solidFill>
              </a:rPr>
              <a:t>C(x) )  </a:t>
            </a:r>
            <a:endParaRPr lang="en-US" altLang="en-US" sz="2000" dirty="0" smtClean="0">
              <a:solidFill>
                <a:srgbClr val="FF0000"/>
              </a:solidFill>
            </a:endParaRPr>
          </a:p>
          <a:p>
            <a:pPr marL="274320" indent="-274320">
              <a:spcBef>
                <a:spcPts val="600"/>
              </a:spcBef>
            </a:pPr>
            <a:endParaRPr lang="en-US" altLang="en-US" sz="2000" b="1" i="1" dirty="0" smtClean="0">
              <a:solidFill>
                <a:srgbClr val="FF0000"/>
              </a:solidFill>
            </a:endParaRPr>
          </a:p>
          <a:p>
            <a:pPr marL="274320" indent="-274320">
              <a:spcBef>
                <a:spcPts val="600"/>
              </a:spcBef>
            </a:pPr>
            <a:r>
              <a:rPr lang="en-US" altLang="en-US" sz="2000" b="1" u="sng" dirty="0" smtClean="0">
                <a:solidFill>
                  <a:srgbClr val="FF0000"/>
                </a:solidFill>
              </a:rPr>
              <a:t>Note</a:t>
            </a:r>
            <a:r>
              <a:rPr lang="en-US" altLang="en-US" sz="2000" dirty="0" smtClean="0">
                <a:solidFill>
                  <a:srgbClr val="FF0000"/>
                </a:solidFill>
              </a:rPr>
              <a:t>:</a:t>
            </a:r>
            <a:r>
              <a:rPr lang="en-US" altLang="en-US" sz="2000" i="1" dirty="0" smtClean="0">
                <a:solidFill>
                  <a:srgbClr val="FF0000"/>
                </a:solidFill>
              </a:rPr>
              <a:t> </a:t>
            </a:r>
            <a:r>
              <a:rPr lang="en-US" altLang="en-US" sz="2000" i="1" dirty="0" smtClean="0"/>
              <a:t>For the second way (when the </a:t>
            </a:r>
            <a:r>
              <a:rPr lang="en-US" altLang="en-US" sz="2000" b="1" i="1" dirty="0" smtClean="0"/>
              <a:t>domain </a:t>
            </a:r>
            <a:r>
              <a:rPr lang="en-US" altLang="en-US" sz="2000" dirty="0" smtClean="0"/>
              <a:t>is</a:t>
            </a:r>
            <a:r>
              <a:rPr lang="en-US" altLang="en-US" sz="2000" b="1" i="1" dirty="0" smtClean="0"/>
              <a:t> all people</a:t>
            </a:r>
            <a:r>
              <a:rPr lang="en-US" altLang="en-US" sz="2000" i="1" dirty="0" smtClean="0"/>
              <a:t>), we always want to use </a:t>
            </a:r>
          </a:p>
          <a:p>
            <a:pPr marL="274320" indent="-274320">
              <a:spcBef>
                <a:spcPts val="600"/>
              </a:spcBef>
            </a:pPr>
            <a:r>
              <a:rPr lang="en-US" altLang="en-US" sz="2000" i="1" dirty="0" smtClean="0"/>
              <a:t>	</a:t>
            </a:r>
            <a:r>
              <a:rPr lang="en-US" altLang="en-US" sz="2000" b="1" i="1" dirty="0" smtClean="0">
                <a:solidFill>
                  <a:srgbClr val="FF0000"/>
                </a:solidFill>
              </a:rPr>
              <a:t>conditional</a:t>
            </a:r>
            <a:r>
              <a:rPr lang="en-US" altLang="en-US" sz="2000" i="1" dirty="0" smtClean="0">
                <a:solidFill>
                  <a:srgbClr val="FF0000"/>
                </a:solidFill>
              </a:rPr>
              <a:t>  </a:t>
            </a:r>
            <a:r>
              <a:rPr lang="en-US" altLang="en-US" sz="2000" b="1" i="1" dirty="0" smtClean="0">
                <a:solidFill>
                  <a:srgbClr val="FF0000"/>
                </a:solidFill>
              </a:rPr>
              <a:t>statements</a:t>
            </a:r>
            <a:r>
              <a:rPr lang="en-US" altLang="en-US" sz="2000" i="1" dirty="0" smtClean="0">
                <a:solidFill>
                  <a:srgbClr val="FF0000"/>
                </a:solidFill>
              </a:rPr>
              <a:t> with </a:t>
            </a:r>
            <a:r>
              <a:rPr lang="en-US" altLang="en-US" sz="2000" b="1" i="1" dirty="0" smtClean="0">
                <a:solidFill>
                  <a:srgbClr val="FF0000"/>
                </a:solidFill>
              </a:rPr>
              <a:t>universal</a:t>
            </a:r>
            <a:r>
              <a:rPr lang="en-US" altLang="en-US" sz="2000" i="1" dirty="0" smtClean="0">
                <a:solidFill>
                  <a:srgbClr val="FF0000"/>
                </a:solidFill>
              </a:rPr>
              <a:t> </a:t>
            </a:r>
            <a:r>
              <a:rPr lang="en-US" altLang="en-US" sz="2000" b="1" i="1" dirty="0" smtClean="0">
                <a:solidFill>
                  <a:srgbClr val="FF0000"/>
                </a:solidFill>
              </a:rPr>
              <a:t>quantifiers</a:t>
            </a:r>
            <a:r>
              <a:rPr lang="en-US" altLang="en-US" sz="2000" i="1" dirty="0" smtClean="0">
                <a:solidFill>
                  <a:srgbClr val="FF0000"/>
                </a:solidFill>
              </a:rPr>
              <a:t> </a:t>
            </a:r>
            <a:r>
              <a:rPr lang="en-US" altLang="en-US" sz="2000" i="1" dirty="0" smtClean="0"/>
              <a:t>and </a:t>
            </a:r>
          </a:p>
          <a:p>
            <a:pPr marL="274320" indent="-274320">
              <a:spcBef>
                <a:spcPts val="600"/>
              </a:spcBef>
            </a:pPr>
            <a:r>
              <a:rPr lang="en-US" altLang="en-US" sz="2000" i="1" dirty="0" smtClean="0"/>
              <a:t>	</a:t>
            </a:r>
            <a:r>
              <a:rPr lang="en-US" altLang="en-US" sz="2000" b="1" i="1" dirty="0" smtClean="0">
                <a:solidFill>
                  <a:srgbClr val="FF0000"/>
                </a:solidFill>
              </a:rPr>
              <a:t>conjunctions</a:t>
            </a:r>
            <a:r>
              <a:rPr lang="en-US" altLang="en-US" sz="2000" i="1" dirty="0" smtClean="0">
                <a:solidFill>
                  <a:srgbClr val="FF0000"/>
                </a:solidFill>
              </a:rPr>
              <a:t> with e</a:t>
            </a:r>
            <a:r>
              <a:rPr lang="en-US" altLang="en-US" sz="2000" b="1" i="1" dirty="0" smtClean="0">
                <a:solidFill>
                  <a:srgbClr val="FF0000"/>
                </a:solidFill>
              </a:rPr>
              <a:t>xistential</a:t>
            </a:r>
            <a:r>
              <a:rPr lang="en-US" altLang="en-US" sz="2000" i="1" dirty="0" smtClean="0">
                <a:solidFill>
                  <a:srgbClr val="FF0000"/>
                </a:solidFill>
              </a:rPr>
              <a:t> </a:t>
            </a:r>
            <a:r>
              <a:rPr lang="en-US" altLang="en-US" sz="2000" b="1" i="1" dirty="0" smtClean="0">
                <a:solidFill>
                  <a:srgbClr val="FF0000"/>
                </a:solidFill>
              </a:rPr>
              <a:t>quantifiers</a:t>
            </a:r>
            <a:r>
              <a:rPr lang="en-US" altLang="en-US" sz="2000" i="1" dirty="0" smtClean="0">
                <a:solidFill>
                  <a:srgbClr val="FF0000"/>
                </a:solidFill>
              </a:rPr>
              <a:t>.</a:t>
            </a:r>
            <a:r>
              <a:rPr lang="en-US" altLang="en-US" sz="2000" dirty="0" smtClean="0">
                <a:solidFill>
                  <a:srgbClr val="FF0000"/>
                </a:solidFill>
              </a:rPr>
              <a:t> </a:t>
            </a:r>
            <a:r>
              <a:rPr lang="en-US" sz="2000" dirty="0" smtClean="0">
                <a:solidFill>
                  <a:srgbClr val="FF0000"/>
                </a:solidFill>
              </a:rPr>
              <a:t>  </a:t>
            </a:r>
            <a:endParaRPr lang="en-US" sz="20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Extra Example</a:t>
            </a:r>
            <a:endParaRPr lang="en-US" sz="4000" dirty="0">
              <a:latin typeface="+mn-lt"/>
            </a:endParaRPr>
          </a:p>
        </p:txBody>
      </p:sp>
      <p:sp>
        <p:nvSpPr>
          <p:cNvPr id="4" name="Rectangle 3"/>
          <p:cNvSpPr/>
          <p:nvPr/>
        </p:nvSpPr>
        <p:spPr>
          <a:xfrm>
            <a:off x="191069" y="2001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smtClean="0">
                <a:solidFill>
                  <a:srgbClr val="FF0000"/>
                </a:solidFill>
              </a:rPr>
              <a:t>Express the statement “</a:t>
            </a:r>
            <a:r>
              <a:rPr lang="en-US" altLang="en-US" sz="2400" b="1" dirty="0" smtClean="0">
                <a:solidFill>
                  <a:srgbClr val="FF0000"/>
                </a:solidFill>
              </a:rPr>
              <a:t>Someone in your school has studied calculus”</a:t>
            </a:r>
            <a:r>
              <a:rPr lang="en-US" altLang="en-US" sz="2400" dirty="0" smtClean="0">
                <a:solidFill>
                  <a:srgbClr val="FF0000"/>
                </a:solidFill>
              </a:rPr>
              <a:t> using predicates and quantifiers. Let the </a:t>
            </a:r>
            <a:r>
              <a:rPr lang="en-US" altLang="en-US" sz="2400" b="1" dirty="0" smtClean="0">
                <a:solidFill>
                  <a:srgbClr val="FF0000"/>
                </a:solidFill>
              </a:rPr>
              <a:t>domain</a:t>
            </a:r>
            <a:r>
              <a:rPr lang="en-US" altLang="en-US" sz="2400" dirty="0" smtClean="0">
                <a:solidFill>
                  <a:srgbClr val="FF0000"/>
                </a:solidFill>
              </a:rPr>
              <a:t> consists of </a:t>
            </a:r>
            <a:r>
              <a:rPr lang="en-US" altLang="en-US" sz="2400" b="1" dirty="0" smtClean="0">
                <a:solidFill>
                  <a:srgbClr val="FF0000"/>
                </a:solidFill>
              </a:rPr>
              <a:t>all people.</a:t>
            </a:r>
          </a:p>
          <a:p>
            <a:pPr marL="274320" indent="-274320">
              <a:spcBef>
                <a:spcPts val="600"/>
              </a:spcBef>
              <a:buFont typeface="Arial" pitchFamily="34" charset="0"/>
              <a:buChar char="•"/>
            </a:pPr>
            <a:r>
              <a:rPr lang="en-US" altLang="en-US" sz="2400" b="1" u="sng" dirty="0" smtClean="0">
                <a:solidFill>
                  <a:srgbClr val="0000FF"/>
                </a:solidFill>
              </a:rPr>
              <a:t>Solution</a:t>
            </a:r>
            <a:r>
              <a:rPr lang="en-US" altLang="en-US" sz="2400" b="1" dirty="0" smtClean="0">
                <a:solidFill>
                  <a:srgbClr val="0000FF"/>
                </a:solidFill>
              </a:rPr>
              <a:t>:</a:t>
            </a:r>
          </a:p>
          <a:p>
            <a:pPr marL="274320" indent="-274320">
              <a:spcBef>
                <a:spcPts val="600"/>
              </a:spcBef>
            </a:pPr>
            <a:r>
              <a:rPr lang="en-US" altLang="en-US" sz="2400" dirty="0" smtClean="0"/>
              <a:t>	Let, </a:t>
            </a:r>
            <a:r>
              <a:rPr lang="en-US" altLang="en-US" sz="2400" b="1" dirty="0" smtClean="0">
                <a:solidFill>
                  <a:srgbClr val="0000FF"/>
                </a:solidFill>
              </a:rPr>
              <a:t>S(x) </a:t>
            </a:r>
            <a:r>
              <a:rPr lang="en-US" altLang="en-US" sz="2400" dirty="0" smtClean="0"/>
              <a:t>be the propositional  function </a:t>
            </a:r>
            <a:r>
              <a:rPr lang="en-US" altLang="en-US" sz="2400" dirty="0" smtClean="0">
                <a:solidFill>
                  <a:srgbClr val="0000FF"/>
                </a:solidFill>
              </a:rPr>
              <a:t>“ </a:t>
            </a:r>
            <a:r>
              <a:rPr lang="en-US" altLang="en-US" sz="2400" i="1" dirty="0" smtClean="0">
                <a:solidFill>
                  <a:srgbClr val="0000FF"/>
                </a:solidFill>
              </a:rPr>
              <a:t>x</a:t>
            </a:r>
            <a:r>
              <a:rPr lang="en-US" altLang="en-US" sz="2400" dirty="0" smtClean="0">
                <a:solidFill>
                  <a:srgbClr val="0000FF"/>
                </a:solidFill>
              </a:rPr>
              <a:t> is in your school” </a:t>
            </a:r>
            <a:r>
              <a:rPr lang="en-US" altLang="en-US" sz="2400" dirty="0" smtClean="0"/>
              <a:t>and </a:t>
            </a:r>
          </a:p>
          <a:p>
            <a:pPr marL="274320" indent="-274320">
              <a:spcBef>
                <a:spcPts val="600"/>
              </a:spcBef>
            </a:pPr>
            <a:r>
              <a:rPr lang="en-US" altLang="en-US" sz="2400" b="1" dirty="0" smtClean="0">
                <a:solidFill>
                  <a:srgbClr val="0000FF"/>
                </a:solidFill>
              </a:rPr>
              <a:t>	C(</a:t>
            </a:r>
            <a:r>
              <a:rPr lang="en-US" altLang="en-US" sz="2400" b="1" i="1" dirty="0" smtClean="0">
                <a:solidFill>
                  <a:srgbClr val="0000FF"/>
                </a:solidFill>
              </a:rPr>
              <a:t>x</a:t>
            </a:r>
            <a:r>
              <a:rPr lang="en-US" altLang="en-US" sz="2400" b="1" dirty="0" smtClean="0">
                <a:solidFill>
                  <a:srgbClr val="0000FF"/>
                </a:solidFill>
              </a:rPr>
              <a:t>)</a:t>
            </a:r>
            <a:r>
              <a:rPr lang="en-US" altLang="en-US" sz="2400" dirty="0" smtClean="0">
                <a:solidFill>
                  <a:srgbClr val="0000FF"/>
                </a:solidFill>
              </a:rPr>
              <a:t> </a:t>
            </a:r>
            <a:r>
              <a:rPr lang="en-US" altLang="en-US" sz="2400" dirty="0" smtClean="0"/>
              <a:t>be the propositional function </a:t>
            </a:r>
            <a:r>
              <a:rPr lang="en-US" altLang="en-US" sz="2400" dirty="0" smtClean="0">
                <a:solidFill>
                  <a:srgbClr val="0000FF"/>
                </a:solidFill>
              </a:rPr>
              <a:t>“</a:t>
            </a:r>
            <a:r>
              <a:rPr lang="en-US" altLang="en-US" sz="2400" i="1" dirty="0" smtClean="0">
                <a:solidFill>
                  <a:srgbClr val="0000FF"/>
                </a:solidFill>
              </a:rPr>
              <a:t>x</a:t>
            </a:r>
            <a:r>
              <a:rPr lang="en-US" altLang="en-US" sz="2400" dirty="0" smtClean="0">
                <a:solidFill>
                  <a:srgbClr val="0000FF"/>
                </a:solidFill>
              </a:rPr>
              <a:t> has studied calculus”.</a:t>
            </a:r>
          </a:p>
          <a:p>
            <a:pPr marL="274320" indent="-274320">
              <a:spcBef>
                <a:spcPts val="600"/>
              </a:spcBef>
            </a:pPr>
            <a:r>
              <a:rPr lang="en-US" altLang="en-US" sz="2400" b="1" dirty="0" smtClean="0">
                <a:solidFill>
                  <a:srgbClr val="0000FF"/>
                </a:solidFill>
                <a:sym typeface="Symbol" pitchFamily="18" charset="2"/>
              </a:rPr>
              <a:t>	</a:t>
            </a:r>
            <a:r>
              <a:rPr lang="en-US" altLang="en-US" sz="2400" dirty="0" smtClean="0">
                <a:sym typeface="Symbol" pitchFamily="18" charset="2"/>
              </a:rPr>
              <a:t>So, the given statement can be expressed as </a:t>
            </a:r>
            <a:r>
              <a:rPr lang="en-US" altLang="en-US" sz="2400" b="1" dirty="0" smtClean="0">
                <a:solidFill>
                  <a:srgbClr val="0000FF"/>
                </a:solidFill>
                <a:sym typeface="Symbol" pitchFamily="18" charset="2"/>
              </a:rPr>
              <a:t>x (S</a:t>
            </a:r>
            <a:r>
              <a:rPr lang="en-US" altLang="en-US" sz="2400" b="1" dirty="0" smtClean="0">
                <a:solidFill>
                  <a:srgbClr val="0000FF"/>
                </a:solidFill>
              </a:rPr>
              <a:t>(x) </a:t>
            </a:r>
            <a:r>
              <a:rPr lang="en-US" altLang="en-US" sz="2400" b="1" dirty="0" smtClean="0">
                <a:solidFill>
                  <a:srgbClr val="0000FF"/>
                </a:solidFill>
                <a:sym typeface="Symbol" pitchFamily="18" charset="2"/>
              </a:rPr>
              <a:t> C(x))</a:t>
            </a:r>
          </a:p>
          <a:p>
            <a:pPr marL="274320" indent="-274320">
              <a:spcBef>
                <a:spcPts val="600"/>
              </a:spcBef>
            </a:pPr>
            <a:endParaRPr lang="en-US" altLang="en-US" sz="2400" b="1" dirty="0" smtClean="0">
              <a:sym typeface="Symbol" pitchFamily="18" charset="2"/>
            </a:endParaRPr>
          </a:p>
          <a:p>
            <a:pPr marL="274320" indent="-274320">
              <a:spcBef>
                <a:spcPts val="600"/>
              </a:spcBef>
              <a:buFont typeface="Wingdings" pitchFamily="2" charset="2"/>
              <a:buChar char="§"/>
            </a:pPr>
            <a:r>
              <a:rPr lang="en-US" altLang="en-US" sz="2400" b="1" dirty="0" smtClean="0">
                <a:solidFill>
                  <a:srgbClr val="FF0000"/>
                </a:solidFill>
                <a:sym typeface="Symbol" pitchFamily="18" charset="2"/>
              </a:rPr>
              <a:t>Note</a:t>
            </a:r>
            <a:r>
              <a:rPr lang="en-US" altLang="en-US" sz="2400" b="1" dirty="0" smtClean="0">
                <a:sym typeface="Symbol" pitchFamily="18" charset="2"/>
              </a:rPr>
              <a:t> </a:t>
            </a:r>
            <a:r>
              <a:rPr lang="en-US" altLang="en-US" sz="2400" b="1" dirty="0" smtClean="0">
                <a:solidFill>
                  <a:srgbClr val="FF0000"/>
                </a:solidFill>
                <a:sym typeface="Symbol" pitchFamily="18" charset="2"/>
              </a:rPr>
              <a:t>that</a:t>
            </a:r>
            <a:r>
              <a:rPr lang="en-US" altLang="en-US" sz="2400" dirty="0" smtClean="0">
                <a:sym typeface="Symbol" pitchFamily="18" charset="2"/>
              </a:rPr>
              <a:t> if the </a:t>
            </a:r>
            <a:r>
              <a:rPr lang="en-US" altLang="en-US" sz="2400" b="1" dirty="0" smtClean="0">
                <a:sym typeface="Symbol" pitchFamily="18" charset="2"/>
              </a:rPr>
              <a:t>domain</a:t>
            </a:r>
            <a:r>
              <a:rPr lang="en-US" altLang="en-US" sz="2400" dirty="0" smtClean="0">
                <a:sym typeface="Symbol" pitchFamily="18" charset="2"/>
              </a:rPr>
              <a:t> consists of the </a:t>
            </a:r>
            <a:r>
              <a:rPr lang="en-US" altLang="en-US" sz="2400" b="1" dirty="0" smtClean="0">
                <a:sym typeface="Symbol" pitchFamily="18" charset="2"/>
              </a:rPr>
              <a:t>students in your school</a:t>
            </a:r>
            <a:r>
              <a:rPr lang="en-US" altLang="en-US" sz="2400" dirty="0" smtClean="0">
                <a:sym typeface="Symbol" pitchFamily="18" charset="2"/>
              </a:rPr>
              <a:t>, then we can write </a:t>
            </a:r>
            <a:r>
              <a:rPr lang="en-US" altLang="en-US" sz="2400" b="1" dirty="0" smtClean="0">
                <a:solidFill>
                  <a:srgbClr val="0000FF"/>
                </a:solidFill>
                <a:sym typeface="Symbol" pitchFamily="18" charset="2"/>
              </a:rPr>
              <a:t>x C(</a:t>
            </a:r>
            <a:r>
              <a:rPr lang="en-US" altLang="en-US" sz="2400" b="1" i="1" dirty="0" smtClean="0">
                <a:solidFill>
                  <a:srgbClr val="0000FF"/>
                </a:solidFill>
                <a:sym typeface="Symbol" pitchFamily="18" charset="2"/>
              </a:rPr>
              <a:t>x</a:t>
            </a:r>
            <a:r>
              <a:rPr lang="en-US" altLang="en-US" sz="2400" b="1" dirty="0" smtClean="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smtClean="0"/>
              <a:t>Let </a:t>
            </a:r>
            <a:r>
              <a:rPr lang="en-US" altLang="en-US" sz="2000" i="1" dirty="0" smtClean="0">
                <a:solidFill>
                  <a:srgbClr val="0000FF"/>
                </a:solidFill>
              </a:rPr>
              <a:t>P(x)</a:t>
            </a:r>
            <a:r>
              <a:rPr lang="en-US" altLang="en-US" sz="2000" dirty="0" smtClean="0"/>
              <a:t> be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can speak Russian”</a:t>
            </a:r>
            <a:r>
              <a:rPr lang="en-US" altLang="en-US" sz="2000" dirty="0" smtClean="0"/>
              <a:t> and let </a:t>
            </a:r>
            <a:r>
              <a:rPr lang="en-US" altLang="en-US" sz="2000" dirty="0" smtClean="0">
                <a:solidFill>
                  <a:srgbClr val="FF0000"/>
                </a:solidFill>
              </a:rPr>
              <a:t>Q</a:t>
            </a:r>
            <a:r>
              <a:rPr lang="en-US" altLang="en-US" sz="2000" i="1" dirty="0" smtClean="0">
                <a:solidFill>
                  <a:srgbClr val="FF0000"/>
                </a:solidFill>
              </a:rPr>
              <a:t>(x)</a:t>
            </a:r>
            <a:r>
              <a:rPr lang="en-US" altLang="en-US" sz="2000" dirty="0" smtClean="0">
                <a:solidFill>
                  <a:srgbClr val="FF0000"/>
                </a:solidFill>
              </a:rPr>
              <a:t> </a:t>
            </a:r>
            <a:r>
              <a:rPr lang="en-US" altLang="en-US" sz="2000" dirty="0" smtClean="0"/>
              <a:t>be the statement </a:t>
            </a:r>
            <a:r>
              <a:rPr lang="en-US" altLang="en-US" sz="2000" dirty="0" smtClean="0">
                <a:solidFill>
                  <a:srgbClr val="FF0000"/>
                </a:solidFill>
              </a:rPr>
              <a:t>“</a:t>
            </a:r>
            <a:r>
              <a:rPr lang="en-US" altLang="en-US" sz="2000" i="1" dirty="0" smtClean="0">
                <a:solidFill>
                  <a:srgbClr val="FF0000"/>
                </a:solidFill>
              </a:rPr>
              <a:t>x</a:t>
            </a:r>
            <a:r>
              <a:rPr lang="en-US" altLang="en-US" sz="2000" dirty="0" smtClean="0">
                <a:solidFill>
                  <a:srgbClr val="FF0000"/>
                </a:solidFill>
              </a:rPr>
              <a:t> knows the computer language C++”</a:t>
            </a:r>
            <a:r>
              <a:rPr lang="en-US" altLang="en-US" sz="2000" dirty="0" smtClean="0"/>
              <a:t>, Express each of these sentences in terms of </a:t>
            </a:r>
            <a:r>
              <a:rPr lang="en-US" altLang="en-US" sz="2000" i="1" dirty="0" smtClean="0"/>
              <a:t>P(x), Q (x),</a:t>
            </a:r>
            <a:r>
              <a:rPr lang="en-US" altLang="en-US" sz="2000" dirty="0" smtClean="0"/>
              <a:t> quantifiers, and logical connectives. The </a:t>
            </a:r>
            <a:r>
              <a:rPr lang="en-US" altLang="en-US" sz="2000" dirty="0" smtClean="0">
                <a:solidFill>
                  <a:srgbClr val="FF0000"/>
                </a:solidFill>
              </a:rPr>
              <a:t>domain</a:t>
            </a:r>
            <a:r>
              <a:rPr lang="en-US" altLang="en-US" sz="2000" dirty="0" smtClean="0"/>
              <a:t> for quantifiers consists of </a:t>
            </a:r>
            <a:r>
              <a:rPr lang="en-US" altLang="en-US" sz="2000" dirty="0" smtClean="0">
                <a:solidFill>
                  <a:srgbClr val="FF0000"/>
                </a:solidFill>
              </a:rPr>
              <a:t>all students at your school.</a:t>
            </a:r>
          </a:p>
          <a:p>
            <a:pPr marL="640080" indent="-457200">
              <a:spcBef>
                <a:spcPts val="600"/>
              </a:spcBef>
              <a:buFont typeface="+mj-lt"/>
              <a:buAutoNum type="alphaLcParenR"/>
            </a:pPr>
            <a:r>
              <a:rPr lang="en-US" altLang="en-US" sz="2000" dirty="0" smtClean="0"/>
              <a:t>There is a student at your school who can speak Russian and who knows C++.</a:t>
            </a:r>
          </a:p>
          <a:p>
            <a:pPr marL="640080" indent="-457200">
              <a:spcBef>
                <a:spcPts val="600"/>
              </a:spcBef>
              <a:buFont typeface="+mj-lt"/>
              <a:buAutoNum type="alphaLcParenR"/>
            </a:pPr>
            <a:r>
              <a:rPr lang="en-US" altLang="en-US" sz="2000" dirty="0" smtClean="0"/>
              <a:t>There is a student at your school who can speak Russian but who doesn’t know C++.</a:t>
            </a:r>
          </a:p>
          <a:p>
            <a:pPr marL="640080" indent="-457200">
              <a:spcBef>
                <a:spcPts val="600"/>
              </a:spcBef>
              <a:buFont typeface="+mj-lt"/>
              <a:buAutoNum type="alphaLcParenR"/>
            </a:pPr>
            <a:r>
              <a:rPr lang="en-US" altLang="en-US" sz="2000" dirty="0" smtClean="0"/>
              <a:t>Every student at your school either can speak Russian or knows C++.</a:t>
            </a:r>
          </a:p>
          <a:p>
            <a:pPr marL="640080" indent="-457200">
              <a:spcBef>
                <a:spcPts val="600"/>
              </a:spcBef>
              <a:buFont typeface="+mj-lt"/>
              <a:buAutoNum type="alphaLcParenR"/>
            </a:pPr>
            <a:r>
              <a:rPr lang="en-US" altLang="en-US" sz="2000" dirty="0" smtClean="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Answers </a:t>
            </a:r>
            <a:endParaRPr lang="en-US" sz="4000" b="1" dirty="0">
              <a:latin typeface="+mn-lt"/>
            </a:endParaRP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 (</a:t>
            </a:r>
            <a:r>
              <a:rPr lang="en-US" altLang="en-US" sz="2800" b="1" dirty="0" smtClean="0"/>
              <a:t>P(x )</a:t>
            </a:r>
            <a:r>
              <a:rPr lang="en-US" altLang="en-US" sz="2800" b="1" dirty="0" smtClean="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25 (p. 44)</a:t>
            </a:r>
            <a:endParaRPr lang="en-US" sz="4000" b="1" dirty="0">
              <a:latin typeface="+mn-lt"/>
            </a:endParaRP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smtClean="0">
                <a:solidFill>
                  <a:srgbClr val="FC0000"/>
                </a:solidFill>
              </a:rPr>
              <a:t>Translate each of the statements into logical expressions using predicates, quantifiers, and logical connectives.</a:t>
            </a:r>
            <a:r>
              <a:rPr lang="en-US" altLang="en-US" sz="2800" dirty="0" smtClean="0"/>
              <a:t> </a:t>
            </a:r>
          </a:p>
          <a:p>
            <a:r>
              <a:rPr lang="en-US" altLang="en-US" sz="2800" dirty="0" smtClean="0">
                <a:solidFill>
                  <a:srgbClr val="FF0000"/>
                </a:solidFill>
              </a:rPr>
              <a:t>Let the </a:t>
            </a:r>
            <a:r>
              <a:rPr lang="en-US" altLang="en-US" sz="2800" b="1" dirty="0" smtClean="0">
                <a:solidFill>
                  <a:srgbClr val="FF0000"/>
                </a:solidFill>
              </a:rPr>
              <a:t>domain</a:t>
            </a:r>
            <a:r>
              <a:rPr lang="en-US" altLang="en-US" sz="2800" dirty="0" smtClean="0">
                <a:solidFill>
                  <a:srgbClr val="FF0000"/>
                </a:solidFill>
              </a:rPr>
              <a:t> be </a:t>
            </a:r>
            <a:r>
              <a:rPr lang="en-US" altLang="en-US" sz="2800" b="1" dirty="0" smtClean="0">
                <a:solidFill>
                  <a:srgbClr val="FF0000"/>
                </a:solidFill>
              </a:rPr>
              <a:t>all</a:t>
            </a:r>
            <a:r>
              <a:rPr lang="en-US" altLang="en-US" sz="2800" dirty="0" smtClean="0">
                <a:solidFill>
                  <a:srgbClr val="FF0000"/>
                </a:solidFill>
              </a:rPr>
              <a:t> </a:t>
            </a:r>
            <a:r>
              <a:rPr lang="en-US" altLang="en-US" sz="2800" b="1" dirty="0" smtClean="0">
                <a:solidFill>
                  <a:srgbClr val="FF0000"/>
                </a:solidFill>
              </a:rPr>
              <a:t>people.</a:t>
            </a:r>
            <a:endParaRPr lang="en-US" altLang="en-US" sz="2800" dirty="0" smtClean="0">
              <a:solidFill>
                <a:srgbClr val="FF0000"/>
              </a:solidFill>
            </a:endParaRPr>
          </a:p>
          <a:p>
            <a:pPr marL="1005840" lvl="1" indent="-457200">
              <a:buFont typeface="+mj-lt"/>
              <a:buAutoNum type="alphaLcParenR"/>
            </a:pPr>
            <a:r>
              <a:rPr lang="en-US" altLang="en-US" sz="2400" dirty="0" smtClean="0"/>
              <a:t>No one is perfect.</a:t>
            </a:r>
          </a:p>
          <a:p>
            <a:pPr marL="1005840" lvl="1" indent="-457200">
              <a:buFont typeface="+mj-lt"/>
              <a:buAutoNum type="alphaLcParenR"/>
            </a:pPr>
            <a:r>
              <a:rPr lang="en-US" altLang="en-US" sz="2400" dirty="0" smtClean="0"/>
              <a:t>Not everyone is perfect.</a:t>
            </a:r>
          </a:p>
          <a:p>
            <a:pPr marL="1005840" lvl="1" indent="-457200">
              <a:buFont typeface="+mj-lt"/>
              <a:buAutoNum type="alphaLcParenR"/>
            </a:pPr>
            <a:r>
              <a:rPr lang="en-US" altLang="en-US" sz="2400" dirty="0" smtClean="0"/>
              <a:t>All your friends are perfect.</a:t>
            </a:r>
          </a:p>
          <a:p>
            <a:pPr marL="1005840" lvl="1" indent="-457200">
              <a:buFont typeface="+mj-lt"/>
              <a:buAutoNum type="alphaLcParenR"/>
            </a:pPr>
            <a:r>
              <a:rPr lang="en-US" altLang="en-US" sz="2400" dirty="0" smtClean="0"/>
              <a:t>At least one of your friends is perfect.</a:t>
            </a:r>
          </a:p>
          <a:p>
            <a:pPr marL="1005840" lvl="1" indent="-457200">
              <a:buFont typeface="+mj-lt"/>
              <a:buAutoNum type="alphaLcParenR"/>
            </a:pPr>
            <a:r>
              <a:rPr lang="en-US" altLang="en-US" sz="2400" dirty="0" smtClean="0"/>
              <a:t>Everyone is your friend and is perfect. </a:t>
            </a:r>
          </a:p>
          <a:p>
            <a:pPr marL="1005840" lvl="1" indent="-457200">
              <a:buFont typeface="+mj-lt"/>
              <a:buAutoNum type="alphaLcParenR"/>
            </a:pPr>
            <a:r>
              <a:rPr lang="en-US" sz="2400" dirty="0" smtClean="0"/>
              <a:t>Not everybody is your friend or someone is not perfect. </a:t>
            </a:r>
            <a:endParaRPr lang="en-US" sz="24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Solution </a:t>
            </a:r>
            <a:endParaRPr lang="en-US" sz="4000" b="1" dirty="0">
              <a:latin typeface="+mn-lt"/>
            </a:endParaRP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smtClean="0"/>
              <a:t>Let </a:t>
            </a:r>
            <a:r>
              <a:rPr lang="en-US" altLang="en-US" sz="2800" i="1" dirty="0" smtClean="0">
                <a:solidFill>
                  <a:srgbClr val="0000FF"/>
                </a:solidFill>
              </a:rPr>
              <a:t>P(x)</a:t>
            </a:r>
            <a:r>
              <a:rPr lang="en-US" altLang="en-US" sz="2800" dirty="0" smtClean="0"/>
              <a:t> be </a:t>
            </a:r>
            <a:r>
              <a:rPr lang="en-US" altLang="en-US" sz="2800" dirty="0" smtClean="0">
                <a:solidFill>
                  <a:srgbClr val="0000FF"/>
                </a:solidFill>
              </a:rPr>
              <a:t>“</a:t>
            </a:r>
            <a:r>
              <a:rPr lang="en-US" altLang="en-US" sz="2800" i="1" dirty="0" smtClean="0">
                <a:solidFill>
                  <a:srgbClr val="0000FF"/>
                </a:solidFill>
              </a:rPr>
              <a:t>x</a:t>
            </a:r>
            <a:r>
              <a:rPr lang="en-US" altLang="en-US" sz="2800" dirty="0" smtClean="0">
                <a:solidFill>
                  <a:srgbClr val="0000FF"/>
                </a:solidFill>
              </a:rPr>
              <a:t> is perfect”</a:t>
            </a:r>
            <a:r>
              <a:rPr lang="en-US" altLang="en-US" sz="2800" dirty="0" smtClean="0"/>
              <a:t>; let </a:t>
            </a:r>
            <a:r>
              <a:rPr lang="en-US" altLang="en-US" sz="2800" i="1" dirty="0" smtClean="0">
                <a:solidFill>
                  <a:srgbClr val="FF0000"/>
                </a:solidFill>
              </a:rPr>
              <a:t>F(x)</a:t>
            </a:r>
            <a:r>
              <a:rPr lang="en-US" altLang="en-US" sz="2800" i="1" dirty="0" smtClean="0"/>
              <a:t> </a:t>
            </a:r>
            <a:r>
              <a:rPr lang="en-US" altLang="en-US" sz="2800" dirty="0" smtClean="0"/>
              <a:t>be</a:t>
            </a:r>
            <a:r>
              <a:rPr lang="en-US" altLang="en-US" sz="2800" i="1" dirty="0" smtClean="0"/>
              <a:t> </a:t>
            </a:r>
            <a:r>
              <a:rPr lang="en-US" altLang="en-US" sz="2800" dirty="0" smtClean="0">
                <a:solidFill>
                  <a:srgbClr val="FF0000"/>
                </a:solidFill>
              </a:rPr>
              <a:t>“</a:t>
            </a:r>
            <a:r>
              <a:rPr lang="en-US" altLang="en-US" sz="2800" i="1" dirty="0" smtClean="0">
                <a:solidFill>
                  <a:srgbClr val="FF0000"/>
                </a:solidFill>
              </a:rPr>
              <a:t>x</a:t>
            </a:r>
            <a:r>
              <a:rPr lang="en-US" altLang="en-US" sz="2800" dirty="0" smtClean="0">
                <a:solidFill>
                  <a:srgbClr val="FF0000"/>
                </a:solidFill>
              </a:rPr>
              <a:t> is your friend”</a:t>
            </a:r>
            <a:r>
              <a:rPr lang="en-US" altLang="en-US" sz="2800" dirty="0" smtClean="0"/>
              <a:t>.</a:t>
            </a:r>
          </a:p>
          <a:p>
            <a:endParaRPr lang="en-US" altLang="en-US" sz="2800" dirty="0" smtClean="0"/>
          </a:p>
          <a:p>
            <a:pPr marL="1005840" lvl="1" indent="-548640">
              <a:buFont typeface="+mj-lt"/>
              <a:buAutoNum type="alphaLcParenR"/>
            </a:pPr>
            <a:r>
              <a:rPr lang="en-US" altLang="en-US" sz="2800" b="1" dirty="0" smtClean="0">
                <a:sym typeface="Symbol" pitchFamily="18" charset="2"/>
              </a:rPr>
              <a:t></a:t>
            </a:r>
            <a:r>
              <a:rPr lang="en-US" altLang="en-US" sz="2800" dirty="0" smtClean="0">
                <a:sym typeface="Symbol" pitchFamily="18" charset="2"/>
              </a:rPr>
              <a:t>x  </a:t>
            </a:r>
            <a:r>
              <a:rPr lang="en-US" altLang="en-US" sz="2800" dirty="0" smtClean="0"/>
              <a:t>P(x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a:t>
            </a:r>
            <a:r>
              <a:rPr lang="en-US" altLang="en-US" sz="2800" b="1" dirty="0" smtClean="0">
                <a:sym typeface="Symbol" pitchFamily="18" charset="2"/>
              </a:rPr>
              <a:t></a:t>
            </a:r>
            <a:r>
              <a:rPr lang="en-US" altLang="en-US" sz="2800" dirty="0" smtClean="0">
                <a:sym typeface="Symbol" pitchFamily="18" charset="2"/>
              </a:rPr>
              <a:t>x </a:t>
            </a:r>
            <a:r>
              <a:rPr lang="en-US" altLang="en-US" sz="2800" dirty="0" smtClean="0"/>
              <a:t>P(x )</a:t>
            </a:r>
          </a:p>
          <a:p>
            <a:pPr marL="1005840" lvl="1" indent="-548640">
              <a:buFont typeface="+mj-lt"/>
              <a:buAutoNum type="alphaLcParenR"/>
            </a:pPr>
            <a:r>
              <a:rPr lang="en-US" altLang="en-US" sz="2800" b="1" dirty="0" smtClean="0">
                <a:sym typeface="Symbol" pitchFamily="18" charset="2"/>
              </a:rPr>
              <a:t></a:t>
            </a:r>
            <a:r>
              <a:rPr lang="en-US" altLang="en-US" sz="2800" dirty="0" smtClean="0">
                <a:sym typeface="Symbol" pitchFamily="18" charset="2"/>
              </a:rPr>
              <a:t>x ( F(x) </a:t>
            </a:r>
            <a:r>
              <a:rPr lang="en-US" altLang="en-US" sz="2800" dirty="0" smtClean="0">
                <a:sym typeface="Wingdings" pitchFamily="2" charset="2"/>
              </a:rPr>
              <a:t></a:t>
            </a:r>
            <a:r>
              <a:rPr lang="en-US" altLang="en-US" sz="2800" dirty="0" smtClean="0"/>
              <a:t>P (x) )</a:t>
            </a:r>
            <a:endParaRPr lang="en-US" altLang="en-US" sz="2800" dirty="0" smtClean="0">
              <a:sym typeface="Symbol" pitchFamily="18" charset="2"/>
            </a:endParaRPr>
          </a:p>
          <a:p>
            <a:pPr marL="1005840" lvl="1" indent="-548640">
              <a:buFont typeface="+mj-lt"/>
              <a:buAutoNum type="alphaLcParenR"/>
            </a:pPr>
            <a:r>
              <a:rPr lang="en-US" altLang="en-US" sz="2800" b="1" dirty="0" smtClean="0">
                <a:sym typeface="Symbol" pitchFamily="18" charset="2"/>
              </a:rPr>
              <a:t></a:t>
            </a:r>
            <a:r>
              <a:rPr lang="en-US" altLang="en-US" sz="2800" dirty="0" smtClean="0">
                <a:sym typeface="Symbol" pitchFamily="18" charset="2"/>
              </a:rPr>
              <a:t> x (</a:t>
            </a:r>
            <a:r>
              <a:rPr lang="en-US" altLang="en-US" sz="2800" dirty="0" smtClean="0"/>
              <a:t>F(x) </a:t>
            </a:r>
            <a:r>
              <a:rPr lang="en-US" altLang="en-US" sz="2800" b="1" dirty="0" smtClean="0">
                <a:sym typeface="Symbol" pitchFamily="18" charset="2"/>
              </a:rPr>
              <a:t></a:t>
            </a:r>
            <a:r>
              <a:rPr lang="en-US" altLang="en-US" sz="2800" dirty="0" smtClean="0">
                <a:sym typeface="Symbol" pitchFamily="18" charset="2"/>
              </a:rPr>
              <a:t>  P(x))</a:t>
            </a:r>
          </a:p>
          <a:p>
            <a:pPr marL="1005840" lvl="1" indent="-548640">
              <a:buFont typeface="+mj-lt"/>
              <a:buAutoNum type="alphaLcParenR"/>
            </a:pPr>
            <a:r>
              <a:rPr lang="en-US" altLang="en-US" sz="2800" b="1" dirty="0" smtClean="0">
                <a:sym typeface="Symbol" pitchFamily="18" charset="2"/>
              </a:rPr>
              <a:t></a:t>
            </a: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a:t>
            </a:r>
            <a:r>
              <a:rPr lang="en-US" altLang="en-US" sz="2800" b="1" dirty="0" smtClean="0">
                <a:sym typeface="Symbol" pitchFamily="18" charset="2"/>
              </a:rPr>
              <a:t></a:t>
            </a:r>
            <a:r>
              <a:rPr lang="en-US" altLang="en-US" sz="2800" dirty="0" smtClean="0">
                <a:sym typeface="Symbol" pitchFamily="18" charset="2"/>
              </a:rPr>
              <a:t> P(x))   </a:t>
            </a:r>
            <a:r>
              <a:rPr lang="en-US" altLang="en-US" sz="2800" i="1" dirty="0" smtClean="0">
                <a:solidFill>
                  <a:srgbClr val="FF0000"/>
                </a:solidFill>
                <a:sym typeface="Symbol" pitchFamily="18" charset="2"/>
              </a:rPr>
              <a:t>or</a:t>
            </a:r>
            <a:r>
              <a:rPr lang="en-US" altLang="en-US" sz="2800" dirty="0" smtClean="0">
                <a:sym typeface="Symbol" pitchFamily="18" charset="2"/>
              </a:rPr>
              <a:t>  (</a:t>
            </a:r>
            <a:r>
              <a:rPr lang="en-US" altLang="en-US" sz="2800" b="1" dirty="0" smtClean="0">
                <a:sym typeface="Symbol" pitchFamily="18" charset="2"/>
              </a:rPr>
              <a:t></a:t>
            </a:r>
            <a:r>
              <a:rPr lang="en-US" altLang="en-US" sz="2800" dirty="0" smtClean="0">
                <a:sym typeface="Symbol" pitchFamily="18" charset="2"/>
              </a:rPr>
              <a:t>x (</a:t>
            </a:r>
            <a:r>
              <a:rPr lang="en-US" altLang="en-US" sz="2800" dirty="0" smtClean="0"/>
              <a:t>F(x ))</a:t>
            </a:r>
            <a:r>
              <a:rPr lang="en-US" altLang="en-US" sz="2800" dirty="0" smtClean="0">
                <a:sym typeface="Symbol" pitchFamily="18" charset="2"/>
              </a:rPr>
              <a:t> </a:t>
            </a:r>
            <a:r>
              <a:rPr lang="en-US" altLang="en-US" sz="2800" b="1" dirty="0" smtClean="0">
                <a:sym typeface="Symbol" pitchFamily="18" charset="2"/>
              </a:rPr>
              <a:t></a:t>
            </a:r>
            <a:r>
              <a:rPr lang="en-US" altLang="en-US" sz="2800" dirty="0" smtClean="0">
                <a:sym typeface="Symbol" pitchFamily="18" charset="2"/>
              </a:rPr>
              <a:t> (</a:t>
            </a:r>
            <a:r>
              <a:rPr lang="en-US" altLang="en-US" sz="2800" b="1" dirty="0" smtClean="0">
                <a:sym typeface="Symbol" pitchFamily="18" charset="2"/>
              </a:rPr>
              <a:t></a:t>
            </a:r>
            <a:r>
              <a:rPr lang="en-US" altLang="en-US" sz="2800" dirty="0" smtClean="0">
                <a:sym typeface="Symbol" pitchFamily="18" charset="2"/>
              </a:rPr>
              <a:t>x P(x)) </a:t>
            </a:r>
          </a:p>
          <a:p>
            <a:pPr marL="1005840" lvl="1" indent="-548640">
              <a:buFont typeface="+mj-lt"/>
              <a:buAutoNum type="alphaLcParenR"/>
            </a:pPr>
            <a:r>
              <a:rPr lang="en-US" altLang="en-US" sz="2800" dirty="0" smtClean="0">
                <a:sym typeface="Symbol" pitchFamily="18" charset="2"/>
              </a:rPr>
              <a:t>(</a:t>
            </a:r>
            <a:r>
              <a:rPr lang="en-US" sz="2800" dirty="0" smtClean="0">
                <a:latin typeface="Cambria Math"/>
                <a:ea typeface="Cambria Math"/>
              </a:rPr>
              <a:t>¬</a:t>
            </a:r>
            <a:r>
              <a:rPr lang="en-US" altLang="en-US" sz="2800" b="1" dirty="0" smtClean="0">
                <a:sym typeface="Symbol" pitchFamily="18" charset="2"/>
              </a:rPr>
              <a:t></a:t>
            </a:r>
            <a:r>
              <a:rPr lang="en-US" altLang="en-US" sz="2800" dirty="0" smtClean="0">
                <a:sym typeface="Symbol" pitchFamily="18" charset="2"/>
              </a:rPr>
              <a:t>x (</a:t>
            </a:r>
            <a:r>
              <a:rPr lang="en-US" altLang="en-US" sz="2800" dirty="0" smtClean="0"/>
              <a:t>F(x )) </a:t>
            </a:r>
            <a:r>
              <a:rPr lang="en-US" sz="2800" dirty="0" smtClean="0">
                <a:latin typeface="Cambria Math"/>
                <a:ea typeface="Cambria Math"/>
              </a:rPr>
              <a:t>∨ ( </a:t>
            </a:r>
            <a:r>
              <a:rPr lang="en-US" altLang="en-US" sz="2800" b="1" dirty="0" smtClean="0">
                <a:sym typeface="Symbol" pitchFamily="18" charset="2"/>
              </a:rPr>
              <a:t></a:t>
            </a:r>
            <a:r>
              <a:rPr lang="en-US" altLang="en-US" sz="2800" dirty="0" smtClean="0">
                <a:sym typeface="Symbol" pitchFamily="18" charset="2"/>
              </a:rPr>
              <a:t> x </a:t>
            </a:r>
            <a:r>
              <a:rPr lang="en-US" sz="2800" dirty="0" smtClean="0">
                <a:latin typeface="Cambria Math"/>
                <a:ea typeface="Cambria Math"/>
              </a:rPr>
              <a:t>¬</a:t>
            </a:r>
            <a:r>
              <a:rPr lang="en-US" altLang="en-US" sz="2800" dirty="0" smtClean="0"/>
              <a:t>P(x ))</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smtClean="0">
                <a:solidFill>
                  <a:srgbClr val="FF0000"/>
                </a:solidFill>
              </a:rPr>
              <a:t>Relevant Odd-Numbered Exercises first</a:t>
            </a:r>
          </a:p>
          <a:p>
            <a:pPr marL="274320" indent="-274320">
              <a:spcBef>
                <a:spcPts val="600"/>
              </a:spcBef>
              <a:buFont typeface="Arial" pitchFamily="34" charset="0"/>
              <a:buChar char="•"/>
            </a:pPr>
            <a:r>
              <a:rPr lang="en-US" sz="3200" dirty="0" smtClean="0">
                <a:solidFill>
                  <a:srgbClr val="FF0000"/>
                </a:solidFill>
              </a:rPr>
              <a:t>Then Even-Numbered Exercises</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2308324"/>
          </a:xfrm>
          <a:prstGeom prst="rect">
            <a:avLst/>
          </a:prstGeom>
          <a:noFill/>
        </p:spPr>
        <p:txBody>
          <a:bodyPr wrap="square" rtlCol="0">
            <a:spAutoFit/>
          </a:bodyPr>
          <a:lstStyle/>
          <a:p>
            <a:pPr marL="457200" lvl="0" indent="-457200">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a:p>
            <a:pPr marL="457200" lvl="0" indent="-457200">
              <a:buAutoNum type="arabicPeriod"/>
            </a:pPr>
            <a:r>
              <a:rPr lang="en-US" sz="2400" dirty="0" smtClean="0"/>
              <a:t>A textbook of Discrete Mathematics by </a:t>
            </a:r>
            <a:r>
              <a:rPr lang="en-US" sz="2400" dirty="0" err="1" smtClean="0"/>
              <a:t>Swapan</a:t>
            </a:r>
            <a:r>
              <a:rPr lang="en-US" sz="2400" dirty="0" smtClean="0"/>
              <a:t> Kumar </a:t>
            </a:r>
            <a:r>
              <a:rPr lang="en-US" sz="2400" dirty="0" err="1" smtClean="0"/>
              <a:t>Sarkar</a:t>
            </a:r>
            <a:endParaRPr lang="en-US" sz="2400" dirty="0"/>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smtClean="0">
                <a:solidFill>
                  <a:srgbClr val="FF0000"/>
                </a:solidFill>
              </a:rPr>
              <a:t>Predicate</a:t>
            </a:r>
            <a:r>
              <a:rPr lang="en-US" altLang="zh-TW" sz="2000" dirty="0" smtClean="0">
                <a:solidFill>
                  <a:srgbClr val="FF0000"/>
                </a:solidFill>
              </a:rPr>
              <a:t>: </a:t>
            </a:r>
            <a:r>
              <a:rPr lang="en-US" altLang="zh-TW" sz="2000" dirty="0" smtClean="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smtClean="0">
                <a:solidFill>
                  <a:srgbClr val="FF0000"/>
                </a:solidFill>
              </a:rPr>
              <a:t>Example</a:t>
            </a:r>
            <a:r>
              <a:rPr lang="en-US" altLang="zh-TW" sz="2000" dirty="0" smtClean="0">
                <a:solidFill>
                  <a:srgbClr val="FF0000"/>
                </a:solidFill>
              </a:rPr>
              <a:t>:  </a:t>
            </a:r>
            <a:r>
              <a:rPr lang="en-US" altLang="zh-TW" sz="2000" dirty="0" smtClean="0"/>
              <a:t>“ x &gt; 3 ”</a:t>
            </a:r>
          </a:p>
          <a:p>
            <a:pPr marL="274320" lvl="3" indent="-274320">
              <a:spcBef>
                <a:spcPts val="600"/>
              </a:spcBef>
            </a:pPr>
            <a:r>
              <a:rPr lang="en-US" altLang="zh-TW" sz="2000" dirty="0" smtClean="0">
                <a:solidFill>
                  <a:srgbClr val="0000FF"/>
                </a:solidFill>
              </a:rPr>
              <a:t>			  x: variable</a:t>
            </a:r>
          </a:p>
          <a:p>
            <a:pPr marL="274320" lvl="3" indent="-274320">
              <a:spcBef>
                <a:spcPts val="600"/>
              </a:spcBef>
            </a:pPr>
            <a:r>
              <a:rPr lang="en-US" altLang="zh-TW" sz="2000" dirty="0" smtClean="0">
                <a:solidFill>
                  <a:srgbClr val="0000FF"/>
                </a:solidFill>
              </a:rPr>
              <a:t>			&gt;3: predicate</a:t>
            </a:r>
          </a:p>
          <a:p>
            <a:pPr marL="274320" indent="-274320">
              <a:spcBef>
                <a:spcPts val="600"/>
              </a:spcBef>
              <a:buFont typeface="Arial" pitchFamily="34" charset="0"/>
              <a:buChar char="•"/>
            </a:pPr>
            <a:r>
              <a:rPr lang="en-US" altLang="zh-TW" sz="2000" dirty="0" smtClean="0"/>
              <a:t>We can denote the statement </a:t>
            </a:r>
            <a:r>
              <a:rPr lang="en-US" altLang="zh-TW" sz="2000" dirty="0" smtClean="0">
                <a:solidFill>
                  <a:srgbClr val="0000FF"/>
                </a:solidFill>
              </a:rPr>
              <a:t>“x is greater than 3” </a:t>
            </a:r>
            <a:r>
              <a:rPr lang="en-US" altLang="zh-TW" sz="2000" dirty="0" smtClean="0"/>
              <a:t>by </a:t>
            </a:r>
            <a:r>
              <a:rPr lang="en-US" altLang="zh-TW" sz="2000" i="1" dirty="0" smtClean="0">
                <a:solidFill>
                  <a:srgbClr val="0000FF"/>
                </a:solidFill>
              </a:rPr>
              <a:t>P</a:t>
            </a:r>
            <a:r>
              <a:rPr lang="en-US" altLang="zh-TW" sz="2000" dirty="0" smtClean="0">
                <a:solidFill>
                  <a:srgbClr val="0000FF"/>
                </a:solidFill>
              </a:rPr>
              <a:t>(x)</a:t>
            </a:r>
            <a:r>
              <a:rPr lang="en-US" altLang="zh-TW" sz="2000" dirty="0" smtClean="0"/>
              <a:t>, where </a:t>
            </a:r>
            <a:r>
              <a:rPr lang="en-US" altLang="zh-TW" sz="2000" i="1" dirty="0" smtClean="0"/>
              <a:t>P </a:t>
            </a:r>
            <a:r>
              <a:rPr lang="en-US" altLang="zh-TW" sz="2000" dirty="0" smtClean="0"/>
              <a:t>denotes the predicate “is greater than” and x is the variable. The </a:t>
            </a:r>
            <a:r>
              <a:rPr lang="en-US" altLang="zh-TW" sz="2000" dirty="0" smtClean="0">
                <a:solidFill>
                  <a:srgbClr val="0000FF"/>
                </a:solidFill>
              </a:rPr>
              <a:t>statement </a:t>
            </a:r>
            <a:r>
              <a:rPr lang="en-US" altLang="zh-TW" sz="2000" i="1" dirty="0" smtClean="0">
                <a:solidFill>
                  <a:srgbClr val="0000FF"/>
                </a:solidFill>
              </a:rPr>
              <a:t>P</a:t>
            </a:r>
            <a:r>
              <a:rPr lang="en-US" altLang="zh-TW" sz="2000" dirty="0" smtClean="0">
                <a:solidFill>
                  <a:srgbClr val="0000FF"/>
                </a:solidFill>
              </a:rPr>
              <a:t>(x) </a:t>
            </a:r>
            <a:r>
              <a:rPr lang="en-US" altLang="zh-TW" sz="2000" dirty="0" smtClean="0"/>
              <a:t>is also said to be the </a:t>
            </a:r>
            <a:r>
              <a:rPr lang="en-US" altLang="zh-TW" sz="2000" dirty="0" smtClean="0">
                <a:solidFill>
                  <a:srgbClr val="0000FF"/>
                </a:solidFill>
              </a:rPr>
              <a:t>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731520" lvl="3" indent="-274320">
              <a:spcBef>
                <a:spcPts val="600"/>
              </a:spcBef>
              <a:buFont typeface="Arial" pitchFamily="34" charset="0"/>
              <a:buChar char="•"/>
            </a:pPr>
            <a:r>
              <a:rPr lang="en-US" altLang="zh-TW" sz="2000" dirty="0" smtClean="0">
                <a:solidFill>
                  <a:srgbClr val="0000FF"/>
                </a:solidFill>
              </a:rPr>
              <a:t>P(x): x&gt;3 </a:t>
            </a:r>
          </a:p>
          <a:p>
            <a:pPr marL="731520" lvl="4" indent="-274320">
              <a:spcBef>
                <a:spcPts val="600"/>
              </a:spcBef>
              <a:buFont typeface="Arial" pitchFamily="34" charset="0"/>
              <a:buChar char="•"/>
            </a:pPr>
            <a:r>
              <a:rPr lang="en-US" altLang="zh-TW" sz="2000" dirty="0" smtClean="0">
                <a:solidFill>
                  <a:srgbClr val="0000FF"/>
                </a:solidFill>
              </a:rPr>
              <a:t>The 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274320" indent="-274320">
              <a:spcBef>
                <a:spcPts val="600"/>
              </a:spcBef>
              <a:buFont typeface="Arial" pitchFamily="34" charset="0"/>
              <a:buChar char="•"/>
            </a:pPr>
            <a:r>
              <a:rPr lang="en-US" sz="2000" b="1" u="sng" dirty="0" smtClean="0">
                <a:solidFill>
                  <a:srgbClr val="FF0000"/>
                </a:solidFill>
              </a:rPr>
              <a:t>Note</a:t>
            </a:r>
            <a:r>
              <a:rPr lang="en-US" sz="2000" dirty="0" smtClean="0"/>
              <a:t>: </a:t>
            </a:r>
            <a:r>
              <a:rPr lang="en-US" sz="2000" i="1" dirty="0" smtClean="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smtClean="0">
                <a:solidFill>
                  <a:srgbClr val="0000FF"/>
                </a:solidFill>
              </a:rPr>
              <a:t>A </a:t>
            </a:r>
            <a:r>
              <a:rPr lang="en-US" sz="2000" b="1" i="1" dirty="0" smtClean="0">
                <a:solidFill>
                  <a:srgbClr val="0000FF"/>
                </a:solidFill>
              </a:rPr>
              <a:t>predicate</a:t>
            </a:r>
            <a:r>
              <a:rPr lang="en-US" sz="2000" dirty="0" smtClean="0">
                <a:solidFill>
                  <a:srgbClr val="0000FF"/>
                </a:solidFill>
              </a:rPr>
              <a:t>, </a:t>
            </a:r>
            <a:r>
              <a:rPr lang="en-US" sz="2000" b="1" dirty="0" smtClean="0">
                <a:solidFill>
                  <a:srgbClr val="0000FF"/>
                </a:solidFill>
              </a:rPr>
              <a:t>or propositional function</a:t>
            </a:r>
            <a:r>
              <a:rPr lang="en-US" sz="2000" dirty="0" smtClean="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smtClean="0"/>
              <a:t>A </a:t>
            </a:r>
            <a:r>
              <a:rPr lang="en-US" sz="2000" b="1" cap="all" dirty="0" smtClean="0">
                <a:solidFill>
                  <a:srgbClr val="FF0000"/>
                </a:solidFill>
              </a:rPr>
              <a:t>predicate</a:t>
            </a:r>
            <a:r>
              <a:rPr lang="en-US" sz="2000" dirty="0" smtClean="0"/>
              <a:t> is symbolized by a </a:t>
            </a:r>
            <a:r>
              <a:rPr lang="en-US" sz="2000" b="1" cap="all" dirty="0" smtClean="0">
                <a:solidFill>
                  <a:srgbClr val="FF0000"/>
                </a:solidFill>
              </a:rPr>
              <a:t>capital letter </a:t>
            </a:r>
            <a:r>
              <a:rPr lang="en-US" sz="2000" dirty="0" smtClean="0"/>
              <a:t>and the </a:t>
            </a:r>
            <a:r>
              <a:rPr lang="en-US" sz="2000" b="1" i="1" dirty="0" smtClean="0">
                <a:solidFill>
                  <a:srgbClr val="FF0000"/>
                </a:solidFill>
              </a:rPr>
              <a:t>variable(s</a:t>
            </a:r>
            <a:r>
              <a:rPr lang="en-US" sz="2000" b="1" dirty="0" smtClean="0">
                <a:solidFill>
                  <a:srgbClr val="FF0000"/>
                </a:solidFill>
              </a:rPr>
              <a:t>)</a:t>
            </a:r>
            <a:r>
              <a:rPr lang="en-US" sz="2000" dirty="0" smtClean="0"/>
              <a:t> by </a:t>
            </a:r>
            <a:r>
              <a:rPr lang="en-US" sz="2000" b="1" i="1" dirty="0" smtClean="0">
                <a:solidFill>
                  <a:srgbClr val="FF0000"/>
                </a:solidFill>
              </a:rPr>
              <a:t>small letter(s).</a:t>
            </a:r>
          </a:p>
          <a:p>
            <a:pPr marL="274320" indent="-274320">
              <a:spcBef>
                <a:spcPts val="600"/>
              </a:spcBef>
              <a:buFont typeface="Arial" pitchFamily="34" charset="0"/>
              <a:buChar char="•"/>
              <a:defRPr/>
            </a:pPr>
            <a:r>
              <a:rPr lang="en-US" sz="2000" dirty="0" smtClean="0"/>
              <a:t>The sentence </a:t>
            </a:r>
            <a:r>
              <a:rPr lang="en-US" sz="2000" i="1" dirty="0" smtClean="0"/>
              <a:t>“</a:t>
            </a:r>
            <a:r>
              <a:rPr lang="en-US" sz="2000" i="1" dirty="0" smtClean="0">
                <a:solidFill>
                  <a:srgbClr val="0000FF"/>
                </a:solidFill>
              </a:rPr>
              <a:t>x </a:t>
            </a:r>
            <a:r>
              <a:rPr lang="en-US" sz="2000" dirty="0" smtClean="0">
                <a:solidFill>
                  <a:srgbClr val="0000FF"/>
                </a:solidFill>
              </a:rPr>
              <a:t>is a bachelor</a:t>
            </a:r>
            <a:r>
              <a:rPr lang="en-US" sz="2000" dirty="0" smtClean="0"/>
              <a:t>” is symbolized as </a:t>
            </a:r>
            <a:r>
              <a:rPr lang="en-US" sz="2000" i="1" dirty="0" smtClean="0">
                <a:solidFill>
                  <a:srgbClr val="0033CC"/>
                </a:solidFill>
              </a:rPr>
              <a:t>P(x</a:t>
            </a:r>
            <a:r>
              <a:rPr lang="en-US" sz="2000" dirty="0" smtClean="0">
                <a:solidFill>
                  <a:srgbClr val="0033CC"/>
                </a:solidFill>
              </a:rPr>
              <a:t>)</a:t>
            </a:r>
            <a:r>
              <a:rPr lang="en-US" sz="2000" dirty="0" smtClean="0"/>
              <a:t>,</a:t>
            </a:r>
          </a:p>
          <a:p>
            <a:pPr marL="274320" indent="-274320">
              <a:spcBef>
                <a:spcPts val="600"/>
              </a:spcBef>
              <a:defRPr/>
            </a:pPr>
            <a:r>
              <a:rPr lang="en-US" sz="2000" dirty="0" smtClean="0"/>
              <a:t>	where </a:t>
            </a:r>
            <a:r>
              <a:rPr lang="en-US" sz="2000" i="1" dirty="0" smtClean="0">
                <a:solidFill>
                  <a:srgbClr val="0033CC"/>
                </a:solidFill>
              </a:rPr>
              <a:t>x</a:t>
            </a:r>
            <a:r>
              <a:rPr lang="en-US" sz="2000" dirty="0" smtClean="0">
                <a:solidFill>
                  <a:srgbClr val="0033CC"/>
                </a:solidFill>
              </a:rPr>
              <a:t> is a variable</a:t>
            </a:r>
            <a:r>
              <a:rPr lang="en-US" sz="2000" dirty="0" smtClean="0"/>
              <a:t>. When concrete values are substituted	in place of </a:t>
            </a:r>
            <a:r>
              <a:rPr lang="en-US" sz="2000" i="1" dirty="0" smtClean="0"/>
              <a:t>x</a:t>
            </a:r>
            <a:r>
              <a:rPr lang="en-US" sz="2000" dirty="0" smtClean="0"/>
              <a:t>, a proposition results(with a truth value, either True or False). </a:t>
            </a:r>
            <a:r>
              <a:rPr lang="en-US" sz="2000" dirty="0" smtClean="0">
                <a:solidFill>
                  <a:srgbClr val="0000FF"/>
                </a:solidFill>
              </a:rPr>
              <a:t>P(</a:t>
            </a:r>
            <a:r>
              <a:rPr lang="en-US" sz="2000" i="1" dirty="0" smtClean="0">
                <a:solidFill>
                  <a:srgbClr val="0000FF"/>
                </a:solidFill>
              </a:rPr>
              <a:t>x</a:t>
            </a:r>
            <a:r>
              <a:rPr lang="en-US" sz="2000" dirty="0" smtClean="0">
                <a:solidFill>
                  <a:srgbClr val="0000FF"/>
                </a:solidFill>
              </a:rPr>
              <a:t>) </a:t>
            </a:r>
            <a:r>
              <a:rPr lang="en-US" sz="2000" dirty="0" smtClean="0"/>
              <a:t>is also called a </a:t>
            </a:r>
            <a:r>
              <a:rPr lang="en-US" sz="2000" i="1" dirty="0" smtClean="0">
                <a:solidFill>
                  <a:srgbClr val="0000FF"/>
                </a:solidFill>
              </a:rPr>
              <a:t>propositional function </a:t>
            </a:r>
            <a:r>
              <a:rPr lang="en-US" sz="2000" dirty="0" smtClean="0"/>
              <a:t>, because each choice of </a:t>
            </a:r>
            <a:r>
              <a:rPr lang="en-US" sz="2000" i="1" dirty="0" smtClean="0"/>
              <a:t>x</a:t>
            </a:r>
            <a:r>
              <a:rPr lang="en-US" sz="2000" dirty="0" smtClean="0"/>
              <a:t> produces a proposition </a:t>
            </a:r>
            <a:r>
              <a:rPr lang="en-US" sz="2000" i="1" dirty="0" smtClean="0"/>
              <a:t>P</a:t>
            </a:r>
            <a:r>
              <a:rPr lang="en-US" sz="2000" dirty="0" smtClean="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a:t>
            </a:r>
            <a:endParaRPr lang="en-US" sz="4000" dirty="0">
              <a:latin typeface="+mn-lt"/>
            </a:endParaRP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t>Let </a:t>
            </a:r>
            <a:r>
              <a:rPr lang="en-US" sz="2800" i="1" dirty="0" smtClean="0"/>
              <a:t>P</a:t>
            </a:r>
            <a:r>
              <a:rPr lang="en-US" sz="2800" dirty="0" smtClean="0"/>
              <a:t>(</a:t>
            </a:r>
            <a:r>
              <a:rPr lang="en-US" sz="2800" i="1" dirty="0" smtClean="0"/>
              <a:t>x</a:t>
            </a:r>
            <a:r>
              <a:rPr lang="en-US" sz="2800" dirty="0" smtClean="0"/>
              <a:t>) denote the statement “x&gt;3”. </a:t>
            </a:r>
          </a:p>
          <a:p>
            <a:pPr marL="274320" indent="-274320">
              <a:spcBef>
                <a:spcPts val="600"/>
              </a:spcBef>
            </a:pPr>
            <a:r>
              <a:rPr lang="en-US" sz="2800" dirty="0" smtClean="0"/>
              <a:t> 	What are the truth values of </a:t>
            </a:r>
            <a:r>
              <a:rPr lang="en-US" sz="2800" i="1" dirty="0" smtClean="0"/>
              <a:t>P</a:t>
            </a:r>
            <a:r>
              <a:rPr lang="en-US" sz="2800" dirty="0" smtClean="0"/>
              <a:t>(4) and </a:t>
            </a:r>
            <a:r>
              <a:rPr lang="en-US" sz="2800" i="1" dirty="0" smtClean="0"/>
              <a:t>P</a:t>
            </a:r>
            <a:r>
              <a:rPr lang="en-US" sz="2800" dirty="0" smtClean="0"/>
              <a:t>(2)?</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b="1" u="sng" dirty="0" smtClean="0">
                <a:solidFill>
                  <a:srgbClr val="FF0000"/>
                </a:solidFill>
              </a:rPr>
              <a:t>Solution</a:t>
            </a:r>
            <a:r>
              <a:rPr lang="en-US" sz="2800" dirty="0" smtClean="0"/>
              <a:t>: 	</a:t>
            </a:r>
            <a:r>
              <a:rPr lang="en-US" sz="2800" dirty="0" smtClean="0">
                <a:solidFill>
                  <a:srgbClr val="FF0000"/>
                </a:solidFill>
              </a:rPr>
              <a:t>Given ==&gt; </a:t>
            </a:r>
            <a:r>
              <a:rPr lang="en-US" sz="2800" dirty="0" smtClean="0"/>
              <a:t> </a:t>
            </a:r>
            <a:r>
              <a:rPr lang="en-US" sz="2800" i="1" dirty="0" smtClean="0">
                <a:solidFill>
                  <a:srgbClr val="FF0000"/>
                </a:solidFill>
              </a:rPr>
              <a:t>P</a:t>
            </a:r>
            <a:r>
              <a:rPr lang="en-US" sz="2800" dirty="0" smtClean="0">
                <a:solidFill>
                  <a:srgbClr val="FF0000"/>
                </a:solidFill>
              </a:rPr>
              <a:t>(x) : “</a:t>
            </a:r>
            <a:r>
              <a:rPr lang="en-US" sz="2800" i="1" dirty="0" smtClean="0">
                <a:solidFill>
                  <a:srgbClr val="FF0000"/>
                </a:solidFill>
              </a:rPr>
              <a:t>x</a:t>
            </a:r>
            <a:r>
              <a:rPr lang="en-US" sz="2800" dirty="0" smtClean="0">
                <a:solidFill>
                  <a:srgbClr val="FF0000"/>
                </a:solidFill>
              </a:rPr>
              <a:t>&gt;3”  </a:t>
            </a:r>
            <a:r>
              <a:rPr lang="en-US" sz="2800" dirty="0" smtClean="0"/>
              <a:t>			</a:t>
            </a:r>
            <a:endParaRPr lang="en-US" sz="2800" dirty="0" smtClean="0">
              <a:solidFill>
                <a:srgbClr val="FF0000"/>
              </a:solidFill>
            </a:endParaRPr>
          </a:p>
          <a:p>
            <a:pPr marL="274320" indent="-274320">
              <a:spcBef>
                <a:spcPts val="600"/>
              </a:spcBef>
              <a:buFont typeface="Arial" pitchFamily="34" charset="0"/>
              <a:buChar char="•"/>
            </a:pPr>
            <a:r>
              <a:rPr lang="en-US" sz="2800" dirty="0" smtClean="0"/>
              <a:t>We obtain the statement </a:t>
            </a:r>
            <a:r>
              <a:rPr lang="en-US" sz="2800" i="1" dirty="0" smtClean="0"/>
              <a:t>P</a:t>
            </a:r>
            <a:r>
              <a:rPr lang="en-US" sz="2800" dirty="0" smtClean="0"/>
              <a:t>(4) by setting </a:t>
            </a:r>
            <a:r>
              <a:rPr lang="en-US" sz="2800" i="1" dirty="0" smtClean="0"/>
              <a:t>x</a:t>
            </a:r>
            <a:r>
              <a:rPr lang="en-US" sz="2800" dirty="0" smtClean="0"/>
              <a:t> = 4 in the statement “</a:t>
            </a:r>
            <a:r>
              <a:rPr lang="en-US" sz="2800" i="1" dirty="0" smtClean="0"/>
              <a:t>x</a:t>
            </a:r>
            <a:r>
              <a:rPr lang="en-US" sz="2800" dirty="0" smtClean="0"/>
              <a:t>&gt;3”. Hence </a:t>
            </a:r>
            <a:r>
              <a:rPr lang="en-US" sz="2800" i="1" dirty="0" smtClean="0"/>
              <a:t>P</a:t>
            </a:r>
            <a:r>
              <a:rPr lang="en-US" sz="2800" dirty="0" smtClean="0"/>
              <a:t>(4), which is the statement “</a:t>
            </a:r>
            <a:r>
              <a:rPr lang="en-US" sz="2800" b="1" dirty="0" smtClean="0">
                <a:solidFill>
                  <a:srgbClr val="0000FF"/>
                </a:solidFill>
              </a:rPr>
              <a:t>4&gt;3</a:t>
            </a:r>
            <a:r>
              <a:rPr lang="en-US" sz="2800" dirty="0" smtClean="0"/>
              <a:t>”, is </a:t>
            </a:r>
            <a:r>
              <a:rPr lang="en-US" sz="2800" b="1" dirty="0" smtClean="0">
                <a:solidFill>
                  <a:srgbClr val="0000FF"/>
                </a:solidFill>
              </a:rPr>
              <a:t>true</a:t>
            </a:r>
            <a:r>
              <a:rPr lang="en-US" sz="2800" dirty="0" smtClean="0"/>
              <a:t>.</a:t>
            </a:r>
          </a:p>
          <a:p>
            <a:pPr marL="274320" indent="-274320">
              <a:spcBef>
                <a:spcPts val="600"/>
              </a:spcBef>
              <a:buFont typeface="Arial" pitchFamily="34" charset="0"/>
              <a:buChar char="•"/>
            </a:pPr>
            <a:r>
              <a:rPr lang="en-US" sz="2800" dirty="0" smtClean="0"/>
              <a:t>However, </a:t>
            </a:r>
            <a:r>
              <a:rPr lang="en-US" sz="2800" i="1" dirty="0" smtClean="0"/>
              <a:t>P</a:t>
            </a:r>
            <a:r>
              <a:rPr lang="en-US" sz="2800" dirty="0" smtClean="0"/>
              <a:t>(2) which is the statement  “</a:t>
            </a:r>
            <a:r>
              <a:rPr lang="en-US" sz="2800" b="1" dirty="0" smtClean="0">
                <a:solidFill>
                  <a:srgbClr val="FF0000"/>
                </a:solidFill>
              </a:rPr>
              <a:t>2&gt;3</a:t>
            </a:r>
            <a:r>
              <a:rPr lang="en-US" sz="2800" dirty="0" smtClean="0"/>
              <a:t>”, is </a:t>
            </a:r>
            <a:r>
              <a:rPr lang="en-US" sz="2800" b="1" dirty="0" smtClean="0">
                <a:solidFill>
                  <a:srgbClr val="FF0000"/>
                </a:solidFill>
              </a:rPr>
              <a:t>false</a:t>
            </a:r>
            <a:r>
              <a:rPr lang="en-US" sz="2800" dirty="0" smtClean="0"/>
              <a:t>.</a:t>
            </a:r>
          </a:p>
          <a:p>
            <a:pPr marL="274320" indent="-274320">
              <a:spcBef>
                <a:spcPts val="600"/>
              </a:spcBef>
              <a:buFont typeface="Arial" pitchFamily="34" charset="0"/>
              <a:buChar char="•"/>
            </a:pP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2 </a:t>
            </a:r>
            <a:endParaRPr lang="en-US" sz="4000" dirty="0">
              <a:latin typeface="+mn-lt"/>
            </a:endParaRP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t>Let</a:t>
            </a:r>
            <a:r>
              <a:rPr lang="en-US" sz="2400" dirty="0" smtClean="0">
                <a:solidFill>
                  <a:srgbClr val="FF0000"/>
                </a:solidFill>
              </a:rPr>
              <a:t>, </a:t>
            </a:r>
            <a:r>
              <a:rPr lang="en-US" sz="2400" i="1" dirty="0" smtClean="0">
                <a:solidFill>
                  <a:srgbClr val="FF0000"/>
                </a:solidFill>
              </a:rPr>
              <a:t>A</a:t>
            </a:r>
            <a:r>
              <a:rPr lang="en-US" sz="2400" dirty="0" smtClean="0">
                <a:solidFill>
                  <a:srgbClr val="FF0000"/>
                </a:solidFill>
              </a:rPr>
              <a:t>(x) : “Computer x is under attack by an intruder”. </a:t>
            </a:r>
            <a:r>
              <a:rPr lang="en-US" sz="2400" dirty="0" smtClean="0"/>
              <a:t>Suppose that of the computers on campus, only C1 and C7 are currently under attack by intruders.  What are the truth values of </a:t>
            </a:r>
            <a:r>
              <a:rPr lang="en-US" sz="2400" i="1" dirty="0" smtClean="0"/>
              <a:t>A </a:t>
            </a:r>
            <a:r>
              <a:rPr lang="en-US" sz="2400" dirty="0" smtClean="0"/>
              <a:t>(C1), </a:t>
            </a:r>
            <a:r>
              <a:rPr lang="en-US" sz="2400" i="1" dirty="0" smtClean="0"/>
              <a:t>A</a:t>
            </a:r>
            <a:r>
              <a:rPr lang="en-US" sz="2400" dirty="0" smtClean="0"/>
              <a:t>(C3), </a:t>
            </a:r>
            <a:r>
              <a:rPr lang="en-US" sz="2400" i="1" dirty="0" smtClean="0"/>
              <a:t>A</a:t>
            </a:r>
            <a:r>
              <a:rPr lang="en-US" sz="2400" dirty="0" smtClean="0"/>
              <a:t>(C7)?</a:t>
            </a:r>
          </a:p>
          <a:p>
            <a:pPr marL="274320" indent="-274320">
              <a:spcBef>
                <a:spcPts val="600"/>
              </a:spcBef>
              <a:buFont typeface="Wingdings" pitchFamily="2" charset="2"/>
              <a:buChar char="§"/>
            </a:pPr>
            <a:r>
              <a:rPr lang="en-US" sz="2400" b="1" dirty="0" smtClean="0">
                <a:solidFill>
                  <a:srgbClr val="0000FF"/>
                </a:solidFill>
              </a:rPr>
              <a:t>Solution</a:t>
            </a:r>
            <a:r>
              <a:rPr lang="en-US" sz="2400" dirty="0" smtClean="0"/>
              <a:t>:</a:t>
            </a:r>
          </a:p>
          <a:p>
            <a:pPr marL="274320" indent="-274320">
              <a:spcBef>
                <a:spcPts val="600"/>
              </a:spcBef>
              <a:buFont typeface="Arial" pitchFamily="34" charset="0"/>
              <a:buChar char="•"/>
            </a:pPr>
            <a:r>
              <a:rPr lang="en-US" sz="2400" i="1" dirty="0" smtClean="0"/>
              <a:t>A</a:t>
            </a:r>
            <a:r>
              <a:rPr lang="en-US" sz="2400" dirty="0" smtClean="0"/>
              <a:t>(C1): “Computer C1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(C7):  “Computer C7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(C3): “Computer C3  is under attack by an intruder” is </a:t>
            </a:r>
            <a:r>
              <a:rPr lang="en-US" sz="2400" dirty="0" smtClean="0">
                <a:solidFill>
                  <a:srgbClr val="FF0000"/>
                </a:solidFill>
              </a:rPr>
              <a:t>false</a:t>
            </a:r>
          </a:p>
          <a:p>
            <a:pPr marL="274320" indent="-274320">
              <a:spcBef>
                <a:spcPts val="600"/>
              </a:spcBef>
            </a:pPr>
            <a:r>
              <a:rPr lang="en-US" sz="2400" dirty="0" smtClean="0">
                <a:solidFill>
                  <a:srgbClr val="FF0000"/>
                </a:solidFill>
              </a:rPr>
              <a:t>Why ? </a:t>
            </a:r>
            <a:r>
              <a:rPr lang="en-US" sz="2000" dirty="0" smtClean="0">
                <a:solidFill>
                  <a:srgbClr val="FF0000"/>
                </a:solidFill>
              </a:rPr>
              <a:t>Because C3 is not in the list of computers that are attacked by intruders.</a:t>
            </a:r>
            <a:r>
              <a:rPr lang="en-US" sz="2400" b="1" dirty="0" smtClean="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smtClean="0">
                <a:latin typeface="+mn-lt"/>
              </a:rPr>
              <a:t>Multivariable</a:t>
            </a:r>
            <a:r>
              <a:rPr lang="en-US" sz="4000" dirty="0" smtClean="0">
                <a:latin typeface="+mn-lt"/>
              </a:rPr>
              <a:t> </a:t>
            </a:r>
            <a:r>
              <a:rPr lang="en-US" sz="4000" b="1" dirty="0" smtClean="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smtClean="0">
                <a:solidFill>
                  <a:srgbClr val="0000FF"/>
                </a:solidFill>
              </a:rPr>
              <a:t>Multivariable</a:t>
            </a:r>
            <a:r>
              <a:rPr lang="en-US" sz="2800" dirty="0" smtClean="0"/>
              <a:t> </a:t>
            </a:r>
            <a:r>
              <a:rPr lang="en-US" sz="2800" dirty="0" smtClean="0">
                <a:solidFill>
                  <a:srgbClr val="0000FF"/>
                </a:solidFill>
              </a:rPr>
              <a:t>Predicates ==&gt; Predicates that have more than one variable</a:t>
            </a:r>
            <a:r>
              <a:rPr lang="en-US" sz="2800" dirty="0" smtClean="0"/>
              <a:t>. </a:t>
            </a:r>
          </a:p>
          <a:p>
            <a:pPr marL="274320" indent="-274320">
              <a:spcBef>
                <a:spcPts val="600"/>
              </a:spcBef>
              <a:buFont typeface="Arial" pitchFamily="34" charset="0"/>
              <a:buChar char="•"/>
            </a:pPr>
            <a:r>
              <a:rPr lang="en-US" sz="2800" dirty="0" smtClean="0"/>
              <a:t>For example, </a:t>
            </a:r>
            <a:r>
              <a:rPr lang="en-US" sz="2800" i="1" dirty="0" smtClean="0">
                <a:solidFill>
                  <a:srgbClr val="0000FF"/>
                </a:solidFill>
              </a:rPr>
              <a:t>Q</a:t>
            </a:r>
            <a:r>
              <a:rPr lang="en-US" sz="2800" dirty="0" smtClean="0">
                <a:solidFill>
                  <a:srgbClr val="0000FF"/>
                </a:solidFill>
              </a:rPr>
              <a:t>(x, y):  “x = y + 3” </a:t>
            </a:r>
            <a:r>
              <a:rPr lang="en-US" sz="2800" dirty="0" smtClean="0"/>
              <a:t>, </a:t>
            </a:r>
          </a:p>
          <a:p>
            <a:pPr marL="274320" indent="-274320">
              <a:spcBef>
                <a:spcPts val="600"/>
              </a:spcBef>
            </a:pPr>
            <a:r>
              <a:rPr lang="en-US" sz="2800" dirty="0" smtClean="0"/>
              <a:t>	where x and y are variables and </a:t>
            </a:r>
            <a:r>
              <a:rPr lang="en-US" sz="2800" i="1" dirty="0" smtClean="0"/>
              <a:t>Q</a:t>
            </a:r>
            <a:r>
              <a:rPr lang="en-US" sz="2800" dirty="0" smtClean="0"/>
              <a:t> is the predicate.</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u="sng" dirty="0" smtClean="0">
                <a:solidFill>
                  <a:srgbClr val="FF0000"/>
                </a:solidFill>
              </a:rPr>
              <a:t>Note</a:t>
            </a:r>
            <a:r>
              <a:rPr lang="en-US" sz="2800" dirty="0" smtClean="0"/>
              <a:t>: </a:t>
            </a:r>
            <a:r>
              <a:rPr lang="en-US" sz="2800" dirty="0" smtClean="0">
                <a:solidFill>
                  <a:srgbClr val="FF0000"/>
                </a:solidFill>
              </a:rPr>
              <a:t>When values are assigned to the variables x and y, the statement </a:t>
            </a:r>
            <a:r>
              <a:rPr lang="en-US" sz="2800" i="1" dirty="0" smtClean="0">
                <a:solidFill>
                  <a:srgbClr val="FF0000"/>
                </a:solidFill>
              </a:rPr>
              <a:t>Q</a:t>
            </a:r>
            <a:r>
              <a:rPr lang="en-US" sz="2800" dirty="0" smtClean="0">
                <a:solidFill>
                  <a:srgbClr val="FF0000"/>
                </a:solidFill>
              </a:rPr>
              <a:t>(x, y) has a truth value.</a:t>
            </a:r>
          </a:p>
          <a:p>
            <a:pPr marL="274320" indent="-274320">
              <a:spcBef>
                <a:spcPts val="600"/>
              </a:spcBef>
            </a:pPr>
            <a:endParaRPr lang="en-US" sz="2800"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y) denote the statement “x = y + 3”.</a:t>
            </a:r>
          </a:p>
          <a:p>
            <a:pPr marL="274320" indent="-274320">
              <a:spcBef>
                <a:spcPts val="600"/>
              </a:spcBef>
            </a:pPr>
            <a:r>
              <a:rPr lang="en-US" sz="2800" dirty="0" smtClean="0">
                <a:solidFill>
                  <a:srgbClr val="FF0000"/>
                </a:solidFill>
              </a:rPr>
              <a:t>What are the truth values of the propositions </a:t>
            </a:r>
            <a:r>
              <a:rPr lang="en-US" sz="2800" i="1" dirty="0" smtClean="0">
                <a:solidFill>
                  <a:srgbClr val="FF0000"/>
                </a:solidFill>
              </a:rPr>
              <a:t>Q</a:t>
            </a:r>
            <a:r>
              <a:rPr lang="en-US" sz="2800" dirty="0" smtClean="0">
                <a:solidFill>
                  <a:srgbClr val="FF0000"/>
                </a:solidFill>
              </a:rPr>
              <a:t>(1,2)</a:t>
            </a:r>
          </a:p>
          <a:p>
            <a:pPr marL="274320" indent="-274320">
              <a:spcBef>
                <a:spcPts val="600"/>
              </a:spcBef>
            </a:pPr>
            <a:r>
              <a:rPr lang="en-US" sz="2800" dirty="0" smtClean="0">
                <a:solidFill>
                  <a:srgbClr val="FF0000"/>
                </a:solidFill>
              </a:rPr>
              <a:t>and </a:t>
            </a:r>
            <a:r>
              <a:rPr lang="en-US" sz="2800" i="1" dirty="0" smtClean="0">
                <a:solidFill>
                  <a:srgbClr val="FF0000"/>
                </a:solidFill>
              </a:rPr>
              <a:t>Q</a:t>
            </a:r>
            <a:r>
              <a:rPr lang="en-US" sz="2800" dirty="0" smtClean="0">
                <a:solidFill>
                  <a:srgbClr val="FF0000"/>
                </a:solidFill>
              </a:rPr>
              <a:t>(3,0)?</a:t>
            </a:r>
          </a:p>
          <a:p>
            <a:pPr marL="274320" indent="-274320">
              <a:spcBef>
                <a:spcPts val="600"/>
              </a:spcBef>
              <a:buFont typeface="Wingdings" panose="05000000000000000000" pitchFamily="2" charset="2"/>
              <a:buChar char="§"/>
            </a:pPr>
            <a:r>
              <a:rPr lang="en-US" sz="2800" b="1"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To obtain </a:t>
            </a:r>
            <a:r>
              <a:rPr lang="en-US" sz="2800" i="1" dirty="0" smtClean="0"/>
              <a:t>Q</a:t>
            </a:r>
            <a:r>
              <a:rPr lang="en-US" sz="2800" dirty="0" smtClean="0"/>
              <a:t>(1,2), set x=1 and y=2 in the statement Q(</a:t>
            </a:r>
            <a:r>
              <a:rPr lang="en-US" sz="2800" dirty="0" err="1" smtClean="0"/>
              <a:t>x,y</a:t>
            </a:r>
            <a:r>
              <a:rPr lang="en-US" sz="2800" dirty="0" smtClean="0"/>
              <a:t>). </a:t>
            </a:r>
          </a:p>
          <a:p>
            <a:pPr marL="274320" indent="-274320">
              <a:spcBef>
                <a:spcPts val="600"/>
              </a:spcBef>
            </a:pPr>
            <a:r>
              <a:rPr lang="en-US" sz="2800" dirty="0" smtClean="0"/>
              <a:t>	Therefore, </a:t>
            </a:r>
            <a:r>
              <a:rPr lang="en-US" sz="2800" i="1" dirty="0" smtClean="0"/>
              <a:t>Q</a:t>
            </a:r>
            <a:r>
              <a:rPr lang="en-US" sz="2800" dirty="0" smtClean="0"/>
              <a:t>(1,2): “</a:t>
            </a:r>
            <a:r>
              <a:rPr lang="en-US" sz="2800" b="1" dirty="0" smtClean="0">
                <a:solidFill>
                  <a:srgbClr val="FF0000"/>
                </a:solidFill>
              </a:rPr>
              <a:t>1 = 2 + 3</a:t>
            </a:r>
            <a:r>
              <a:rPr lang="en-US" sz="2800" dirty="0" smtClean="0"/>
              <a:t>” is </a:t>
            </a:r>
            <a:r>
              <a:rPr lang="en-US" sz="2800" b="1" dirty="0" smtClean="0">
                <a:solidFill>
                  <a:srgbClr val="FF0000"/>
                </a:solidFill>
              </a:rPr>
              <a:t>false</a:t>
            </a:r>
          </a:p>
          <a:p>
            <a:pPr marL="274320" indent="-274320">
              <a:spcBef>
                <a:spcPts val="600"/>
              </a:spcBef>
            </a:pPr>
            <a:r>
              <a:rPr lang="en-US" sz="2800" dirty="0" smtClean="0"/>
              <a:t> 	Similarly, </a:t>
            </a:r>
            <a:r>
              <a:rPr lang="en-US" sz="2800" i="1" dirty="0" smtClean="0"/>
              <a:t>Q</a:t>
            </a:r>
            <a:r>
              <a:rPr lang="en-US" sz="2800" dirty="0" smtClean="0"/>
              <a:t>(3,0): “</a:t>
            </a:r>
            <a:r>
              <a:rPr lang="en-US" sz="2800" b="1" dirty="0" smtClean="0">
                <a:solidFill>
                  <a:srgbClr val="FF0000"/>
                </a:solidFill>
              </a:rPr>
              <a:t>3 = 0 + 3</a:t>
            </a:r>
            <a:r>
              <a:rPr lang="en-US" sz="2800" dirty="0" smtClean="0"/>
              <a:t>” is </a:t>
            </a:r>
            <a:r>
              <a:rPr lang="en-US" sz="2800" b="1" dirty="0" smtClean="0">
                <a:solidFill>
                  <a:srgbClr val="0000FF"/>
                </a:solidFill>
              </a:rPr>
              <a:t>true</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1431</TotalTime>
  <Words>2330</Words>
  <Application>Microsoft Office PowerPoint</Application>
  <PresentationFormat>On-screen Show (4:3)</PresentationFormat>
  <Paragraphs>289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Slide 37</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47</cp:revision>
  <dcterms:created xsi:type="dcterms:W3CDTF">2018-12-10T17:20:29Z</dcterms:created>
  <dcterms:modified xsi:type="dcterms:W3CDTF">2022-05-27T15:04:42Z</dcterms:modified>
</cp:coreProperties>
</file>