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1" r:id="rId5"/>
    <p:sldId id="262" r:id="rId6"/>
    <p:sldId id="263" r:id="rId7"/>
    <p:sldId id="264" r:id="rId8"/>
    <p:sldId id="265" r:id="rId9"/>
    <p:sldId id="266" r:id="rId10"/>
    <p:sldId id="289" r:id="rId11"/>
    <p:sldId id="267" r:id="rId12"/>
    <p:sldId id="268" r:id="rId13"/>
    <p:sldId id="269" r:id="rId14"/>
    <p:sldId id="270" r:id="rId15"/>
    <p:sldId id="271" r:id="rId16"/>
    <p:sldId id="272" r:id="rId17"/>
    <p:sldId id="273" r:id="rId18"/>
    <p:sldId id="28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3.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1B04D-2C56-B134-4E87-34EFB0B461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0080581-5B09-B7B1-2494-EC47984931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8BCF32E-C2BD-4032-684A-EB5707484B61}"/>
              </a:ext>
            </a:extLst>
          </p:cNvPr>
          <p:cNvSpPr>
            <a:spLocks noGrp="1"/>
          </p:cNvSpPr>
          <p:nvPr>
            <p:ph type="dt" sz="half" idx="10"/>
          </p:nvPr>
        </p:nvSpPr>
        <p:spPr/>
        <p:txBody>
          <a:bodyPr/>
          <a:lstStyle/>
          <a:p>
            <a:fld id="{ED92F860-2E3E-447C-A0CF-2E4BDCC26FD8}" type="datetimeFigureOut">
              <a:rPr lang="en-US" smtClean="0"/>
              <a:t>5/31/2023</a:t>
            </a:fld>
            <a:endParaRPr lang="en-US"/>
          </a:p>
        </p:txBody>
      </p:sp>
      <p:sp>
        <p:nvSpPr>
          <p:cNvPr id="5" name="Footer Placeholder 4">
            <a:extLst>
              <a:ext uri="{FF2B5EF4-FFF2-40B4-BE49-F238E27FC236}">
                <a16:creationId xmlns:a16="http://schemas.microsoft.com/office/drawing/2014/main" id="{EA759AB0-1527-97F6-6D88-0C152BCC90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4D7AFF-90F9-8E61-A39F-A9DC868B7469}"/>
              </a:ext>
            </a:extLst>
          </p:cNvPr>
          <p:cNvSpPr>
            <a:spLocks noGrp="1"/>
          </p:cNvSpPr>
          <p:nvPr>
            <p:ph type="sldNum" sz="quarter" idx="12"/>
          </p:nvPr>
        </p:nvSpPr>
        <p:spPr/>
        <p:txBody>
          <a:bodyPr/>
          <a:lstStyle/>
          <a:p>
            <a:fld id="{3E697291-39BB-44CC-91E6-0F057320127C}" type="slidenum">
              <a:rPr lang="en-US" smtClean="0"/>
              <a:t>‹#›</a:t>
            </a:fld>
            <a:endParaRPr lang="en-US"/>
          </a:p>
        </p:txBody>
      </p:sp>
    </p:spTree>
    <p:extLst>
      <p:ext uri="{BB962C8B-B14F-4D97-AF65-F5344CB8AC3E}">
        <p14:creationId xmlns:p14="http://schemas.microsoft.com/office/powerpoint/2010/main" val="165139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E4C8F-AAAD-2DC8-CA5A-4A6EBC2DA1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07E0184-6684-65F2-DAB8-10A2FE8248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1B587C-EE24-F649-0CBB-D4D3C0AED71F}"/>
              </a:ext>
            </a:extLst>
          </p:cNvPr>
          <p:cNvSpPr>
            <a:spLocks noGrp="1"/>
          </p:cNvSpPr>
          <p:nvPr>
            <p:ph type="dt" sz="half" idx="10"/>
          </p:nvPr>
        </p:nvSpPr>
        <p:spPr/>
        <p:txBody>
          <a:bodyPr/>
          <a:lstStyle/>
          <a:p>
            <a:fld id="{ED92F860-2E3E-447C-A0CF-2E4BDCC26FD8}" type="datetimeFigureOut">
              <a:rPr lang="en-US" smtClean="0"/>
              <a:t>5/31/2023</a:t>
            </a:fld>
            <a:endParaRPr lang="en-US"/>
          </a:p>
        </p:txBody>
      </p:sp>
      <p:sp>
        <p:nvSpPr>
          <p:cNvPr id="5" name="Footer Placeholder 4">
            <a:extLst>
              <a:ext uri="{FF2B5EF4-FFF2-40B4-BE49-F238E27FC236}">
                <a16:creationId xmlns:a16="http://schemas.microsoft.com/office/drawing/2014/main" id="{9BB05478-2D04-B610-01A8-A05D79B56C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5D96E0-4CF8-F502-D904-C6CFE4435754}"/>
              </a:ext>
            </a:extLst>
          </p:cNvPr>
          <p:cNvSpPr>
            <a:spLocks noGrp="1"/>
          </p:cNvSpPr>
          <p:nvPr>
            <p:ph type="sldNum" sz="quarter" idx="12"/>
          </p:nvPr>
        </p:nvSpPr>
        <p:spPr/>
        <p:txBody>
          <a:bodyPr/>
          <a:lstStyle/>
          <a:p>
            <a:fld id="{3E697291-39BB-44CC-91E6-0F057320127C}" type="slidenum">
              <a:rPr lang="en-US" smtClean="0"/>
              <a:t>‹#›</a:t>
            </a:fld>
            <a:endParaRPr lang="en-US"/>
          </a:p>
        </p:txBody>
      </p:sp>
    </p:spTree>
    <p:extLst>
      <p:ext uri="{BB962C8B-B14F-4D97-AF65-F5344CB8AC3E}">
        <p14:creationId xmlns:p14="http://schemas.microsoft.com/office/powerpoint/2010/main" val="2021206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C47457-1E33-9FBC-471D-350FEF2E934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B4E35F-6A4E-E9A1-A9E6-DE52CDDDA95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44770D-3809-B8C9-9237-02572E9CCE2A}"/>
              </a:ext>
            </a:extLst>
          </p:cNvPr>
          <p:cNvSpPr>
            <a:spLocks noGrp="1"/>
          </p:cNvSpPr>
          <p:nvPr>
            <p:ph type="dt" sz="half" idx="10"/>
          </p:nvPr>
        </p:nvSpPr>
        <p:spPr/>
        <p:txBody>
          <a:bodyPr/>
          <a:lstStyle/>
          <a:p>
            <a:fld id="{ED92F860-2E3E-447C-A0CF-2E4BDCC26FD8}" type="datetimeFigureOut">
              <a:rPr lang="en-US" smtClean="0"/>
              <a:t>5/31/2023</a:t>
            </a:fld>
            <a:endParaRPr lang="en-US"/>
          </a:p>
        </p:txBody>
      </p:sp>
      <p:sp>
        <p:nvSpPr>
          <p:cNvPr id="5" name="Footer Placeholder 4">
            <a:extLst>
              <a:ext uri="{FF2B5EF4-FFF2-40B4-BE49-F238E27FC236}">
                <a16:creationId xmlns:a16="http://schemas.microsoft.com/office/drawing/2014/main" id="{4DF7C1A4-1FD9-DC1F-F278-D82759CF46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D9A34A-269D-4F97-F38F-76D26B68A1A6}"/>
              </a:ext>
            </a:extLst>
          </p:cNvPr>
          <p:cNvSpPr>
            <a:spLocks noGrp="1"/>
          </p:cNvSpPr>
          <p:nvPr>
            <p:ph type="sldNum" sz="quarter" idx="12"/>
          </p:nvPr>
        </p:nvSpPr>
        <p:spPr/>
        <p:txBody>
          <a:bodyPr/>
          <a:lstStyle/>
          <a:p>
            <a:fld id="{3E697291-39BB-44CC-91E6-0F057320127C}" type="slidenum">
              <a:rPr lang="en-US" smtClean="0"/>
              <a:t>‹#›</a:t>
            </a:fld>
            <a:endParaRPr lang="en-US"/>
          </a:p>
        </p:txBody>
      </p:sp>
    </p:spTree>
    <p:extLst>
      <p:ext uri="{BB962C8B-B14F-4D97-AF65-F5344CB8AC3E}">
        <p14:creationId xmlns:p14="http://schemas.microsoft.com/office/powerpoint/2010/main" val="2598877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B63BD-0C05-4BCA-7E09-1F03FC8C22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32DCFF-EB20-81E5-D746-C23CF2F961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2155B7-32D0-2E00-E397-BAFB04DBEC56}"/>
              </a:ext>
            </a:extLst>
          </p:cNvPr>
          <p:cNvSpPr>
            <a:spLocks noGrp="1"/>
          </p:cNvSpPr>
          <p:nvPr>
            <p:ph type="dt" sz="half" idx="10"/>
          </p:nvPr>
        </p:nvSpPr>
        <p:spPr/>
        <p:txBody>
          <a:bodyPr/>
          <a:lstStyle/>
          <a:p>
            <a:fld id="{ED92F860-2E3E-447C-A0CF-2E4BDCC26FD8}" type="datetimeFigureOut">
              <a:rPr lang="en-US" smtClean="0"/>
              <a:t>5/31/2023</a:t>
            </a:fld>
            <a:endParaRPr lang="en-US"/>
          </a:p>
        </p:txBody>
      </p:sp>
      <p:sp>
        <p:nvSpPr>
          <p:cNvPr id="5" name="Footer Placeholder 4">
            <a:extLst>
              <a:ext uri="{FF2B5EF4-FFF2-40B4-BE49-F238E27FC236}">
                <a16:creationId xmlns:a16="http://schemas.microsoft.com/office/drawing/2014/main" id="{12A7B93E-428D-5D8B-42A0-2862AB019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9BF6E6-B59A-832E-2401-CE9F76819312}"/>
              </a:ext>
            </a:extLst>
          </p:cNvPr>
          <p:cNvSpPr>
            <a:spLocks noGrp="1"/>
          </p:cNvSpPr>
          <p:nvPr>
            <p:ph type="sldNum" sz="quarter" idx="12"/>
          </p:nvPr>
        </p:nvSpPr>
        <p:spPr/>
        <p:txBody>
          <a:bodyPr/>
          <a:lstStyle/>
          <a:p>
            <a:fld id="{3E697291-39BB-44CC-91E6-0F057320127C}" type="slidenum">
              <a:rPr lang="en-US" smtClean="0"/>
              <a:t>‹#›</a:t>
            </a:fld>
            <a:endParaRPr lang="en-US"/>
          </a:p>
        </p:txBody>
      </p:sp>
    </p:spTree>
    <p:extLst>
      <p:ext uri="{BB962C8B-B14F-4D97-AF65-F5344CB8AC3E}">
        <p14:creationId xmlns:p14="http://schemas.microsoft.com/office/powerpoint/2010/main" val="3915965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B5D96-76D8-499A-7F48-5425AE7FBC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625262E-2E45-60C8-973B-56D42DED41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5D36F51-F4E6-BCD5-1804-F3DD4E807631}"/>
              </a:ext>
            </a:extLst>
          </p:cNvPr>
          <p:cNvSpPr>
            <a:spLocks noGrp="1"/>
          </p:cNvSpPr>
          <p:nvPr>
            <p:ph type="dt" sz="half" idx="10"/>
          </p:nvPr>
        </p:nvSpPr>
        <p:spPr/>
        <p:txBody>
          <a:bodyPr/>
          <a:lstStyle/>
          <a:p>
            <a:fld id="{ED92F860-2E3E-447C-A0CF-2E4BDCC26FD8}" type="datetimeFigureOut">
              <a:rPr lang="en-US" smtClean="0"/>
              <a:t>5/31/2023</a:t>
            </a:fld>
            <a:endParaRPr lang="en-US"/>
          </a:p>
        </p:txBody>
      </p:sp>
      <p:sp>
        <p:nvSpPr>
          <p:cNvPr id="5" name="Footer Placeholder 4">
            <a:extLst>
              <a:ext uri="{FF2B5EF4-FFF2-40B4-BE49-F238E27FC236}">
                <a16:creationId xmlns:a16="http://schemas.microsoft.com/office/drawing/2014/main" id="{39E24B63-5260-7F9A-F42B-5FA8A1083C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98C942-2AFC-D3B0-886B-8BDFEA5CD344}"/>
              </a:ext>
            </a:extLst>
          </p:cNvPr>
          <p:cNvSpPr>
            <a:spLocks noGrp="1"/>
          </p:cNvSpPr>
          <p:nvPr>
            <p:ph type="sldNum" sz="quarter" idx="12"/>
          </p:nvPr>
        </p:nvSpPr>
        <p:spPr/>
        <p:txBody>
          <a:bodyPr/>
          <a:lstStyle/>
          <a:p>
            <a:fld id="{3E697291-39BB-44CC-91E6-0F057320127C}" type="slidenum">
              <a:rPr lang="en-US" smtClean="0"/>
              <a:t>‹#›</a:t>
            </a:fld>
            <a:endParaRPr lang="en-US"/>
          </a:p>
        </p:txBody>
      </p:sp>
    </p:spTree>
    <p:extLst>
      <p:ext uri="{BB962C8B-B14F-4D97-AF65-F5344CB8AC3E}">
        <p14:creationId xmlns:p14="http://schemas.microsoft.com/office/powerpoint/2010/main" val="803784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BB77B-4315-A12D-56E7-DC4C019AD8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A3032A-D044-B4E3-494F-033E9242D46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34C59F1-1E67-1C0C-511D-6E2FD2B2DA2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75B64C6-1DF7-E229-2B5B-5195A096D446}"/>
              </a:ext>
            </a:extLst>
          </p:cNvPr>
          <p:cNvSpPr>
            <a:spLocks noGrp="1"/>
          </p:cNvSpPr>
          <p:nvPr>
            <p:ph type="dt" sz="half" idx="10"/>
          </p:nvPr>
        </p:nvSpPr>
        <p:spPr/>
        <p:txBody>
          <a:bodyPr/>
          <a:lstStyle/>
          <a:p>
            <a:fld id="{ED92F860-2E3E-447C-A0CF-2E4BDCC26FD8}" type="datetimeFigureOut">
              <a:rPr lang="en-US" smtClean="0"/>
              <a:t>5/31/2023</a:t>
            </a:fld>
            <a:endParaRPr lang="en-US"/>
          </a:p>
        </p:txBody>
      </p:sp>
      <p:sp>
        <p:nvSpPr>
          <p:cNvPr id="6" name="Footer Placeholder 5">
            <a:extLst>
              <a:ext uri="{FF2B5EF4-FFF2-40B4-BE49-F238E27FC236}">
                <a16:creationId xmlns:a16="http://schemas.microsoft.com/office/drawing/2014/main" id="{DFB937DE-F6E5-6ED4-C63B-4D2F7DB383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CC029F-D5EF-0457-14B5-B66942BE5145}"/>
              </a:ext>
            </a:extLst>
          </p:cNvPr>
          <p:cNvSpPr>
            <a:spLocks noGrp="1"/>
          </p:cNvSpPr>
          <p:nvPr>
            <p:ph type="sldNum" sz="quarter" idx="12"/>
          </p:nvPr>
        </p:nvSpPr>
        <p:spPr/>
        <p:txBody>
          <a:bodyPr/>
          <a:lstStyle/>
          <a:p>
            <a:fld id="{3E697291-39BB-44CC-91E6-0F057320127C}" type="slidenum">
              <a:rPr lang="en-US" smtClean="0"/>
              <a:t>‹#›</a:t>
            </a:fld>
            <a:endParaRPr lang="en-US"/>
          </a:p>
        </p:txBody>
      </p:sp>
    </p:spTree>
    <p:extLst>
      <p:ext uri="{BB962C8B-B14F-4D97-AF65-F5344CB8AC3E}">
        <p14:creationId xmlns:p14="http://schemas.microsoft.com/office/powerpoint/2010/main" val="1755761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99683-9053-2AB8-39AA-A8F3CDB37E1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5A4A587-F6A2-D0D6-2743-9E08BB4BB4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2BBDF9E-E5F7-DF30-14DC-1680B0DC7D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A415FE4-7EC8-809D-FFE6-5EB555BD36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8477E40-01B5-4AE1-54E6-24FBBE1604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D0F78A-DC48-7B92-31B4-E6E967626CB1}"/>
              </a:ext>
            </a:extLst>
          </p:cNvPr>
          <p:cNvSpPr>
            <a:spLocks noGrp="1"/>
          </p:cNvSpPr>
          <p:nvPr>
            <p:ph type="dt" sz="half" idx="10"/>
          </p:nvPr>
        </p:nvSpPr>
        <p:spPr/>
        <p:txBody>
          <a:bodyPr/>
          <a:lstStyle/>
          <a:p>
            <a:fld id="{ED92F860-2E3E-447C-A0CF-2E4BDCC26FD8}" type="datetimeFigureOut">
              <a:rPr lang="en-US" smtClean="0"/>
              <a:t>5/31/2023</a:t>
            </a:fld>
            <a:endParaRPr lang="en-US"/>
          </a:p>
        </p:txBody>
      </p:sp>
      <p:sp>
        <p:nvSpPr>
          <p:cNvPr id="8" name="Footer Placeholder 7">
            <a:extLst>
              <a:ext uri="{FF2B5EF4-FFF2-40B4-BE49-F238E27FC236}">
                <a16:creationId xmlns:a16="http://schemas.microsoft.com/office/drawing/2014/main" id="{D1410090-F391-69DF-1A9C-1388F43BF0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09F74DF-C7B4-B284-9F49-A75523E7F86E}"/>
              </a:ext>
            </a:extLst>
          </p:cNvPr>
          <p:cNvSpPr>
            <a:spLocks noGrp="1"/>
          </p:cNvSpPr>
          <p:nvPr>
            <p:ph type="sldNum" sz="quarter" idx="12"/>
          </p:nvPr>
        </p:nvSpPr>
        <p:spPr/>
        <p:txBody>
          <a:bodyPr/>
          <a:lstStyle/>
          <a:p>
            <a:fld id="{3E697291-39BB-44CC-91E6-0F057320127C}" type="slidenum">
              <a:rPr lang="en-US" smtClean="0"/>
              <a:t>‹#›</a:t>
            </a:fld>
            <a:endParaRPr lang="en-US"/>
          </a:p>
        </p:txBody>
      </p:sp>
    </p:spTree>
    <p:extLst>
      <p:ext uri="{BB962C8B-B14F-4D97-AF65-F5344CB8AC3E}">
        <p14:creationId xmlns:p14="http://schemas.microsoft.com/office/powerpoint/2010/main" val="2882918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B292D-BDEC-0AF3-C843-57564104424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BD8FE6-1AF3-BBDE-8943-42C41898B615}"/>
              </a:ext>
            </a:extLst>
          </p:cNvPr>
          <p:cNvSpPr>
            <a:spLocks noGrp="1"/>
          </p:cNvSpPr>
          <p:nvPr>
            <p:ph type="dt" sz="half" idx="10"/>
          </p:nvPr>
        </p:nvSpPr>
        <p:spPr/>
        <p:txBody>
          <a:bodyPr/>
          <a:lstStyle/>
          <a:p>
            <a:fld id="{ED92F860-2E3E-447C-A0CF-2E4BDCC26FD8}" type="datetimeFigureOut">
              <a:rPr lang="en-US" smtClean="0"/>
              <a:t>5/31/2023</a:t>
            </a:fld>
            <a:endParaRPr lang="en-US"/>
          </a:p>
        </p:txBody>
      </p:sp>
      <p:sp>
        <p:nvSpPr>
          <p:cNvPr id="4" name="Footer Placeholder 3">
            <a:extLst>
              <a:ext uri="{FF2B5EF4-FFF2-40B4-BE49-F238E27FC236}">
                <a16:creationId xmlns:a16="http://schemas.microsoft.com/office/drawing/2014/main" id="{D79C815E-64C0-4AD9-CE04-8498893DD53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5D98FEB-49B2-AE87-74E6-59F949C427DD}"/>
              </a:ext>
            </a:extLst>
          </p:cNvPr>
          <p:cNvSpPr>
            <a:spLocks noGrp="1"/>
          </p:cNvSpPr>
          <p:nvPr>
            <p:ph type="sldNum" sz="quarter" idx="12"/>
          </p:nvPr>
        </p:nvSpPr>
        <p:spPr/>
        <p:txBody>
          <a:bodyPr/>
          <a:lstStyle/>
          <a:p>
            <a:fld id="{3E697291-39BB-44CC-91E6-0F057320127C}" type="slidenum">
              <a:rPr lang="en-US" smtClean="0"/>
              <a:t>‹#›</a:t>
            </a:fld>
            <a:endParaRPr lang="en-US"/>
          </a:p>
        </p:txBody>
      </p:sp>
    </p:spTree>
    <p:extLst>
      <p:ext uri="{BB962C8B-B14F-4D97-AF65-F5344CB8AC3E}">
        <p14:creationId xmlns:p14="http://schemas.microsoft.com/office/powerpoint/2010/main" val="3886696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746478-85B5-A505-B5CA-C9B4F2654F99}"/>
              </a:ext>
            </a:extLst>
          </p:cNvPr>
          <p:cNvSpPr>
            <a:spLocks noGrp="1"/>
          </p:cNvSpPr>
          <p:nvPr>
            <p:ph type="dt" sz="half" idx="10"/>
          </p:nvPr>
        </p:nvSpPr>
        <p:spPr/>
        <p:txBody>
          <a:bodyPr/>
          <a:lstStyle/>
          <a:p>
            <a:fld id="{ED92F860-2E3E-447C-A0CF-2E4BDCC26FD8}" type="datetimeFigureOut">
              <a:rPr lang="en-US" smtClean="0"/>
              <a:t>5/31/2023</a:t>
            </a:fld>
            <a:endParaRPr lang="en-US"/>
          </a:p>
        </p:txBody>
      </p:sp>
      <p:sp>
        <p:nvSpPr>
          <p:cNvPr id="3" name="Footer Placeholder 2">
            <a:extLst>
              <a:ext uri="{FF2B5EF4-FFF2-40B4-BE49-F238E27FC236}">
                <a16:creationId xmlns:a16="http://schemas.microsoft.com/office/drawing/2014/main" id="{AD0865DB-71D5-57E3-B124-7631DC7FDDA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2BDF15-B892-0DAB-CEBB-FDB5B3A72C92}"/>
              </a:ext>
            </a:extLst>
          </p:cNvPr>
          <p:cNvSpPr>
            <a:spLocks noGrp="1"/>
          </p:cNvSpPr>
          <p:nvPr>
            <p:ph type="sldNum" sz="quarter" idx="12"/>
          </p:nvPr>
        </p:nvSpPr>
        <p:spPr/>
        <p:txBody>
          <a:bodyPr/>
          <a:lstStyle/>
          <a:p>
            <a:fld id="{3E697291-39BB-44CC-91E6-0F057320127C}" type="slidenum">
              <a:rPr lang="en-US" smtClean="0"/>
              <a:t>‹#›</a:t>
            </a:fld>
            <a:endParaRPr lang="en-US"/>
          </a:p>
        </p:txBody>
      </p:sp>
    </p:spTree>
    <p:extLst>
      <p:ext uri="{BB962C8B-B14F-4D97-AF65-F5344CB8AC3E}">
        <p14:creationId xmlns:p14="http://schemas.microsoft.com/office/powerpoint/2010/main" val="2101811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E4297-F7A5-1CA4-0948-3F9FBF6F3D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8A2AB2C-A346-4E75-58C7-21E2F7A581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D021C52-1FFD-0FF9-4BB3-4B5D4D1305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3D33E3-86E8-8973-F464-305CB47182A4}"/>
              </a:ext>
            </a:extLst>
          </p:cNvPr>
          <p:cNvSpPr>
            <a:spLocks noGrp="1"/>
          </p:cNvSpPr>
          <p:nvPr>
            <p:ph type="dt" sz="half" idx="10"/>
          </p:nvPr>
        </p:nvSpPr>
        <p:spPr/>
        <p:txBody>
          <a:bodyPr/>
          <a:lstStyle/>
          <a:p>
            <a:fld id="{ED92F860-2E3E-447C-A0CF-2E4BDCC26FD8}" type="datetimeFigureOut">
              <a:rPr lang="en-US" smtClean="0"/>
              <a:t>5/31/2023</a:t>
            </a:fld>
            <a:endParaRPr lang="en-US"/>
          </a:p>
        </p:txBody>
      </p:sp>
      <p:sp>
        <p:nvSpPr>
          <p:cNvPr id="6" name="Footer Placeholder 5">
            <a:extLst>
              <a:ext uri="{FF2B5EF4-FFF2-40B4-BE49-F238E27FC236}">
                <a16:creationId xmlns:a16="http://schemas.microsoft.com/office/drawing/2014/main" id="{6A0416A9-6D7F-E770-4278-41DBCA9355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E7690E-BDD2-D411-4641-5B06525D7935}"/>
              </a:ext>
            </a:extLst>
          </p:cNvPr>
          <p:cNvSpPr>
            <a:spLocks noGrp="1"/>
          </p:cNvSpPr>
          <p:nvPr>
            <p:ph type="sldNum" sz="quarter" idx="12"/>
          </p:nvPr>
        </p:nvSpPr>
        <p:spPr/>
        <p:txBody>
          <a:bodyPr/>
          <a:lstStyle/>
          <a:p>
            <a:fld id="{3E697291-39BB-44CC-91E6-0F057320127C}" type="slidenum">
              <a:rPr lang="en-US" smtClean="0"/>
              <a:t>‹#›</a:t>
            </a:fld>
            <a:endParaRPr lang="en-US"/>
          </a:p>
        </p:txBody>
      </p:sp>
    </p:spTree>
    <p:extLst>
      <p:ext uri="{BB962C8B-B14F-4D97-AF65-F5344CB8AC3E}">
        <p14:creationId xmlns:p14="http://schemas.microsoft.com/office/powerpoint/2010/main" val="247853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5CE96-6C86-C6B9-CD55-284ABFC9D9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A520112-88D6-4D17-53CC-F640C28AB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B8C6085-EFA4-527C-7083-8BD033A364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22371E-4CF9-00A9-3572-C31B2593C959}"/>
              </a:ext>
            </a:extLst>
          </p:cNvPr>
          <p:cNvSpPr>
            <a:spLocks noGrp="1"/>
          </p:cNvSpPr>
          <p:nvPr>
            <p:ph type="dt" sz="half" idx="10"/>
          </p:nvPr>
        </p:nvSpPr>
        <p:spPr/>
        <p:txBody>
          <a:bodyPr/>
          <a:lstStyle/>
          <a:p>
            <a:fld id="{ED92F860-2E3E-447C-A0CF-2E4BDCC26FD8}" type="datetimeFigureOut">
              <a:rPr lang="en-US" smtClean="0"/>
              <a:t>5/31/2023</a:t>
            </a:fld>
            <a:endParaRPr lang="en-US"/>
          </a:p>
        </p:txBody>
      </p:sp>
      <p:sp>
        <p:nvSpPr>
          <p:cNvPr id="6" name="Footer Placeholder 5">
            <a:extLst>
              <a:ext uri="{FF2B5EF4-FFF2-40B4-BE49-F238E27FC236}">
                <a16:creationId xmlns:a16="http://schemas.microsoft.com/office/drawing/2014/main" id="{E510CDE1-3D22-71CF-2030-345CB54A3B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05EAA9-EAF5-5C79-2883-C88BDE477C91}"/>
              </a:ext>
            </a:extLst>
          </p:cNvPr>
          <p:cNvSpPr>
            <a:spLocks noGrp="1"/>
          </p:cNvSpPr>
          <p:nvPr>
            <p:ph type="sldNum" sz="quarter" idx="12"/>
          </p:nvPr>
        </p:nvSpPr>
        <p:spPr/>
        <p:txBody>
          <a:bodyPr/>
          <a:lstStyle/>
          <a:p>
            <a:fld id="{3E697291-39BB-44CC-91E6-0F057320127C}" type="slidenum">
              <a:rPr lang="en-US" smtClean="0"/>
              <a:t>‹#›</a:t>
            </a:fld>
            <a:endParaRPr lang="en-US"/>
          </a:p>
        </p:txBody>
      </p:sp>
    </p:spTree>
    <p:extLst>
      <p:ext uri="{BB962C8B-B14F-4D97-AF65-F5344CB8AC3E}">
        <p14:creationId xmlns:p14="http://schemas.microsoft.com/office/powerpoint/2010/main" val="1550093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416F1B-19F8-0E11-B2D6-6969151F01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24524A4-F2B8-C81D-AE34-28D6D706CC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FF9AAD-A12E-B49D-648E-F3C6E4EACF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92F860-2E3E-447C-A0CF-2E4BDCC26FD8}" type="datetimeFigureOut">
              <a:rPr lang="en-US" smtClean="0"/>
              <a:t>5/31/2023</a:t>
            </a:fld>
            <a:endParaRPr lang="en-US"/>
          </a:p>
        </p:txBody>
      </p:sp>
      <p:sp>
        <p:nvSpPr>
          <p:cNvPr id="5" name="Footer Placeholder 4">
            <a:extLst>
              <a:ext uri="{FF2B5EF4-FFF2-40B4-BE49-F238E27FC236}">
                <a16:creationId xmlns:a16="http://schemas.microsoft.com/office/drawing/2014/main" id="{C3939E35-B214-9D6D-4A4B-6C8EAFD908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5524E25-E2FD-574B-41C8-FEA70DFE72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697291-39BB-44CC-91E6-0F057320127C}" type="slidenum">
              <a:rPr lang="en-US" smtClean="0"/>
              <a:t>‹#›</a:t>
            </a:fld>
            <a:endParaRPr lang="en-US"/>
          </a:p>
        </p:txBody>
      </p:sp>
    </p:spTree>
    <p:extLst>
      <p:ext uri="{BB962C8B-B14F-4D97-AF65-F5344CB8AC3E}">
        <p14:creationId xmlns:p14="http://schemas.microsoft.com/office/powerpoint/2010/main" val="26807854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Khaqani" TargetMode="External"/><Relationship Id="rId2" Type="http://schemas.openxmlformats.org/officeDocument/2006/relationships/hyperlink" Target="https://en.wikipedia.org/wiki/Nizamuddin_Auliya" TargetMode="External"/><Relationship Id="rId1" Type="http://schemas.openxmlformats.org/officeDocument/2006/relationships/slideLayout" Target="../slideLayouts/slideLayout2.xml"/><Relationship Id="rId6" Type="http://schemas.openxmlformats.org/officeDocument/2006/relationships/image" Target="../media/image9.jpg"/><Relationship Id="rId5" Type="http://schemas.openxmlformats.org/officeDocument/2006/relationships/hyperlink" Target="https://en.wikipedia.org/wiki/Nizami_Ganjavi" TargetMode="External"/><Relationship Id="rId4" Type="http://schemas.openxmlformats.org/officeDocument/2006/relationships/hyperlink" Target="https://en.wikipedia.org/wiki/Qasida"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www.wikiwand.com/en/Bengal_Subah" TargetMode="External"/><Relationship Id="rId3" Type="http://schemas.openxmlformats.org/officeDocument/2006/relationships/hyperlink" Target="https://www.wikiwand.com/en/Ganges%E2%80%93Brahmaputra_Delta" TargetMode="External"/><Relationship Id="rId7" Type="http://schemas.openxmlformats.org/officeDocument/2006/relationships/hyperlink" Target="https://www.wikiwand.com/en/Mughal_Empire" TargetMode="External"/><Relationship Id="rId2" Type="http://schemas.openxmlformats.org/officeDocument/2006/relationships/image" Target="../media/image13.jpg"/><Relationship Id="rId1" Type="http://schemas.openxmlformats.org/officeDocument/2006/relationships/slideLayout" Target="../slideLayouts/slideLayout2.xml"/><Relationship Id="rId6" Type="http://schemas.openxmlformats.org/officeDocument/2006/relationships/hyperlink" Target="https://www.wikiwand.com/en/Suri_Empire" TargetMode="External"/><Relationship Id="rId5" Type="http://schemas.openxmlformats.org/officeDocument/2006/relationships/hyperlink" Target="https://www.wikiwand.com/en/Interregnum" TargetMode="External"/><Relationship Id="rId4" Type="http://schemas.openxmlformats.org/officeDocument/2006/relationships/hyperlink" Target="https://www.wikiwand.com/en/Hussain_Shahi_dynasty" TargetMode="External"/></Relationships>
</file>

<file path=ppt/slides/_rels/slide16.xml.rels><?xml version="1.0" encoding="UTF-8" standalone="yes"?>
<Relationships xmlns="http://schemas.openxmlformats.org/package/2006/relationships"><Relationship Id="rId8" Type="http://schemas.openxmlformats.org/officeDocument/2006/relationships/hyperlink" Target="https://www.wikiwand.com/en/Sonargaon" TargetMode="External"/><Relationship Id="rId3" Type="http://schemas.openxmlformats.org/officeDocument/2006/relationships/hyperlink" Target="https://www.wikiwand.com/en/Turco-Persian_tradition" TargetMode="External"/><Relationship Id="rId7" Type="http://schemas.openxmlformats.org/officeDocument/2006/relationships/hyperlink" Target="https://www.wikiwand.com/en/Pandua,_Malda" TargetMode="External"/><Relationship Id="rId2" Type="http://schemas.openxmlformats.org/officeDocument/2006/relationships/image" Target="../media/image14.jpg"/><Relationship Id="rId1" Type="http://schemas.openxmlformats.org/officeDocument/2006/relationships/slideLayout" Target="../slideLayouts/slideLayout2.xml"/><Relationship Id="rId6" Type="http://schemas.openxmlformats.org/officeDocument/2006/relationships/hyperlink" Target="https://www.wikiwand.com/en/Gauda_(city)" TargetMode="External"/><Relationship Id="rId5" Type="http://schemas.openxmlformats.org/officeDocument/2006/relationships/hyperlink" Target="https://www.wikiwand.com/en/Habshi" TargetMode="External"/><Relationship Id="rId4" Type="http://schemas.openxmlformats.org/officeDocument/2006/relationships/hyperlink" Target="https://www.wikiwand.com/en/Pashtuns" TargetMode="External"/><Relationship Id="rId9" Type="http://schemas.openxmlformats.org/officeDocument/2006/relationships/hyperlink" Target="https://www.wikiwand.com/en/Mosque_City_of_Bagerhat"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group of men in clothing&#10;&#10;Description automatically generated with low confidence">
            <a:extLst>
              <a:ext uri="{FF2B5EF4-FFF2-40B4-BE49-F238E27FC236}">
                <a16:creationId xmlns:a16="http://schemas.microsoft.com/office/drawing/2014/main" id="{1A966122-8FE0-12DA-16DD-A513D5E30ED8}"/>
              </a:ext>
            </a:extLst>
          </p:cNvPr>
          <p:cNvPicPr>
            <a:picLocks noChangeAspect="1"/>
          </p:cNvPicPr>
          <p:nvPr/>
        </p:nvPicPr>
        <p:blipFill rotWithShape="1">
          <a:blip r:embed="rId2">
            <a:extLst>
              <a:ext uri="{28A0092B-C50C-407E-A947-70E740481C1C}">
                <a14:useLocalDpi xmlns:a14="http://schemas.microsoft.com/office/drawing/2010/main" val="0"/>
              </a:ext>
            </a:extLst>
          </a:blip>
          <a:srcRect t="19489" b="5512"/>
          <a:stretch/>
        </p:blipFill>
        <p:spPr>
          <a:xfrm>
            <a:off x="-3047" y="10"/>
            <a:ext cx="12191999" cy="6857990"/>
          </a:xfrm>
          <a:prstGeom prst="rect">
            <a:avLst/>
          </a:prstGeom>
        </p:spPr>
      </p:pic>
      <p:sp>
        <p:nvSpPr>
          <p:cNvPr id="14" name="Rectangle 13">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E34B07-D1D2-FC6C-9E38-9A0211B66CA9}"/>
              </a:ext>
            </a:extLst>
          </p:cNvPr>
          <p:cNvSpPr>
            <a:spLocks noGrp="1"/>
          </p:cNvSpPr>
          <p:nvPr>
            <p:ph type="ctrTitle"/>
          </p:nvPr>
        </p:nvSpPr>
        <p:spPr>
          <a:xfrm>
            <a:off x="1097280" y="325549"/>
            <a:ext cx="10058400" cy="6229995"/>
          </a:xfrm>
          <a:effectLst>
            <a:outerShdw blurRad="50800" dist="38100" dir="2700000" algn="tl" rotWithShape="0">
              <a:prstClr val="black">
                <a:alpha val="40000"/>
              </a:prstClr>
            </a:outerShdw>
          </a:effectLst>
        </p:spPr>
        <p:txBody>
          <a:bodyPr>
            <a:normAutofit/>
          </a:bodyPr>
          <a:lstStyle/>
          <a:p>
            <a:r>
              <a:rPr lang="en-US" sz="5200" b="1" kern="0" dirty="0">
                <a:solidFill>
                  <a:srgbClr val="FFFFFF"/>
                </a:solidFill>
                <a:effectLst/>
                <a:latin typeface="Arial" panose="020B0604020202020204" pitchFamily="34" charset="0"/>
                <a:ea typeface="SimSun" panose="02010600030101010101" pitchFamily="2" charset="-122"/>
                <a:cs typeface="Arial" panose="020B0604020202020204" pitchFamily="34" charset="0"/>
              </a:rPr>
              <a:t>Medieval India: </a:t>
            </a:r>
            <a:br>
              <a:rPr lang="en-US" sz="5200" b="1" kern="0" dirty="0">
                <a:solidFill>
                  <a:srgbClr val="FFFFFF"/>
                </a:solidFill>
                <a:effectLst/>
                <a:latin typeface="Arial" panose="020B0604020202020204" pitchFamily="34" charset="0"/>
                <a:ea typeface="SimSun" panose="02010600030101010101" pitchFamily="2" charset="-122"/>
                <a:cs typeface="Arial" panose="020B0604020202020204" pitchFamily="34" charset="0"/>
              </a:rPr>
            </a:br>
            <a:r>
              <a:rPr lang="en-US" sz="5200" b="1" kern="0" dirty="0">
                <a:solidFill>
                  <a:srgbClr val="FFFFFF"/>
                </a:solidFill>
                <a:effectLst/>
                <a:latin typeface="Arial" panose="020B0604020202020204" pitchFamily="34" charset="0"/>
                <a:ea typeface="SimSun" panose="02010600030101010101" pitchFamily="2" charset="-122"/>
                <a:cs typeface="Arial" panose="020B0604020202020204" pitchFamily="34" charset="0"/>
              </a:rPr>
              <a:t>Delhi Sultanate</a:t>
            </a:r>
            <a:br>
              <a:rPr lang="en-US" sz="5200" b="1" kern="0" dirty="0">
                <a:solidFill>
                  <a:srgbClr val="FFFFFF"/>
                </a:solidFill>
                <a:effectLst/>
                <a:latin typeface="Arial" panose="020B0604020202020204" pitchFamily="34" charset="0"/>
                <a:ea typeface="SimSun" panose="02010600030101010101" pitchFamily="2" charset="-122"/>
                <a:cs typeface="Arial" panose="020B0604020202020204" pitchFamily="34" charset="0"/>
              </a:rPr>
            </a:br>
            <a:endParaRPr lang="en-US" sz="5200" dirty="0">
              <a:solidFill>
                <a:srgbClr val="FFFFFF"/>
              </a:solidFill>
            </a:endParaRPr>
          </a:p>
        </p:txBody>
      </p:sp>
      <p:sp>
        <p:nvSpPr>
          <p:cNvPr id="3" name="Subtitle 2">
            <a:extLst>
              <a:ext uri="{FF2B5EF4-FFF2-40B4-BE49-F238E27FC236}">
                <a16:creationId xmlns:a16="http://schemas.microsoft.com/office/drawing/2014/main" id="{B0C30F2B-DA15-378A-A2F5-2EC307BC5158}"/>
              </a:ext>
            </a:extLst>
          </p:cNvPr>
          <p:cNvSpPr>
            <a:spLocks noGrp="1"/>
          </p:cNvSpPr>
          <p:nvPr>
            <p:ph type="subTitle" idx="1"/>
          </p:nvPr>
        </p:nvSpPr>
        <p:spPr>
          <a:xfrm>
            <a:off x="1100051" y="3934691"/>
            <a:ext cx="10058400" cy="2258291"/>
          </a:xfrm>
          <a:effectLst>
            <a:outerShdw blurRad="50800" dist="38100" dir="2700000" algn="tl" rotWithShape="0">
              <a:prstClr val="black">
                <a:alpha val="40000"/>
              </a:prstClr>
            </a:outerShdw>
          </a:effectLst>
        </p:spPr>
        <p:txBody>
          <a:bodyPr>
            <a:normAutofit/>
          </a:bodyPr>
          <a:lstStyle/>
          <a:p>
            <a:endParaRPr lang="en-US" dirty="0">
              <a:solidFill>
                <a:srgbClr val="FFFFFF"/>
              </a:solidFill>
            </a:endParaRPr>
          </a:p>
        </p:txBody>
      </p:sp>
    </p:spTree>
    <p:extLst>
      <p:ext uri="{BB962C8B-B14F-4D97-AF65-F5344CB8AC3E}">
        <p14:creationId xmlns:p14="http://schemas.microsoft.com/office/powerpoint/2010/main" val="989824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38">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A5EABD-EF72-2AA0-CE8C-FCBE81978FDA}"/>
              </a:ext>
            </a:extLst>
          </p:cNvPr>
          <p:cNvSpPr>
            <a:spLocks noGrp="1"/>
          </p:cNvSpPr>
          <p:nvPr>
            <p:ph type="title"/>
          </p:nvPr>
        </p:nvSpPr>
        <p:spPr>
          <a:xfrm>
            <a:off x="572493" y="238539"/>
            <a:ext cx="11018520" cy="1434415"/>
          </a:xfrm>
        </p:spPr>
        <p:txBody>
          <a:bodyPr anchor="b">
            <a:normAutofit fontScale="90000"/>
          </a:bodyPr>
          <a:lstStyle/>
          <a:p>
            <a:br>
              <a:rPr lang="en-US" sz="1800" b="0" i="0" dirty="0">
                <a:effectLst/>
                <a:latin typeface="Linux Libertine"/>
              </a:rPr>
            </a:br>
            <a:br>
              <a:rPr lang="en-US" sz="1800" b="0" i="0" dirty="0">
                <a:effectLst/>
                <a:latin typeface="Linux Libertine"/>
              </a:rPr>
            </a:br>
            <a:r>
              <a:rPr lang="en-US" sz="3600" b="1" i="0" dirty="0">
                <a:solidFill>
                  <a:srgbClr val="C00000"/>
                </a:solidFill>
                <a:effectLst/>
                <a:latin typeface="Arial" panose="020B0604020202020204" pitchFamily="34" charset="0"/>
                <a:cs typeface="Arial" panose="020B0604020202020204" pitchFamily="34" charset="0"/>
              </a:rPr>
              <a:t>Amir </a:t>
            </a:r>
            <a:r>
              <a:rPr lang="en-US" sz="3600" b="1" i="0" dirty="0" err="1">
                <a:solidFill>
                  <a:srgbClr val="C00000"/>
                </a:solidFill>
                <a:effectLst/>
                <a:latin typeface="Arial" panose="020B0604020202020204" pitchFamily="34" charset="0"/>
                <a:cs typeface="Arial" panose="020B0604020202020204" pitchFamily="34" charset="0"/>
              </a:rPr>
              <a:t>Khusrau</a:t>
            </a:r>
            <a:br>
              <a:rPr lang="en-US" sz="1800" b="0" i="0" dirty="0">
                <a:effectLst/>
                <a:latin typeface="Linux Libertine"/>
              </a:rPr>
            </a:br>
            <a:br>
              <a:rPr lang="en-US" sz="1800" dirty="0"/>
            </a:br>
            <a:endParaRPr lang="en-US" sz="1800" dirty="0"/>
          </a:p>
        </p:txBody>
      </p:sp>
      <p:sp>
        <p:nvSpPr>
          <p:cNvPr id="44"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244FB14A-749A-45C1-E379-09E22DEF0E63}"/>
              </a:ext>
            </a:extLst>
          </p:cNvPr>
          <p:cNvSpPr>
            <a:spLocks noGrp="1" noChangeArrowheads="1"/>
          </p:cNvSpPr>
          <p:nvPr>
            <p:ph idx="1"/>
          </p:nvPr>
        </p:nvSpPr>
        <p:spPr bwMode="auto">
          <a:xfrm>
            <a:off x="572493" y="1911493"/>
            <a:ext cx="6713552" cy="502950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t" anchorCtr="0" compatLnSpc="1">
            <a:prstTxWarp prst="textNoShape">
              <a:avLst/>
            </a:prstTxWarp>
            <a:normAutofit/>
          </a:bodyPr>
          <a:lstStyle/>
          <a:p>
            <a:pPr marL="0" marR="0" lvl="0" indent="0" defTabSz="914400" rtl="0" eaLnBrk="0" fontAlgn="base" latinLnBrk="0" hangingPunct="0">
              <a:lnSpc>
                <a:spcPct val="100000"/>
              </a:lnSpc>
              <a:spcBef>
                <a:spcPct val="0"/>
              </a:spcBef>
              <a:spcAft>
                <a:spcPts val="600"/>
              </a:spcAft>
              <a:buClrTx/>
              <a:buSzTx/>
              <a:buFontTx/>
              <a:buNone/>
              <a:tabLst/>
            </a:pPr>
            <a:r>
              <a:rPr kumimoji="0" lang="en-US" altLang="en-US" sz="1400" b="1" i="0" strike="noStrike" cap="none" normalizeH="0" baseline="0" dirty="0" err="1">
                <a:ln>
                  <a:noFill/>
                </a:ln>
                <a:effectLst/>
                <a:latin typeface="Arial" panose="020B0604020202020204" pitchFamily="34" charset="0"/>
                <a:ea typeface="Times New Roman" panose="02020603050405020304" pitchFamily="18" charset="0"/>
                <a:cs typeface="Arial" panose="020B0604020202020204" pitchFamily="34" charset="0"/>
              </a:rPr>
              <a:t>Abu'l</a:t>
            </a:r>
            <a:r>
              <a:rPr kumimoji="0" lang="en-US" altLang="en-US" sz="1400" b="1" i="0" strike="noStrike" cap="none" normalizeH="0" baseline="0" dirty="0">
                <a:ln>
                  <a:noFill/>
                </a:ln>
                <a:effectLst/>
                <a:latin typeface="Arial" panose="020B0604020202020204" pitchFamily="34" charset="0"/>
                <a:ea typeface="Times New Roman" panose="02020603050405020304" pitchFamily="18" charset="0"/>
                <a:cs typeface="Arial" panose="020B0604020202020204" pitchFamily="34" charset="0"/>
              </a:rPr>
              <a:t> Hasan </a:t>
            </a:r>
            <a:r>
              <a:rPr kumimoji="0" lang="en-US" altLang="en-US" sz="1400" b="1" i="0" strike="noStrike" cap="none" normalizeH="0" baseline="0" dirty="0" err="1">
                <a:ln>
                  <a:noFill/>
                </a:ln>
                <a:effectLst/>
                <a:latin typeface="Arial" panose="020B0604020202020204" pitchFamily="34" charset="0"/>
                <a:ea typeface="Times New Roman" panose="02020603050405020304" pitchFamily="18" charset="0"/>
                <a:cs typeface="Arial" panose="020B0604020202020204" pitchFamily="34" charset="0"/>
              </a:rPr>
              <a:t>Yamīn</a:t>
            </a:r>
            <a:r>
              <a:rPr kumimoji="0" lang="en-US" altLang="en-US" sz="1400" b="1" i="0" strike="noStrike" cap="none" normalizeH="0" baseline="0" dirty="0">
                <a:ln>
                  <a:noFill/>
                </a:ln>
                <a:effectLst/>
                <a:latin typeface="Arial" panose="020B0604020202020204" pitchFamily="34" charset="0"/>
                <a:ea typeface="Times New Roman" panose="02020603050405020304" pitchFamily="18" charset="0"/>
                <a:cs typeface="Arial" panose="020B0604020202020204" pitchFamily="34" charset="0"/>
              </a:rPr>
              <a:t> </a:t>
            </a:r>
            <a:r>
              <a:rPr kumimoji="0" lang="en-US" altLang="en-US" sz="1400" b="1" i="0" strike="noStrike" cap="none" normalizeH="0" baseline="0" dirty="0" err="1">
                <a:ln>
                  <a:noFill/>
                </a:ln>
                <a:effectLst/>
                <a:latin typeface="Arial" panose="020B0604020202020204" pitchFamily="34" charset="0"/>
                <a:ea typeface="Times New Roman" panose="02020603050405020304" pitchFamily="18" charset="0"/>
                <a:cs typeface="Arial" panose="020B0604020202020204" pitchFamily="34" charset="0"/>
              </a:rPr>
              <a:t>ud-Dīn</a:t>
            </a:r>
            <a:r>
              <a:rPr kumimoji="0" lang="en-US" altLang="en-US" sz="1400" b="1" i="0" strike="noStrike" cap="none" normalizeH="0" baseline="0" dirty="0">
                <a:ln>
                  <a:noFill/>
                </a:ln>
                <a:effectLst/>
                <a:latin typeface="Arial" panose="020B0604020202020204" pitchFamily="34" charset="0"/>
                <a:ea typeface="Times New Roman" panose="02020603050405020304" pitchFamily="18" charset="0"/>
                <a:cs typeface="Arial" panose="020B0604020202020204" pitchFamily="34" charset="0"/>
              </a:rPr>
              <a:t> </a:t>
            </a:r>
            <a:r>
              <a:rPr kumimoji="0" lang="en-US" altLang="en-US" sz="1400" b="1" i="0" strike="noStrike" cap="none" normalizeH="0" baseline="0" dirty="0" err="1">
                <a:ln>
                  <a:noFill/>
                </a:ln>
                <a:effectLst/>
                <a:latin typeface="Arial" panose="020B0604020202020204" pitchFamily="34" charset="0"/>
                <a:ea typeface="Times New Roman" panose="02020603050405020304" pitchFamily="18" charset="0"/>
                <a:cs typeface="Arial" panose="020B0604020202020204" pitchFamily="34" charset="0"/>
              </a:rPr>
              <a:t>Khusrau</a:t>
            </a:r>
            <a:r>
              <a:rPr kumimoji="0" lang="en-US" altLang="en-US" sz="1400" b="0" i="0" strike="noStrike" cap="none" normalizeH="0" baseline="0" dirty="0">
                <a:ln>
                  <a:noFill/>
                </a:ln>
                <a:effectLst/>
                <a:latin typeface="Arial" panose="020B0604020202020204" pitchFamily="34" charset="0"/>
                <a:ea typeface="Times New Roman" panose="02020603050405020304" pitchFamily="18" charset="0"/>
                <a:cs typeface="Arial" panose="020B0604020202020204" pitchFamily="34" charset="0"/>
              </a:rPr>
              <a:t> (1253–1325 AD), better known as </a:t>
            </a:r>
            <a:r>
              <a:rPr kumimoji="0" lang="en-US" altLang="en-US" sz="1400" b="1" i="0" strike="noStrike" cap="none" normalizeH="0" baseline="0" dirty="0" err="1">
                <a:ln>
                  <a:noFill/>
                </a:ln>
                <a:effectLst/>
                <a:latin typeface="Arial" panose="020B0604020202020204" pitchFamily="34" charset="0"/>
                <a:ea typeface="Times New Roman" panose="02020603050405020304" pitchFamily="18" charset="0"/>
                <a:cs typeface="Arial" panose="020B0604020202020204" pitchFamily="34" charset="0"/>
              </a:rPr>
              <a:t>Amīr</a:t>
            </a:r>
            <a:r>
              <a:rPr kumimoji="0" lang="en-US" altLang="en-US" sz="1400" b="1" i="0" strike="noStrike" cap="none" normalizeH="0" baseline="0" dirty="0">
                <a:ln>
                  <a:noFill/>
                </a:ln>
                <a:effectLst/>
                <a:latin typeface="Arial" panose="020B0604020202020204" pitchFamily="34" charset="0"/>
                <a:ea typeface="Times New Roman" panose="02020603050405020304" pitchFamily="18" charset="0"/>
                <a:cs typeface="Arial" panose="020B0604020202020204" pitchFamily="34" charset="0"/>
              </a:rPr>
              <a:t> </a:t>
            </a:r>
            <a:r>
              <a:rPr kumimoji="0" lang="en-US" altLang="en-US" sz="1400" b="1" i="0" strike="noStrike" cap="none" normalizeH="0" baseline="0" dirty="0" err="1">
                <a:ln>
                  <a:noFill/>
                </a:ln>
                <a:effectLst/>
                <a:latin typeface="Arial" panose="020B0604020202020204" pitchFamily="34" charset="0"/>
                <a:ea typeface="Times New Roman" panose="02020603050405020304" pitchFamily="18" charset="0"/>
                <a:cs typeface="Arial" panose="020B0604020202020204" pitchFamily="34" charset="0"/>
              </a:rPr>
              <a:t>Khusrau</a:t>
            </a:r>
            <a:r>
              <a:rPr kumimoji="0" lang="en-US" altLang="en-US" sz="1400" b="0" i="0" strike="noStrike" cap="none" normalizeH="0" baseline="0" dirty="0">
                <a:ln>
                  <a:noFill/>
                </a:ln>
                <a:effectLst/>
                <a:latin typeface="Arial" panose="020B0604020202020204" pitchFamily="34" charset="0"/>
                <a:ea typeface="Times New Roman" panose="02020603050405020304" pitchFamily="18" charset="0"/>
                <a:cs typeface="Arial" panose="020B0604020202020204" pitchFamily="34" charset="0"/>
              </a:rPr>
              <a:t>, was an Indian Sufi singer, musician, poet and scholar who lived during the period of the Delhi Sultanate. He is an iconic figure in the cultural history of the Indian subcontinent.  He was a mystic and a spiritual disciple of </a:t>
            </a:r>
            <a:r>
              <a:rPr kumimoji="0" lang="en-US" altLang="en-US" sz="1400" b="0" i="0" strike="noStrike" cap="none" normalizeH="0" baseline="0" dirty="0">
                <a:ln>
                  <a:noFill/>
                </a:ln>
                <a:effectLst/>
                <a:latin typeface="Arial" panose="020B0604020202020204" pitchFamily="34" charset="0"/>
                <a:ea typeface="Times New Roman" panose="02020603050405020304" pitchFamily="18" charset="0"/>
                <a:cs typeface="Arial" panose="020B0604020202020204" pitchFamily="34" charset="0"/>
                <a:hlinkClick r:id="rId2" tooltip="Nizamuddin Auliya">
                  <a:extLst>
                    <a:ext uri="{A12FA001-AC4F-418D-AE19-62706E023703}">
                      <ahyp:hlinkClr xmlns:ahyp="http://schemas.microsoft.com/office/drawing/2018/hyperlinkcolor" val="tx"/>
                    </a:ext>
                  </a:extLst>
                </a:hlinkClick>
              </a:rPr>
              <a:t>Nizamuddin </a:t>
            </a:r>
            <a:r>
              <a:rPr kumimoji="0" lang="en-US" altLang="en-US" sz="1400" b="0" i="0" strike="noStrike" cap="none" normalizeH="0" baseline="0" dirty="0" err="1">
                <a:ln>
                  <a:noFill/>
                </a:ln>
                <a:effectLst/>
                <a:latin typeface="Arial" panose="020B0604020202020204" pitchFamily="34" charset="0"/>
                <a:ea typeface="Times New Roman" panose="02020603050405020304" pitchFamily="18" charset="0"/>
                <a:cs typeface="Arial" panose="020B0604020202020204" pitchFamily="34" charset="0"/>
                <a:hlinkClick r:id="rId2" tooltip="Nizamuddin Auliya">
                  <a:extLst>
                    <a:ext uri="{A12FA001-AC4F-418D-AE19-62706E023703}">
                      <ahyp:hlinkClr xmlns:ahyp="http://schemas.microsoft.com/office/drawing/2018/hyperlinkcolor" val="tx"/>
                    </a:ext>
                  </a:extLst>
                </a:hlinkClick>
              </a:rPr>
              <a:t>Auliya</a:t>
            </a:r>
            <a:r>
              <a:rPr kumimoji="0" lang="en-US" altLang="en-US" sz="1400" b="0" i="0" strike="noStrike" cap="none" normalizeH="0" baseline="0" dirty="0">
                <a:ln>
                  <a:noFill/>
                </a:ln>
                <a:effectLst/>
                <a:latin typeface="Arial" panose="020B0604020202020204" pitchFamily="34" charset="0"/>
                <a:ea typeface="Times New Roman" panose="02020603050405020304" pitchFamily="18" charset="0"/>
                <a:cs typeface="Arial" panose="020B0604020202020204" pitchFamily="34" charset="0"/>
              </a:rPr>
              <a:t> of Delhi, India. He wrote poetry primarily in Persian, but also in </a:t>
            </a:r>
            <a:r>
              <a:rPr kumimoji="0" lang="en-US" altLang="en-US" sz="1400" b="0" i="0" strike="noStrike" cap="none" normalizeH="0" baseline="0" dirty="0" err="1">
                <a:ln>
                  <a:noFill/>
                </a:ln>
                <a:effectLst/>
                <a:latin typeface="Arial" panose="020B0604020202020204" pitchFamily="34" charset="0"/>
                <a:ea typeface="Times New Roman" panose="02020603050405020304" pitchFamily="18" charset="0"/>
                <a:cs typeface="Arial" panose="020B0604020202020204" pitchFamily="34" charset="0"/>
              </a:rPr>
              <a:t>Hindavi</a:t>
            </a:r>
            <a:r>
              <a:rPr kumimoji="0" lang="en-US" altLang="en-US" sz="1400" b="0" i="0" strike="noStrike" cap="none" normalizeH="0" baseline="0" dirty="0">
                <a:ln>
                  <a:noFill/>
                </a:ln>
                <a:effectLst/>
                <a:latin typeface="Arial" panose="020B0604020202020204" pitchFamily="34" charset="0"/>
                <a:ea typeface="Times New Roman" panose="02020603050405020304" pitchFamily="18" charset="0"/>
                <a:cs typeface="Arial" panose="020B0604020202020204" pitchFamily="34" charset="0"/>
              </a:rPr>
              <a:t>. A vocabulary in verse, the </a:t>
            </a:r>
            <a:r>
              <a:rPr kumimoji="0" lang="en-US" altLang="en-US" sz="1400" b="0" i="1" strike="noStrike" cap="none" normalizeH="0" baseline="0" dirty="0" err="1">
                <a:ln>
                  <a:noFill/>
                </a:ln>
                <a:effectLst/>
                <a:latin typeface="Arial" panose="020B0604020202020204" pitchFamily="34" charset="0"/>
                <a:ea typeface="Times New Roman" panose="02020603050405020304" pitchFamily="18" charset="0"/>
                <a:cs typeface="Arial" panose="020B0604020202020204" pitchFamily="34" charset="0"/>
              </a:rPr>
              <a:t>Ḳhāliq</a:t>
            </a:r>
            <a:r>
              <a:rPr kumimoji="0" lang="en-US" altLang="en-US" sz="1400" b="0" i="1" strike="noStrike" cap="none" normalizeH="0" baseline="0" dirty="0">
                <a:ln>
                  <a:noFill/>
                </a:ln>
                <a:effectLst/>
                <a:latin typeface="Arial" panose="020B0604020202020204" pitchFamily="34" charset="0"/>
                <a:ea typeface="Times New Roman" panose="02020603050405020304" pitchFamily="18" charset="0"/>
                <a:cs typeface="Arial" panose="020B0604020202020204" pitchFamily="34" charset="0"/>
              </a:rPr>
              <a:t> </a:t>
            </a:r>
            <a:r>
              <a:rPr kumimoji="0" lang="en-US" altLang="en-US" sz="1400" b="0" i="1" strike="noStrike" cap="none" normalizeH="0" baseline="0" dirty="0" err="1">
                <a:ln>
                  <a:noFill/>
                </a:ln>
                <a:effectLst/>
                <a:latin typeface="Arial" panose="020B0604020202020204" pitchFamily="34" charset="0"/>
                <a:ea typeface="Times New Roman" panose="02020603050405020304" pitchFamily="18" charset="0"/>
                <a:cs typeface="Arial" panose="020B0604020202020204" pitchFamily="34" charset="0"/>
              </a:rPr>
              <a:t>Bārī</a:t>
            </a:r>
            <a:r>
              <a:rPr kumimoji="0" lang="en-US" altLang="en-US" sz="1400" b="0" i="0" strike="noStrike" cap="none" normalizeH="0" baseline="0" dirty="0">
                <a:ln>
                  <a:noFill/>
                </a:ln>
                <a:effectLst/>
                <a:latin typeface="Arial" panose="020B0604020202020204" pitchFamily="34" charset="0"/>
                <a:ea typeface="Times New Roman" panose="02020603050405020304" pitchFamily="18" charset="0"/>
                <a:cs typeface="Arial" panose="020B0604020202020204" pitchFamily="34" charset="0"/>
              </a:rPr>
              <a:t>, containing Arabic, Persian and </a:t>
            </a:r>
            <a:r>
              <a:rPr kumimoji="0" lang="en-US" altLang="en-US" sz="1400" b="0" i="0" strike="noStrike" cap="none" normalizeH="0" baseline="0" dirty="0" err="1">
                <a:ln>
                  <a:noFill/>
                </a:ln>
                <a:effectLst/>
                <a:latin typeface="Arial" panose="020B0604020202020204" pitchFamily="34" charset="0"/>
                <a:ea typeface="Times New Roman" panose="02020603050405020304" pitchFamily="18" charset="0"/>
                <a:cs typeface="Arial" panose="020B0604020202020204" pitchFamily="34" charset="0"/>
              </a:rPr>
              <a:t>Hindavi</a:t>
            </a:r>
            <a:r>
              <a:rPr kumimoji="0" lang="en-US" altLang="en-US" sz="1400" b="0" i="0" strike="noStrike" cap="none" normalizeH="0" baseline="0" dirty="0">
                <a:ln>
                  <a:noFill/>
                </a:ln>
                <a:effectLst/>
                <a:latin typeface="Arial" panose="020B0604020202020204" pitchFamily="34" charset="0"/>
                <a:ea typeface="Times New Roman" panose="02020603050405020304" pitchFamily="18" charset="0"/>
                <a:cs typeface="Arial" panose="020B0604020202020204" pitchFamily="34" charset="0"/>
              </a:rPr>
              <a:t> terms is often attributed to him. </a:t>
            </a:r>
            <a:r>
              <a:rPr kumimoji="0" lang="en-US" altLang="en-US" sz="1400" b="0" i="0" strike="noStrike" cap="none" normalizeH="0" baseline="0" dirty="0" err="1">
                <a:ln>
                  <a:noFill/>
                </a:ln>
                <a:effectLst/>
                <a:latin typeface="Arial" panose="020B0604020202020204" pitchFamily="34" charset="0"/>
                <a:ea typeface="Times New Roman" panose="02020603050405020304" pitchFamily="18" charset="0"/>
                <a:cs typeface="Arial" panose="020B0604020202020204" pitchFamily="34" charset="0"/>
              </a:rPr>
              <a:t>Khusrau</a:t>
            </a:r>
            <a:r>
              <a:rPr kumimoji="0" lang="en-US" altLang="en-US" sz="1400" b="0" i="0" strike="noStrike" cap="none" normalizeH="0" baseline="0" dirty="0">
                <a:ln>
                  <a:noFill/>
                </a:ln>
                <a:effectLst/>
                <a:latin typeface="Arial" panose="020B0604020202020204" pitchFamily="34" charset="0"/>
                <a:ea typeface="Times New Roman" panose="02020603050405020304" pitchFamily="18" charset="0"/>
                <a:cs typeface="Arial" panose="020B0604020202020204" pitchFamily="34" charset="0"/>
              </a:rPr>
              <a:t> is sometimes referred to as the "voice of India" or "Parrot of India" (</a:t>
            </a:r>
            <a:r>
              <a:rPr kumimoji="0" lang="en-US" altLang="en-US" sz="1400" b="0" i="1" strike="noStrike" cap="none" normalizeH="0" baseline="0" dirty="0" err="1">
                <a:ln>
                  <a:noFill/>
                </a:ln>
                <a:effectLst/>
                <a:latin typeface="Arial" panose="020B0604020202020204" pitchFamily="34" charset="0"/>
                <a:ea typeface="Times New Roman" panose="02020603050405020304" pitchFamily="18" charset="0"/>
                <a:cs typeface="Arial" panose="020B0604020202020204" pitchFamily="34" charset="0"/>
              </a:rPr>
              <a:t>Tuti</a:t>
            </a:r>
            <a:r>
              <a:rPr kumimoji="0" lang="en-US" altLang="en-US" sz="1400" b="0" i="1" strike="noStrike" cap="none" normalizeH="0" baseline="0" dirty="0">
                <a:ln>
                  <a:noFill/>
                </a:ln>
                <a:effectLst/>
                <a:latin typeface="Arial" panose="020B0604020202020204" pitchFamily="34" charset="0"/>
                <a:ea typeface="Times New Roman" panose="02020603050405020304" pitchFamily="18" charset="0"/>
                <a:cs typeface="Arial" panose="020B0604020202020204" pitchFamily="34" charset="0"/>
              </a:rPr>
              <a:t>-e-Hind</a:t>
            </a:r>
            <a:r>
              <a:rPr kumimoji="0" lang="en-US" altLang="en-US" sz="1400" b="0" i="0" strike="noStrike" cap="none" normalizeH="0" baseline="0" dirty="0">
                <a:ln>
                  <a:noFill/>
                </a:ln>
                <a:effectLst/>
                <a:latin typeface="Arial" panose="020B0604020202020204" pitchFamily="34" charset="0"/>
                <a:ea typeface="Times New Roman" panose="02020603050405020304" pitchFamily="18" charset="0"/>
                <a:cs typeface="Arial" panose="020B0604020202020204" pitchFamily="34" charset="0"/>
              </a:rPr>
              <a:t>) and has been called the "father of Urdu literature”. </a:t>
            </a:r>
          </a:p>
          <a:p>
            <a:pPr marL="0" marR="0" lvl="0" indent="0" defTabSz="914400" rtl="0" eaLnBrk="0" fontAlgn="base" latinLnBrk="0" hangingPunct="0">
              <a:lnSpc>
                <a:spcPct val="100000"/>
              </a:lnSpc>
              <a:spcBef>
                <a:spcPct val="0"/>
              </a:spcBef>
              <a:spcAft>
                <a:spcPts val="600"/>
              </a:spcAft>
              <a:buClrTx/>
              <a:buSzTx/>
              <a:buFontTx/>
              <a:buNone/>
              <a:tabLst/>
            </a:pPr>
            <a:endParaRPr lang="en-US" altLang="en-US" sz="1400" dirty="0">
              <a:latin typeface="Arial" panose="020B0604020202020204" pitchFamily="34" charset="0"/>
              <a:ea typeface="Times New Roman" panose="02020603050405020304" pitchFamily="18" charset="0"/>
              <a:cs typeface="Arial" panose="020B0604020202020204" pitchFamily="34" charset="0"/>
            </a:endParaRPr>
          </a:p>
          <a:p>
            <a:pPr marL="0" marR="0" lvl="0" indent="0" defTabSz="914400" rtl="0" eaLnBrk="0" fontAlgn="base" latinLnBrk="0" hangingPunct="0">
              <a:lnSpc>
                <a:spcPct val="100000"/>
              </a:lnSpc>
              <a:spcBef>
                <a:spcPct val="0"/>
              </a:spcBef>
              <a:spcAft>
                <a:spcPts val="600"/>
              </a:spcAft>
              <a:buClrTx/>
              <a:buSzTx/>
              <a:buFontTx/>
              <a:buNone/>
              <a:tabLst/>
            </a:pPr>
            <a:r>
              <a:rPr lang="en-US" sz="1400" b="0" i="0" dirty="0" err="1">
                <a:effectLst/>
                <a:latin typeface="Arial" panose="020B0604020202020204" pitchFamily="34" charset="0"/>
                <a:cs typeface="Arial" panose="020B0604020202020204" pitchFamily="34" charset="0"/>
              </a:rPr>
              <a:t>Khusrau</a:t>
            </a:r>
            <a:r>
              <a:rPr lang="en-US" sz="1400" b="0" i="0" dirty="0">
                <a:effectLst/>
                <a:latin typeface="Arial" panose="020B0604020202020204" pitchFamily="34" charset="0"/>
                <a:cs typeface="Arial" panose="020B0604020202020204" pitchFamily="34" charset="0"/>
              </a:rPr>
              <a:t> is regarded as the "father of qawwali" (a devotional form of singing of the Sufis in the Indian subcontinent), and introduced the ghazal style of song into India, both of which still exist widely in India and Pakistan. </a:t>
            </a:r>
            <a:r>
              <a:rPr lang="en-US" sz="1400" b="0" i="0" dirty="0" err="1">
                <a:effectLst/>
                <a:latin typeface="Arial" panose="020B0604020202020204" pitchFamily="34" charset="0"/>
                <a:cs typeface="Arial" panose="020B0604020202020204" pitchFamily="34" charset="0"/>
              </a:rPr>
              <a:t>Khusrau</a:t>
            </a:r>
            <a:r>
              <a:rPr lang="en-US" sz="1400" b="0" i="0" dirty="0">
                <a:effectLst/>
                <a:latin typeface="Arial" panose="020B0604020202020204" pitchFamily="34" charset="0"/>
                <a:cs typeface="Arial" panose="020B0604020202020204" pitchFamily="34" charset="0"/>
              </a:rPr>
              <a:t> was an expert in many styles of Persian poetry which were developed in medieval Persia, from </a:t>
            </a:r>
            <a:r>
              <a:rPr lang="en-US" sz="1400" b="0" i="0" strike="noStrike" dirty="0" err="1">
                <a:effectLst/>
                <a:latin typeface="Arial" panose="020B0604020202020204" pitchFamily="34" charset="0"/>
                <a:cs typeface="Arial" panose="020B0604020202020204" pitchFamily="34" charset="0"/>
                <a:hlinkClick r:id="rId3" tooltip="Khaqani">
                  <a:extLst>
                    <a:ext uri="{A12FA001-AC4F-418D-AE19-62706E023703}">
                      <ahyp:hlinkClr xmlns:ahyp="http://schemas.microsoft.com/office/drawing/2018/hyperlinkcolor" val="tx"/>
                    </a:ext>
                  </a:extLst>
                </a:hlinkClick>
              </a:rPr>
              <a:t>Khāqānī's</a:t>
            </a:r>
            <a:r>
              <a:rPr lang="en-US" sz="1400" b="0" i="0" dirty="0">
                <a:effectLst/>
                <a:latin typeface="Arial" panose="020B0604020202020204" pitchFamily="34" charset="0"/>
                <a:cs typeface="Arial" panose="020B0604020202020204" pitchFamily="34" charset="0"/>
              </a:rPr>
              <a:t> </a:t>
            </a:r>
            <a:r>
              <a:rPr lang="en-US" sz="1400" b="0" i="1" strike="noStrike" dirty="0" err="1">
                <a:effectLst/>
                <a:latin typeface="Arial" panose="020B0604020202020204" pitchFamily="34" charset="0"/>
                <a:cs typeface="Arial" panose="020B0604020202020204" pitchFamily="34" charset="0"/>
                <a:hlinkClick r:id="rId4" tooltip="Qasida">
                  <a:extLst>
                    <a:ext uri="{A12FA001-AC4F-418D-AE19-62706E023703}">
                      <ahyp:hlinkClr xmlns:ahyp="http://schemas.microsoft.com/office/drawing/2018/hyperlinkcolor" val="tx"/>
                    </a:ext>
                  </a:extLst>
                </a:hlinkClick>
              </a:rPr>
              <a:t>qasidas</a:t>
            </a:r>
            <a:r>
              <a:rPr lang="en-US" sz="1400" b="0" i="0" dirty="0">
                <a:effectLst/>
                <a:latin typeface="Arial" panose="020B0604020202020204" pitchFamily="34" charset="0"/>
                <a:cs typeface="Arial" panose="020B0604020202020204" pitchFamily="34" charset="0"/>
              </a:rPr>
              <a:t> to </a:t>
            </a:r>
            <a:r>
              <a:rPr lang="en-US" sz="1400" b="0" i="0" strike="noStrike" dirty="0" err="1">
                <a:effectLst/>
                <a:latin typeface="Arial" panose="020B0604020202020204" pitchFamily="34" charset="0"/>
                <a:cs typeface="Arial" panose="020B0604020202020204" pitchFamily="34" charset="0"/>
                <a:hlinkClick r:id="rId5" tooltip="Nizami Ganjavi">
                  <a:extLst>
                    <a:ext uri="{A12FA001-AC4F-418D-AE19-62706E023703}">
                      <ahyp:hlinkClr xmlns:ahyp="http://schemas.microsoft.com/office/drawing/2018/hyperlinkcolor" val="tx"/>
                    </a:ext>
                  </a:extLst>
                </a:hlinkClick>
              </a:rPr>
              <a:t>Nizami's</a:t>
            </a:r>
            <a:r>
              <a:rPr lang="en-US" sz="1400" b="0" i="0" dirty="0">
                <a:effectLst/>
                <a:latin typeface="Arial" panose="020B0604020202020204" pitchFamily="34" charset="0"/>
                <a:cs typeface="Arial" panose="020B0604020202020204" pitchFamily="34" charset="0"/>
              </a:rPr>
              <a:t> </a:t>
            </a:r>
            <a:r>
              <a:rPr lang="en-US" sz="1400" b="0" i="1" dirty="0" err="1">
                <a:effectLst/>
                <a:latin typeface="Arial" panose="020B0604020202020204" pitchFamily="34" charset="0"/>
                <a:cs typeface="Arial" panose="020B0604020202020204" pitchFamily="34" charset="0"/>
              </a:rPr>
              <a:t>khamsa</a:t>
            </a:r>
            <a:r>
              <a:rPr lang="en-US" sz="1400" b="0" i="0" dirty="0">
                <a:effectLst/>
                <a:latin typeface="Arial" panose="020B0604020202020204" pitchFamily="34" charset="0"/>
                <a:cs typeface="Arial" panose="020B0604020202020204" pitchFamily="34" charset="0"/>
              </a:rPr>
              <a:t>. He used 11 metrical schemes with 35 distinct divisions. He wrote in many verse forms including ghazal, </a:t>
            </a:r>
            <a:r>
              <a:rPr lang="en-US" sz="1400" b="0" i="0" dirty="0" err="1">
                <a:effectLst/>
                <a:latin typeface="Arial" panose="020B0604020202020204" pitchFamily="34" charset="0"/>
                <a:cs typeface="Arial" panose="020B0604020202020204" pitchFamily="34" charset="0"/>
              </a:rPr>
              <a:t>masnavi</a:t>
            </a:r>
            <a:r>
              <a:rPr lang="en-US" sz="1400" b="0" i="0" dirty="0">
                <a:effectLst/>
                <a:latin typeface="Arial" panose="020B0604020202020204" pitchFamily="34" charset="0"/>
                <a:cs typeface="Arial" panose="020B0604020202020204" pitchFamily="34" charset="0"/>
              </a:rPr>
              <a:t>, </a:t>
            </a:r>
            <a:r>
              <a:rPr lang="en-US" sz="1400" b="0" i="0" dirty="0" err="1">
                <a:effectLst/>
                <a:latin typeface="Arial" panose="020B0604020202020204" pitchFamily="34" charset="0"/>
                <a:cs typeface="Arial" panose="020B0604020202020204" pitchFamily="34" charset="0"/>
              </a:rPr>
              <a:t>qata</a:t>
            </a:r>
            <a:r>
              <a:rPr lang="en-US" sz="1400" b="0" i="0" dirty="0">
                <a:effectLst/>
                <a:latin typeface="Arial" panose="020B0604020202020204" pitchFamily="34" charset="0"/>
                <a:cs typeface="Arial" panose="020B0604020202020204" pitchFamily="34" charset="0"/>
              </a:rPr>
              <a:t>, rubai, do-</a:t>
            </a:r>
            <a:r>
              <a:rPr lang="en-US" sz="1400" b="0" i="0" dirty="0" err="1">
                <a:effectLst/>
                <a:latin typeface="Arial" panose="020B0604020202020204" pitchFamily="34" charset="0"/>
                <a:cs typeface="Arial" panose="020B0604020202020204" pitchFamily="34" charset="0"/>
              </a:rPr>
              <a:t>baiti</a:t>
            </a:r>
            <a:r>
              <a:rPr lang="en-US" sz="1400" b="0" i="0" dirty="0">
                <a:effectLst/>
                <a:latin typeface="Arial" panose="020B0604020202020204" pitchFamily="34" charset="0"/>
                <a:cs typeface="Arial" panose="020B0604020202020204" pitchFamily="34" charset="0"/>
              </a:rPr>
              <a:t> and </a:t>
            </a:r>
            <a:r>
              <a:rPr lang="en-US" sz="1400" b="0" i="0" dirty="0" err="1">
                <a:effectLst/>
                <a:latin typeface="Arial" panose="020B0604020202020204" pitchFamily="34" charset="0"/>
                <a:cs typeface="Arial" panose="020B0604020202020204" pitchFamily="34" charset="0"/>
              </a:rPr>
              <a:t>tarkib</a:t>
            </a:r>
            <a:r>
              <a:rPr lang="en-US" sz="1400" b="0" i="0" dirty="0">
                <a:effectLst/>
                <a:latin typeface="Arial" panose="020B0604020202020204" pitchFamily="34" charset="0"/>
                <a:cs typeface="Arial" panose="020B0604020202020204" pitchFamily="34" charset="0"/>
              </a:rPr>
              <a:t>-band. His contribution to the development of the ghazal was significant.</a:t>
            </a:r>
          </a:p>
          <a:p>
            <a:pPr marL="0" marR="0" lvl="0" indent="0" defTabSz="914400" rtl="0" eaLnBrk="0" fontAlgn="base" latinLnBrk="0" hangingPunct="0">
              <a:lnSpc>
                <a:spcPct val="100000"/>
              </a:lnSpc>
              <a:spcBef>
                <a:spcPct val="0"/>
              </a:spcBef>
              <a:spcAft>
                <a:spcPts val="600"/>
              </a:spcAft>
              <a:buClrTx/>
              <a:buSzTx/>
              <a:buFontTx/>
              <a:buNone/>
              <a:tabLst/>
            </a:pPr>
            <a:r>
              <a:rPr lang="en-US" sz="1400" b="0" i="0" dirty="0" err="1">
                <a:effectLst/>
                <a:latin typeface="Arial" panose="020B0604020202020204" pitchFamily="34" charset="0"/>
              </a:rPr>
              <a:t>Khusrau</a:t>
            </a:r>
            <a:r>
              <a:rPr lang="en-US" sz="1400" b="0" i="0" dirty="0">
                <a:effectLst/>
                <a:latin typeface="Arial" panose="020B0604020202020204" pitchFamily="34" charset="0"/>
              </a:rPr>
              <a:t> is credited for the invention of the </a:t>
            </a:r>
            <a:r>
              <a:rPr lang="en-US" sz="1400" b="0" i="1" dirty="0">
                <a:effectLst/>
                <a:latin typeface="Arial" panose="020B0604020202020204" pitchFamily="34" charset="0"/>
              </a:rPr>
              <a:t>table</a:t>
            </a:r>
            <a:r>
              <a:rPr lang="en-US" sz="1400" b="0" i="0" dirty="0">
                <a:effectLst/>
                <a:latin typeface="Arial" panose="020B0604020202020204" pitchFamily="34" charset="0"/>
              </a:rPr>
              <a:t> and </a:t>
            </a:r>
            <a:r>
              <a:rPr lang="en-US" sz="1400" b="0" i="1" dirty="0">
                <a:effectLst/>
                <a:latin typeface="Arial" panose="020B0604020202020204" pitchFamily="34" charset="0"/>
              </a:rPr>
              <a:t>sitar</a:t>
            </a:r>
            <a:r>
              <a:rPr lang="en-US" sz="1400" b="0" i="0" dirty="0">
                <a:effectLst/>
                <a:latin typeface="Arial" panose="020B0604020202020204" pitchFamily="34" charset="0"/>
              </a:rPr>
              <a:t>. At the time, there were many versions of the </a:t>
            </a:r>
            <a:r>
              <a:rPr lang="en-US" sz="1400" b="0" i="1" dirty="0">
                <a:effectLst/>
                <a:latin typeface="Arial" panose="020B0604020202020204" pitchFamily="34" charset="0"/>
              </a:rPr>
              <a:t>Veena</a:t>
            </a:r>
            <a:r>
              <a:rPr lang="en-US" sz="1400" b="0" i="0" dirty="0">
                <a:effectLst/>
                <a:latin typeface="Arial" panose="020B0604020202020204" pitchFamily="34" charset="0"/>
              </a:rPr>
              <a:t> in India. He rechristened the 3 stringed </a:t>
            </a:r>
            <a:r>
              <a:rPr lang="en-US" sz="1400" b="0" i="1" dirty="0" err="1">
                <a:effectLst/>
                <a:latin typeface="Arial" panose="020B0604020202020204" pitchFamily="34" charset="0"/>
              </a:rPr>
              <a:t>Tritantri</a:t>
            </a:r>
            <a:r>
              <a:rPr lang="en-US" sz="1400" b="0" i="1" dirty="0">
                <a:effectLst/>
                <a:latin typeface="Arial" panose="020B0604020202020204" pitchFamily="34" charset="0"/>
              </a:rPr>
              <a:t> </a:t>
            </a:r>
            <a:r>
              <a:rPr lang="en-US" sz="1400" b="0" i="0" dirty="0">
                <a:effectLst/>
                <a:latin typeface="Arial" panose="020B0604020202020204" pitchFamily="34" charset="0"/>
              </a:rPr>
              <a:t>Veena as a </a:t>
            </a:r>
            <a:r>
              <a:rPr lang="en-US" sz="1400" b="0" i="1" dirty="0" err="1">
                <a:effectLst/>
                <a:latin typeface="Arial" panose="020B0604020202020204" pitchFamily="34" charset="0"/>
              </a:rPr>
              <a:t>Setar</a:t>
            </a:r>
            <a:r>
              <a:rPr lang="en-US" sz="1400" b="0" i="0" dirty="0">
                <a:effectLst/>
                <a:latin typeface="Arial" panose="020B0604020202020204" pitchFamily="34" charset="0"/>
              </a:rPr>
              <a:t> (Persian for 3 stringed), which eventually became known as the </a:t>
            </a:r>
            <a:r>
              <a:rPr lang="en-US" sz="1400" b="1" i="1" dirty="0">
                <a:effectLst/>
                <a:latin typeface="Arial" panose="020B0604020202020204" pitchFamily="34" charset="0"/>
              </a:rPr>
              <a:t>sitar. </a:t>
            </a:r>
          </a:p>
          <a:p>
            <a:pPr marL="0" marR="0" lvl="0" indent="0" defTabSz="914400" rtl="0" eaLnBrk="0" fontAlgn="base" latinLnBrk="0" hangingPunct="0">
              <a:spcBef>
                <a:spcPct val="0"/>
              </a:spcBef>
              <a:spcAft>
                <a:spcPts val="600"/>
              </a:spcAft>
              <a:buClrTx/>
              <a:buSzTx/>
              <a:buFontTx/>
              <a:buNone/>
              <a:tabLst/>
            </a:pPr>
            <a:endParaRPr lang="en-US" sz="1200" b="0" i="1" dirty="0">
              <a:effectLst/>
              <a:latin typeface="Arial" panose="020B0604020202020204" pitchFamily="34" charset="0"/>
              <a:cs typeface="Arial" panose="020B0604020202020204" pitchFamily="34" charset="0"/>
            </a:endParaRPr>
          </a:p>
          <a:p>
            <a:pPr marL="0" marR="0" lvl="0" indent="0" defTabSz="914400" rtl="0" eaLnBrk="0" fontAlgn="base" latinLnBrk="0" hangingPunct="0">
              <a:spcBef>
                <a:spcPct val="0"/>
              </a:spcBef>
              <a:spcAft>
                <a:spcPts val="600"/>
              </a:spcAft>
              <a:buClrTx/>
              <a:buSzTx/>
              <a:buFontTx/>
              <a:buNone/>
              <a:tabLst/>
            </a:pPr>
            <a:endParaRPr kumimoji="0" lang="en-US" altLang="en-US" sz="1200" b="0" i="0" strike="noStrike" cap="none" normalizeH="0" baseline="0" dirty="0">
              <a:ln>
                <a:noFill/>
              </a:ln>
              <a:effectLst/>
              <a:latin typeface="Arial" panose="020B0604020202020204" pitchFamily="34" charset="0"/>
              <a:ea typeface="Times New Roman" panose="02020603050405020304" pitchFamily="18" charset="0"/>
              <a:cs typeface="Arial" panose="020B0604020202020204" pitchFamily="34" charset="0"/>
            </a:endParaRPr>
          </a:p>
          <a:p>
            <a:pPr marL="0" marR="0" lvl="0" indent="0" defTabSz="914400" rtl="0" eaLnBrk="0" fontAlgn="base" latinLnBrk="0" hangingPunct="0">
              <a:spcBef>
                <a:spcPct val="0"/>
              </a:spcBef>
              <a:spcAft>
                <a:spcPts val="600"/>
              </a:spcAft>
              <a:buClrTx/>
              <a:buSzTx/>
              <a:buFontTx/>
              <a:buNone/>
              <a:tabLst/>
            </a:pPr>
            <a:endParaRPr kumimoji="0" lang="en-US" altLang="en-US" sz="1200" b="0" i="0" u="none" strike="noStrike" cap="none" normalizeH="0" baseline="0" dirty="0">
              <a:ln>
                <a:noFill/>
              </a:ln>
              <a:effectLst/>
              <a:latin typeface="Arial" panose="020B0604020202020204" pitchFamily="34" charset="0"/>
            </a:endParaRPr>
          </a:p>
        </p:txBody>
      </p:sp>
      <p:pic>
        <p:nvPicPr>
          <p:cNvPr id="8" name="Picture 7" descr="A picture containing painting, drawing, art, artwork&#10;&#10;Description automatically generated">
            <a:extLst>
              <a:ext uri="{FF2B5EF4-FFF2-40B4-BE49-F238E27FC236}">
                <a16:creationId xmlns:a16="http://schemas.microsoft.com/office/drawing/2014/main" id="{A8EFAE15-27FB-3E26-0D91-101D8310229C}"/>
              </a:ext>
            </a:extLst>
          </p:cNvPr>
          <p:cNvPicPr>
            <a:picLocks noChangeAspect="1"/>
          </p:cNvPicPr>
          <p:nvPr/>
        </p:nvPicPr>
        <p:blipFill rotWithShape="1">
          <a:blip r:embed="rId6">
            <a:extLst>
              <a:ext uri="{28A0092B-C50C-407E-A947-70E740481C1C}">
                <a14:useLocalDpi xmlns:a14="http://schemas.microsoft.com/office/drawing/2010/main" val="0"/>
              </a:ext>
            </a:extLst>
          </a:blip>
          <a:srcRect l="16807" r="9113" b="-3"/>
          <a:stretch/>
        </p:blipFill>
        <p:spPr>
          <a:xfrm>
            <a:off x="7675658" y="2093976"/>
            <a:ext cx="3941064" cy="4096512"/>
          </a:xfrm>
          <a:prstGeom prst="rect">
            <a:avLst/>
          </a:prstGeom>
        </p:spPr>
      </p:pic>
    </p:spTree>
    <p:extLst>
      <p:ext uri="{BB962C8B-B14F-4D97-AF65-F5344CB8AC3E}">
        <p14:creationId xmlns:p14="http://schemas.microsoft.com/office/powerpoint/2010/main" val="963263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B5E2835-4E47-45B3-9CFE-732FF7B054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ainting of two people&#10;&#10;Description automatically generated with medium confidence">
            <a:extLst>
              <a:ext uri="{FF2B5EF4-FFF2-40B4-BE49-F238E27FC236}">
                <a16:creationId xmlns:a16="http://schemas.microsoft.com/office/drawing/2014/main" id="{7FD5E056-0B1F-DB98-4FEB-C7791E471F13}"/>
              </a:ext>
            </a:extLst>
          </p:cNvPr>
          <p:cNvPicPr>
            <a:picLocks noChangeAspect="1"/>
          </p:cNvPicPr>
          <p:nvPr/>
        </p:nvPicPr>
        <p:blipFill rotWithShape="1">
          <a:blip r:embed="rId2">
            <a:extLst>
              <a:ext uri="{28A0092B-C50C-407E-A947-70E740481C1C}">
                <a14:useLocalDpi xmlns:a14="http://schemas.microsoft.com/office/drawing/2010/main" val="0"/>
              </a:ext>
            </a:extLst>
          </a:blip>
          <a:srcRect r="26597"/>
          <a:stretch/>
        </p:blipFill>
        <p:spPr>
          <a:xfrm>
            <a:off x="3242695" y="10"/>
            <a:ext cx="8949305" cy="6857990"/>
          </a:xfrm>
          <a:custGeom>
            <a:avLst/>
            <a:gdLst/>
            <a:ahLst/>
            <a:cxnLst/>
            <a:rect l="l" t="t" r="r" b="b"/>
            <a:pathLst>
              <a:path w="8949307" h="6858000">
                <a:moveTo>
                  <a:pt x="0" y="0"/>
                </a:moveTo>
                <a:lnTo>
                  <a:pt x="8949307" y="0"/>
                </a:lnTo>
                <a:lnTo>
                  <a:pt x="8949307" y="6858000"/>
                </a:lnTo>
                <a:lnTo>
                  <a:pt x="0" y="6858000"/>
                </a:lnTo>
                <a:lnTo>
                  <a:pt x="62983" y="6788730"/>
                </a:lnTo>
                <a:cubicBezTo>
                  <a:pt x="773509" y="5928900"/>
                  <a:pt x="1212979" y="4741056"/>
                  <a:pt x="1212979" y="3429000"/>
                </a:cubicBezTo>
                <a:cubicBezTo>
                  <a:pt x="1212979" y="2116944"/>
                  <a:pt x="773509" y="929100"/>
                  <a:pt x="62983" y="69271"/>
                </a:cubicBezTo>
                <a:close/>
              </a:path>
            </a:pathLst>
          </a:custGeom>
        </p:spPr>
      </p:pic>
      <p:sp useBgFill="1">
        <p:nvSpPr>
          <p:cNvPr id="12" name="Freeform: Shape 11">
            <a:extLst>
              <a:ext uri="{FF2B5EF4-FFF2-40B4-BE49-F238E27FC236}">
                <a16:creationId xmlns:a16="http://schemas.microsoft.com/office/drawing/2014/main" id="{5B45AD5D-AA52-4F7B-9362-576A39AD9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D5D5D5"/>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AEDD7960-4866-4399-BEF6-DD1431AB4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7B3F757-2DA9-82AC-C223-F01CC08CBA09}"/>
              </a:ext>
            </a:extLst>
          </p:cNvPr>
          <p:cNvSpPr>
            <a:spLocks noGrp="1"/>
          </p:cNvSpPr>
          <p:nvPr>
            <p:ph type="title"/>
          </p:nvPr>
        </p:nvSpPr>
        <p:spPr>
          <a:xfrm>
            <a:off x="371094" y="843534"/>
            <a:ext cx="3438144" cy="1124458"/>
          </a:xfrm>
        </p:spPr>
        <p:txBody>
          <a:bodyPr anchor="b">
            <a:normAutofit fontScale="90000"/>
          </a:bodyPr>
          <a:lstStyle/>
          <a:p>
            <a:r>
              <a:rPr lang="en-US" sz="3600" b="1" dirty="0">
                <a:solidFill>
                  <a:srgbClr val="C00000"/>
                </a:solidFill>
                <a:effectLst/>
                <a:latin typeface="Arial" panose="020B0604020202020204" pitchFamily="34" charset="0"/>
                <a:ea typeface="SimSun" panose="02010600030101010101" pitchFamily="2" charset="-122"/>
                <a:cs typeface="Arial" panose="020B0604020202020204" pitchFamily="34" charset="0"/>
              </a:rPr>
              <a:t>Tughluq Dynasty  </a:t>
            </a:r>
            <a:br>
              <a:rPr lang="en-US" sz="3600" b="1" dirty="0">
                <a:solidFill>
                  <a:srgbClr val="C00000"/>
                </a:solidFill>
                <a:effectLst/>
                <a:latin typeface="Arial" panose="020B0604020202020204" pitchFamily="34" charset="0"/>
                <a:ea typeface="SimSun" panose="02010600030101010101" pitchFamily="2" charset="-122"/>
                <a:cs typeface="Arial" panose="020B0604020202020204" pitchFamily="34" charset="0"/>
              </a:rPr>
            </a:br>
            <a:r>
              <a:rPr lang="en-US" sz="2700" b="1" dirty="0">
                <a:solidFill>
                  <a:srgbClr val="C00000"/>
                </a:solidFill>
                <a:effectLst/>
                <a:latin typeface="Arial" panose="020B0604020202020204" pitchFamily="34" charset="0"/>
                <a:ea typeface="SimSun" panose="02010600030101010101" pitchFamily="2" charset="-122"/>
                <a:cs typeface="Arial" panose="020B0604020202020204" pitchFamily="34" charset="0"/>
              </a:rPr>
              <a:t>[1320 – 1414]</a:t>
            </a:r>
            <a:br>
              <a:rPr lang="en-US" sz="2200" b="1" dirty="0">
                <a:effectLst/>
                <a:latin typeface="Arial" panose="020B0604020202020204" pitchFamily="34" charset="0"/>
                <a:ea typeface="SimSun" panose="02010600030101010101" pitchFamily="2" charset="-122"/>
                <a:cs typeface="Arial" panose="020B0604020202020204" pitchFamily="34" charset="0"/>
              </a:rPr>
            </a:br>
            <a:endParaRPr lang="en-US" sz="2200" dirty="0">
              <a:latin typeface="Arial" panose="020B0604020202020204" pitchFamily="34" charset="0"/>
              <a:cs typeface="Arial" panose="020B0604020202020204" pitchFamily="34" charset="0"/>
            </a:endParaRPr>
          </a:p>
        </p:txBody>
      </p:sp>
      <p:sp>
        <p:nvSpPr>
          <p:cNvPr id="16" name="Rectangle 15">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B41C0FE9-3E26-3008-1E04-C830397EFCB1}"/>
              </a:ext>
            </a:extLst>
          </p:cNvPr>
          <p:cNvSpPr>
            <a:spLocks noGrp="1"/>
          </p:cNvSpPr>
          <p:nvPr>
            <p:ph idx="1"/>
          </p:nvPr>
        </p:nvSpPr>
        <p:spPr>
          <a:xfrm>
            <a:off x="371094" y="2636797"/>
            <a:ext cx="3438906" cy="3745715"/>
          </a:xfrm>
        </p:spPr>
        <p:txBody>
          <a:bodyPr anchor="t">
            <a:normAutofit fontScale="92500"/>
          </a:bodyPr>
          <a:lstStyle/>
          <a:p>
            <a:pPr marL="342900" marR="0" lvl="0" indent="-342900">
              <a:lnSpc>
                <a:spcPct val="110000"/>
              </a:lnSpc>
              <a:spcBef>
                <a:spcPts val="0"/>
              </a:spcBef>
              <a:spcAft>
                <a:spcPts val="0"/>
              </a:spcAft>
              <a:tabLst>
                <a:tab pos="457200" algn="l"/>
              </a:tabLst>
            </a:pPr>
            <a:r>
              <a:rPr lang="en-US" dirty="0" err="1">
                <a:effectLst/>
                <a:latin typeface="Arial" panose="020B0604020202020204" pitchFamily="34" charset="0"/>
                <a:ea typeface="Times New Roman" panose="02020603050405020304" pitchFamily="18" charset="0"/>
                <a:cs typeface="Arial" panose="020B0604020202020204" pitchFamily="34" charset="0"/>
              </a:rPr>
              <a:t>Ghiyasuddin</a:t>
            </a:r>
            <a:r>
              <a:rPr lang="en-US" dirty="0">
                <a:effectLst/>
                <a:latin typeface="Arial" panose="020B0604020202020204" pitchFamily="34" charset="0"/>
                <a:ea typeface="Times New Roman" panose="02020603050405020304" pitchFamily="18" charset="0"/>
                <a:cs typeface="Arial" panose="020B0604020202020204" pitchFamily="34" charset="0"/>
              </a:rPr>
              <a:t> Tughluq </a:t>
            </a:r>
          </a:p>
          <a:p>
            <a:pPr marL="342900" marR="0" lvl="0" indent="-342900">
              <a:lnSpc>
                <a:spcPct val="110000"/>
              </a:lnSpc>
              <a:spcBef>
                <a:spcPts val="0"/>
              </a:spcBef>
              <a:spcAft>
                <a:spcPts val="0"/>
              </a:spcAft>
              <a:tabLst>
                <a:tab pos="457200" algn="l"/>
              </a:tabLst>
            </a:pPr>
            <a:r>
              <a:rPr lang="en-US" dirty="0">
                <a:effectLst/>
                <a:latin typeface="Arial" panose="020B0604020202020204" pitchFamily="34" charset="0"/>
                <a:ea typeface="Times New Roman" panose="02020603050405020304" pitchFamily="18" charset="0"/>
                <a:cs typeface="Arial" panose="020B0604020202020204" pitchFamily="34" charset="0"/>
              </a:rPr>
              <a:t>[1320-1324]</a:t>
            </a:r>
          </a:p>
          <a:p>
            <a:pPr marL="342900" marR="0" lvl="0" indent="-342900">
              <a:lnSpc>
                <a:spcPct val="110000"/>
              </a:lnSpc>
              <a:spcBef>
                <a:spcPts val="0"/>
              </a:spcBef>
              <a:spcAft>
                <a:spcPts val="0"/>
              </a:spcAft>
              <a:tabLst>
                <a:tab pos="457200" algn="l"/>
              </a:tabLst>
            </a:pPr>
            <a:r>
              <a:rPr lang="en-US" dirty="0">
                <a:effectLst/>
                <a:latin typeface="Arial" panose="020B0604020202020204" pitchFamily="34" charset="0"/>
                <a:ea typeface="Times New Roman" panose="02020603050405020304" pitchFamily="18" charset="0"/>
                <a:cs typeface="Arial" panose="020B0604020202020204" pitchFamily="34" charset="0"/>
              </a:rPr>
              <a:t>Muhammad Tughluq </a:t>
            </a:r>
          </a:p>
          <a:p>
            <a:pPr marL="342900" marR="0" lvl="0" indent="-342900">
              <a:lnSpc>
                <a:spcPct val="110000"/>
              </a:lnSpc>
              <a:spcBef>
                <a:spcPts val="0"/>
              </a:spcBef>
              <a:spcAft>
                <a:spcPts val="0"/>
              </a:spcAft>
              <a:tabLst>
                <a:tab pos="457200" algn="l"/>
              </a:tabLst>
            </a:pPr>
            <a:r>
              <a:rPr lang="en-US" dirty="0">
                <a:effectLst/>
                <a:latin typeface="Arial" panose="020B0604020202020204" pitchFamily="34" charset="0"/>
                <a:ea typeface="Times New Roman" panose="02020603050405020304" pitchFamily="18" charset="0"/>
                <a:cs typeface="Arial" panose="020B0604020202020204" pitchFamily="34" charset="0"/>
              </a:rPr>
              <a:t>[1324 -1351]</a:t>
            </a:r>
          </a:p>
          <a:p>
            <a:pPr marL="342900" marR="0" lvl="0" indent="-342900">
              <a:lnSpc>
                <a:spcPct val="110000"/>
              </a:lnSpc>
              <a:spcBef>
                <a:spcPts val="0"/>
              </a:spcBef>
              <a:spcAft>
                <a:spcPts val="0"/>
              </a:spcAft>
              <a:tabLst>
                <a:tab pos="457200" algn="l"/>
              </a:tabLst>
            </a:pPr>
            <a:r>
              <a:rPr lang="en-US" dirty="0" err="1">
                <a:effectLst/>
                <a:latin typeface="Arial" panose="020B0604020202020204" pitchFamily="34" charset="0"/>
                <a:ea typeface="Times New Roman" panose="02020603050405020304" pitchFamily="18" charset="0"/>
                <a:cs typeface="Arial" panose="020B0604020202020204" pitchFamily="34" charset="0"/>
              </a:rPr>
              <a:t>Firuz</a:t>
            </a:r>
            <a:r>
              <a:rPr lang="en-US" dirty="0">
                <a:effectLst/>
                <a:latin typeface="Arial" panose="020B0604020202020204" pitchFamily="34" charset="0"/>
                <a:ea typeface="Times New Roman" panose="02020603050405020304" pitchFamily="18" charset="0"/>
                <a:cs typeface="Arial" panose="020B0604020202020204" pitchFamily="34" charset="0"/>
              </a:rPr>
              <a:t> Shah Tughluq [1351 -1388]</a:t>
            </a:r>
          </a:p>
          <a:p>
            <a:pPr marL="342900" marR="0" lvl="0" indent="-342900">
              <a:spcBef>
                <a:spcPts val="0"/>
              </a:spcBef>
              <a:spcAft>
                <a:spcPts val="0"/>
              </a:spcAft>
              <a:tabLst>
                <a:tab pos="457200" algn="l"/>
              </a:tabLst>
            </a:pPr>
            <a:endParaRPr lang="en-US" sz="1700" dirty="0">
              <a:effectLst/>
              <a:latin typeface="Arial" panose="020B0604020202020204" pitchFamily="34" charset="0"/>
              <a:ea typeface="Times New Roman" panose="02020603050405020304" pitchFamily="18" charset="0"/>
              <a:cs typeface="Arial" panose="020B0604020202020204" pitchFamily="34" charset="0"/>
            </a:endParaRPr>
          </a:p>
          <a:p>
            <a:endParaRPr lang="en-US" sz="1700" dirty="0"/>
          </a:p>
        </p:txBody>
      </p:sp>
    </p:spTree>
    <p:extLst>
      <p:ext uri="{BB962C8B-B14F-4D97-AF65-F5344CB8AC3E}">
        <p14:creationId xmlns:p14="http://schemas.microsoft.com/office/powerpoint/2010/main" val="503574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68F57-1516-A612-AB41-2155B0F5871E}"/>
              </a:ext>
            </a:extLst>
          </p:cNvPr>
          <p:cNvSpPr>
            <a:spLocks noGrp="1"/>
          </p:cNvSpPr>
          <p:nvPr>
            <p:ph type="title"/>
          </p:nvPr>
        </p:nvSpPr>
        <p:spPr>
          <a:xfrm>
            <a:off x="481013" y="3752849"/>
            <a:ext cx="3290887" cy="2452687"/>
          </a:xfrm>
        </p:spPr>
        <p:txBody>
          <a:bodyPr anchor="ctr">
            <a:normAutofit/>
          </a:bodyPr>
          <a:lstStyle/>
          <a:p>
            <a:endParaRPr lang="en-US" sz="3600"/>
          </a:p>
        </p:txBody>
      </p:sp>
      <p:pic>
        <p:nvPicPr>
          <p:cNvPr id="5" name="Picture 4" descr="A picture containing human face, text, poster, art&#10;&#10;Description automatically generated">
            <a:extLst>
              <a:ext uri="{FF2B5EF4-FFF2-40B4-BE49-F238E27FC236}">
                <a16:creationId xmlns:a16="http://schemas.microsoft.com/office/drawing/2014/main" id="{FF58E7EF-5D37-2949-33EE-01D4945F5C6F}"/>
              </a:ext>
            </a:extLst>
          </p:cNvPr>
          <p:cNvPicPr>
            <a:picLocks noChangeAspect="1"/>
          </p:cNvPicPr>
          <p:nvPr/>
        </p:nvPicPr>
        <p:blipFill rotWithShape="1">
          <a:blip r:embed="rId2">
            <a:extLst>
              <a:ext uri="{28A0092B-C50C-407E-A947-70E740481C1C}">
                <a14:useLocalDpi xmlns:a14="http://schemas.microsoft.com/office/drawing/2010/main" val="0"/>
              </a:ext>
            </a:extLst>
          </a:blip>
          <a:srcRect t="24909" b="20985"/>
          <a:stretch/>
        </p:blipFill>
        <p:spPr>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Content Placeholder 2">
            <a:extLst>
              <a:ext uri="{FF2B5EF4-FFF2-40B4-BE49-F238E27FC236}">
                <a16:creationId xmlns:a16="http://schemas.microsoft.com/office/drawing/2014/main" id="{46F1C040-0B47-E257-ABA8-0BCB920900AC}"/>
              </a:ext>
            </a:extLst>
          </p:cNvPr>
          <p:cNvSpPr>
            <a:spLocks noGrp="1"/>
          </p:cNvSpPr>
          <p:nvPr>
            <p:ph idx="1"/>
          </p:nvPr>
        </p:nvSpPr>
        <p:spPr>
          <a:xfrm>
            <a:off x="2442950" y="3548418"/>
            <a:ext cx="9266446" cy="3425588"/>
          </a:xfrm>
        </p:spPr>
        <p:txBody>
          <a:bodyPr anchor="ctr">
            <a:normAutofit fontScale="92500" lnSpcReduction="20000"/>
          </a:bodyPr>
          <a:lstStyle/>
          <a:p>
            <a:pPr marL="0" marR="0">
              <a:lnSpc>
                <a:spcPct val="110000"/>
              </a:lnSpc>
              <a:spcBef>
                <a:spcPts val="0"/>
              </a:spcBef>
              <a:spcAft>
                <a:spcPts val="0"/>
              </a:spcAft>
            </a:pPr>
            <a:r>
              <a:rPr lang="en-US" sz="1700" b="1" dirty="0" err="1">
                <a:solidFill>
                  <a:srgbClr val="C00000"/>
                </a:solidFill>
                <a:effectLst/>
                <a:latin typeface="Arial" panose="020B0604020202020204" pitchFamily="34" charset="0"/>
                <a:ea typeface="SimSun" panose="02010600030101010101" pitchFamily="2" charset="-122"/>
                <a:cs typeface="Arial" panose="020B0604020202020204" pitchFamily="34" charset="0"/>
              </a:rPr>
              <a:t>M.Tughluq</a:t>
            </a:r>
            <a:r>
              <a:rPr lang="en-US" sz="1700" b="1" dirty="0">
                <a:solidFill>
                  <a:srgbClr val="C00000"/>
                </a:solidFill>
                <a:effectLst/>
                <a:latin typeface="Arial" panose="020B0604020202020204" pitchFamily="34" charset="0"/>
                <a:ea typeface="SimSun" panose="02010600030101010101" pitchFamily="2" charset="-122"/>
                <a:cs typeface="Arial" panose="020B0604020202020204" pitchFamily="34" charset="0"/>
              </a:rPr>
              <a:t> offensive policy against Genghis</a:t>
            </a:r>
          </a:p>
          <a:p>
            <a:pPr marL="0" marR="0" indent="0">
              <a:lnSpc>
                <a:spcPct val="110000"/>
              </a:lnSpc>
              <a:spcBef>
                <a:spcPts val="0"/>
              </a:spcBef>
              <a:spcAft>
                <a:spcPts val="0"/>
              </a:spcAft>
              <a:buNone/>
            </a:pPr>
            <a:endParaRPr lang="en-US" sz="1600" b="1" dirty="0">
              <a:effectLst/>
              <a:latin typeface="Arial" panose="020B0604020202020204" pitchFamily="34" charset="0"/>
              <a:ea typeface="SimSun" panose="02010600030101010101" pitchFamily="2" charset="-122"/>
              <a:cs typeface="Arial" panose="020B0604020202020204" pitchFamily="34" charset="0"/>
            </a:endParaRPr>
          </a:p>
          <a:p>
            <a:pPr marL="342900" marR="0" lvl="0" indent="-342900">
              <a:lnSpc>
                <a:spcPct val="110000"/>
              </a:lnSpc>
              <a:spcBef>
                <a:spcPts val="0"/>
              </a:spcBef>
              <a:spcAft>
                <a:spcPts val="0"/>
              </a:spcAft>
              <a:buSzPts val="1000"/>
              <a:buFont typeface="Symbol" panose="05050102010706020507" pitchFamily="18" charset="2"/>
              <a:buChar char=""/>
              <a:tabLst>
                <a:tab pos="457200" algn="l"/>
              </a:tabLst>
            </a:pPr>
            <a:r>
              <a:rPr lang="en-US" sz="1600" dirty="0">
                <a:effectLst/>
                <a:latin typeface="Arial" panose="020B0604020202020204" pitchFamily="34" charset="0"/>
                <a:ea typeface="Times New Roman" panose="02020603050405020304" pitchFamily="18" charset="0"/>
                <a:cs typeface="Arial" panose="020B0604020202020204" pitchFamily="34" charset="0"/>
              </a:rPr>
              <a:t>The Mongol army was defeated earlier. </a:t>
            </a:r>
            <a:r>
              <a:rPr lang="en-US" sz="1600" dirty="0" err="1">
                <a:effectLst/>
                <a:latin typeface="Arial" panose="020B0604020202020204" pitchFamily="34" charset="0"/>
                <a:ea typeface="Times New Roman" panose="02020603050405020304" pitchFamily="18" charset="0"/>
                <a:cs typeface="Arial" panose="020B0604020202020204" pitchFamily="34" charset="0"/>
              </a:rPr>
              <a:t>M.Tughluq</a:t>
            </a:r>
            <a:r>
              <a:rPr lang="en-US" sz="1600" dirty="0">
                <a:effectLst/>
                <a:latin typeface="Arial" panose="020B0604020202020204" pitchFamily="34" charset="0"/>
                <a:ea typeface="Times New Roman" panose="02020603050405020304" pitchFamily="18" charset="0"/>
                <a:cs typeface="Arial" panose="020B0604020202020204" pitchFamily="34" charset="0"/>
              </a:rPr>
              <a:t> still raised a large standing army.</a:t>
            </a:r>
          </a:p>
          <a:p>
            <a:pPr marL="342900" marR="0" lvl="0" indent="-342900">
              <a:lnSpc>
                <a:spcPct val="110000"/>
              </a:lnSpc>
              <a:spcBef>
                <a:spcPts val="0"/>
              </a:spcBef>
              <a:spcAft>
                <a:spcPts val="0"/>
              </a:spcAft>
              <a:buSzPts val="1000"/>
              <a:buFont typeface="Symbol" panose="05050102010706020507" pitchFamily="18" charset="2"/>
              <a:buChar char=""/>
              <a:tabLst>
                <a:tab pos="457200" algn="l"/>
              </a:tabLst>
            </a:pPr>
            <a:r>
              <a:rPr lang="en-US" sz="1600" dirty="0">
                <a:effectLst/>
                <a:latin typeface="Arial" panose="020B0604020202020204" pitchFamily="34" charset="0"/>
                <a:ea typeface="Times New Roman" panose="02020603050405020304" pitchFamily="18" charset="0"/>
                <a:cs typeface="Arial" panose="020B0604020202020204" pitchFamily="34" charset="0"/>
              </a:rPr>
              <a:t>Rather than constructing a new garrison town he emptied the residents of a Delhi city named Delhi-</a:t>
            </a:r>
            <a:r>
              <a:rPr lang="en-US" sz="1600" dirty="0" err="1">
                <a:effectLst/>
                <a:latin typeface="Arial" panose="020B0604020202020204" pitchFamily="34" charset="0"/>
                <a:ea typeface="Times New Roman" panose="02020603050405020304" pitchFamily="18" charset="0"/>
                <a:cs typeface="Arial" panose="020B0604020202020204" pitchFamily="34" charset="0"/>
              </a:rPr>
              <a:t>i</a:t>
            </a:r>
            <a:r>
              <a:rPr lang="en-US" sz="1600" dirty="0">
                <a:effectLst/>
                <a:latin typeface="Arial" panose="020B0604020202020204" pitchFamily="34" charset="0"/>
                <a:ea typeface="Times New Roman" panose="02020603050405020304" pitchFamily="18" charset="0"/>
                <a:cs typeface="Arial" panose="020B0604020202020204" pitchFamily="34" charset="0"/>
              </a:rPr>
              <a:t> </a:t>
            </a:r>
            <a:r>
              <a:rPr lang="en-US" sz="1600" dirty="0" err="1">
                <a:effectLst/>
                <a:latin typeface="Arial" panose="020B0604020202020204" pitchFamily="34" charset="0"/>
                <a:ea typeface="Times New Roman" panose="02020603050405020304" pitchFamily="18" charset="0"/>
                <a:cs typeface="Arial" panose="020B0604020202020204" pitchFamily="34" charset="0"/>
              </a:rPr>
              <a:t>Kuhna</a:t>
            </a:r>
            <a:r>
              <a:rPr lang="en-US" sz="1600" dirty="0">
                <a:effectLst/>
                <a:latin typeface="Arial" panose="020B0604020202020204" pitchFamily="34" charset="0"/>
                <a:ea typeface="Times New Roman" panose="02020603050405020304" pitchFamily="18" charset="0"/>
                <a:cs typeface="Arial" panose="020B0604020202020204" pitchFamily="34" charset="0"/>
              </a:rPr>
              <a:t> and the soldiers garrisoned there.</a:t>
            </a:r>
          </a:p>
          <a:p>
            <a:pPr marL="342900" marR="0" lvl="0" indent="-342900">
              <a:lnSpc>
                <a:spcPct val="110000"/>
              </a:lnSpc>
              <a:spcBef>
                <a:spcPts val="0"/>
              </a:spcBef>
              <a:spcAft>
                <a:spcPts val="0"/>
              </a:spcAft>
              <a:buSzPts val="1000"/>
              <a:buFont typeface="Symbol" panose="05050102010706020507" pitchFamily="18" charset="2"/>
              <a:buChar char=""/>
              <a:tabLst>
                <a:tab pos="457200" algn="l"/>
              </a:tabLst>
            </a:pPr>
            <a:r>
              <a:rPr lang="en-US" sz="1600" dirty="0">
                <a:effectLst/>
                <a:latin typeface="Arial" panose="020B0604020202020204" pitchFamily="34" charset="0"/>
                <a:ea typeface="Times New Roman" panose="02020603050405020304" pitchFamily="18" charset="0"/>
                <a:cs typeface="Arial" panose="020B0604020202020204" pitchFamily="34" charset="0"/>
              </a:rPr>
              <a:t>Produce from the same area was collected as tax and additional taxes to feed the large army. This coincided with famine in the area. .</a:t>
            </a:r>
          </a:p>
          <a:p>
            <a:pPr marL="342900" marR="0" lvl="0" indent="-342900">
              <a:lnSpc>
                <a:spcPct val="110000"/>
              </a:lnSpc>
              <a:spcBef>
                <a:spcPts val="0"/>
              </a:spcBef>
              <a:spcAft>
                <a:spcPts val="0"/>
              </a:spcAft>
              <a:buSzPts val="1000"/>
              <a:buFont typeface="Symbol" panose="05050102010706020507" pitchFamily="18" charset="2"/>
              <a:buChar char=""/>
              <a:tabLst>
                <a:tab pos="457200" algn="l"/>
              </a:tabLst>
            </a:pPr>
            <a:r>
              <a:rPr lang="en-US" sz="1600" dirty="0">
                <a:effectLst/>
                <a:latin typeface="Arial" panose="020B0604020202020204" pitchFamily="34" charset="0"/>
                <a:ea typeface="Times New Roman" panose="02020603050405020304" pitchFamily="18" charset="0"/>
                <a:cs typeface="Arial" panose="020B0604020202020204" pitchFamily="34" charset="0"/>
              </a:rPr>
              <a:t>Muhammad Tughluq also paid his soldiers cash salaries. But instead of controlling prices, he used a “token” currency. This cheap currency could be counterfeited easily because it was made of “bronze”.</a:t>
            </a:r>
          </a:p>
          <a:p>
            <a:pPr marL="342900" marR="0" lvl="0" indent="-342900">
              <a:lnSpc>
                <a:spcPct val="110000"/>
              </a:lnSpc>
              <a:spcBef>
                <a:spcPts val="0"/>
              </a:spcBef>
              <a:spcAft>
                <a:spcPts val="0"/>
              </a:spcAft>
              <a:buSzPts val="1000"/>
              <a:buFont typeface="Symbol" panose="05050102010706020507" pitchFamily="18" charset="2"/>
              <a:buChar char=""/>
              <a:tabLst>
                <a:tab pos="457200" algn="l"/>
              </a:tabLst>
            </a:pPr>
            <a:r>
              <a:rPr lang="en-US" sz="1600" dirty="0">
                <a:effectLst/>
                <a:latin typeface="Arial" panose="020B0604020202020204" pitchFamily="34" charset="0"/>
                <a:ea typeface="Times New Roman" panose="02020603050405020304" pitchFamily="18" charset="0"/>
                <a:cs typeface="Arial" panose="020B0604020202020204" pitchFamily="34" charset="0"/>
              </a:rPr>
              <a:t>His campaign into Kashmir was a disaster. He then gave up his plans to invade Transoxiana and disbanded his large army .</a:t>
            </a:r>
          </a:p>
          <a:p>
            <a:pPr marL="342900" marR="0" lvl="0" indent="-342900">
              <a:lnSpc>
                <a:spcPct val="110000"/>
              </a:lnSpc>
              <a:spcBef>
                <a:spcPts val="0"/>
              </a:spcBef>
              <a:spcAft>
                <a:spcPts val="0"/>
              </a:spcAft>
              <a:buSzPts val="1000"/>
              <a:buFont typeface="Symbol" panose="05050102010706020507" pitchFamily="18" charset="2"/>
              <a:buChar char=""/>
              <a:tabLst>
                <a:tab pos="457200" algn="l"/>
              </a:tabLst>
            </a:pPr>
            <a:r>
              <a:rPr lang="en-US" sz="1600" dirty="0">
                <a:effectLst/>
                <a:latin typeface="Arial" panose="020B0604020202020204" pitchFamily="34" charset="0"/>
                <a:ea typeface="Times New Roman" panose="02020603050405020304" pitchFamily="18" charset="0"/>
                <a:cs typeface="Arial" panose="020B0604020202020204" pitchFamily="34" charset="0"/>
              </a:rPr>
              <a:t>His administrative measures created complications. The shifting of people to </a:t>
            </a:r>
            <a:r>
              <a:rPr lang="en-US" sz="1600" dirty="0" err="1">
                <a:effectLst/>
                <a:latin typeface="Arial" panose="020B0604020202020204" pitchFamily="34" charset="0"/>
                <a:ea typeface="Times New Roman" panose="02020603050405020304" pitchFamily="18" charset="0"/>
                <a:cs typeface="Arial" panose="020B0604020202020204" pitchFamily="34" charset="0"/>
              </a:rPr>
              <a:t>Daulatabad</a:t>
            </a:r>
            <a:r>
              <a:rPr lang="en-US" sz="1600" dirty="0">
                <a:effectLst/>
                <a:latin typeface="Arial" panose="020B0604020202020204" pitchFamily="34" charset="0"/>
                <a:ea typeface="Times New Roman" panose="02020603050405020304" pitchFamily="18" charset="0"/>
                <a:cs typeface="Arial" panose="020B0604020202020204" pitchFamily="34" charset="0"/>
              </a:rPr>
              <a:t> was resented. The raising of taxes and famine in the Ganga-Yamuna belt led to widespread rebellion. And finally, the “token” currency had to be recalled.</a:t>
            </a:r>
          </a:p>
          <a:p>
            <a:pPr marL="152400" marR="0" indent="0">
              <a:spcBef>
                <a:spcPts val="0"/>
              </a:spcBef>
              <a:spcAft>
                <a:spcPts val="0"/>
              </a:spcAft>
              <a:buNone/>
            </a:pPr>
            <a:r>
              <a:rPr lang="en-US" sz="1100" dirty="0">
                <a:effectLst/>
                <a:latin typeface="Arial" panose="020B0604020202020204" pitchFamily="34" charset="0"/>
                <a:ea typeface="Times New Roman" panose="02020603050405020304" pitchFamily="18" charset="0"/>
              </a:rPr>
              <a:t> </a:t>
            </a:r>
            <a:endParaRPr lang="en-US" sz="1100" dirty="0">
              <a:effectLst/>
              <a:latin typeface="Times New Roman" panose="02020603050405020304" pitchFamily="18" charset="0"/>
              <a:ea typeface="Times New Roman" panose="02020603050405020304" pitchFamily="18" charset="0"/>
            </a:endParaRPr>
          </a:p>
          <a:p>
            <a:pPr marL="0" indent="0">
              <a:buNone/>
            </a:pPr>
            <a:endParaRPr lang="en-US" sz="1100" dirty="0"/>
          </a:p>
        </p:txBody>
      </p:sp>
    </p:spTree>
    <p:extLst>
      <p:ext uri="{BB962C8B-B14F-4D97-AF65-F5344CB8AC3E}">
        <p14:creationId xmlns:p14="http://schemas.microsoft.com/office/powerpoint/2010/main" val="37564443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group of men in clothing&#10;&#10;Description automatically generated with low confidence">
            <a:extLst>
              <a:ext uri="{FF2B5EF4-FFF2-40B4-BE49-F238E27FC236}">
                <a16:creationId xmlns:a16="http://schemas.microsoft.com/office/drawing/2014/main" id="{8E43CD38-8728-7DA7-BF6F-3AF960D59A9B}"/>
              </a:ext>
            </a:extLst>
          </p:cNvPr>
          <p:cNvPicPr>
            <a:picLocks noChangeAspect="1"/>
          </p:cNvPicPr>
          <p:nvPr/>
        </p:nvPicPr>
        <p:blipFill rotWithShape="1">
          <a:blip r:embed="rId2">
            <a:extLst>
              <a:ext uri="{28A0092B-C50C-407E-A947-70E740481C1C}">
                <a14:useLocalDpi xmlns:a14="http://schemas.microsoft.com/office/drawing/2010/main" val="0"/>
              </a:ext>
            </a:extLst>
          </a:blip>
          <a:srcRect t="5436"/>
          <a:stretch/>
        </p:blipFill>
        <p:spPr>
          <a:xfrm>
            <a:off x="2522356" y="10"/>
            <a:ext cx="9669642" cy="6857990"/>
          </a:xfrm>
          <a:prstGeom prst="rect">
            <a:avLst/>
          </a:prstGeom>
        </p:spPr>
      </p:pic>
      <p:sp>
        <p:nvSpPr>
          <p:cNvPr id="13" name="Rectangle 1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8632B51-BE59-E283-7EBE-348D96B0F5C3}"/>
              </a:ext>
            </a:extLst>
          </p:cNvPr>
          <p:cNvSpPr>
            <a:spLocks noGrp="1"/>
          </p:cNvSpPr>
          <p:nvPr>
            <p:ph type="title"/>
          </p:nvPr>
        </p:nvSpPr>
        <p:spPr>
          <a:xfrm>
            <a:off x="838200" y="1050877"/>
            <a:ext cx="3822189" cy="1542197"/>
          </a:xfrm>
        </p:spPr>
        <p:txBody>
          <a:bodyPr>
            <a:normAutofit/>
          </a:bodyPr>
          <a:lstStyle/>
          <a:p>
            <a:pPr marL="0" marR="0" indent="0">
              <a:spcBef>
                <a:spcPts val="0"/>
              </a:spcBef>
              <a:spcAft>
                <a:spcPts val="0"/>
              </a:spcAft>
            </a:pPr>
            <a:br>
              <a:rPr lang="en-US" sz="4000" b="1" dirty="0">
                <a:effectLst/>
                <a:latin typeface="Cambria" panose="02040503050406030204" pitchFamily="18" charset="0"/>
                <a:ea typeface="SimSun" panose="02010600030101010101" pitchFamily="2" charset="-122"/>
                <a:cs typeface="Times New Roman" panose="02020603050405020304" pitchFamily="18" charset="0"/>
              </a:rPr>
            </a:br>
            <a:endParaRPr lang="en-US" sz="4000" dirty="0"/>
          </a:p>
        </p:txBody>
      </p:sp>
      <p:sp>
        <p:nvSpPr>
          <p:cNvPr id="4" name="Content Placeholder 3">
            <a:extLst>
              <a:ext uri="{FF2B5EF4-FFF2-40B4-BE49-F238E27FC236}">
                <a16:creationId xmlns:a16="http://schemas.microsoft.com/office/drawing/2014/main" id="{E4FDFDAB-095D-FB19-06D7-98BA808FB067}"/>
              </a:ext>
            </a:extLst>
          </p:cNvPr>
          <p:cNvSpPr>
            <a:spLocks noGrp="1"/>
          </p:cNvSpPr>
          <p:nvPr>
            <p:ph idx="1"/>
          </p:nvPr>
        </p:nvSpPr>
        <p:spPr>
          <a:xfrm>
            <a:off x="838200" y="1433015"/>
            <a:ext cx="3822189" cy="4743948"/>
          </a:xfrm>
        </p:spPr>
        <p:txBody>
          <a:bodyPr>
            <a:normAutofit lnSpcReduction="10000"/>
          </a:bodyPr>
          <a:lstStyle/>
          <a:p>
            <a:pPr marL="0" marR="0" indent="0">
              <a:spcBef>
                <a:spcPts val="0"/>
              </a:spcBef>
              <a:spcAft>
                <a:spcPts val="0"/>
              </a:spcAft>
              <a:buNone/>
            </a:pPr>
            <a:endParaRPr lang="en-US" sz="2000" b="1" dirty="0">
              <a:effectLst/>
              <a:latin typeface="Arial" panose="020B0604020202020204" pitchFamily="34" charset="0"/>
              <a:ea typeface="SimSun" panose="02010600030101010101" pitchFamily="2" charset="-122"/>
              <a:cs typeface="Times New Roman" panose="02020603050405020304" pitchFamily="18" charset="0"/>
            </a:endParaRPr>
          </a:p>
          <a:p>
            <a:pPr marL="0" marR="0" indent="0">
              <a:spcBef>
                <a:spcPts val="0"/>
              </a:spcBef>
              <a:spcAft>
                <a:spcPts val="0"/>
              </a:spcAft>
              <a:buNone/>
            </a:pPr>
            <a:r>
              <a:rPr lang="en-US" sz="2400" b="1" dirty="0">
                <a:solidFill>
                  <a:srgbClr val="C00000"/>
                </a:solidFill>
                <a:effectLst/>
                <a:latin typeface="Arial" panose="020B0604020202020204" pitchFamily="34" charset="0"/>
                <a:ea typeface="SimSun" panose="02010600030101010101" pitchFamily="2" charset="-122"/>
                <a:cs typeface="Arial" panose="020B0604020202020204" pitchFamily="34" charset="0"/>
              </a:rPr>
              <a:t>15th &amp; 16th Century Sultanates</a:t>
            </a:r>
          </a:p>
          <a:p>
            <a:pPr marL="0" marR="0" indent="0">
              <a:spcBef>
                <a:spcPts val="0"/>
              </a:spcBef>
              <a:spcAft>
                <a:spcPts val="0"/>
              </a:spcAft>
              <a:buNone/>
            </a:pPr>
            <a:r>
              <a:rPr lang="en-US" sz="2400" b="1" dirty="0">
                <a:solidFill>
                  <a:schemeClr val="accent3">
                    <a:lumMod val="50000"/>
                  </a:schemeClr>
                </a:solidFill>
                <a:effectLst/>
                <a:latin typeface="Arial" panose="020B0604020202020204" pitchFamily="34" charset="0"/>
                <a:ea typeface="SimSun" panose="02010600030101010101" pitchFamily="2" charset="-122"/>
                <a:cs typeface="Arial" panose="020B0604020202020204" pitchFamily="34" charset="0"/>
              </a:rPr>
              <a:t> </a:t>
            </a:r>
            <a:br>
              <a:rPr lang="en-US" sz="2400" b="1" dirty="0">
                <a:solidFill>
                  <a:schemeClr val="accent3">
                    <a:lumMod val="50000"/>
                  </a:schemeClr>
                </a:solidFill>
                <a:effectLst/>
                <a:latin typeface="Arial" panose="020B0604020202020204" pitchFamily="34" charset="0"/>
                <a:ea typeface="SimSun" panose="02010600030101010101" pitchFamily="2" charset="-122"/>
                <a:cs typeface="Arial" panose="020B0604020202020204" pitchFamily="34" charset="0"/>
              </a:rPr>
            </a:br>
            <a:r>
              <a:rPr lang="en-US" sz="2400" b="1" dirty="0">
                <a:solidFill>
                  <a:schemeClr val="accent3">
                    <a:lumMod val="50000"/>
                  </a:schemeClr>
                </a:solidFill>
                <a:effectLst/>
                <a:latin typeface="Arial" panose="020B0604020202020204" pitchFamily="34" charset="0"/>
                <a:ea typeface="SimSun" panose="02010600030101010101" pitchFamily="2" charset="-122"/>
                <a:cs typeface="Arial" panose="020B0604020202020204" pitchFamily="34" charset="0"/>
              </a:rPr>
              <a:t>Sayyid, Lodi and Suri</a:t>
            </a:r>
          </a:p>
          <a:p>
            <a:pPr marL="0" marR="0" indent="0">
              <a:spcBef>
                <a:spcPts val="0"/>
              </a:spcBef>
              <a:spcAft>
                <a:spcPts val="0"/>
              </a:spcAft>
              <a:buNone/>
            </a:pPr>
            <a:r>
              <a:rPr lang="en-US" sz="2400" b="1" dirty="0">
                <a:solidFill>
                  <a:schemeClr val="accent3">
                    <a:lumMod val="50000"/>
                  </a:schemeClr>
                </a:solidFill>
                <a:effectLst/>
                <a:latin typeface="Arial" panose="020B0604020202020204" pitchFamily="34" charset="0"/>
                <a:ea typeface="SimSun" panose="02010600030101010101" pitchFamily="2" charset="-122"/>
                <a:cs typeface="Arial" panose="020B0604020202020204" pitchFamily="34" charset="0"/>
              </a:rPr>
              <a:t>Sayyid Dynasty </a:t>
            </a:r>
          </a:p>
          <a:p>
            <a:pPr marL="0" marR="0" indent="0">
              <a:spcBef>
                <a:spcPts val="0"/>
              </a:spcBef>
              <a:spcAft>
                <a:spcPts val="0"/>
              </a:spcAft>
              <a:buNone/>
            </a:pPr>
            <a:r>
              <a:rPr lang="en-US" sz="2400" b="1" dirty="0">
                <a:solidFill>
                  <a:schemeClr val="accent3">
                    <a:lumMod val="50000"/>
                  </a:schemeClr>
                </a:solidFill>
                <a:effectLst/>
                <a:latin typeface="Arial" panose="020B0604020202020204" pitchFamily="34" charset="0"/>
                <a:ea typeface="SimSun" panose="02010600030101010101" pitchFamily="2" charset="-122"/>
                <a:cs typeface="Arial" panose="020B0604020202020204" pitchFamily="34" charset="0"/>
              </a:rPr>
              <a:t>[1414 – 1451]</a:t>
            </a:r>
          </a:p>
          <a:p>
            <a:pPr marL="0" marR="0" indent="0">
              <a:spcBef>
                <a:spcPts val="0"/>
              </a:spcBef>
              <a:spcAft>
                <a:spcPts val="0"/>
              </a:spcAft>
              <a:buNone/>
            </a:pPr>
            <a:endParaRPr lang="en-US" sz="2400" b="1" dirty="0">
              <a:solidFill>
                <a:schemeClr val="accent3">
                  <a:lumMod val="50000"/>
                </a:schemeClr>
              </a:solidFill>
              <a:effectLst/>
              <a:latin typeface="Arial" panose="020B0604020202020204" pitchFamily="34" charset="0"/>
              <a:ea typeface="SimSun" panose="02010600030101010101" pitchFamily="2" charset="-122"/>
              <a:cs typeface="Arial" panose="020B0604020202020204" pitchFamily="34" charset="0"/>
            </a:endParaRPr>
          </a:p>
          <a:p>
            <a:pPr marL="0" marR="0" lvl="0" indent="0">
              <a:spcBef>
                <a:spcPts val="0"/>
              </a:spcBef>
              <a:spcAft>
                <a:spcPts val="0"/>
              </a:spcAft>
              <a:buSzPts val="1000"/>
              <a:buNone/>
              <a:tabLst>
                <a:tab pos="457200" algn="l"/>
              </a:tabLst>
            </a:pPr>
            <a:r>
              <a:rPr lang="en-US" sz="2400" b="1" dirty="0">
                <a:solidFill>
                  <a:schemeClr val="accent3">
                    <a:lumMod val="50000"/>
                  </a:schemeClr>
                </a:solidFill>
                <a:effectLst/>
                <a:latin typeface="Arial" panose="020B0604020202020204" pitchFamily="34" charset="0"/>
                <a:ea typeface="Times New Roman" panose="02020603050405020304" pitchFamily="18" charset="0"/>
                <a:cs typeface="Arial" panose="020B0604020202020204" pitchFamily="34" charset="0"/>
              </a:rPr>
              <a:t>Khizr Khan </a:t>
            </a:r>
            <a:r>
              <a:rPr lang="en-US" sz="2400" b="1" dirty="0">
                <a:solidFill>
                  <a:schemeClr val="accent3">
                    <a:lumMod val="50000"/>
                  </a:schemeClr>
                </a:solidFill>
                <a:latin typeface="Arial" panose="020B0604020202020204" pitchFamily="34" charset="0"/>
                <a:ea typeface="Times New Roman" panose="02020603050405020304" pitchFamily="18" charset="0"/>
                <a:cs typeface="Arial" panose="020B0604020202020204" pitchFamily="34" charset="0"/>
              </a:rPr>
              <a:t>[</a:t>
            </a:r>
            <a:r>
              <a:rPr lang="en-US" sz="2400" b="1" dirty="0">
                <a:solidFill>
                  <a:schemeClr val="accent3">
                    <a:lumMod val="50000"/>
                  </a:schemeClr>
                </a:solidFill>
                <a:effectLst/>
                <a:latin typeface="Arial" panose="020B0604020202020204" pitchFamily="34" charset="0"/>
                <a:ea typeface="Times New Roman" panose="02020603050405020304" pitchFamily="18" charset="0"/>
                <a:cs typeface="Arial" panose="020B0604020202020204" pitchFamily="34" charset="0"/>
              </a:rPr>
              <a:t>1414 -1421]</a:t>
            </a:r>
          </a:p>
          <a:p>
            <a:pPr marL="0" marR="0" lvl="0" indent="0">
              <a:spcBef>
                <a:spcPts val="0"/>
              </a:spcBef>
              <a:spcAft>
                <a:spcPts val="0"/>
              </a:spcAft>
              <a:buSzPts val="1000"/>
              <a:buNone/>
              <a:tabLst>
                <a:tab pos="457200" algn="l"/>
              </a:tabLst>
            </a:pPr>
            <a:endParaRPr lang="en-US" sz="2400" b="1" dirty="0">
              <a:solidFill>
                <a:schemeClr val="accent3">
                  <a:lumMod val="50000"/>
                </a:schemeClr>
              </a:solidFill>
              <a:effectLst/>
              <a:latin typeface="Arial" panose="020B0604020202020204" pitchFamily="34" charset="0"/>
              <a:ea typeface="Times New Roman" panose="02020603050405020304" pitchFamily="18" charset="0"/>
              <a:cs typeface="Arial" panose="020B0604020202020204" pitchFamily="34" charset="0"/>
            </a:endParaRPr>
          </a:p>
          <a:p>
            <a:pPr marL="0" marR="0" indent="0">
              <a:spcBef>
                <a:spcPts val="0"/>
              </a:spcBef>
              <a:spcAft>
                <a:spcPts val="0"/>
              </a:spcAft>
              <a:buNone/>
            </a:pPr>
            <a:r>
              <a:rPr lang="en-US" sz="2400" b="1" dirty="0">
                <a:solidFill>
                  <a:schemeClr val="accent3">
                    <a:lumMod val="50000"/>
                  </a:schemeClr>
                </a:solidFill>
                <a:effectLst/>
                <a:latin typeface="Arial" panose="020B0604020202020204" pitchFamily="34" charset="0"/>
                <a:ea typeface="SimSun" panose="02010600030101010101" pitchFamily="2" charset="-122"/>
                <a:cs typeface="Arial" panose="020B0604020202020204" pitchFamily="34" charset="0"/>
              </a:rPr>
              <a:t>Lodi Dynasty [1451 – 1526]</a:t>
            </a:r>
          </a:p>
          <a:p>
            <a:pPr marL="0" marR="0" indent="0">
              <a:spcBef>
                <a:spcPts val="0"/>
              </a:spcBef>
              <a:spcAft>
                <a:spcPts val="0"/>
              </a:spcAft>
              <a:buNone/>
            </a:pPr>
            <a:endParaRPr lang="en-US" sz="2400" b="1" dirty="0">
              <a:solidFill>
                <a:schemeClr val="accent3">
                  <a:lumMod val="50000"/>
                </a:schemeClr>
              </a:solidFill>
              <a:effectLst/>
              <a:latin typeface="Arial" panose="020B0604020202020204" pitchFamily="34" charset="0"/>
              <a:ea typeface="SimSun" panose="02010600030101010101" pitchFamily="2" charset="-122"/>
              <a:cs typeface="Arial" panose="020B0604020202020204" pitchFamily="34" charset="0"/>
            </a:endParaRPr>
          </a:p>
          <a:p>
            <a:pPr marL="0" marR="0" lvl="0" indent="0">
              <a:spcBef>
                <a:spcPts val="0"/>
              </a:spcBef>
              <a:spcAft>
                <a:spcPts val="0"/>
              </a:spcAft>
              <a:buSzPts val="1000"/>
              <a:buNone/>
              <a:tabLst>
                <a:tab pos="457200" algn="l"/>
              </a:tabLst>
            </a:pPr>
            <a:r>
              <a:rPr lang="en-US" sz="2400" b="1" dirty="0" err="1">
                <a:solidFill>
                  <a:schemeClr val="accent3">
                    <a:lumMod val="50000"/>
                  </a:schemeClr>
                </a:solidFill>
                <a:effectLst/>
                <a:latin typeface="Arial" panose="020B0604020202020204" pitchFamily="34" charset="0"/>
                <a:ea typeface="Times New Roman" panose="02020603050405020304" pitchFamily="18" charset="0"/>
                <a:cs typeface="Arial" panose="020B0604020202020204" pitchFamily="34" charset="0"/>
              </a:rPr>
              <a:t>Bahlul</a:t>
            </a:r>
            <a:r>
              <a:rPr lang="en-US" sz="2400" b="1" dirty="0">
                <a:solidFill>
                  <a:schemeClr val="accent3">
                    <a:lumMod val="50000"/>
                  </a:schemeClr>
                </a:solidFill>
                <a:effectLst/>
                <a:latin typeface="Arial" panose="020B0604020202020204" pitchFamily="34" charset="0"/>
                <a:ea typeface="Times New Roman" panose="02020603050405020304" pitchFamily="18" charset="0"/>
                <a:cs typeface="Arial" panose="020B0604020202020204" pitchFamily="34" charset="0"/>
              </a:rPr>
              <a:t> Lodi </a:t>
            </a:r>
          </a:p>
          <a:p>
            <a:pPr marL="0" marR="0" lvl="0" indent="0">
              <a:spcBef>
                <a:spcPts val="0"/>
              </a:spcBef>
              <a:spcAft>
                <a:spcPts val="0"/>
              </a:spcAft>
              <a:buSzPts val="1000"/>
              <a:buNone/>
              <a:tabLst>
                <a:tab pos="457200" algn="l"/>
              </a:tabLst>
            </a:pPr>
            <a:r>
              <a:rPr lang="en-US" sz="2400" b="1" dirty="0">
                <a:solidFill>
                  <a:schemeClr val="accent3">
                    <a:lumMod val="50000"/>
                  </a:schemeClr>
                </a:solidFill>
                <a:effectLst/>
                <a:latin typeface="Arial" panose="020B0604020202020204" pitchFamily="34" charset="0"/>
                <a:ea typeface="Times New Roman" panose="02020603050405020304" pitchFamily="18" charset="0"/>
                <a:cs typeface="Arial" panose="020B0604020202020204" pitchFamily="34" charset="0"/>
              </a:rPr>
              <a:t>[1451 -1489]</a:t>
            </a:r>
          </a:p>
          <a:p>
            <a:pPr marL="152400" marR="0" indent="0">
              <a:spcBef>
                <a:spcPts val="0"/>
              </a:spcBef>
              <a:spcAft>
                <a:spcPts val="0"/>
              </a:spcAft>
              <a:buNone/>
            </a:pPr>
            <a:r>
              <a:rPr lang="en-US" sz="2000" dirty="0">
                <a:effectLst/>
                <a:latin typeface="Arial" panose="020B0604020202020204" pitchFamily="34" charset="0"/>
                <a:ea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endParaRPr>
          </a:p>
          <a:p>
            <a:pPr marL="0" indent="0">
              <a:buNone/>
            </a:pPr>
            <a:endParaRPr lang="en-US" sz="2000" dirty="0"/>
          </a:p>
        </p:txBody>
      </p:sp>
    </p:spTree>
    <p:extLst>
      <p:ext uri="{BB962C8B-B14F-4D97-AF65-F5344CB8AC3E}">
        <p14:creationId xmlns:p14="http://schemas.microsoft.com/office/powerpoint/2010/main" val="19598535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C1CB98-1AC3-C32D-59DC-F870C55EAF70}"/>
              </a:ext>
            </a:extLst>
          </p:cNvPr>
          <p:cNvSpPr>
            <a:spLocks noGrp="1"/>
          </p:cNvSpPr>
          <p:nvPr>
            <p:ph type="title"/>
          </p:nvPr>
        </p:nvSpPr>
        <p:spPr>
          <a:xfrm>
            <a:off x="5297762" y="329184"/>
            <a:ext cx="6251110" cy="2377440"/>
          </a:xfrm>
        </p:spPr>
        <p:txBody>
          <a:bodyPr anchor="b">
            <a:normAutofit/>
          </a:bodyPr>
          <a:lstStyle/>
          <a:p>
            <a:r>
              <a:rPr lang="en-US" sz="3800" b="1" dirty="0">
                <a:solidFill>
                  <a:srgbClr val="C00000"/>
                </a:solidFill>
                <a:effectLst/>
                <a:latin typeface="Arial" panose="020B0604020202020204" pitchFamily="34" charset="0"/>
                <a:ea typeface="SimSun" panose="02010600030101010101" pitchFamily="2" charset="-122"/>
                <a:cs typeface="Times New Roman" panose="02020603050405020304" pitchFamily="18" charset="0"/>
              </a:rPr>
              <a:t>Suri Dynasty [1540-1555]</a:t>
            </a:r>
            <a:br>
              <a:rPr lang="en-US" sz="3800" b="1" dirty="0">
                <a:effectLst/>
                <a:latin typeface="Cambria" panose="02040503050406030204" pitchFamily="18" charset="0"/>
                <a:ea typeface="SimSun" panose="02010600030101010101" pitchFamily="2" charset="-122"/>
                <a:cs typeface="Times New Roman" panose="02020603050405020304" pitchFamily="18" charset="0"/>
              </a:rPr>
            </a:br>
            <a:endParaRPr lang="en-US" sz="3800" dirty="0"/>
          </a:p>
        </p:txBody>
      </p:sp>
      <p:pic>
        <p:nvPicPr>
          <p:cNvPr id="5" name="Picture 4" descr="A person wearing a crown&#10;&#10;Description automatically generated with low confidence">
            <a:extLst>
              <a:ext uri="{FF2B5EF4-FFF2-40B4-BE49-F238E27FC236}">
                <a16:creationId xmlns:a16="http://schemas.microsoft.com/office/drawing/2014/main" id="{036813E8-0EB6-ECB7-5304-A5B03581C16D}"/>
              </a:ext>
            </a:extLst>
          </p:cNvPr>
          <p:cNvPicPr>
            <a:picLocks noChangeAspect="1"/>
          </p:cNvPicPr>
          <p:nvPr/>
        </p:nvPicPr>
        <p:blipFill rotWithShape="1">
          <a:blip r:embed="rId2">
            <a:extLst>
              <a:ext uri="{28A0092B-C50C-407E-A947-70E740481C1C}">
                <a14:useLocalDpi xmlns:a14="http://schemas.microsoft.com/office/drawing/2010/main" val="0"/>
              </a:ext>
            </a:extLst>
          </a:blip>
          <a:srcRect r="2984"/>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2"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A74CC39-0DFC-EA90-4F68-6CD7682B9106}"/>
              </a:ext>
            </a:extLst>
          </p:cNvPr>
          <p:cNvSpPr>
            <a:spLocks noGrp="1"/>
          </p:cNvSpPr>
          <p:nvPr>
            <p:ph idx="1"/>
          </p:nvPr>
        </p:nvSpPr>
        <p:spPr>
          <a:xfrm>
            <a:off x="5297762" y="2706624"/>
            <a:ext cx="6251110" cy="3907900"/>
          </a:xfrm>
        </p:spPr>
        <p:txBody>
          <a:bodyPr>
            <a:normAutofit fontScale="92500"/>
          </a:bodyPr>
          <a:lstStyle/>
          <a:p>
            <a:pPr marL="342900" marR="0" lvl="0" indent="-342900">
              <a:lnSpc>
                <a:spcPct val="110000"/>
              </a:lnSpc>
              <a:spcBef>
                <a:spcPts val="0"/>
              </a:spcBef>
              <a:spcAft>
                <a:spcPts val="0"/>
              </a:spcAft>
              <a:buSzPts val="1000"/>
              <a:buFont typeface="Symbol" panose="05050102010706020507" pitchFamily="18" charset="2"/>
              <a:buChar char=""/>
              <a:tabLst>
                <a:tab pos="457200" algn="l"/>
              </a:tabLst>
            </a:pPr>
            <a:r>
              <a:rPr lang="en-US" sz="1800" dirty="0">
                <a:effectLst/>
                <a:latin typeface="Arial" panose="020B0604020202020204" pitchFamily="34" charset="0"/>
                <a:ea typeface="Times New Roman" panose="02020603050405020304" pitchFamily="18" charset="0"/>
              </a:rPr>
              <a:t>Sher Shah Suri [1540-1545] captured Delhi.</a:t>
            </a:r>
            <a:endParaRPr lang="en-US" sz="1800" dirty="0">
              <a:effectLst/>
              <a:latin typeface="Times New Roman" panose="02020603050405020304" pitchFamily="18" charset="0"/>
              <a:ea typeface="Times New Roman" panose="02020603050405020304" pitchFamily="18" charset="0"/>
            </a:endParaRPr>
          </a:p>
          <a:p>
            <a:pPr marL="342900" marR="0" lvl="0" indent="-342900">
              <a:lnSpc>
                <a:spcPct val="110000"/>
              </a:lnSpc>
              <a:spcBef>
                <a:spcPts val="0"/>
              </a:spcBef>
              <a:spcAft>
                <a:spcPts val="0"/>
              </a:spcAft>
              <a:buSzPts val="1000"/>
              <a:buFont typeface="Symbol" panose="05050102010706020507" pitchFamily="18" charset="2"/>
              <a:buChar char=""/>
              <a:tabLst>
                <a:tab pos="457200" algn="l"/>
              </a:tabLst>
            </a:pPr>
            <a:r>
              <a:rPr lang="en-US" sz="1800" dirty="0">
                <a:effectLst/>
                <a:latin typeface="Arial" panose="020B0604020202020204" pitchFamily="34" charset="0"/>
                <a:ea typeface="Times New Roman" panose="02020603050405020304" pitchFamily="18" charset="0"/>
              </a:rPr>
              <a:t>For the first time during the Islamic conquest the relationship between the people and the ruler was systematized, with little oppression or corruption.</a:t>
            </a:r>
            <a:endParaRPr lang="en-US" sz="1800" dirty="0">
              <a:effectLst/>
              <a:latin typeface="Times New Roman" panose="02020603050405020304" pitchFamily="18" charset="0"/>
              <a:ea typeface="Times New Roman" panose="02020603050405020304" pitchFamily="18" charset="0"/>
            </a:endParaRPr>
          </a:p>
          <a:p>
            <a:pPr marL="342900" marR="0" lvl="0" indent="-342900">
              <a:lnSpc>
                <a:spcPct val="110000"/>
              </a:lnSpc>
              <a:spcBef>
                <a:spcPts val="0"/>
              </a:spcBef>
              <a:spcAft>
                <a:spcPts val="0"/>
              </a:spcAft>
              <a:buSzPts val="1000"/>
              <a:buFont typeface="Symbol" panose="05050102010706020507" pitchFamily="18" charset="2"/>
              <a:buChar char=""/>
              <a:tabLst>
                <a:tab pos="457200" algn="l"/>
              </a:tabLst>
            </a:pPr>
            <a:r>
              <a:rPr lang="en-US" sz="1800" dirty="0">
                <a:effectLst/>
                <a:latin typeface="Arial" panose="020B0604020202020204" pitchFamily="34" charset="0"/>
                <a:ea typeface="Times New Roman" panose="02020603050405020304" pitchFamily="18" charset="0"/>
              </a:rPr>
              <a:t>He challenged and defeated the Mughal emperor Humayun (1539 : Battle of </a:t>
            </a:r>
            <a:r>
              <a:rPr lang="en-US" sz="1800" dirty="0" err="1">
                <a:effectLst/>
                <a:latin typeface="Arial" panose="020B0604020202020204" pitchFamily="34" charset="0"/>
                <a:ea typeface="Times New Roman" panose="02020603050405020304" pitchFamily="18" charset="0"/>
              </a:rPr>
              <a:t>Chausa</a:t>
            </a:r>
            <a:r>
              <a:rPr lang="en-US" sz="1800" dirty="0">
                <a:effectLst/>
                <a:latin typeface="Arial" panose="020B0604020202020204" pitchFamily="34" charset="0"/>
                <a:ea typeface="Times New Roman" panose="02020603050405020304" pitchFamily="18" charset="0"/>
              </a:rPr>
              <a:t>, 1540 : Battle of </a:t>
            </a:r>
            <a:r>
              <a:rPr lang="en-US" sz="1800" dirty="0" err="1">
                <a:effectLst/>
                <a:latin typeface="Arial" panose="020B0604020202020204" pitchFamily="34" charset="0"/>
                <a:ea typeface="Times New Roman" panose="02020603050405020304" pitchFamily="18" charset="0"/>
              </a:rPr>
              <a:t>Kannauj</a:t>
            </a:r>
            <a:r>
              <a:rPr lang="en-US" sz="1800" dirty="0">
                <a:effectLst/>
                <a:latin typeface="Arial" panose="020B0604020202020204" pitchFamily="34"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marL="342900" marR="0" lvl="0" indent="-342900">
              <a:lnSpc>
                <a:spcPct val="110000"/>
              </a:lnSpc>
              <a:spcBef>
                <a:spcPts val="0"/>
              </a:spcBef>
              <a:spcAft>
                <a:spcPts val="0"/>
              </a:spcAft>
              <a:buSzPts val="1000"/>
              <a:buFont typeface="Symbol" panose="05050102010706020507" pitchFamily="18" charset="2"/>
              <a:buChar char=""/>
              <a:tabLst>
                <a:tab pos="457200" algn="l"/>
              </a:tabLst>
            </a:pPr>
            <a:r>
              <a:rPr lang="en-US" sz="1800" dirty="0">
                <a:effectLst/>
                <a:latin typeface="Arial" panose="020B0604020202020204" pitchFamily="34" charset="0"/>
                <a:ea typeface="Times New Roman" panose="02020603050405020304" pitchFamily="18" charset="0"/>
              </a:rPr>
              <a:t>Sher Shah introduced an administration that borrowed elements from </a:t>
            </a:r>
            <a:r>
              <a:rPr lang="en-US" sz="1800" dirty="0" err="1">
                <a:effectLst/>
                <a:latin typeface="Arial" panose="020B0604020202020204" pitchFamily="34" charset="0"/>
                <a:ea typeface="Times New Roman" panose="02020603050405020304" pitchFamily="18" charset="0"/>
              </a:rPr>
              <a:t>Alauddin</a:t>
            </a:r>
            <a:r>
              <a:rPr lang="en-U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Khalji</a:t>
            </a:r>
            <a:r>
              <a:rPr lang="en-US" sz="1800" dirty="0">
                <a:effectLst/>
                <a:latin typeface="Arial" panose="020B0604020202020204" pitchFamily="34" charset="0"/>
                <a:ea typeface="Times New Roman" panose="02020603050405020304" pitchFamily="18" charset="0"/>
              </a:rPr>
              <a:t> and made them more efficient.</a:t>
            </a:r>
            <a:endParaRPr lang="en-US" sz="1800" dirty="0">
              <a:effectLst/>
              <a:latin typeface="Times New Roman" panose="02020603050405020304" pitchFamily="18" charset="0"/>
              <a:ea typeface="Times New Roman" panose="02020603050405020304" pitchFamily="18" charset="0"/>
            </a:endParaRPr>
          </a:p>
          <a:p>
            <a:pPr marL="342900" marR="0" lvl="0" indent="-342900">
              <a:lnSpc>
                <a:spcPct val="110000"/>
              </a:lnSpc>
              <a:spcBef>
                <a:spcPts val="0"/>
              </a:spcBef>
              <a:spcAft>
                <a:spcPts val="0"/>
              </a:spcAft>
              <a:buSzPts val="1000"/>
              <a:buFont typeface="Symbol" panose="05050102010706020507" pitchFamily="18" charset="2"/>
              <a:buChar char=""/>
              <a:tabLst>
                <a:tab pos="457200" algn="l"/>
              </a:tabLst>
            </a:pPr>
            <a:r>
              <a:rPr lang="en-US" sz="1800" dirty="0">
                <a:effectLst/>
                <a:latin typeface="Arial" panose="020B0604020202020204" pitchFamily="34" charset="0"/>
                <a:ea typeface="Times New Roman" panose="02020603050405020304" pitchFamily="18" charset="0"/>
              </a:rPr>
              <a:t>Sher Shah’s administration became the model followed by the great emperor Akbar (1556-1605) when he consolidated the Mughal Empire.</a:t>
            </a:r>
            <a:endParaRPr lang="en-US" sz="1800" dirty="0">
              <a:effectLst/>
              <a:latin typeface="Times New Roman" panose="02020603050405020304" pitchFamily="18" charset="0"/>
              <a:ea typeface="Times New Roman" panose="02020603050405020304" pitchFamily="18" charset="0"/>
            </a:endParaRPr>
          </a:p>
          <a:p>
            <a:pPr marL="342900" marR="0" lvl="0" indent="-342900">
              <a:lnSpc>
                <a:spcPct val="110000"/>
              </a:lnSpc>
              <a:spcBef>
                <a:spcPts val="0"/>
              </a:spcBef>
              <a:spcAft>
                <a:spcPts val="0"/>
              </a:spcAft>
              <a:buSzPts val="1000"/>
              <a:buFont typeface="Symbol" panose="05050102010706020507" pitchFamily="18" charset="2"/>
              <a:buChar char=""/>
              <a:tabLst>
                <a:tab pos="457200" algn="l"/>
              </a:tabLst>
            </a:pPr>
            <a:r>
              <a:rPr lang="en-US" sz="1800" dirty="0">
                <a:effectLst/>
                <a:latin typeface="Arial" panose="020B0604020202020204" pitchFamily="34" charset="0"/>
                <a:ea typeface="Times New Roman" panose="02020603050405020304" pitchFamily="18" charset="0"/>
              </a:rPr>
              <a:t>His tomb is at Sasaram [Bihar]</a:t>
            </a:r>
            <a:endParaRPr lang="en-US" sz="1800" dirty="0">
              <a:effectLst/>
              <a:latin typeface="Times New Roman" panose="02020603050405020304" pitchFamily="18" charset="0"/>
              <a:ea typeface="Times New Roman" panose="02020603050405020304" pitchFamily="18" charset="0"/>
            </a:endParaRPr>
          </a:p>
          <a:p>
            <a:pPr marL="0" indent="0">
              <a:buNone/>
            </a:pPr>
            <a:endParaRPr lang="en-US" sz="1700" dirty="0"/>
          </a:p>
        </p:txBody>
      </p:sp>
    </p:spTree>
    <p:extLst>
      <p:ext uri="{BB962C8B-B14F-4D97-AF65-F5344CB8AC3E}">
        <p14:creationId xmlns:p14="http://schemas.microsoft.com/office/powerpoint/2010/main" val="2041788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F944E337-3E5D-4A1F-A5A1-2057F25B8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1">
            <a:extLst>
              <a:ext uri="{FF2B5EF4-FFF2-40B4-BE49-F238E27FC236}">
                <a16:creationId xmlns:a16="http://schemas.microsoft.com/office/drawing/2014/main" id="{4DA50D69-7CF7-4844-B844-A2B821C77F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854"/>
            <a:ext cx="12192000" cy="6865854"/>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0AC579-9F79-AC19-1890-694363593266}"/>
              </a:ext>
            </a:extLst>
          </p:cNvPr>
          <p:cNvSpPr>
            <a:spLocks noGrp="1"/>
          </p:cNvSpPr>
          <p:nvPr>
            <p:ph type="title"/>
          </p:nvPr>
        </p:nvSpPr>
        <p:spPr>
          <a:xfrm>
            <a:off x="4572001" y="450166"/>
            <a:ext cx="6781800" cy="717452"/>
          </a:xfrm>
        </p:spPr>
        <p:txBody>
          <a:bodyPr>
            <a:normAutofit/>
          </a:bodyPr>
          <a:lstStyle/>
          <a:p>
            <a:r>
              <a:rPr lang="en-US" sz="3600" b="1" dirty="0">
                <a:solidFill>
                  <a:srgbClr val="C00000"/>
                </a:solidFill>
                <a:effectLst/>
                <a:latin typeface="Arial" panose="020B0604020202020204" pitchFamily="34" charset="0"/>
                <a:ea typeface="DengXian" panose="02010600030101010101" pitchFamily="2" charset="-122"/>
              </a:rPr>
              <a:t>Bengal Sultanate</a:t>
            </a:r>
            <a:r>
              <a:rPr lang="en-US" sz="3600" dirty="0">
                <a:solidFill>
                  <a:srgbClr val="C00000"/>
                </a:solidFill>
                <a:effectLst/>
                <a:latin typeface="Arial" panose="020B0604020202020204" pitchFamily="34" charset="0"/>
                <a:ea typeface="DengXian" panose="02010600030101010101" pitchFamily="2" charset="-122"/>
              </a:rPr>
              <a:t> </a:t>
            </a:r>
            <a:endParaRPr lang="en-US" sz="3600" dirty="0">
              <a:solidFill>
                <a:srgbClr val="C00000"/>
              </a:solidFill>
            </a:endParaRPr>
          </a:p>
        </p:txBody>
      </p:sp>
      <p:pic>
        <p:nvPicPr>
          <p:cNvPr id="5" name="Picture 4" descr="A picture containing text, painting, collectable, art&#10;&#10;Description automatically generated">
            <a:extLst>
              <a:ext uri="{FF2B5EF4-FFF2-40B4-BE49-F238E27FC236}">
                <a16:creationId xmlns:a16="http://schemas.microsoft.com/office/drawing/2014/main" id="{8A57FBB4-F637-2748-D813-58A53C7C1113}"/>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3754739" cy="6857990"/>
          </a:xfrm>
          <a:custGeom>
            <a:avLst/>
            <a:gdLst/>
            <a:ahLst/>
            <a:cxnLst/>
            <a:rect l="l" t="t" r="r" b="b"/>
            <a:pathLst>
              <a:path w="3754759" h="6858000">
                <a:moveTo>
                  <a:pt x="0" y="0"/>
                </a:moveTo>
                <a:lnTo>
                  <a:pt x="3405358" y="0"/>
                </a:lnTo>
                <a:lnTo>
                  <a:pt x="3406298" y="5103"/>
                </a:lnTo>
                <a:cubicBezTo>
                  <a:pt x="3408705" y="9272"/>
                  <a:pt x="3410993" y="13534"/>
                  <a:pt x="3408744" y="22806"/>
                </a:cubicBezTo>
                <a:cubicBezTo>
                  <a:pt x="3398212" y="18869"/>
                  <a:pt x="3412504" y="58782"/>
                  <a:pt x="3403554" y="60481"/>
                </a:cubicBezTo>
                <a:cubicBezTo>
                  <a:pt x="3417198" y="75379"/>
                  <a:pt x="3401704" y="83956"/>
                  <a:pt x="3406685" y="104437"/>
                </a:cubicBezTo>
                <a:cubicBezTo>
                  <a:pt x="3412035" y="113935"/>
                  <a:pt x="3413215" y="120918"/>
                  <a:pt x="3408439" y="130745"/>
                </a:cubicBezTo>
                <a:cubicBezTo>
                  <a:pt x="3434362" y="174436"/>
                  <a:pt x="3410826" y="157826"/>
                  <a:pt x="3422002" y="199353"/>
                </a:cubicBezTo>
                <a:cubicBezTo>
                  <a:pt x="3433366" y="235046"/>
                  <a:pt x="3441595" y="275734"/>
                  <a:pt x="3466217" y="309590"/>
                </a:cubicBezTo>
                <a:cubicBezTo>
                  <a:pt x="3473022" y="315692"/>
                  <a:pt x="3476249" y="331335"/>
                  <a:pt x="3473425" y="344525"/>
                </a:cubicBezTo>
                <a:cubicBezTo>
                  <a:pt x="3472938" y="346792"/>
                  <a:pt x="3472286" y="348904"/>
                  <a:pt x="3471491" y="350788"/>
                </a:cubicBezTo>
                <a:cubicBezTo>
                  <a:pt x="3476473" y="380853"/>
                  <a:pt x="3497528" y="490678"/>
                  <a:pt x="3503314" y="524915"/>
                </a:cubicBezTo>
                <a:cubicBezTo>
                  <a:pt x="3495110" y="528110"/>
                  <a:pt x="3511009" y="544789"/>
                  <a:pt x="3506208" y="556205"/>
                </a:cubicBezTo>
                <a:cubicBezTo>
                  <a:pt x="3501906" y="564424"/>
                  <a:pt x="3505727" y="571402"/>
                  <a:pt x="3506503" y="579730"/>
                </a:cubicBezTo>
                <a:cubicBezTo>
                  <a:pt x="3503352" y="590904"/>
                  <a:pt x="3511763" y="626437"/>
                  <a:pt x="3516997" y="635552"/>
                </a:cubicBezTo>
                <a:cubicBezTo>
                  <a:pt x="3534688" y="657082"/>
                  <a:pt x="3524838" y="708447"/>
                  <a:pt x="3538464" y="726388"/>
                </a:cubicBezTo>
                <a:cubicBezTo>
                  <a:pt x="3540659" y="733032"/>
                  <a:pt x="3541735" y="739585"/>
                  <a:pt x="3542115" y="746049"/>
                </a:cubicBezTo>
                <a:lnTo>
                  <a:pt x="3541598" y="764218"/>
                </a:lnTo>
                <a:lnTo>
                  <a:pt x="3538294" y="769538"/>
                </a:lnTo>
                <a:lnTo>
                  <a:pt x="3539714" y="780556"/>
                </a:lnTo>
                <a:lnTo>
                  <a:pt x="3539328" y="783752"/>
                </a:lnTo>
                <a:cubicBezTo>
                  <a:pt x="3538575" y="789859"/>
                  <a:pt x="3537953" y="795880"/>
                  <a:pt x="3537882" y="801812"/>
                </a:cubicBezTo>
                <a:cubicBezTo>
                  <a:pt x="3555332" y="793164"/>
                  <a:pt x="3540143" y="850853"/>
                  <a:pt x="3553763" y="833773"/>
                </a:cubicBezTo>
                <a:cubicBezTo>
                  <a:pt x="3556400" y="864868"/>
                  <a:pt x="3568671" y="840452"/>
                  <a:pt x="3557696" y="878520"/>
                </a:cubicBezTo>
                <a:cubicBezTo>
                  <a:pt x="3574636" y="926170"/>
                  <a:pt x="3572932" y="1002669"/>
                  <a:pt x="3596902" y="1039468"/>
                </a:cubicBezTo>
                <a:cubicBezTo>
                  <a:pt x="3588227" y="1035176"/>
                  <a:pt x="3582669" y="1055878"/>
                  <a:pt x="3587550" y="1069793"/>
                </a:cubicBezTo>
                <a:cubicBezTo>
                  <a:pt x="3553603" y="1054905"/>
                  <a:pt x="3620138" y="1124159"/>
                  <a:pt x="3598129" y="1137690"/>
                </a:cubicBezTo>
                <a:cubicBezTo>
                  <a:pt x="3619154" y="1137277"/>
                  <a:pt x="3657845" y="1198819"/>
                  <a:pt x="3642072" y="1229443"/>
                </a:cubicBezTo>
                <a:cubicBezTo>
                  <a:pt x="3648492" y="1274612"/>
                  <a:pt x="3667414" y="1305895"/>
                  <a:pt x="3662799" y="1353804"/>
                </a:cubicBezTo>
                <a:cubicBezTo>
                  <a:pt x="3665680" y="1355144"/>
                  <a:pt x="3668149" y="1357448"/>
                  <a:pt x="3670319" y="1360420"/>
                </a:cubicBezTo>
                <a:lnTo>
                  <a:pt x="3675717" y="1370453"/>
                </a:lnTo>
                <a:lnTo>
                  <a:pt x="3675458" y="1372456"/>
                </a:lnTo>
                <a:cubicBezTo>
                  <a:pt x="3675775" y="1380261"/>
                  <a:pt x="3677154" y="1384198"/>
                  <a:pt x="3678998" y="1386422"/>
                </a:cubicBezTo>
                <a:lnTo>
                  <a:pt x="3681613" y="1387932"/>
                </a:lnTo>
                <a:lnTo>
                  <a:pt x="3684619" y="1397028"/>
                </a:lnTo>
                <a:lnTo>
                  <a:pt x="3692094" y="1413643"/>
                </a:lnTo>
                <a:lnTo>
                  <a:pt x="3692036" y="1417975"/>
                </a:lnTo>
                <a:lnTo>
                  <a:pt x="3701043" y="1444940"/>
                </a:lnTo>
                <a:lnTo>
                  <a:pt x="3700474" y="1445893"/>
                </a:lnTo>
                <a:cubicBezTo>
                  <a:pt x="3699407" y="1448641"/>
                  <a:pt x="3699006" y="1451835"/>
                  <a:pt x="3699990" y="1456030"/>
                </a:cubicBezTo>
                <a:cubicBezTo>
                  <a:pt x="3688343" y="1458099"/>
                  <a:pt x="3696713" y="1461887"/>
                  <a:pt x="3700642" y="1474079"/>
                </a:cubicBezTo>
                <a:cubicBezTo>
                  <a:pt x="3683431" y="1480016"/>
                  <a:pt x="3700716" y="1509516"/>
                  <a:pt x="3693587" y="1522890"/>
                </a:cubicBezTo>
                <a:cubicBezTo>
                  <a:pt x="3696861" y="1531716"/>
                  <a:pt x="3700010" y="1541157"/>
                  <a:pt x="3702900" y="1551068"/>
                </a:cubicBezTo>
                <a:lnTo>
                  <a:pt x="3708038" y="1631578"/>
                </a:lnTo>
                <a:lnTo>
                  <a:pt x="3698097" y="1716642"/>
                </a:lnTo>
                <a:cubicBezTo>
                  <a:pt x="3699314" y="1747867"/>
                  <a:pt x="3695412" y="1775147"/>
                  <a:pt x="3700384" y="1801382"/>
                </a:cubicBezTo>
                <a:cubicBezTo>
                  <a:pt x="3696845" y="1812311"/>
                  <a:pt x="3695699" y="1822504"/>
                  <a:pt x="3702257" y="1832013"/>
                </a:cubicBezTo>
                <a:cubicBezTo>
                  <a:pt x="3701651" y="1861238"/>
                  <a:pt x="3693313" y="1868713"/>
                  <a:pt x="3700986" y="1886838"/>
                </a:cubicBezTo>
                <a:cubicBezTo>
                  <a:pt x="3687741" y="1903887"/>
                  <a:pt x="3693148" y="1904594"/>
                  <a:pt x="3697545" y="1912087"/>
                </a:cubicBezTo>
                <a:lnTo>
                  <a:pt x="3697885" y="1913171"/>
                </a:lnTo>
                <a:lnTo>
                  <a:pt x="3695987" y="1915505"/>
                </a:lnTo>
                <a:lnTo>
                  <a:pt x="3695284" y="1920179"/>
                </a:lnTo>
                <a:lnTo>
                  <a:pt x="3696499" y="1932787"/>
                </a:lnTo>
                <a:lnTo>
                  <a:pt x="3697473" y="1937503"/>
                </a:lnTo>
                <a:cubicBezTo>
                  <a:pt x="3697953" y="1940760"/>
                  <a:pt x="3698023" y="1942937"/>
                  <a:pt x="3697799" y="1944457"/>
                </a:cubicBezTo>
                <a:lnTo>
                  <a:pt x="3697642" y="1944638"/>
                </a:lnTo>
                <a:lnTo>
                  <a:pt x="3698268" y="1951136"/>
                </a:lnTo>
                <a:cubicBezTo>
                  <a:pt x="3699704" y="1962083"/>
                  <a:pt x="3701457" y="1972719"/>
                  <a:pt x="3703418" y="1982828"/>
                </a:cubicBezTo>
                <a:cubicBezTo>
                  <a:pt x="3694620" y="1991887"/>
                  <a:pt x="3707345" y="2028973"/>
                  <a:pt x="3689767" y="2025705"/>
                </a:cubicBezTo>
                <a:cubicBezTo>
                  <a:pt x="3691896" y="2039367"/>
                  <a:pt x="3699517" y="2047321"/>
                  <a:pt x="3687894" y="2043252"/>
                </a:cubicBezTo>
                <a:cubicBezTo>
                  <a:pt x="3688268" y="2047766"/>
                  <a:pt x="3687435" y="2050599"/>
                  <a:pt x="3686015" y="2052668"/>
                </a:cubicBezTo>
                <a:lnTo>
                  <a:pt x="3685329" y="2053280"/>
                </a:lnTo>
                <a:lnTo>
                  <a:pt x="3690348" y="2083660"/>
                </a:lnTo>
                <a:lnTo>
                  <a:pt x="3689688" y="2087758"/>
                </a:lnTo>
                <a:lnTo>
                  <a:pt x="3694656" y="2107476"/>
                </a:lnTo>
                <a:lnTo>
                  <a:pt x="3696317" y="2117709"/>
                </a:lnTo>
                <a:lnTo>
                  <a:pt x="3698652" y="2120508"/>
                </a:lnTo>
                <a:cubicBezTo>
                  <a:pt x="3700138" y="2123582"/>
                  <a:pt x="3700933" y="2128051"/>
                  <a:pt x="3700157" y="2135655"/>
                </a:cubicBezTo>
                <a:lnTo>
                  <a:pt x="3699626" y="2137431"/>
                </a:lnTo>
                <a:lnTo>
                  <a:pt x="3703486" y="2149795"/>
                </a:lnTo>
                <a:cubicBezTo>
                  <a:pt x="3705184" y="2153754"/>
                  <a:pt x="3707268" y="2157232"/>
                  <a:pt x="3709885" y="2160002"/>
                </a:cubicBezTo>
                <a:cubicBezTo>
                  <a:pt x="3698737" y="2203287"/>
                  <a:pt x="3712805" y="2242927"/>
                  <a:pt x="3712777" y="2289319"/>
                </a:cubicBezTo>
                <a:cubicBezTo>
                  <a:pt x="3693169" y="2310331"/>
                  <a:pt x="3722276" y="2389074"/>
                  <a:pt x="3742794" y="2399589"/>
                </a:cubicBezTo>
                <a:cubicBezTo>
                  <a:pt x="3725319" y="2400703"/>
                  <a:pt x="3751962" y="2457534"/>
                  <a:pt x="3753311" y="2472464"/>
                </a:cubicBezTo>
                <a:cubicBezTo>
                  <a:pt x="3753760" y="2477441"/>
                  <a:pt x="3751399" y="2477762"/>
                  <a:pt x="3743656" y="2469811"/>
                </a:cubicBezTo>
                <a:cubicBezTo>
                  <a:pt x="3746474" y="2485608"/>
                  <a:pt x="3738186" y="2502460"/>
                  <a:pt x="3730339" y="2493869"/>
                </a:cubicBezTo>
                <a:cubicBezTo>
                  <a:pt x="3748556" y="2541387"/>
                  <a:pt x="3736267" y="2613433"/>
                  <a:pt x="3746134" y="2667651"/>
                </a:cubicBezTo>
                <a:cubicBezTo>
                  <a:pt x="3730160" y="2698252"/>
                  <a:pt x="3745496" y="2681337"/>
                  <a:pt x="3743743" y="2712354"/>
                </a:cubicBezTo>
                <a:cubicBezTo>
                  <a:pt x="3759373" y="2703131"/>
                  <a:pt x="3736572" y="2750256"/>
                  <a:pt x="3754759" y="2751060"/>
                </a:cubicBezTo>
                <a:cubicBezTo>
                  <a:pt x="3753864" y="2756679"/>
                  <a:pt x="3752424" y="2762098"/>
                  <a:pt x="3750841" y="2767527"/>
                </a:cubicBezTo>
                <a:lnTo>
                  <a:pt x="3750021" y="2770377"/>
                </a:lnTo>
                <a:lnTo>
                  <a:pt x="3749874" y="2781617"/>
                </a:lnTo>
                <a:lnTo>
                  <a:pt x="3745916" y="2784975"/>
                </a:lnTo>
                <a:lnTo>
                  <a:pt x="3742888" y="2802030"/>
                </a:lnTo>
                <a:cubicBezTo>
                  <a:pt x="3742360" y="2808388"/>
                  <a:pt x="3742498" y="2815196"/>
                  <a:pt x="3743710" y="2822667"/>
                </a:cubicBezTo>
                <a:cubicBezTo>
                  <a:pt x="3751787" y="2840797"/>
                  <a:pt x="3744398" y="2870002"/>
                  <a:pt x="3746201" y="2896003"/>
                </a:cubicBezTo>
                <a:lnTo>
                  <a:pt x="3749006" y="2907846"/>
                </a:lnTo>
                <a:lnTo>
                  <a:pt x="3747206" y="2947037"/>
                </a:lnTo>
                <a:cubicBezTo>
                  <a:pt x="3747030" y="2958176"/>
                  <a:pt x="3747214" y="2969719"/>
                  <a:pt x="3748070" y="2981841"/>
                </a:cubicBezTo>
                <a:lnTo>
                  <a:pt x="3750937" y="3004278"/>
                </a:lnTo>
                <a:lnTo>
                  <a:pt x="3749761" y="3010254"/>
                </a:lnTo>
                <a:cubicBezTo>
                  <a:pt x="3750425" y="3020530"/>
                  <a:pt x="3756245" y="3033889"/>
                  <a:pt x="3749923" y="3032983"/>
                </a:cubicBezTo>
                <a:lnTo>
                  <a:pt x="3752658" y="3044429"/>
                </a:lnTo>
                <a:lnTo>
                  <a:pt x="3748217" y="3056076"/>
                </a:lnTo>
                <a:cubicBezTo>
                  <a:pt x="3747117" y="3057381"/>
                  <a:pt x="3745928" y="3058381"/>
                  <a:pt x="3744691" y="3059042"/>
                </a:cubicBezTo>
                <a:lnTo>
                  <a:pt x="3747123" y="3075102"/>
                </a:lnTo>
                <a:lnTo>
                  <a:pt x="3744190" y="3088509"/>
                </a:lnTo>
                <a:lnTo>
                  <a:pt x="3747093" y="3099930"/>
                </a:lnTo>
                <a:lnTo>
                  <a:pt x="3746799" y="3104743"/>
                </a:lnTo>
                <a:lnTo>
                  <a:pt x="3745610" y="3116729"/>
                </a:lnTo>
                <a:cubicBezTo>
                  <a:pt x="3744666" y="3122891"/>
                  <a:pt x="3743503" y="3129792"/>
                  <a:pt x="3742676" y="3137453"/>
                </a:cubicBezTo>
                <a:lnTo>
                  <a:pt x="3742441" y="3143884"/>
                </a:lnTo>
                <a:lnTo>
                  <a:pt x="3737104" y="3158122"/>
                </a:lnTo>
                <a:cubicBezTo>
                  <a:pt x="3733050" y="3168490"/>
                  <a:pt x="3730374" y="3176626"/>
                  <a:pt x="3733275" y="3185367"/>
                </a:cubicBezTo>
                <a:cubicBezTo>
                  <a:pt x="3728135" y="3200760"/>
                  <a:pt x="3712176" y="3212117"/>
                  <a:pt x="3717639" y="3233769"/>
                </a:cubicBezTo>
                <a:cubicBezTo>
                  <a:pt x="3709851" y="3227497"/>
                  <a:pt x="3717920" y="3258095"/>
                  <a:pt x="3710433" y="3262123"/>
                </a:cubicBezTo>
                <a:cubicBezTo>
                  <a:pt x="3704342" y="3264110"/>
                  <a:pt x="3705370" y="3273856"/>
                  <a:pt x="3703458" y="3281408"/>
                </a:cubicBezTo>
                <a:cubicBezTo>
                  <a:pt x="3697412" y="3287020"/>
                  <a:pt x="3693483" y="3324746"/>
                  <a:pt x="3695027" y="3337739"/>
                </a:cubicBezTo>
                <a:cubicBezTo>
                  <a:pt x="3703095" y="3374177"/>
                  <a:pt x="3679154" y="3404974"/>
                  <a:pt x="3684951" y="3434139"/>
                </a:cubicBezTo>
                <a:cubicBezTo>
                  <a:pt x="3684732" y="3441861"/>
                  <a:pt x="3683615" y="3448308"/>
                  <a:pt x="3681946" y="3453928"/>
                </a:cubicBezTo>
                <a:lnTo>
                  <a:pt x="3675939" y="3468021"/>
                </a:lnTo>
                <a:cubicBezTo>
                  <a:pt x="3674480" y="3468264"/>
                  <a:pt x="3673022" y="3468506"/>
                  <a:pt x="3671563" y="3468748"/>
                </a:cubicBezTo>
                <a:lnTo>
                  <a:pt x="3669360" y="3479164"/>
                </a:lnTo>
                <a:lnTo>
                  <a:pt x="3668060" y="3481325"/>
                </a:lnTo>
                <a:cubicBezTo>
                  <a:pt x="3665560" y="3485437"/>
                  <a:pt x="3663197" y="3489622"/>
                  <a:pt x="3661315" y="3494328"/>
                </a:cubicBezTo>
                <a:cubicBezTo>
                  <a:pt x="3678446" y="3506175"/>
                  <a:pt x="3648136" y="3536311"/>
                  <a:pt x="3664679" y="3537226"/>
                </a:cubicBezTo>
                <a:cubicBezTo>
                  <a:pt x="3657322" y="3565147"/>
                  <a:pt x="3674997" y="3558694"/>
                  <a:pt x="3654205" y="3577551"/>
                </a:cubicBezTo>
                <a:cubicBezTo>
                  <a:pt x="3653633" y="3634248"/>
                  <a:pt x="3628736" y="3694092"/>
                  <a:pt x="3637325" y="3749618"/>
                </a:cubicBezTo>
                <a:cubicBezTo>
                  <a:pt x="3631446" y="3736800"/>
                  <a:pt x="3620480" y="3747498"/>
                  <a:pt x="3620258" y="3763981"/>
                </a:cubicBezTo>
                <a:cubicBezTo>
                  <a:pt x="3596667" y="3715365"/>
                  <a:pt x="3630603" y="3842969"/>
                  <a:pt x="3608193" y="3830141"/>
                </a:cubicBezTo>
                <a:cubicBezTo>
                  <a:pt x="3625759" y="3852486"/>
                  <a:pt x="3638965" y="3943841"/>
                  <a:pt x="3616479" y="3951521"/>
                </a:cubicBezTo>
                <a:cubicBezTo>
                  <a:pt x="3607940" y="3994867"/>
                  <a:pt x="3614033" y="4040502"/>
                  <a:pt x="3595498" y="4074157"/>
                </a:cubicBezTo>
                <a:cubicBezTo>
                  <a:pt x="3597477" y="4078342"/>
                  <a:pt x="3598819" y="4082864"/>
                  <a:pt x="3599706" y="4087599"/>
                </a:cubicBezTo>
                <a:lnTo>
                  <a:pt x="3601103" y="4101515"/>
                </a:lnTo>
                <a:lnTo>
                  <a:pt x="3600274" y="4102849"/>
                </a:lnTo>
                <a:cubicBezTo>
                  <a:pt x="3598143" y="4109482"/>
                  <a:pt x="3598077" y="4114144"/>
                  <a:pt x="3598925" y="4117926"/>
                </a:cubicBezTo>
                <a:lnTo>
                  <a:pt x="3600630" y="4121966"/>
                </a:lnTo>
                <a:lnTo>
                  <a:pt x="3600331" y="4132543"/>
                </a:lnTo>
                <a:lnTo>
                  <a:pt x="3601432" y="4154003"/>
                </a:lnTo>
                <a:lnTo>
                  <a:pt x="3600054" y="4157433"/>
                </a:lnTo>
                <a:lnTo>
                  <a:pt x="3599248" y="4188888"/>
                </a:lnTo>
                <a:cubicBezTo>
                  <a:pt x="3598993" y="4188940"/>
                  <a:pt x="3598738" y="4188992"/>
                  <a:pt x="3598484" y="4189044"/>
                </a:cubicBezTo>
                <a:cubicBezTo>
                  <a:pt x="3596754" y="4190111"/>
                  <a:pt x="3595443" y="4192250"/>
                  <a:pt x="3594971" y="4196698"/>
                </a:cubicBezTo>
                <a:cubicBezTo>
                  <a:pt x="3584674" y="4185805"/>
                  <a:pt x="3590455" y="4197885"/>
                  <a:pt x="3589971" y="4211958"/>
                </a:cubicBezTo>
                <a:cubicBezTo>
                  <a:pt x="3573870" y="4198179"/>
                  <a:pt x="3579156" y="4240607"/>
                  <a:pt x="3569135" y="4243705"/>
                </a:cubicBezTo>
                <a:cubicBezTo>
                  <a:pt x="3569142" y="4254351"/>
                  <a:pt x="3568856" y="4265362"/>
                  <a:pt x="3568210" y="4276468"/>
                </a:cubicBezTo>
                <a:lnTo>
                  <a:pt x="3567613" y="4282925"/>
                </a:lnTo>
                <a:cubicBezTo>
                  <a:pt x="3567553" y="4282949"/>
                  <a:pt x="3567492" y="4282974"/>
                  <a:pt x="3567432" y="4282999"/>
                </a:cubicBezTo>
                <a:cubicBezTo>
                  <a:pt x="3566940" y="4284280"/>
                  <a:pt x="3566607" y="4286359"/>
                  <a:pt x="3566464" y="4289697"/>
                </a:cubicBezTo>
                <a:lnTo>
                  <a:pt x="3566526" y="4294698"/>
                </a:lnTo>
                <a:lnTo>
                  <a:pt x="3565367" y="4307225"/>
                </a:lnTo>
                <a:lnTo>
                  <a:pt x="3563841" y="4311164"/>
                </a:lnTo>
                <a:lnTo>
                  <a:pt x="3561610" y="4312189"/>
                </a:lnTo>
                <a:lnTo>
                  <a:pt x="3561734" y="4313408"/>
                </a:lnTo>
                <a:cubicBezTo>
                  <a:pt x="3564537" y="4323096"/>
                  <a:pt x="3569544" y="4327053"/>
                  <a:pt x="3553832" y="4334910"/>
                </a:cubicBezTo>
                <a:cubicBezTo>
                  <a:pt x="3557797" y="4356533"/>
                  <a:pt x="3548502" y="4358433"/>
                  <a:pt x="3542564" y="4385380"/>
                </a:cubicBezTo>
                <a:cubicBezTo>
                  <a:pt x="3547050" y="4398267"/>
                  <a:pt x="3544091" y="4407098"/>
                  <a:pt x="3538724" y="4415150"/>
                </a:cubicBezTo>
                <a:cubicBezTo>
                  <a:pt x="3538633" y="4442707"/>
                  <a:pt x="3529920" y="4465824"/>
                  <a:pt x="3525348" y="4495753"/>
                </a:cubicBezTo>
                <a:cubicBezTo>
                  <a:pt x="3529387" y="4530212"/>
                  <a:pt x="3514579" y="4543935"/>
                  <a:pt x="3509749" y="4575934"/>
                </a:cubicBezTo>
                <a:cubicBezTo>
                  <a:pt x="3519579" y="4606914"/>
                  <a:pt x="3496418" y="4596497"/>
                  <a:pt x="3489779" y="4611927"/>
                </a:cubicBezTo>
                <a:lnTo>
                  <a:pt x="3488856" y="4616508"/>
                </a:lnTo>
                <a:lnTo>
                  <a:pt x="3489486" y="4629163"/>
                </a:lnTo>
                <a:lnTo>
                  <a:pt x="3490242" y="4633947"/>
                </a:lnTo>
                <a:cubicBezTo>
                  <a:pt x="3490570" y="4637233"/>
                  <a:pt x="3490539" y="4639406"/>
                  <a:pt x="3490244" y="4640894"/>
                </a:cubicBezTo>
                <a:lnTo>
                  <a:pt x="3490078" y="4641059"/>
                </a:lnTo>
                <a:lnTo>
                  <a:pt x="3490403" y="4647582"/>
                </a:lnTo>
                <a:cubicBezTo>
                  <a:pt x="3491330" y="4658608"/>
                  <a:pt x="3492590" y="4669354"/>
                  <a:pt x="3494082" y="4679601"/>
                </a:cubicBezTo>
                <a:cubicBezTo>
                  <a:pt x="3484854" y="4687754"/>
                  <a:pt x="3495864" y="4725869"/>
                  <a:pt x="3478421" y="4720918"/>
                </a:cubicBezTo>
                <a:cubicBezTo>
                  <a:pt x="3479918" y="4734712"/>
                  <a:pt x="3487176" y="4743359"/>
                  <a:pt x="3475730" y="4738188"/>
                </a:cubicBezTo>
                <a:cubicBezTo>
                  <a:pt x="3475894" y="4742712"/>
                  <a:pt x="3474928" y="4745450"/>
                  <a:pt x="3473409" y="4747368"/>
                </a:cubicBezTo>
                <a:lnTo>
                  <a:pt x="3472696" y="4747913"/>
                </a:lnTo>
                <a:lnTo>
                  <a:pt x="3476304" y="4778609"/>
                </a:lnTo>
                <a:lnTo>
                  <a:pt x="3475454" y="4782623"/>
                </a:lnTo>
                <a:lnTo>
                  <a:pt x="3479507" y="4802712"/>
                </a:lnTo>
                <a:lnTo>
                  <a:pt x="3480695" y="4813049"/>
                </a:lnTo>
                <a:lnTo>
                  <a:pt x="3482902" y="4816057"/>
                </a:lnTo>
                <a:cubicBezTo>
                  <a:pt x="3484247" y="4819259"/>
                  <a:pt x="3484834" y="4823783"/>
                  <a:pt x="3483703" y="4831270"/>
                </a:cubicBezTo>
                <a:lnTo>
                  <a:pt x="3483090" y="4832984"/>
                </a:lnTo>
                <a:lnTo>
                  <a:pt x="3486378" y="4845654"/>
                </a:lnTo>
                <a:cubicBezTo>
                  <a:pt x="3487893" y="4849755"/>
                  <a:pt x="3489817" y="4853416"/>
                  <a:pt x="3492309" y="4856425"/>
                </a:cubicBezTo>
                <a:cubicBezTo>
                  <a:pt x="3479133" y="4898390"/>
                  <a:pt x="3491371" y="4939174"/>
                  <a:pt x="3489182" y="4985308"/>
                </a:cubicBezTo>
                <a:cubicBezTo>
                  <a:pt x="3492413" y="5037202"/>
                  <a:pt x="3496839" y="5073159"/>
                  <a:pt x="3498182" y="5107346"/>
                </a:cubicBezTo>
                <a:cubicBezTo>
                  <a:pt x="3500266" y="5123329"/>
                  <a:pt x="3506680" y="5240376"/>
                  <a:pt x="3499225" y="5231073"/>
                </a:cubicBezTo>
                <a:cubicBezTo>
                  <a:pt x="3515247" y="5280090"/>
                  <a:pt x="3497607" y="5309911"/>
                  <a:pt x="3504960" y="5364785"/>
                </a:cubicBezTo>
                <a:cubicBezTo>
                  <a:pt x="3487546" y="5393671"/>
                  <a:pt x="3503686" y="5378336"/>
                  <a:pt x="3500486" y="5409009"/>
                </a:cubicBezTo>
                <a:cubicBezTo>
                  <a:pt x="3516561" y="5401350"/>
                  <a:pt x="3491544" y="5446009"/>
                  <a:pt x="3509710" y="5448570"/>
                </a:cubicBezTo>
                <a:cubicBezTo>
                  <a:pt x="3508555" y="5454072"/>
                  <a:pt x="3506859" y="5459319"/>
                  <a:pt x="3505022" y="5464568"/>
                </a:cubicBezTo>
                <a:lnTo>
                  <a:pt x="3504070" y="5467320"/>
                </a:lnTo>
                <a:lnTo>
                  <a:pt x="3503399" y="5478483"/>
                </a:lnTo>
                <a:lnTo>
                  <a:pt x="3499281" y="5481443"/>
                </a:lnTo>
                <a:lnTo>
                  <a:pt x="3499047" y="5616712"/>
                </a:lnTo>
                <a:cubicBezTo>
                  <a:pt x="3502347" y="5628424"/>
                  <a:pt x="3503819" y="5666768"/>
                  <a:pt x="3498775" y="5675291"/>
                </a:cubicBezTo>
                <a:cubicBezTo>
                  <a:pt x="3497984" y="5683547"/>
                  <a:pt x="3500335" y="5692400"/>
                  <a:pt x="3494739" y="5697458"/>
                </a:cubicBezTo>
                <a:cubicBezTo>
                  <a:pt x="3492180" y="5715432"/>
                  <a:pt x="3486290" y="5756597"/>
                  <a:pt x="3483423" y="5783137"/>
                </a:cubicBezTo>
                <a:cubicBezTo>
                  <a:pt x="3491452" y="5796973"/>
                  <a:pt x="3477643" y="5819988"/>
                  <a:pt x="3477532" y="5856699"/>
                </a:cubicBezTo>
                <a:cubicBezTo>
                  <a:pt x="3486776" y="5871818"/>
                  <a:pt x="3477340" y="5881447"/>
                  <a:pt x="3490032" y="5910638"/>
                </a:cubicBezTo>
                <a:cubicBezTo>
                  <a:pt x="3488930" y="5911913"/>
                  <a:pt x="3487924" y="5913488"/>
                  <a:pt x="3487046" y="5915313"/>
                </a:cubicBezTo>
                <a:cubicBezTo>
                  <a:pt x="3481941" y="5925917"/>
                  <a:pt x="3482137" y="5942505"/>
                  <a:pt x="3487484" y="5952365"/>
                </a:cubicBezTo>
                <a:cubicBezTo>
                  <a:pt x="3504666" y="5999029"/>
                  <a:pt x="3505019" y="6042078"/>
                  <a:pt x="3509266" y="6082373"/>
                </a:cubicBezTo>
                <a:cubicBezTo>
                  <a:pt x="3512265" y="6128005"/>
                  <a:pt x="3492950" y="6098121"/>
                  <a:pt x="3509564" y="6154771"/>
                </a:cubicBezTo>
                <a:cubicBezTo>
                  <a:pt x="3503223" y="6161045"/>
                  <a:pt x="3503062" y="6168289"/>
                  <a:pt x="3506404" y="6180433"/>
                </a:cubicBezTo>
                <a:cubicBezTo>
                  <a:pt x="3507378" y="6202614"/>
                  <a:pt x="3491084" y="6201180"/>
                  <a:pt x="3501312" y="6223427"/>
                </a:cubicBezTo>
                <a:cubicBezTo>
                  <a:pt x="3492497" y="6219559"/>
                  <a:pt x="3498753" y="6265580"/>
                  <a:pt x="3489469" y="6255476"/>
                </a:cubicBezTo>
                <a:cubicBezTo>
                  <a:pt x="3481791" y="6270065"/>
                  <a:pt x="3495037" y="6276996"/>
                  <a:pt x="3488398" y="6291462"/>
                </a:cubicBezTo>
                <a:cubicBezTo>
                  <a:pt x="3487099" y="6307679"/>
                  <a:pt x="3497555" y="6282019"/>
                  <a:pt x="3498547" y="6299935"/>
                </a:cubicBezTo>
                <a:cubicBezTo>
                  <a:pt x="3498173" y="6321676"/>
                  <a:pt x="3514193" y="6321381"/>
                  <a:pt x="3494028" y="6338390"/>
                </a:cubicBezTo>
                <a:lnTo>
                  <a:pt x="3486030" y="6396716"/>
                </a:lnTo>
                <a:cubicBezTo>
                  <a:pt x="3491309" y="6409668"/>
                  <a:pt x="3488928" y="6420134"/>
                  <a:pt x="3484103" y="6430386"/>
                </a:cubicBezTo>
                <a:cubicBezTo>
                  <a:pt x="3485763" y="6460632"/>
                  <a:pt x="3478568" y="6488285"/>
                  <a:pt x="3475922" y="6522318"/>
                </a:cubicBezTo>
                <a:cubicBezTo>
                  <a:pt x="3482128" y="6559051"/>
                  <a:pt x="3468277" y="6578006"/>
                  <a:pt x="3465506" y="6614374"/>
                </a:cubicBezTo>
                <a:cubicBezTo>
                  <a:pt x="3478925" y="6650248"/>
                  <a:pt x="3446064" y="6638174"/>
                  <a:pt x="3446789" y="6668768"/>
                </a:cubicBezTo>
                <a:cubicBezTo>
                  <a:pt x="3458869" y="6718505"/>
                  <a:pt x="3435878" y="6667592"/>
                  <a:pt x="3439582" y="6744454"/>
                </a:cubicBezTo>
                <a:cubicBezTo>
                  <a:pt x="3441631" y="6748797"/>
                  <a:pt x="3439393" y="6758101"/>
                  <a:pt x="3436538" y="6757102"/>
                </a:cubicBezTo>
                <a:cubicBezTo>
                  <a:pt x="3437461" y="6773941"/>
                  <a:pt x="3420846" y="6822488"/>
                  <a:pt x="3424061" y="6846522"/>
                </a:cubicBezTo>
                <a:lnTo>
                  <a:pt x="3423032" y="6858000"/>
                </a:lnTo>
                <a:lnTo>
                  <a:pt x="0" y="6858000"/>
                </a:lnTo>
                <a:close/>
              </a:path>
            </a:pathLst>
          </a:custGeom>
        </p:spPr>
      </p:pic>
      <p:sp>
        <p:nvSpPr>
          <p:cNvPr id="3" name="Content Placeholder 2">
            <a:extLst>
              <a:ext uri="{FF2B5EF4-FFF2-40B4-BE49-F238E27FC236}">
                <a16:creationId xmlns:a16="http://schemas.microsoft.com/office/drawing/2014/main" id="{7FF264CD-6E5C-5474-D78C-D57A492AC433}"/>
              </a:ext>
            </a:extLst>
          </p:cNvPr>
          <p:cNvSpPr>
            <a:spLocks noGrp="1"/>
          </p:cNvSpPr>
          <p:nvPr>
            <p:ph idx="1"/>
          </p:nvPr>
        </p:nvSpPr>
        <p:spPr>
          <a:xfrm>
            <a:off x="4572001" y="1167618"/>
            <a:ext cx="6781800" cy="5510274"/>
          </a:xfrm>
        </p:spPr>
        <p:txBody>
          <a:bodyPr anchor="t">
            <a:noAutofit/>
          </a:bodyPr>
          <a:lstStyle/>
          <a:p>
            <a:pPr marL="0" indent="0">
              <a:lnSpc>
                <a:spcPct val="110000"/>
              </a:lnSpc>
              <a:buNone/>
            </a:pPr>
            <a:r>
              <a:rPr lang="en-US" sz="1950" kern="100" dirty="0">
                <a:effectLst/>
                <a:latin typeface="Arial" panose="020B0604020202020204" pitchFamily="34" charset="0"/>
                <a:ea typeface="DengXian" panose="02010600030101010101" pitchFamily="2" charset="-122"/>
                <a:cs typeface="Arial" panose="020B0604020202020204" pitchFamily="34" charset="0"/>
              </a:rPr>
              <a:t>The </a:t>
            </a:r>
            <a:r>
              <a:rPr lang="en-US" sz="1950" b="1" kern="100" dirty="0">
                <a:effectLst/>
                <a:latin typeface="Arial" panose="020B0604020202020204" pitchFamily="34" charset="0"/>
                <a:ea typeface="DengXian" panose="02010600030101010101" pitchFamily="2" charset="-122"/>
                <a:cs typeface="Arial" panose="020B0604020202020204" pitchFamily="34" charset="0"/>
              </a:rPr>
              <a:t>Bengal Sultanate</a:t>
            </a:r>
            <a:r>
              <a:rPr lang="en-US" sz="1950" kern="100" dirty="0">
                <a:effectLst/>
                <a:latin typeface="Arial" panose="020B0604020202020204" pitchFamily="34" charset="0"/>
                <a:ea typeface="DengXian" panose="02010600030101010101" pitchFamily="2" charset="-122"/>
                <a:cs typeface="Arial" panose="020B0604020202020204" pitchFamily="34" charset="0"/>
              </a:rPr>
              <a:t> was a Sunni Muslim empire based in Bengal for much of the 14th, 15th and 16th centuries. It was the dominant power of the </a:t>
            </a:r>
            <a:r>
              <a:rPr lang="en-US" sz="1950" strike="noStrike" kern="100" dirty="0">
                <a:effectLst/>
                <a:latin typeface="Arial" panose="020B0604020202020204" pitchFamily="34" charset="0"/>
                <a:ea typeface="DengXian" panose="02010600030101010101" pitchFamily="2" charset="-122"/>
                <a:cs typeface="Arial" panose="020B0604020202020204" pitchFamily="34" charset="0"/>
                <a:hlinkClick r:id="rId3" tooltip="Ganges–Brahmaputra Delta">
                  <a:extLst>
                    <a:ext uri="{A12FA001-AC4F-418D-AE19-62706E023703}">
                      <ahyp:hlinkClr xmlns:ahyp="http://schemas.microsoft.com/office/drawing/2018/hyperlinkcolor" val="tx"/>
                    </a:ext>
                  </a:extLst>
                </a:hlinkClick>
              </a:rPr>
              <a:t>Ganges–Brahmaputra Delta</a:t>
            </a:r>
            <a:r>
              <a:rPr lang="en-US" sz="1950" kern="100" dirty="0">
                <a:effectLst/>
                <a:latin typeface="Arial" panose="020B0604020202020204" pitchFamily="34" charset="0"/>
                <a:ea typeface="DengXian" panose="02010600030101010101" pitchFamily="2" charset="-122"/>
                <a:cs typeface="Arial" panose="020B0604020202020204" pitchFamily="34" charset="0"/>
              </a:rPr>
              <a:t>, with a network of mint towns spread across the region. The Bengal Sultanate had a circle of vassal states, including parts of Odisha in the southwest, Arakan in the southeast, and Tripura in the east. Its raids and conquests reached Nepal in the </a:t>
            </a:r>
            <a:r>
              <a:rPr lang="en-US" sz="1950" kern="100" dirty="0" err="1">
                <a:effectLst/>
                <a:latin typeface="Arial" panose="020B0604020202020204" pitchFamily="34" charset="0"/>
                <a:ea typeface="DengXian" panose="02010600030101010101" pitchFamily="2" charset="-122"/>
                <a:cs typeface="Arial" panose="020B0604020202020204" pitchFamily="34" charset="0"/>
              </a:rPr>
              <a:t>north,Assam</a:t>
            </a:r>
            <a:r>
              <a:rPr lang="en-US" sz="1950" kern="100" dirty="0">
                <a:effectLst/>
                <a:latin typeface="Arial" panose="020B0604020202020204" pitchFamily="34" charset="0"/>
                <a:ea typeface="DengXian" panose="02010600030101010101" pitchFamily="2" charset="-122"/>
                <a:cs typeface="Arial" panose="020B0604020202020204" pitchFamily="34" charset="0"/>
              </a:rPr>
              <a:t> in the east, and </a:t>
            </a:r>
            <a:r>
              <a:rPr lang="en-US" sz="1950" kern="100" dirty="0" err="1">
                <a:effectLst/>
                <a:latin typeface="Arial" panose="020B0604020202020204" pitchFamily="34" charset="0"/>
                <a:ea typeface="DengXian" panose="02010600030101010101" pitchFamily="2" charset="-122"/>
                <a:cs typeface="Arial" panose="020B0604020202020204" pitchFamily="34" charset="0"/>
              </a:rPr>
              <a:t>Jaunpur</a:t>
            </a:r>
            <a:r>
              <a:rPr lang="en-US" sz="1950" kern="100" dirty="0">
                <a:effectLst/>
                <a:latin typeface="Arial" panose="020B0604020202020204" pitchFamily="34" charset="0"/>
                <a:ea typeface="DengXian" panose="02010600030101010101" pitchFamily="2" charset="-122"/>
                <a:cs typeface="Arial" panose="020B0604020202020204" pitchFamily="34" charset="0"/>
              </a:rPr>
              <a:t> and Varanasi in the west. The Bengal Sultanate controlled large parts of the north, east and northeast Indian subcontinent during its five dynastic periods, reaching its peak under </a:t>
            </a:r>
            <a:r>
              <a:rPr lang="en-US" sz="1950" strike="noStrike" kern="100" dirty="0">
                <a:effectLst/>
                <a:latin typeface="Arial" panose="020B0604020202020204" pitchFamily="34" charset="0"/>
                <a:ea typeface="DengXian" panose="02010600030101010101" pitchFamily="2" charset="-122"/>
                <a:cs typeface="Arial" panose="020B0604020202020204" pitchFamily="34" charset="0"/>
                <a:hlinkClick r:id="rId4" tooltip="Hussain Shahi dynasty">
                  <a:extLst>
                    <a:ext uri="{A12FA001-AC4F-418D-AE19-62706E023703}">
                      <ahyp:hlinkClr xmlns:ahyp="http://schemas.microsoft.com/office/drawing/2018/hyperlinkcolor" val="tx"/>
                    </a:ext>
                  </a:extLst>
                </a:hlinkClick>
              </a:rPr>
              <a:t>Hussain Shahi dynasty</a:t>
            </a:r>
            <a:r>
              <a:rPr lang="en-US" sz="1950" kern="100" dirty="0">
                <a:effectLst/>
                <a:latin typeface="Arial" panose="020B0604020202020204" pitchFamily="34" charset="0"/>
                <a:ea typeface="DengXian" panose="02010600030101010101" pitchFamily="2" charset="-122"/>
                <a:cs typeface="Arial" panose="020B0604020202020204" pitchFamily="34" charset="0"/>
              </a:rPr>
              <a:t>. It was reputed as a thriving trading nation and one of Asia's strongest states. Its decline began with an </a:t>
            </a:r>
            <a:r>
              <a:rPr lang="en-US" sz="1950" strike="noStrike" kern="100" dirty="0">
                <a:effectLst/>
                <a:latin typeface="Arial" panose="020B0604020202020204" pitchFamily="34" charset="0"/>
                <a:ea typeface="DengXian" panose="02010600030101010101" pitchFamily="2" charset="-122"/>
                <a:cs typeface="Arial" panose="020B0604020202020204" pitchFamily="34" charset="0"/>
                <a:hlinkClick r:id="rId5" tooltip="Interregnum">
                  <a:extLst>
                    <a:ext uri="{A12FA001-AC4F-418D-AE19-62706E023703}">
                      <ahyp:hlinkClr xmlns:ahyp="http://schemas.microsoft.com/office/drawing/2018/hyperlinkcolor" val="tx"/>
                    </a:ext>
                  </a:extLst>
                </a:hlinkClick>
              </a:rPr>
              <a:t>interregnum</a:t>
            </a:r>
            <a:r>
              <a:rPr lang="en-US" sz="1950" kern="100" dirty="0">
                <a:effectLst/>
                <a:latin typeface="Arial" panose="020B0604020202020204" pitchFamily="34" charset="0"/>
                <a:ea typeface="DengXian" panose="02010600030101010101" pitchFamily="2" charset="-122"/>
                <a:cs typeface="Arial" panose="020B0604020202020204" pitchFamily="34" charset="0"/>
              </a:rPr>
              <a:t> by the </a:t>
            </a:r>
            <a:r>
              <a:rPr lang="en-US" sz="1950" strike="noStrike" kern="100" dirty="0">
                <a:effectLst/>
                <a:latin typeface="Arial" panose="020B0604020202020204" pitchFamily="34" charset="0"/>
                <a:ea typeface="DengXian" panose="02010600030101010101" pitchFamily="2" charset="-122"/>
                <a:cs typeface="Arial" panose="020B0604020202020204" pitchFamily="34" charset="0"/>
                <a:hlinkClick r:id="rId6" tooltip="Suri Empire">
                  <a:extLst>
                    <a:ext uri="{A12FA001-AC4F-418D-AE19-62706E023703}">
                      <ahyp:hlinkClr xmlns:ahyp="http://schemas.microsoft.com/office/drawing/2018/hyperlinkcolor" val="tx"/>
                    </a:ext>
                  </a:extLst>
                </a:hlinkClick>
              </a:rPr>
              <a:t>Suri Empire</a:t>
            </a:r>
            <a:r>
              <a:rPr lang="en-US" sz="1950" kern="100" dirty="0">
                <a:effectLst/>
                <a:latin typeface="Arial" panose="020B0604020202020204" pitchFamily="34" charset="0"/>
                <a:ea typeface="DengXian" panose="02010600030101010101" pitchFamily="2" charset="-122"/>
                <a:cs typeface="Arial" panose="020B0604020202020204" pitchFamily="34" charset="0"/>
              </a:rPr>
              <a:t>, followed by </a:t>
            </a:r>
            <a:r>
              <a:rPr lang="en-US" sz="1950" strike="noStrike" kern="100" dirty="0">
                <a:effectLst/>
                <a:latin typeface="Arial" panose="020B0604020202020204" pitchFamily="34" charset="0"/>
                <a:ea typeface="DengXian" panose="02010600030101010101" pitchFamily="2" charset="-122"/>
                <a:cs typeface="Arial" panose="020B0604020202020204" pitchFamily="34" charset="0"/>
                <a:hlinkClick r:id="rId7" tooltip="Mughal Empire">
                  <a:extLst>
                    <a:ext uri="{A12FA001-AC4F-418D-AE19-62706E023703}">
                      <ahyp:hlinkClr xmlns:ahyp="http://schemas.microsoft.com/office/drawing/2018/hyperlinkcolor" val="tx"/>
                    </a:ext>
                  </a:extLst>
                </a:hlinkClick>
              </a:rPr>
              <a:t>Mughal</a:t>
            </a:r>
            <a:r>
              <a:rPr lang="en-US" sz="1950" kern="100" dirty="0">
                <a:effectLst/>
                <a:latin typeface="Arial" panose="020B0604020202020204" pitchFamily="34" charset="0"/>
                <a:ea typeface="DengXian" panose="02010600030101010101" pitchFamily="2" charset="-122"/>
                <a:cs typeface="Arial" panose="020B0604020202020204" pitchFamily="34" charset="0"/>
              </a:rPr>
              <a:t> </a:t>
            </a:r>
            <a:r>
              <a:rPr lang="en-US" sz="1950" strike="noStrike" kern="100" dirty="0">
                <a:effectLst/>
                <a:latin typeface="Arial" panose="020B0604020202020204" pitchFamily="34" charset="0"/>
                <a:ea typeface="DengXian" panose="02010600030101010101" pitchFamily="2" charset="-122"/>
                <a:cs typeface="Arial" panose="020B0604020202020204" pitchFamily="34" charset="0"/>
                <a:hlinkClick r:id="rId8" tooltip="Bengal Subah">
                  <a:extLst>
                    <a:ext uri="{A12FA001-AC4F-418D-AE19-62706E023703}">
                      <ahyp:hlinkClr xmlns:ahyp="http://schemas.microsoft.com/office/drawing/2018/hyperlinkcolor" val="tx"/>
                    </a:ext>
                  </a:extLst>
                </a:hlinkClick>
              </a:rPr>
              <a:t>conquest</a:t>
            </a:r>
            <a:r>
              <a:rPr lang="en-US" sz="1950" kern="100" dirty="0">
                <a:effectLst/>
                <a:latin typeface="Arial" panose="020B0604020202020204" pitchFamily="34" charset="0"/>
                <a:ea typeface="DengXian" panose="02010600030101010101" pitchFamily="2" charset="-122"/>
                <a:cs typeface="Arial" panose="020B0604020202020204" pitchFamily="34" charset="0"/>
              </a:rPr>
              <a:t> and disintegration into petty kingdoms.</a:t>
            </a:r>
          </a:p>
          <a:p>
            <a:pPr marL="0" indent="0">
              <a:buNone/>
            </a:pPr>
            <a:endParaRPr lang="en-US" sz="1950" dirty="0"/>
          </a:p>
        </p:txBody>
      </p:sp>
    </p:spTree>
    <p:extLst>
      <p:ext uri="{BB962C8B-B14F-4D97-AF65-F5344CB8AC3E}">
        <p14:creationId xmlns:p14="http://schemas.microsoft.com/office/powerpoint/2010/main" val="21512203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outdoor, grass, sky, building&#10;&#10;Description automatically generated">
            <a:extLst>
              <a:ext uri="{FF2B5EF4-FFF2-40B4-BE49-F238E27FC236}">
                <a16:creationId xmlns:a16="http://schemas.microsoft.com/office/drawing/2014/main" id="{620919F3-874B-8DD2-AFF6-FC0E7D5034CF}"/>
              </a:ext>
            </a:extLst>
          </p:cNvPr>
          <p:cNvPicPr>
            <a:picLocks noChangeAspect="1"/>
          </p:cNvPicPr>
          <p:nvPr/>
        </p:nvPicPr>
        <p:blipFill rotWithShape="1">
          <a:blip r:embed="rId2">
            <a:extLst>
              <a:ext uri="{28A0092B-C50C-407E-A947-70E740481C1C}">
                <a14:useLocalDpi xmlns:a14="http://schemas.microsoft.com/office/drawing/2010/main" val="0"/>
              </a:ext>
            </a:extLst>
          </a:blip>
          <a:srcRect r="15944"/>
          <a:stretch/>
        </p:blipFill>
        <p:spPr>
          <a:xfrm>
            <a:off x="3516923" y="-13845"/>
            <a:ext cx="8675077" cy="6857990"/>
          </a:xfrm>
          <a:prstGeom prst="rect">
            <a:avLst/>
          </a:prstGeom>
        </p:spPr>
      </p:pic>
      <p:sp>
        <p:nvSpPr>
          <p:cNvPr id="26" name="Rectangle 25">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0322285-BD3B-C7AC-4C99-A72AE02F99E8}"/>
              </a:ext>
            </a:extLst>
          </p:cNvPr>
          <p:cNvSpPr>
            <a:spLocks noGrp="1"/>
          </p:cNvSpPr>
          <p:nvPr>
            <p:ph type="title"/>
          </p:nvPr>
        </p:nvSpPr>
        <p:spPr>
          <a:xfrm>
            <a:off x="371094" y="1161288"/>
            <a:ext cx="3438144" cy="1124712"/>
          </a:xfrm>
        </p:spPr>
        <p:txBody>
          <a:bodyPr anchor="b">
            <a:normAutofit/>
          </a:bodyPr>
          <a:lstStyle/>
          <a:p>
            <a:endParaRPr lang="en-US" sz="2800"/>
          </a:p>
        </p:txBody>
      </p:sp>
      <p:sp>
        <p:nvSpPr>
          <p:cNvPr id="28" name="Rectangle 27">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 name="Rectangle 2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0B2BF9A8-EC34-B2EA-C283-1FF03497AF4D}"/>
              </a:ext>
            </a:extLst>
          </p:cNvPr>
          <p:cNvSpPr>
            <a:spLocks noGrp="1"/>
          </p:cNvSpPr>
          <p:nvPr>
            <p:ph idx="1"/>
          </p:nvPr>
        </p:nvSpPr>
        <p:spPr>
          <a:xfrm>
            <a:off x="371094" y="1136146"/>
            <a:ext cx="4735478" cy="5433466"/>
          </a:xfrm>
        </p:spPr>
        <p:txBody>
          <a:bodyPr anchor="t">
            <a:normAutofit fontScale="92500" lnSpcReduction="20000"/>
          </a:bodyPr>
          <a:lstStyle/>
          <a:p>
            <a:pPr marL="0" indent="0">
              <a:lnSpc>
                <a:spcPct val="110000"/>
              </a:lnSpc>
              <a:buNone/>
            </a:pPr>
            <a:r>
              <a:rPr lang="en-US" sz="1800" kern="100" dirty="0">
                <a:effectLst/>
                <a:latin typeface="Arial" panose="020B0604020202020204" pitchFamily="34" charset="0"/>
                <a:ea typeface="DengXian" panose="02010600030101010101" pitchFamily="2" charset="-122"/>
                <a:cs typeface="Arial" panose="020B0604020202020204" pitchFamily="34" charset="0"/>
              </a:rPr>
              <a:t>The Bengal Sultanate was a Sunni Muslim monarchy with Bengali, </a:t>
            </a:r>
            <a:r>
              <a:rPr lang="en-US" sz="1800" strike="noStrike" kern="100" dirty="0">
                <a:effectLst/>
                <a:latin typeface="Arial" panose="020B0604020202020204" pitchFamily="34" charset="0"/>
                <a:ea typeface="DengXian" panose="02010600030101010101" pitchFamily="2" charset="-122"/>
                <a:cs typeface="Arial" panose="020B0604020202020204" pitchFamily="34" charset="0"/>
                <a:hlinkClick r:id="rId3" tooltip="Turco-Persian tradition">
                  <a:extLst>
                    <a:ext uri="{A12FA001-AC4F-418D-AE19-62706E023703}">
                      <ahyp:hlinkClr xmlns:ahyp="http://schemas.microsoft.com/office/drawing/2018/hyperlinkcolor" val="tx"/>
                    </a:ext>
                  </a:extLst>
                </a:hlinkClick>
              </a:rPr>
              <a:t>Turco-Persian</a:t>
            </a:r>
            <a:r>
              <a:rPr lang="en-US" sz="1800" kern="100" dirty="0">
                <a:effectLst/>
                <a:latin typeface="Arial" panose="020B0604020202020204" pitchFamily="34" charset="0"/>
                <a:ea typeface="DengXian" panose="02010600030101010101" pitchFamily="2" charset="-122"/>
                <a:cs typeface="Arial" panose="020B0604020202020204" pitchFamily="34" charset="0"/>
              </a:rPr>
              <a:t>, </a:t>
            </a:r>
            <a:r>
              <a:rPr lang="en-US" sz="1800" strike="noStrike" kern="100" dirty="0">
                <a:effectLst/>
                <a:latin typeface="Arial" panose="020B0604020202020204" pitchFamily="34" charset="0"/>
                <a:ea typeface="DengXian" panose="02010600030101010101" pitchFamily="2" charset="-122"/>
                <a:cs typeface="Arial" panose="020B0604020202020204" pitchFamily="34" charset="0"/>
                <a:hlinkClick r:id="rId4" tooltip="Pashtuns">
                  <a:extLst>
                    <a:ext uri="{A12FA001-AC4F-418D-AE19-62706E023703}">
                      <ahyp:hlinkClr xmlns:ahyp="http://schemas.microsoft.com/office/drawing/2018/hyperlinkcolor" val="tx"/>
                    </a:ext>
                  </a:extLst>
                </a:hlinkClick>
              </a:rPr>
              <a:t>Pashtun</a:t>
            </a:r>
            <a:r>
              <a:rPr lang="en-US" sz="1800" kern="100" dirty="0">
                <a:effectLst/>
                <a:latin typeface="Arial" panose="020B0604020202020204" pitchFamily="34" charset="0"/>
                <a:ea typeface="DengXian" panose="02010600030101010101" pitchFamily="2" charset="-122"/>
                <a:cs typeface="Arial" panose="020B0604020202020204" pitchFamily="34" charset="0"/>
              </a:rPr>
              <a:t> and </a:t>
            </a:r>
            <a:r>
              <a:rPr lang="en-US" sz="1800" strike="noStrike" kern="100" dirty="0">
                <a:effectLst/>
                <a:latin typeface="Arial" panose="020B0604020202020204" pitchFamily="34" charset="0"/>
                <a:ea typeface="DengXian" panose="02010600030101010101" pitchFamily="2" charset="-122"/>
                <a:cs typeface="Arial" panose="020B0604020202020204" pitchFamily="34" charset="0"/>
                <a:hlinkClick r:id="rId5" tooltip="Habshi">
                  <a:extLst>
                    <a:ext uri="{A12FA001-AC4F-418D-AE19-62706E023703}">
                      <ahyp:hlinkClr xmlns:ahyp="http://schemas.microsoft.com/office/drawing/2018/hyperlinkcolor" val="tx"/>
                    </a:ext>
                  </a:extLst>
                </a:hlinkClick>
              </a:rPr>
              <a:t>Abyssinian</a:t>
            </a:r>
            <a:r>
              <a:rPr lang="en-US" sz="1800" kern="100" dirty="0">
                <a:effectLst/>
                <a:latin typeface="Arial" panose="020B0604020202020204" pitchFamily="34" charset="0"/>
                <a:ea typeface="DengXian" panose="02010600030101010101" pitchFamily="2" charset="-122"/>
                <a:cs typeface="Arial" panose="020B0604020202020204" pitchFamily="34" charset="0"/>
              </a:rPr>
              <a:t> elites. The most prominent dynasties were the Ilyas Shahi, House of </a:t>
            </a:r>
            <a:r>
              <a:rPr lang="en-US" sz="1800" kern="100" dirty="0" err="1">
                <a:effectLst/>
                <a:latin typeface="Arial" panose="020B0604020202020204" pitchFamily="34" charset="0"/>
                <a:ea typeface="DengXian" panose="02010600030101010101" pitchFamily="2" charset="-122"/>
                <a:cs typeface="Arial" panose="020B0604020202020204" pitchFamily="34" charset="0"/>
              </a:rPr>
              <a:t>Ganesha</a:t>
            </a:r>
            <a:r>
              <a:rPr lang="en-US" sz="1800" kern="100" dirty="0">
                <a:effectLst/>
                <a:latin typeface="Arial" panose="020B0604020202020204" pitchFamily="34" charset="0"/>
                <a:ea typeface="DengXian" panose="02010600030101010101" pitchFamily="2" charset="-122"/>
                <a:cs typeface="Arial" panose="020B0604020202020204" pitchFamily="34" charset="0"/>
              </a:rPr>
              <a:t> and Hussain Shahi dynasty. The empire was known for its religious pluralism where non-Muslim communities co-existed peacefully. While Persian was used as the primary official, diplomatic and commercial language, it was under the Sultans that Bengali first received court recognition as an official language. The cities of the Bengal Sultanate are termed as Mint Towns where the historical taka was minted. These cities were adorned with stately medieval buildings. In 1500, the royal capital of </a:t>
            </a:r>
            <a:r>
              <a:rPr lang="en-US" sz="1800" strike="noStrike" kern="100" dirty="0">
                <a:effectLst/>
                <a:latin typeface="Arial" panose="020B0604020202020204" pitchFamily="34" charset="0"/>
                <a:ea typeface="DengXian" panose="02010600030101010101" pitchFamily="2" charset="-122"/>
                <a:cs typeface="Arial" panose="020B0604020202020204" pitchFamily="34" charset="0"/>
                <a:hlinkClick r:id="rId6" tooltip="Gauda (city)">
                  <a:extLst>
                    <a:ext uri="{A12FA001-AC4F-418D-AE19-62706E023703}">
                      <ahyp:hlinkClr xmlns:ahyp="http://schemas.microsoft.com/office/drawing/2018/hyperlinkcolor" val="tx"/>
                    </a:ext>
                  </a:extLst>
                </a:hlinkClick>
              </a:rPr>
              <a:t>Gaur</a:t>
            </a:r>
            <a:r>
              <a:rPr lang="en-US" sz="1800" kern="100" dirty="0">
                <a:effectLst/>
                <a:latin typeface="Arial" panose="020B0604020202020204" pitchFamily="34" charset="0"/>
                <a:ea typeface="DengXian" panose="02010600030101010101" pitchFamily="2" charset="-122"/>
                <a:cs typeface="Arial" panose="020B0604020202020204" pitchFamily="34" charset="0"/>
              </a:rPr>
              <a:t> was the fifth-most populous city in the world. Other notable cities included the initial royal capital of </a:t>
            </a:r>
            <a:r>
              <a:rPr lang="en-US" sz="1800" strike="noStrike" kern="100" dirty="0" err="1">
                <a:effectLst/>
                <a:latin typeface="Arial" panose="020B0604020202020204" pitchFamily="34" charset="0"/>
                <a:ea typeface="DengXian" panose="02010600030101010101" pitchFamily="2" charset="-122"/>
                <a:cs typeface="Arial" panose="020B0604020202020204" pitchFamily="34" charset="0"/>
                <a:hlinkClick r:id="rId7" tooltip="Pandua, Malda">
                  <a:extLst>
                    <a:ext uri="{A12FA001-AC4F-418D-AE19-62706E023703}">
                      <ahyp:hlinkClr xmlns:ahyp="http://schemas.microsoft.com/office/drawing/2018/hyperlinkcolor" val="tx"/>
                    </a:ext>
                  </a:extLst>
                </a:hlinkClick>
              </a:rPr>
              <a:t>Pandua</a:t>
            </a:r>
            <a:r>
              <a:rPr lang="en-US" sz="1800" kern="100" dirty="0">
                <a:effectLst/>
                <a:latin typeface="Arial" panose="020B0604020202020204" pitchFamily="34" charset="0"/>
                <a:ea typeface="DengXian" panose="02010600030101010101" pitchFamily="2" charset="-122"/>
                <a:cs typeface="Arial" panose="020B0604020202020204" pitchFamily="34" charset="0"/>
              </a:rPr>
              <a:t>, the economic hub of </a:t>
            </a:r>
            <a:r>
              <a:rPr lang="en-US" sz="1800" strike="noStrike" kern="100" dirty="0">
                <a:effectLst/>
                <a:latin typeface="Arial" panose="020B0604020202020204" pitchFamily="34" charset="0"/>
                <a:ea typeface="DengXian" panose="02010600030101010101" pitchFamily="2" charset="-122"/>
                <a:cs typeface="Arial" panose="020B0604020202020204" pitchFamily="34" charset="0"/>
                <a:hlinkClick r:id="rId8" tooltip="Sonargaon">
                  <a:extLst>
                    <a:ext uri="{A12FA001-AC4F-418D-AE19-62706E023703}">
                      <ahyp:hlinkClr xmlns:ahyp="http://schemas.microsoft.com/office/drawing/2018/hyperlinkcolor" val="tx"/>
                    </a:ext>
                  </a:extLst>
                </a:hlinkClick>
              </a:rPr>
              <a:t>Sonargaon</a:t>
            </a:r>
            <a:r>
              <a:rPr lang="en-US" sz="1800" kern="100" dirty="0">
                <a:effectLst/>
                <a:latin typeface="Arial" panose="020B0604020202020204" pitchFamily="34" charset="0"/>
                <a:ea typeface="DengXian" panose="02010600030101010101" pitchFamily="2" charset="-122"/>
                <a:cs typeface="Arial" panose="020B0604020202020204" pitchFamily="34" charset="0"/>
              </a:rPr>
              <a:t>, the </a:t>
            </a:r>
            <a:r>
              <a:rPr lang="en-US" sz="1800" strike="noStrike" kern="100" dirty="0">
                <a:effectLst/>
                <a:latin typeface="Arial" panose="020B0604020202020204" pitchFamily="34" charset="0"/>
                <a:ea typeface="DengXian" panose="02010600030101010101" pitchFamily="2" charset="-122"/>
                <a:cs typeface="Arial" panose="020B0604020202020204" pitchFamily="34" charset="0"/>
                <a:hlinkClick r:id="rId9" tooltip="Mosque City of Bagerhat">
                  <a:extLst>
                    <a:ext uri="{A12FA001-AC4F-418D-AE19-62706E023703}">
                      <ahyp:hlinkClr xmlns:ahyp="http://schemas.microsoft.com/office/drawing/2018/hyperlinkcolor" val="tx"/>
                    </a:ext>
                  </a:extLst>
                </a:hlinkClick>
              </a:rPr>
              <a:t>Mosque City of Bagerhat</a:t>
            </a:r>
            <a:r>
              <a:rPr lang="en-US" sz="1800" kern="100" dirty="0">
                <a:effectLst/>
                <a:latin typeface="Arial" panose="020B0604020202020204" pitchFamily="34" charset="0"/>
                <a:ea typeface="DengXian" panose="02010600030101010101" pitchFamily="2" charset="-122"/>
                <a:cs typeface="Arial" panose="020B0604020202020204" pitchFamily="34" charset="0"/>
              </a:rPr>
              <a:t>, and the seaport and trading hub of Chittagong. </a:t>
            </a:r>
          </a:p>
          <a:p>
            <a:pPr marL="0" indent="0">
              <a:buNone/>
            </a:pPr>
            <a:endParaRPr lang="en-US" sz="1100" kern="100" dirty="0">
              <a:effectLst/>
              <a:latin typeface="Arial" panose="020B0604020202020204" pitchFamily="34" charset="0"/>
              <a:ea typeface="DengXian" panose="02010600030101010101" pitchFamily="2" charset="-122"/>
              <a:cs typeface="Arial" panose="020B0604020202020204" pitchFamily="34" charset="0"/>
            </a:endParaRPr>
          </a:p>
          <a:p>
            <a:pPr marL="0" indent="0">
              <a:buNone/>
            </a:pPr>
            <a:endParaRPr lang="en-US" sz="1100" dirty="0"/>
          </a:p>
        </p:txBody>
      </p:sp>
    </p:spTree>
    <p:extLst>
      <p:ext uri="{BB962C8B-B14F-4D97-AF65-F5344CB8AC3E}">
        <p14:creationId xmlns:p14="http://schemas.microsoft.com/office/powerpoint/2010/main" val="12765584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sky, outdoor, cloud, ruins&#10;&#10;Description automatically generated">
            <a:extLst>
              <a:ext uri="{FF2B5EF4-FFF2-40B4-BE49-F238E27FC236}">
                <a16:creationId xmlns:a16="http://schemas.microsoft.com/office/drawing/2014/main" id="{706599A9-C17E-78F7-0B03-CB383B383850}"/>
              </a:ext>
            </a:extLst>
          </p:cNvPr>
          <p:cNvPicPr>
            <a:picLocks noChangeAspect="1"/>
          </p:cNvPicPr>
          <p:nvPr/>
        </p:nvPicPr>
        <p:blipFill rotWithShape="1">
          <a:blip r:embed="rId2">
            <a:extLst>
              <a:ext uri="{28A0092B-C50C-407E-A947-70E740481C1C}">
                <a14:useLocalDpi xmlns:a14="http://schemas.microsoft.com/office/drawing/2010/main" val="0"/>
              </a:ext>
            </a:extLst>
          </a:blip>
          <a:srcRect l="5884" r="-1" b="-1"/>
          <a:stretch/>
        </p:blipFill>
        <p:spPr>
          <a:xfrm>
            <a:off x="1" y="10"/>
            <a:ext cx="9669642" cy="6857990"/>
          </a:xfrm>
          <a:prstGeom prst="rect">
            <a:avLst/>
          </a:prstGeom>
        </p:spPr>
      </p:pic>
      <p:sp>
        <p:nvSpPr>
          <p:cNvPr id="12" name="Rectangle 11">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93B8C9-8603-4175-AEC1-DC3FD35512E9}"/>
              </a:ext>
            </a:extLst>
          </p:cNvPr>
          <p:cNvSpPr>
            <a:spLocks noGrp="1"/>
          </p:cNvSpPr>
          <p:nvPr>
            <p:ph type="title"/>
          </p:nvPr>
        </p:nvSpPr>
        <p:spPr>
          <a:xfrm>
            <a:off x="7531610" y="365125"/>
            <a:ext cx="3822189" cy="1899912"/>
          </a:xfrm>
        </p:spPr>
        <p:txBody>
          <a:bodyPr>
            <a:normAutofit/>
          </a:bodyPr>
          <a:lstStyle/>
          <a:p>
            <a:endParaRPr lang="en-US" sz="4000"/>
          </a:p>
        </p:txBody>
      </p:sp>
      <p:sp>
        <p:nvSpPr>
          <p:cNvPr id="3" name="Content Placeholder 2">
            <a:extLst>
              <a:ext uri="{FF2B5EF4-FFF2-40B4-BE49-F238E27FC236}">
                <a16:creationId xmlns:a16="http://schemas.microsoft.com/office/drawing/2014/main" id="{A9C2A980-19C8-F00E-67F7-9E6D8FA24028}"/>
              </a:ext>
            </a:extLst>
          </p:cNvPr>
          <p:cNvSpPr>
            <a:spLocks noGrp="1"/>
          </p:cNvSpPr>
          <p:nvPr>
            <p:ph idx="1"/>
          </p:nvPr>
        </p:nvSpPr>
        <p:spPr>
          <a:xfrm>
            <a:off x="7531610" y="365124"/>
            <a:ext cx="3822189" cy="6492865"/>
          </a:xfrm>
        </p:spPr>
        <p:txBody>
          <a:bodyPr>
            <a:normAutofit fontScale="32500" lnSpcReduction="20000"/>
          </a:bodyPr>
          <a:lstStyle/>
          <a:p>
            <a:pPr marL="0" marR="0">
              <a:lnSpc>
                <a:spcPct val="120000"/>
              </a:lnSpc>
              <a:spcBef>
                <a:spcPts val="0"/>
              </a:spcBef>
              <a:spcAft>
                <a:spcPts val="0"/>
              </a:spcAft>
            </a:pPr>
            <a:endParaRPr lang="en-US" sz="4600" kern="100" dirty="0">
              <a:effectLst/>
              <a:latin typeface="Arial" panose="020B0604020202020204" pitchFamily="34" charset="0"/>
              <a:ea typeface="DengXian" panose="02010600030101010101" pitchFamily="2" charset="-122"/>
              <a:cs typeface="Arial" panose="020B0604020202020204" pitchFamily="34" charset="0"/>
            </a:endParaRPr>
          </a:p>
          <a:p>
            <a:pPr marL="0" marR="0" indent="0">
              <a:lnSpc>
                <a:spcPct val="120000"/>
              </a:lnSpc>
              <a:spcBef>
                <a:spcPts val="0"/>
              </a:spcBef>
              <a:spcAft>
                <a:spcPts val="0"/>
              </a:spcAft>
              <a:buNone/>
            </a:pPr>
            <a:r>
              <a:rPr lang="en-US" sz="4600" kern="100" dirty="0">
                <a:effectLst/>
                <a:latin typeface="Arial" panose="020B0604020202020204" pitchFamily="34" charset="0"/>
                <a:ea typeface="DengXian" panose="02010600030101010101" pitchFamily="2" charset="-122"/>
                <a:cs typeface="Arial" panose="020B0604020202020204" pitchFamily="34" charset="0"/>
              </a:rPr>
              <a:t>The Bengal Sultanate was connected to states in Asia, Africa, the Indian Ocean, and Europe through maritime links and overland trade routes. The Bengal Sultanate was a major trading center on the coast of the Bay of Bengal. It attracted immigrants and traders from different parts of the world. Bengali ships and merchants traded across the region, including in Malacca, China, and the Maldives.</a:t>
            </a:r>
          </a:p>
          <a:p>
            <a:pPr marL="0" marR="0" indent="0">
              <a:lnSpc>
                <a:spcPct val="120000"/>
              </a:lnSpc>
              <a:spcBef>
                <a:spcPts val="0"/>
              </a:spcBef>
              <a:spcAft>
                <a:spcPts val="0"/>
              </a:spcAft>
              <a:buNone/>
            </a:pPr>
            <a:endParaRPr lang="en-US" sz="4600" kern="100" dirty="0">
              <a:effectLst/>
              <a:latin typeface="Arial" panose="020B0604020202020204" pitchFamily="34" charset="0"/>
              <a:ea typeface="DengXian" panose="02010600030101010101" pitchFamily="2" charset="-122"/>
              <a:cs typeface="Arial" panose="020B0604020202020204" pitchFamily="34" charset="0"/>
            </a:endParaRPr>
          </a:p>
          <a:p>
            <a:pPr marL="0" marR="0" indent="0">
              <a:lnSpc>
                <a:spcPct val="120000"/>
              </a:lnSpc>
              <a:spcBef>
                <a:spcPts val="0"/>
              </a:spcBef>
              <a:spcAft>
                <a:spcPts val="0"/>
              </a:spcAft>
              <a:buNone/>
            </a:pPr>
            <a:r>
              <a:rPr lang="en-US" sz="4600" kern="100" dirty="0">
                <a:effectLst/>
                <a:latin typeface="Arial" panose="020B0604020202020204" pitchFamily="34" charset="0"/>
                <a:ea typeface="DengXian" panose="02010600030101010101" pitchFamily="2" charset="-122"/>
                <a:cs typeface="Arial" panose="020B0604020202020204" pitchFamily="34" charset="0"/>
              </a:rPr>
              <a:t>The Bengal Sultanate was described by contemporary European and Chinese visitors as a prosperous kingdom. Due to the abundance of goods in Bengal, the region was described as the "richest country to trade with". The Bengal Sultanate left a strong art and architectural legacy. Buildings from the period show foreign influences merged into a distinct Bengali style. The Bengal Sultanate was also the largest and most prestigious authority among the independent medieval Muslim-ruled states in the history of Bengal.</a:t>
            </a:r>
          </a:p>
          <a:p>
            <a:pPr marL="0" marR="0" indent="0">
              <a:spcBef>
                <a:spcPts val="0"/>
              </a:spcBef>
              <a:spcAft>
                <a:spcPts val="0"/>
              </a:spcAft>
              <a:buNone/>
            </a:pPr>
            <a:endParaRPr lang="en-US" sz="4300" kern="100" dirty="0">
              <a:effectLst/>
              <a:latin typeface="Arial" panose="020B0604020202020204" pitchFamily="34" charset="0"/>
              <a:ea typeface="DengXian" panose="02010600030101010101" pitchFamily="2" charset="-122"/>
              <a:cs typeface="Arial" panose="020B0604020202020204" pitchFamily="34" charset="0"/>
            </a:endParaRPr>
          </a:p>
          <a:p>
            <a:pPr marL="0" indent="0">
              <a:buNone/>
            </a:pPr>
            <a:endParaRPr lang="en-US" sz="1100" dirty="0"/>
          </a:p>
        </p:txBody>
      </p:sp>
    </p:spTree>
    <p:extLst>
      <p:ext uri="{BB962C8B-B14F-4D97-AF65-F5344CB8AC3E}">
        <p14:creationId xmlns:p14="http://schemas.microsoft.com/office/powerpoint/2010/main" val="22571253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9A2584D-D280-5E79-4E1C-DD7D559F1D0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740193" y="2798063"/>
            <a:ext cx="2393763" cy="21293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Freeform: Shape 11">
            <a:extLst>
              <a:ext uri="{FF2B5EF4-FFF2-40B4-BE49-F238E27FC236}">
                <a16:creationId xmlns:a16="http://schemas.microsoft.com/office/drawing/2014/main" id="{15109354-9C5D-4F8C-B0E6-D1043C7BF2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992"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w="685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E2D4A661-90C3-28F6-E415-6571C1031C2E}"/>
              </a:ext>
            </a:extLst>
          </p:cNvPr>
          <p:cNvSpPr>
            <a:spLocks noGrp="1"/>
          </p:cNvSpPr>
          <p:nvPr>
            <p:ph type="title"/>
          </p:nvPr>
        </p:nvSpPr>
        <p:spPr>
          <a:xfrm>
            <a:off x="5759354" y="457201"/>
            <a:ext cx="5337270" cy="1835911"/>
          </a:xfrm>
        </p:spPr>
        <p:txBody>
          <a:bodyPr anchor="b">
            <a:normAutofit/>
          </a:bodyPr>
          <a:lstStyle/>
          <a:p>
            <a:r>
              <a:rPr lang="en-US" sz="5400" b="1" dirty="0">
                <a:solidFill>
                  <a:srgbClr val="FFFFFF"/>
                </a:solidFill>
                <a:latin typeface="Arial" panose="020B0604020202020204" pitchFamily="34" charset="0"/>
                <a:cs typeface="Arial" panose="020B0604020202020204" pitchFamily="34" charset="0"/>
              </a:rPr>
              <a:t>End</a:t>
            </a:r>
          </a:p>
        </p:txBody>
      </p:sp>
      <p:sp>
        <p:nvSpPr>
          <p:cNvPr id="14" name="sketch line">
            <a:extLst>
              <a:ext uri="{FF2B5EF4-FFF2-40B4-BE49-F238E27FC236}">
                <a16:creationId xmlns:a16="http://schemas.microsoft.com/office/drawing/2014/main" id="{49B530FE-A87D-41A0-A920-ADC6539EA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9353" y="2560829"/>
            <a:ext cx="5029200" cy="18288"/>
          </a:xfrm>
          <a:custGeom>
            <a:avLst/>
            <a:gdLst>
              <a:gd name="connsiteX0" fmla="*/ 0 w 5029200"/>
              <a:gd name="connsiteY0" fmla="*/ 0 h 18288"/>
              <a:gd name="connsiteX1" fmla="*/ 528066 w 5029200"/>
              <a:gd name="connsiteY1" fmla="*/ 0 h 18288"/>
              <a:gd name="connsiteX2" fmla="*/ 1207008 w 5029200"/>
              <a:gd name="connsiteY2" fmla="*/ 0 h 18288"/>
              <a:gd name="connsiteX3" fmla="*/ 1785366 w 5029200"/>
              <a:gd name="connsiteY3" fmla="*/ 0 h 18288"/>
              <a:gd name="connsiteX4" fmla="*/ 2313432 w 5029200"/>
              <a:gd name="connsiteY4" fmla="*/ 0 h 18288"/>
              <a:gd name="connsiteX5" fmla="*/ 2992374 w 5029200"/>
              <a:gd name="connsiteY5" fmla="*/ 0 h 18288"/>
              <a:gd name="connsiteX6" fmla="*/ 3621024 w 5029200"/>
              <a:gd name="connsiteY6" fmla="*/ 0 h 18288"/>
              <a:gd name="connsiteX7" fmla="*/ 4249674 w 5029200"/>
              <a:gd name="connsiteY7" fmla="*/ 0 h 18288"/>
              <a:gd name="connsiteX8" fmla="*/ 5029200 w 5029200"/>
              <a:gd name="connsiteY8" fmla="*/ 0 h 18288"/>
              <a:gd name="connsiteX9" fmla="*/ 5029200 w 5029200"/>
              <a:gd name="connsiteY9" fmla="*/ 18288 h 18288"/>
              <a:gd name="connsiteX10" fmla="*/ 4501134 w 5029200"/>
              <a:gd name="connsiteY10" fmla="*/ 18288 h 18288"/>
              <a:gd name="connsiteX11" fmla="*/ 4023360 w 5029200"/>
              <a:gd name="connsiteY11" fmla="*/ 18288 h 18288"/>
              <a:gd name="connsiteX12" fmla="*/ 3344418 w 5029200"/>
              <a:gd name="connsiteY12" fmla="*/ 18288 h 18288"/>
              <a:gd name="connsiteX13" fmla="*/ 2816352 w 5029200"/>
              <a:gd name="connsiteY13" fmla="*/ 18288 h 18288"/>
              <a:gd name="connsiteX14" fmla="*/ 2137410 w 5029200"/>
              <a:gd name="connsiteY14" fmla="*/ 18288 h 18288"/>
              <a:gd name="connsiteX15" fmla="*/ 1408176 w 5029200"/>
              <a:gd name="connsiteY15" fmla="*/ 18288 h 18288"/>
              <a:gd name="connsiteX16" fmla="*/ 829818 w 5029200"/>
              <a:gd name="connsiteY16" fmla="*/ 18288 h 18288"/>
              <a:gd name="connsiteX17" fmla="*/ 0 w 5029200"/>
              <a:gd name="connsiteY17" fmla="*/ 18288 h 18288"/>
              <a:gd name="connsiteX18" fmla="*/ 0 w 5029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029200" h="18288" fill="none" extrusionOk="0">
                <a:moveTo>
                  <a:pt x="0" y="0"/>
                </a:moveTo>
                <a:cubicBezTo>
                  <a:pt x="142937" y="1696"/>
                  <a:pt x="371859" y="12840"/>
                  <a:pt x="528066" y="0"/>
                </a:cubicBezTo>
                <a:cubicBezTo>
                  <a:pt x="684273" y="-12840"/>
                  <a:pt x="928949" y="-5725"/>
                  <a:pt x="1207008" y="0"/>
                </a:cubicBezTo>
                <a:cubicBezTo>
                  <a:pt x="1485067" y="5725"/>
                  <a:pt x="1562886" y="-21331"/>
                  <a:pt x="1785366" y="0"/>
                </a:cubicBezTo>
                <a:cubicBezTo>
                  <a:pt x="2007846" y="21331"/>
                  <a:pt x="2056226" y="25221"/>
                  <a:pt x="2313432" y="0"/>
                </a:cubicBezTo>
                <a:cubicBezTo>
                  <a:pt x="2570638" y="-25221"/>
                  <a:pt x="2732455" y="16294"/>
                  <a:pt x="2992374" y="0"/>
                </a:cubicBezTo>
                <a:cubicBezTo>
                  <a:pt x="3252293" y="-16294"/>
                  <a:pt x="3319267" y="-29774"/>
                  <a:pt x="3621024" y="0"/>
                </a:cubicBezTo>
                <a:cubicBezTo>
                  <a:pt x="3922781" y="29774"/>
                  <a:pt x="3998107" y="-1004"/>
                  <a:pt x="4249674" y="0"/>
                </a:cubicBezTo>
                <a:cubicBezTo>
                  <a:pt x="4501241" y="1004"/>
                  <a:pt x="4792523" y="-4510"/>
                  <a:pt x="5029200" y="0"/>
                </a:cubicBezTo>
                <a:cubicBezTo>
                  <a:pt x="5029730" y="6954"/>
                  <a:pt x="5029934" y="12839"/>
                  <a:pt x="5029200" y="18288"/>
                </a:cubicBezTo>
                <a:cubicBezTo>
                  <a:pt x="4805432" y="23154"/>
                  <a:pt x="4715801" y="17034"/>
                  <a:pt x="4501134" y="18288"/>
                </a:cubicBezTo>
                <a:cubicBezTo>
                  <a:pt x="4286467" y="19542"/>
                  <a:pt x="4193719" y="41701"/>
                  <a:pt x="4023360" y="18288"/>
                </a:cubicBezTo>
                <a:cubicBezTo>
                  <a:pt x="3853001" y="-5125"/>
                  <a:pt x="3676466" y="16909"/>
                  <a:pt x="3344418" y="18288"/>
                </a:cubicBezTo>
                <a:cubicBezTo>
                  <a:pt x="3012370" y="19667"/>
                  <a:pt x="2945824" y="14410"/>
                  <a:pt x="2816352" y="18288"/>
                </a:cubicBezTo>
                <a:cubicBezTo>
                  <a:pt x="2686880" y="22166"/>
                  <a:pt x="2438351" y="13507"/>
                  <a:pt x="2137410" y="18288"/>
                </a:cubicBezTo>
                <a:cubicBezTo>
                  <a:pt x="1836469" y="23069"/>
                  <a:pt x="1581391" y="46111"/>
                  <a:pt x="1408176" y="18288"/>
                </a:cubicBezTo>
                <a:cubicBezTo>
                  <a:pt x="1234961" y="-9535"/>
                  <a:pt x="1040489" y="-7495"/>
                  <a:pt x="829818" y="18288"/>
                </a:cubicBezTo>
                <a:cubicBezTo>
                  <a:pt x="619147" y="44071"/>
                  <a:pt x="238626" y="37568"/>
                  <a:pt x="0" y="18288"/>
                </a:cubicBezTo>
                <a:cubicBezTo>
                  <a:pt x="-570" y="9279"/>
                  <a:pt x="132" y="5100"/>
                  <a:pt x="0" y="0"/>
                </a:cubicBezTo>
                <a:close/>
              </a:path>
              <a:path w="5029200" h="18288" stroke="0" extrusionOk="0">
                <a:moveTo>
                  <a:pt x="0" y="0"/>
                </a:moveTo>
                <a:cubicBezTo>
                  <a:pt x="165412" y="-21137"/>
                  <a:pt x="322344" y="-21985"/>
                  <a:pt x="578358" y="0"/>
                </a:cubicBezTo>
                <a:cubicBezTo>
                  <a:pt x="834372" y="21985"/>
                  <a:pt x="907099" y="-19195"/>
                  <a:pt x="1056132" y="0"/>
                </a:cubicBezTo>
                <a:cubicBezTo>
                  <a:pt x="1205165" y="19195"/>
                  <a:pt x="1612834" y="-24928"/>
                  <a:pt x="1785366" y="0"/>
                </a:cubicBezTo>
                <a:cubicBezTo>
                  <a:pt x="1957898" y="24928"/>
                  <a:pt x="2149044" y="19108"/>
                  <a:pt x="2363724" y="0"/>
                </a:cubicBezTo>
                <a:cubicBezTo>
                  <a:pt x="2578404" y="-19108"/>
                  <a:pt x="2759981" y="-21788"/>
                  <a:pt x="2942082" y="0"/>
                </a:cubicBezTo>
                <a:cubicBezTo>
                  <a:pt x="3124183" y="21788"/>
                  <a:pt x="3482217" y="8836"/>
                  <a:pt x="3671316" y="0"/>
                </a:cubicBezTo>
                <a:cubicBezTo>
                  <a:pt x="3860415" y="-8836"/>
                  <a:pt x="4058665" y="-25048"/>
                  <a:pt x="4199382" y="0"/>
                </a:cubicBezTo>
                <a:cubicBezTo>
                  <a:pt x="4340099" y="25048"/>
                  <a:pt x="4735096" y="-22088"/>
                  <a:pt x="5029200" y="0"/>
                </a:cubicBezTo>
                <a:cubicBezTo>
                  <a:pt x="5028517" y="5414"/>
                  <a:pt x="5028480" y="12510"/>
                  <a:pt x="5029200" y="18288"/>
                </a:cubicBezTo>
                <a:cubicBezTo>
                  <a:pt x="4891577" y="31493"/>
                  <a:pt x="4684146" y="-2509"/>
                  <a:pt x="4501134" y="18288"/>
                </a:cubicBezTo>
                <a:cubicBezTo>
                  <a:pt x="4318122" y="39085"/>
                  <a:pt x="4030703" y="3672"/>
                  <a:pt x="3872484" y="18288"/>
                </a:cubicBezTo>
                <a:cubicBezTo>
                  <a:pt x="3714265" y="32905"/>
                  <a:pt x="3546134" y="7501"/>
                  <a:pt x="3294126" y="18288"/>
                </a:cubicBezTo>
                <a:cubicBezTo>
                  <a:pt x="3042118" y="29075"/>
                  <a:pt x="2912116" y="11153"/>
                  <a:pt x="2564892" y="18288"/>
                </a:cubicBezTo>
                <a:cubicBezTo>
                  <a:pt x="2217668" y="25423"/>
                  <a:pt x="2095118" y="11659"/>
                  <a:pt x="1835658" y="18288"/>
                </a:cubicBezTo>
                <a:cubicBezTo>
                  <a:pt x="1576198" y="24917"/>
                  <a:pt x="1500897" y="19889"/>
                  <a:pt x="1307592" y="18288"/>
                </a:cubicBezTo>
                <a:cubicBezTo>
                  <a:pt x="1114287" y="16687"/>
                  <a:pt x="961527" y="47453"/>
                  <a:pt x="678942" y="18288"/>
                </a:cubicBezTo>
                <a:cubicBezTo>
                  <a:pt x="396357" y="-10877"/>
                  <a:pt x="271066" y="23005"/>
                  <a:pt x="0" y="18288"/>
                </a:cubicBezTo>
                <a:cubicBezTo>
                  <a:pt x="-306" y="11061"/>
                  <a:pt x="-655" y="7751"/>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E11B118-383D-9A15-08EB-57CA29C19ECE}"/>
              </a:ext>
            </a:extLst>
          </p:cNvPr>
          <p:cNvSpPr>
            <a:spLocks noGrp="1"/>
          </p:cNvSpPr>
          <p:nvPr>
            <p:ph idx="1"/>
          </p:nvPr>
        </p:nvSpPr>
        <p:spPr>
          <a:xfrm>
            <a:off x="5759354" y="2798064"/>
            <a:ext cx="5461095" cy="3417611"/>
          </a:xfrm>
        </p:spPr>
        <p:txBody>
          <a:bodyPr anchor="t">
            <a:normAutofit/>
          </a:bodyPr>
          <a:lstStyle/>
          <a:p>
            <a:pPr marL="0" indent="0">
              <a:buNone/>
            </a:pPr>
            <a:r>
              <a:rPr lang="en-US" sz="2400" b="1" kern="0" dirty="0">
                <a:solidFill>
                  <a:srgbClr val="C00000"/>
                </a:solidFill>
                <a:effectLst/>
                <a:latin typeface="Arial" panose="020B0604020202020204" pitchFamily="34" charset="0"/>
                <a:ea typeface="SimSun" panose="02010600030101010101" pitchFamily="2" charset="-122"/>
                <a:cs typeface="Arial" panose="020B0604020202020204" pitchFamily="34" charset="0"/>
              </a:rPr>
              <a:t>Medieval India: Delhi Sultanate</a:t>
            </a:r>
            <a:endParaRPr lang="en-US" sz="2200" b="1" dirty="0">
              <a:solidFill>
                <a:srgbClr val="FFFFFF"/>
              </a:solidFill>
              <a:latin typeface="Arial" panose="020B0604020202020204" pitchFamily="34" charset="0"/>
              <a:cs typeface="Arial" panose="020B0604020202020204" pitchFamily="34" charset="0"/>
            </a:endParaRPr>
          </a:p>
          <a:p>
            <a:pPr marL="0" indent="0">
              <a:buNone/>
            </a:pPr>
            <a:endParaRPr lang="en-US" sz="2200" b="1" dirty="0">
              <a:solidFill>
                <a:srgbClr val="FFFFFF"/>
              </a:solidFill>
              <a:latin typeface="Arial" panose="020B0604020202020204" pitchFamily="34" charset="0"/>
              <a:cs typeface="Arial" panose="020B0604020202020204" pitchFamily="34" charset="0"/>
            </a:endParaRPr>
          </a:p>
          <a:p>
            <a:pPr marL="0" indent="0">
              <a:buNone/>
            </a:pPr>
            <a:endParaRPr lang="en-US" sz="2200" b="1" dirty="0">
              <a:solidFill>
                <a:srgbClr val="FFFFFF"/>
              </a:solidFill>
              <a:latin typeface="Arial" panose="020B0604020202020204" pitchFamily="34" charset="0"/>
              <a:cs typeface="Arial" panose="020B0604020202020204" pitchFamily="34" charset="0"/>
            </a:endParaRPr>
          </a:p>
          <a:p>
            <a:pPr marL="0" indent="0">
              <a:buNone/>
            </a:pPr>
            <a:endParaRPr lang="en-US" sz="2200" b="1" dirty="0">
              <a:solidFill>
                <a:srgbClr val="FFFFFF"/>
              </a:solidFill>
              <a:latin typeface="Arial" panose="020B0604020202020204" pitchFamily="34" charset="0"/>
              <a:cs typeface="Arial" panose="020B0604020202020204" pitchFamily="34" charset="0"/>
            </a:endParaRPr>
          </a:p>
          <a:p>
            <a:pPr marL="0" indent="0">
              <a:buNone/>
            </a:pPr>
            <a:r>
              <a:rPr lang="en-US" sz="2200" b="1" dirty="0">
                <a:solidFill>
                  <a:srgbClr val="FFFFFF"/>
                </a:solidFill>
                <a:latin typeface="Arial" panose="020B0604020202020204" pitchFamily="34" charset="0"/>
                <a:cs typeface="Arial" panose="020B0604020202020204" pitchFamily="34" charset="0"/>
              </a:rPr>
              <a:t>Department of Social Science</a:t>
            </a:r>
          </a:p>
          <a:p>
            <a:pPr marL="0" indent="0">
              <a:buNone/>
            </a:pPr>
            <a:r>
              <a:rPr lang="en-US" sz="2200" b="1" dirty="0">
                <a:solidFill>
                  <a:srgbClr val="FFFFFF"/>
                </a:solidFill>
                <a:latin typeface="Arial" panose="020B0604020202020204" pitchFamily="34" charset="0"/>
                <a:cs typeface="Arial" panose="020B0604020202020204" pitchFamily="34" charset="0"/>
              </a:rPr>
              <a:t>American International University-Bangladesh</a:t>
            </a:r>
          </a:p>
          <a:p>
            <a:pPr marL="0" indent="0">
              <a:buNone/>
            </a:pPr>
            <a:endParaRPr lang="en-US" sz="2200" dirty="0">
              <a:solidFill>
                <a:srgbClr val="FFFFFF"/>
              </a:solidFill>
            </a:endParaRPr>
          </a:p>
        </p:txBody>
      </p:sp>
    </p:spTree>
    <p:extLst>
      <p:ext uri="{BB962C8B-B14F-4D97-AF65-F5344CB8AC3E}">
        <p14:creationId xmlns:p14="http://schemas.microsoft.com/office/powerpoint/2010/main" val="3004162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1C10CA-0DFE-99F1-1216-7F458760A052}"/>
              </a:ext>
            </a:extLst>
          </p:cNvPr>
          <p:cNvSpPr>
            <a:spLocks noGrp="1"/>
          </p:cNvSpPr>
          <p:nvPr>
            <p:ph type="title"/>
          </p:nvPr>
        </p:nvSpPr>
        <p:spPr>
          <a:xfrm>
            <a:off x="640080" y="325369"/>
            <a:ext cx="4368602" cy="1956841"/>
          </a:xfrm>
        </p:spPr>
        <p:txBody>
          <a:bodyPr anchor="b">
            <a:normAutofit/>
          </a:bodyPr>
          <a:lstStyle/>
          <a:p>
            <a:r>
              <a:rPr lang="en-US" sz="3600" b="1" kern="0" dirty="0">
                <a:solidFill>
                  <a:srgbClr val="C00000"/>
                </a:solidFill>
                <a:effectLst/>
                <a:latin typeface="Arial" panose="020B0604020202020204" pitchFamily="34" charset="0"/>
                <a:ea typeface="SimSun" panose="02010600030101010101" pitchFamily="2" charset="-122"/>
                <a:cs typeface="Arial" panose="020B0604020202020204" pitchFamily="34" charset="0"/>
              </a:rPr>
              <a:t>Medieval India: Delhi Sultanate</a:t>
            </a:r>
            <a:endParaRPr lang="en-US" sz="3600" dirty="0">
              <a:solidFill>
                <a:srgbClr val="C00000"/>
              </a:solidFill>
            </a:endParaRPr>
          </a:p>
        </p:txBody>
      </p:sp>
      <p:sp>
        <p:nvSpPr>
          <p:cNvPr id="36"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5CDEF2A-063B-705D-E681-F9FF0A3B92D0}"/>
              </a:ext>
            </a:extLst>
          </p:cNvPr>
          <p:cNvSpPr>
            <a:spLocks noGrp="1"/>
          </p:cNvSpPr>
          <p:nvPr>
            <p:ph idx="1"/>
          </p:nvPr>
        </p:nvSpPr>
        <p:spPr>
          <a:xfrm>
            <a:off x="640080" y="2872899"/>
            <a:ext cx="4243589" cy="3659732"/>
          </a:xfrm>
        </p:spPr>
        <p:txBody>
          <a:bodyPr>
            <a:normAutofit/>
          </a:bodyPr>
          <a:lstStyle/>
          <a:p>
            <a:pPr marL="0" indent="0">
              <a:buNone/>
            </a:pPr>
            <a:br>
              <a:rPr lang="en-US" sz="2200" b="1" kern="0" dirty="0">
                <a:effectLst/>
                <a:latin typeface="Arial" panose="020B0604020202020204" pitchFamily="34" charset="0"/>
                <a:ea typeface="SimSun" panose="02010600030101010101" pitchFamily="2" charset="-122"/>
                <a:cs typeface="Arial" panose="020B0604020202020204" pitchFamily="34" charset="0"/>
              </a:rPr>
            </a:br>
            <a:endParaRPr lang="en-US" sz="2200" b="1" kern="0" dirty="0">
              <a:effectLst/>
              <a:latin typeface="Arial" panose="020B0604020202020204" pitchFamily="34" charset="0"/>
              <a:ea typeface="SimSun" panose="02010600030101010101" pitchFamily="2" charset="-122"/>
              <a:cs typeface="Arial" panose="020B0604020202020204" pitchFamily="34"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n-US" sz="2300" dirty="0">
                <a:effectLst/>
                <a:latin typeface="Arial" panose="020B0604020202020204" pitchFamily="34" charset="0"/>
                <a:ea typeface="Times New Roman" panose="02020603050405020304" pitchFamily="18" charset="0"/>
                <a:cs typeface="Arial" panose="020B0604020202020204" pitchFamily="34" charset="0"/>
              </a:rPr>
              <a:t>Delhi became an important city only in the 12th century.</a:t>
            </a:r>
          </a:p>
          <a:p>
            <a:pPr marL="342900" marR="0" lvl="0" indent="-342900">
              <a:spcBef>
                <a:spcPts val="0"/>
              </a:spcBef>
              <a:spcAft>
                <a:spcPts val="0"/>
              </a:spcAft>
              <a:buSzPts val="1000"/>
              <a:buFont typeface="Symbol" panose="05050102010706020507" pitchFamily="18" charset="2"/>
              <a:buChar char=""/>
              <a:tabLst>
                <a:tab pos="457200" algn="l"/>
              </a:tabLst>
            </a:pPr>
            <a:r>
              <a:rPr lang="en-US" sz="2300" dirty="0">
                <a:effectLst/>
                <a:latin typeface="Arial" panose="020B0604020202020204" pitchFamily="34" charset="0"/>
                <a:ea typeface="Times New Roman" panose="02020603050405020304" pitchFamily="18" charset="0"/>
                <a:cs typeface="Arial" panose="020B0604020202020204" pitchFamily="34" charset="0"/>
              </a:rPr>
              <a:t>Delhi first became the capital of a kingdom under the </a:t>
            </a:r>
            <a:r>
              <a:rPr lang="en-US" sz="2300" b="1" dirty="0" err="1">
                <a:effectLst/>
                <a:latin typeface="Arial" panose="020B0604020202020204" pitchFamily="34" charset="0"/>
                <a:ea typeface="Times New Roman" panose="02020603050405020304" pitchFamily="18" charset="0"/>
                <a:cs typeface="Arial" panose="020B0604020202020204" pitchFamily="34" charset="0"/>
              </a:rPr>
              <a:t>Tomara</a:t>
            </a:r>
            <a:r>
              <a:rPr lang="en-US" sz="2300" b="1" dirty="0">
                <a:effectLst/>
                <a:latin typeface="Arial" panose="020B0604020202020204" pitchFamily="34" charset="0"/>
                <a:ea typeface="Times New Roman" panose="02020603050405020304" pitchFamily="18" charset="0"/>
                <a:cs typeface="Arial" panose="020B0604020202020204" pitchFamily="34" charset="0"/>
              </a:rPr>
              <a:t> </a:t>
            </a:r>
            <a:r>
              <a:rPr lang="en-US" sz="2300" b="1" dirty="0" err="1">
                <a:effectLst/>
                <a:latin typeface="Arial" panose="020B0604020202020204" pitchFamily="34" charset="0"/>
                <a:ea typeface="Times New Roman" panose="02020603050405020304" pitchFamily="18" charset="0"/>
                <a:cs typeface="Arial" panose="020B0604020202020204" pitchFamily="34" charset="0"/>
              </a:rPr>
              <a:t>Rajputs</a:t>
            </a:r>
            <a:r>
              <a:rPr lang="en-US" sz="2300" dirty="0">
                <a:effectLst/>
                <a:latin typeface="Arial" panose="020B0604020202020204" pitchFamily="34" charset="0"/>
                <a:ea typeface="Times New Roman" panose="02020603050405020304" pitchFamily="18" charset="0"/>
                <a:cs typeface="Arial" panose="020B0604020202020204" pitchFamily="34" charset="0"/>
              </a:rPr>
              <a:t>, who were defeated in the middle of the twelfth century by the </a:t>
            </a:r>
            <a:r>
              <a:rPr lang="en-US" sz="2300" dirty="0" err="1">
                <a:effectLst/>
                <a:latin typeface="Arial" panose="020B0604020202020204" pitchFamily="34" charset="0"/>
                <a:ea typeface="Times New Roman" panose="02020603050405020304" pitchFamily="18" charset="0"/>
                <a:cs typeface="Arial" panose="020B0604020202020204" pitchFamily="34" charset="0"/>
              </a:rPr>
              <a:t>Chauhans</a:t>
            </a:r>
            <a:r>
              <a:rPr lang="en-US" sz="2300" dirty="0">
                <a:effectLst/>
                <a:latin typeface="Arial" panose="020B0604020202020204" pitchFamily="34" charset="0"/>
                <a:ea typeface="Times New Roman" panose="02020603050405020304" pitchFamily="18" charset="0"/>
                <a:cs typeface="Arial" panose="020B0604020202020204" pitchFamily="34" charset="0"/>
              </a:rPr>
              <a:t> </a:t>
            </a:r>
          </a:p>
          <a:p>
            <a:pPr marL="0" marR="0" lvl="0" indent="0">
              <a:spcBef>
                <a:spcPts val="0"/>
              </a:spcBef>
              <a:spcAft>
                <a:spcPts val="0"/>
              </a:spcAft>
              <a:buSzPts val="1000"/>
              <a:buNone/>
              <a:tabLst>
                <a:tab pos="457200" algn="l"/>
              </a:tabLst>
            </a:pPr>
            <a:endParaRPr lang="en-US" sz="2200" dirty="0">
              <a:effectLst/>
              <a:latin typeface="Arial" panose="020B0604020202020204" pitchFamily="34" charset="0"/>
              <a:ea typeface="Times New Roman" panose="02020603050405020304" pitchFamily="18" charset="0"/>
              <a:cs typeface="Arial" panose="020B0604020202020204" pitchFamily="34" charset="0"/>
            </a:endParaRPr>
          </a:p>
          <a:p>
            <a:pPr marL="342900" marR="0" lvl="0" indent="-342900">
              <a:spcBef>
                <a:spcPts val="0"/>
              </a:spcBef>
              <a:spcAft>
                <a:spcPts val="0"/>
              </a:spcAft>
              <a:buSzPts val="1000"/>
              <a:buFont typeface="Symbol" panose="05050102010706020507" pitchFamily="18" charset="2"/>
              <a:buChar char=""/>
              <a:tabLst>
                <a:tab pos="457200" algn="l"/>
              </a:tabLst>
            </a:pPr>
            <a:endParaRPr lang="en-US" sz="2200" dirty="0">
              <a:effectLst/>
              <a:latin typeface="Arial" panose="020B0604020202020204" pitchFamily="34" charset="0"/>
              <a:ea typeface="Times New Roman" panose="02020603050405020304" pitchFamily="18" charset="0"/>
              <a:cs typeface="Arial" panose="020B0604020202020204" pitchFamily="34" charset="0"/>
            </a:endParaRPr>
          </a:p>
          <a:p>
            <a:pPr marL="0" marR="0" lvl="0" indent="0">
              <a:spcBef>
                <a:spcPts val="0"/>
              </a:spcBef>
              <a:spcAft>
                <a:spcPts val="0"/>
              </a:spcAft>
              <a:buSzPts val="1000"/>
              <a:buNone/>
              <a:tabLst>
                <a:tab pos="457200" algn="l"/>
              </a:tabLst>
            </a:pPr>
            <a:endParaRPr lang="en-US" sz="2200" dirty="0">
              <a:effectLst/>
              <a:latin typeface="Arial" panose="020B0604020202020204" pitchFamily="34" charset="0"/>
              <a:ea typeface="Times New Roman" panose="02020603050405020304" pitchFamily="18" charset="0"/>
              <a:cs typeface="Arial" panose="020B0604020202020204" pitchFamily="34" charset="0"/>
            </a:endParaRPr>
          </a:p>
          <a:p>
            <a:pPr marL="0" indent="0">
              <a:buNone/>
            </a:pPr>
            <a:endParaRPr lang="en-US" sz="2200" dirty="0"/>
          </a:p>
        </p:txBody>
      </p:sp>
      <p:pic>
        <p:nvPicPr>
          <p:cNvPr id="12" name="Picture 11" descr="A picture containing painting, human face, drawing, clothing&#10;&#10;Description automatically generated">
            <a:extLst>
              <a:ext uri="{FF2B5EF4-FFF2-40B4-BE49-F238E27FC236}">
                <a16:creationId xmlns:a16="http://schemas.microsoft.com/office/drawing/2014/main" id="{B42D00EE-817E-CF47-9282-191C19B85E39}"/>
              </a:ext>
            </a:extLst>
          </p:cNvPr>
          <p:cNvPicPr>
            <a:picLocks noChangeAspect="1"/>
          </p:cNvPicPr>
          <p:nvPr/>
        </p:nvPicPr>
        <p:blipFill rotWithShape="1">
          <a:blip r:embed="rId2">
            <a:extLst>
              <a:ext uri="{28A0092B-C50C-407E-A947-70E740481C1C}">
                <a14:useLocalDpi xmlns:a14="http://schemas.microsoft.com/office/drawing/2010/main" val="0"/>
              </a:ext>
            </a:extLst>
          </a:blip>
          <a:srcRect t="14934" r="-1" b="774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829887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5C4B2D-B7BA-DF91-29B2-49208599473D}"/>
              </a:ext>
            </a:extLst>
          </p:cNvPr>
          <p:cNvSpPr>
            <a:spLocks noGrp="1"/>
          </p:cNvSpPr>
          <p:nvPr>
            <p:ph type="title"/>
          </p:nvPr>
        </p:nvSpPr>
        <p:spPr>
          <a:xfrm>
            <a:off x="572493" y="758952"/>
            <a:ext cx="11018520" cy="1222248"/>
          </a:xfrm>
        </p:spPr>
        <p:txBody>
          <a:bodyPr anchor="b">
            <a:normAutofit fontScale="90000"/>
          </a:bodyPr>
          <a:lstStyle/>
          <a:p>
            <a:br>
              <a:rPr lang="en-US" sz="3600" b="1" dirty="0">
                <a:solidFill>
                  <a:srgbClr val="C00000"/>
                </a:solidFill>
                <a:effectLst/>
                <a:latin typeface="Arial" panose="020B0604020202020204" pitchFamily="34" charset="0"/>
                <a:ea typeface="SimSun" panose="02010600030101010101" pitchFamily="2" charset="-122"/>
                <a:cs typeface="Arial" panose="020B0604020202020204" pitchFamily="34" charset="0"/>
              </a:rPr>
            </a:br>
            <a:r>
              <a:rPr lang="en-US" sz="3600" b="1" dirty="0">
                <a:solidFill>
                  <a:srgbClr val="C00000"/>
                </a:solidFill>
                <a:effectLst/>
                <a:latin typeface="Arial" panose="020B0604020202020204" pitchFamily="34" charset="0"/>
                <a:ea typeface="SimSun" panose="02010600030101010101" pitchFamily="2" charset="-122"/>
                <a:cs typeface="Arial" panose="020B0604020202020204" pitchFamily="34" charset="0"/>
              </a:rPr>
              <a:t>Rajput Dynasty</a:t>
            </a:r>
            <a:br>
              <a:rPr lang="en-US" sz="3600" b="1" dirty="0">
                <a:effectLst/>
                <a:latin typeface="Arial" panose="020B0604020202020204" pitchFamily="34" charset="0"/>
                <a:ea typeface="SimSun" panose="02010600030101010101" pitchFamily="2" charset="-122"/>
                <a:cs typeface="Arial" panose="020B0604020202020204" pitchFamily="34" charset="0"/>
              </a:rPr>
            </a:br>
            <a:endParaRPr lang="en-US" sz="3600" dirty="0">
              <a:latin typeface="Arial" panose="020B0604020202020204" pitchFamily="34" charset="0"/>
              <a:cs typeface="Arial" panose="020B0604020202020204" pitchFamily="34" charset="0"/>
            </a:endParaRPr>
          </a:p>
        </p:txBody>
      </p:sp>
      <p:sp>
        <p:nvSpPr>
          <p:cNvPr id="3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C1136B5-098B-1E26-5CAA-57BF43400822}"/>
              </a:ext>
            </a:extLst>
          </p:cNvPr>
          <p:cNvSpPr>
            <a:spLocks noGrp="1"/>
          </p:cNvSpPr>
          <p:nvPr>
            <p:ph idx="1"/>
          </p:nvPr>
        </p:nvSpPr>
        <p:spPr>
          <a:xfrm>
            <a:off x="572493" y="3130572"/>
            <a:ext cx="6713552" cy="3059916"/>
          </a:xfrm>
        </p:spPr>
        <p:txBody>
          <a:bodyPr anchor="t">
            <a:normAutofit/>
          </a:bodyPr>
          <a:lstStyle/>
          <a:p>
            <a:pPr marL="342900" marR="0" lvl="0" indent="-342900">
              <a:spcBef>
                <a:spcPts val="0"/>
              </a:spcBef>
              <a:spcAft>
                <a:spcPts val="0"/>
              </a:spcAft>
              <a:tabLst>
                <a:tab pos="457200" algn="l"/>
              </a:tabLst>
            </a:pPr>
            <a:r>
              <a:rPr lang="en-US" sz="3200" dirty="0" err="1">
                <a:solidFill>
                  <a:schemeClr val="accent4">
                    <a:lumMod val="50000"/>
                  </a:schemeClr>
                </a:solidFill>
                <a:effectLst/>
                <a:latin typeface="Arial" panose="020B0604020202020204" pitchFamily="34" charset="0"/>
                <a:ea typeface="Times New Roman" panose="02020603050405020304" pitchFamily="18" charset="0"/>
              </a:rPr>
              <a:t>Tomaras</a:t>
            </a:r>
            <a:r>
              <a:rPr lang="en-US" sz="3200" dirty="0">
                <a:solidFill>
                  <a:schemeClr val="accent4">
                    <a:lumMod val="50000"/>
                  </a:schemeClr>
                </a:solidFill>
                <a:effectLst/>
                <a:latin typeface="Arial" panose="020B0604020202020204" pitchFamily="34" charset="0"/>
                <a:ea typeface="Times New Roman" panose="02020603050405020304" pitchFamily="18" charset="0"/>
              </a:rPr>
              <a:t> [early twelfth century – 1165]</a:t>
            </a:r>
            <a:endParaRPr lang="en-US" sz="3200" dirty="0">
              <a:solidFill>
                <a:schemeClr val="accent4">
                  <a:lumMod val="50000"/>
                </a:schemeClr>
              </a:solidFill>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tabLst>
                <a:tab pos="457200" algn="l"/>
              </a:tabLst>
            </a:pPr>
            <a:r>
              <a:rPr lang="en-US" sz="3200" dirty="0" err="1">
                <a:solidFill>
                  <a:schemeClr val="accent4">
                    <a:lumMod val="50000"/>
                  </a:schemeClr>
                </a:solidFill>
                <a:effectLst/>
                <a:latin typeface="Arial" panose="020B0604020202020204" pitchFamily="34" charset="0"/>
                <a:ea typeface="Times New Roman" panose="02020603050405020304" pitchFamily="18" charset="0"/>
              </a:rPr>
              <a:t>Ananga</a:t>
            </a:r>
            <a:r>
              <a:rPr lang="en-US" sz="3200" dirty="0">
                <a:solidFill>
                  <a:schemeClr val="accent4">
                    <a:lumMod val="50000"/>
                  </a:schemeClr>
                </a:solidFill>
                <a:effectLst/>
                <a:latin typeface="Arial" panose="020B0604020202020204" pitchFamily="34" charset="0"/>
                <a:ea typeface="Times New Roman" panose="02020603050405020304" pitchFamily="18" charset="0"/>
              </a:rPr>
              <a:t> Pala [1130 -1145]</a:t>
            </a:r>
            <a:endParaRPr lang="en-US" sz="3200" dirty="0">
              <a:solidFill>
                <a:schemeClr val="accent4">
                  <a:lumMod val="50000"/>
                </a:schemeClr>
              </a:solidFill>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tabLst>
                <a:tab pos="457200" algn="l"/>
              </a:tabLst>
            </a:pPr>
            <a:r>
              <a:rPr lang="en-US" sz="3200" dirty="0" err="1">
                <a:solidFill>
                  <a:schemeClr val="accent4">
                    <a:lumMod val="50000"/>
                  </a:schemeClr>
                </a:solidFill>
                <a:effectLst/>
                <a:latin typeface="Arial" panose="020B0604020202020204" pitchFamily="34" charset="0"/>
                <a:ea typeface="Times New Roman" panose="02020603050405020304" pitchFamily="18" charset="0"/>
              </a:rPr>
              <a:t>Chauhans</a:t>
            </a:r>
            <a:r>
              <a:rPr lang="en-US" sz="3200" dirty="0">
                <a:solidFill>
                  <a:schemeClr val="accent4">
                    <a:lumMod val="50000"/>
                  </a:schemeClr>
                </a:solidFill>
                <a:effectLst/>
                <a:latin typeface="Arial" panose="020B0604020202020204" pitchFamily="34" charset="0"/>
                <a:ea typeface="Times New Roman" panose="02020603050405020304" pitchFamily="18" charset="0"/>
              </a:rPr>
              <a:t> [1165 -1192]</a:t>
            </a:r>
            <a:endParaRPr lang="en-US" sz="3200" dirty="0">
              <a:solidFill>
                <a:schemeClr val="accent4">
                  <a:lumMod val="50000"/>
                </a:schemeClr>
              </a:solidFill>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tabLst>
                <a:tab pos="457200" algn="l"/>
              </a:tabLst>
            </a:pPr>
            <a:r>
              <a:rPr lang="en-US" sz="3200" dirty="0" err="1">
                <a:solidFill>
                  <a:schemeClr val="accent4">
                    <a:lumMod val="50000"/>
                  </a:schemeClr>
                </a:solidFill>
                <a:effectLst/>
                <a:latin typeface="Arial" panose="020B0604020202020204" pitchFamily="34" charset="0"/>
                <a:ea typeface="Times New Roman" panose="02020603050405020304" pitchFamily="18" charset="0"/>
              </a:rPr>
              <a:t>Prithviraj</a:t>
            </a:r>
            <a:r>
              <a:rPr lang="en-US" sz="3200" dirty="0">
                <a:solidFill>
                  <a:schemeClr val="accent4">
                    <a:lumMod val="50000"/>
                  </a:schemeClr>
                </a:solidFill>
                <a:effectLst/>
                <a:latin typeface="Arial" panose="020B0604020202020204" pitchFamily="34" charset="0"/>
                <a:ea typeface="Times New Roman" panose="02020603050405020304" pitchFamily="18" charset="0"/>
              </a:rPr>
              <a:t> Chauhan [1175 -1192]</a:t>
            </a:r>
          </a:p>
          <a:p>
            <a:pPr marL="0" marR="0" lvl="0" indent="0">
              <a:spcBef>
                <a:spcPts val="0"/>
              </a:spcBef>
              <a:spcAft>
                <a:spcPts val="0"/>
              </a:spcAft>
              <a:buNone/>
              <a:tabLst>
                <a:tab pos="457200" algn="l"/>
              </a:tabLst>
            </a:pPr>
            <a:endParaRPr lang="en-US" sz="2200" dirty="0">
              <a:effectLst/>
              <a:latin typeface="Times New Roman" panose="02020603050405020304" pitchFamily="18" charset="0"/>
              <a:ea typeface="Times New Roman" panose="02020603050405020304" pitchFamily="18" charset="0"/>
            </a:endParaRPr>
          </a:p>
          <a:p>
            <a:pPr marL="0" indent="0">
              <a:buNone/>
            </a:pPr>
            <a:endParaRPr lang="en-US" sz="2200" dirty="0"/>
          </a:p>
        </p:txBody>
      </p:sp>
      <p:pic>
        <p:nvPicPr>
          <p:cNvPr id="15" name="Picture 14" descr="A statue of a person on a horse&#10;&#10;Description automatically generated with medium confidence">
            <a:extLst>
              <a:ext uri="{FF2B5EF4-FFF2-40B4-BE49-F238E27FC236}">
                <a16:creationId xmlns:a16="http://schemas.microsoft.com/office/drawing/2014/main" id="{48BDB79F-977C-96F4-5145-C7DBEBA61EFC}"/>
              </a:ext>
            </a:extLst>
          </p:cNvPr>
          <p:cNvPicPr>
            <a:picLocks noChangeAspect="1"/>
          </p:cNvPicPr>
          <p:nvPr/>
        </p:nvPicPr>
        <p:blipFill rotWithShape="1">
          <a:blip r:embed="rId2">
            <a:extLst>
              <a:ext uri="{28A0092B-C50C-407E-A947-70E740481C1C}">
                <a14:useLocalDpi xmlns:a14="http://schemas.microsoft.com/office/drawing/2010/main" val="0"/>
              </a:ext>
            </a:extLst>
          </a:blip>
          <a:srcRect t="10390" r="-3" b="7752"/>
          <a:stretch/>
        </p:blipFill>
        <p:spPr>
          <a:xfrm>
            <a:off x="7675658" y="2093976"/>
            <a:ext cx="3941064" cy="4096512"/>
          </a:xfrm>
          <a:prstGeom prst="rect">
            <a:avLst/>
          </a:prstGeom>
        </p:spPr>
      </p:pic>
    </p:spTree>
    <p:extLst>
      <p:ext uri="{BB962C8B-B14F-4D97-AF65-F5344CB8AC3E}">
        <p14:creationId xmlns:p14="http://schemas.microsoft.com/office/powerpoint/2010/main" val="3250465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ollage of pictures of people&#10;&#10;Description automatically generated with medium confidence">
            <a:extLst>
              <a:ext uri="{FF2B5EF4-FFF2-40B4-BE49-F238E27FC236}">
                <a16:creationId xmlns:a16="http://schemas.microsoft.com/office/drawing/2014/main" id="{4B61683C-72D2-A430-44F8-CC60ADA3B6EB}"/>
              </a:ext>
            </a:extLst>
          </p:cNvPr>
          <p:cNvPicPr>
            <a:picLocks noChangeAspect="1"/>
          </p:cNvPicPr>
          <p:nvPr/>
        </p:nvPicPr>
        <p:blipFill rotWithShape="1">
          <a:blip r:embed="rId2">
            <a:extLst>
              <a:ext uri="{28A0092B-C50C-407E-A947-70E740481C1C}">
                <a14:useLocalDpi xmlns:a14="http://schemas.microsoft.com/office/drawing/2010/main" val="0"/>
              </a:ext>
            </a:extLst>
          </a:blip>
          <a:srcRect t="1429" r="-2" b="-2"/>
          <a:stretch/>
        </p:blipFill>
        <p:spPr>
          <a:xfrm>
            <a:off x="3545058" y="10"/>
            <a:ext cx="8646942" cy="6857990"/>
          </a:xfrm>
          <a:custGeom>
            <a:avLst/>
            <a:gdLst/>
            <a:ahLst/>
            <a:cxnLst/>
            <a:rect l="l" t="t" r="r" b="b"/>
            <a:pathLst>
              <a:path w="9276545" h="6871647">
                <a:moveTo>
                  <a:pt x="9276545" y="0"/>
                </a:moveTo>
                <a:lnTo>
                  <a:pt x="9276545" y="6858000"/>
                </a:lnTo>
                <a:lnTo>
                  <a:pt x="1546051" y="6871647"/>
                </a:lnTo>
                <a:lnTo>
                  <a:pt x="1535751" y="6828910"/>
                </a:lnTo>
                <a:cubicBezTo>
                  <a:pt x="1530460" y="6775140"/>
                  <a:pt x="1515370" y="6618042"/>
                  <a:pt x="1514301" y="6549029"/>
                </a:cubicBezTo>
                <a:cubicBezTo>
                  <a:pt x="1518045" y="6491396"/>
                  <a:pt x="1528503" y="6450608"/>
                  <a:pt x="1529339" y="6414828"/>
                </a:cubicBezTo>
                <a:cubicBezTo>
                  <a:pt x="1525062" y="6359280"/>
                  <a:pt x="1502062" y="6307149"/>
                  <a:pt x="1493941" y="6268848"/>
                </a:cubicBezTo>
                <a:cubicBezTo>
                  <a:pt x="1502669" y="6254191"/>
                  <a:pt x="1469920" y="6200171"/>
                  <a:pt x="1480613" y="6185025"/>
                </a:cubicBezTo>
                <a:cubicBezTo>
                  <a:pt x="1481020" y="6164522"/>
                  <a:pt x="1458164" y="6060790"/>
                  <a:pt x="1443364" y="6018360"/>
                </a:cubicBezTo>
                <a:cubicBezTo>
                  <a:pt x="1426694" y="5970758"/>
                  <a:pt x="1390307" y="5920074"/>
                  <a:pt x="1380584" y="5899407"/>
                </a:cubicBezTo>
                <a:cubicBezTo>
                  <a:pt x="1370860" y="5878740"/>
                  <a:pt x="1392244" y="5920877"/>
                  <a:pt x="1385023" y="5894356"/>
                </a:cubicBezTo>
                <a:cubicBezTo>
                  <a:pt x="1377800" y="5867835"/>
                  <a:pt x="1345702" y="5770498"/>
                  <a:pt x="1337254" y="5740279"/>
                </a:cubicBezTo>
                <a:cubicBezTo>
                  <a:pt x="1353956" y="5738860"/>
                  <a:pt x="1323673" y="5722040"/>
                  <a:pt x="1334321" y="5713042"/>
                </a:cubicBezTo>
                <a:cubicBezTo>
                  <a:pt x="1343675" y="5706701"/>
                  <a:pt x="1336672" y="5700118"/>
                  <a:pt x="1335877" y="5692870"/>
                </a:cubicBezTo>
                <a:cubicBezTo>
                  <a:pt x="1343201" y="5683812"/>
                  <a:pt x="1329617" y="5652064"/>
                  <a:pt x="1319978" y="5643427"/>
                </a:cubicBezTo>
                <a:cubicBezTo>
                  <a:pt x="1286551" y="5622177"/>
                  <a:pt x="1310947" y="5579803"/>
                  <a:pt x="1285321" y="5562271"/>
                </a:cubicBezTo>
                <a:cubicBezTo>
                  <a:pt x="1281540" y="5556238"/>
                  <a:pt x="1279983" y="5550455"/>
                  <a:pt x="1279815" y="5544867"/>
                </a:cubicBezTo>
                <a:lnTo>
                  <a:pt x="1282507" y="5529404"/>
                </a:lnTo>
                <a:lnTo>
                  <a:pt x="1289604" y="5525378"/>
                </a:lnTo>
                <a:lnTo>
                  <a:pt x="1287766" y="5515726"/>
                </a:lnTo>
                <a:lnTo>
                  <a:pt x="1288829" y="5513051"/>
                </a:lnTo>
                <a:cubicBezTo>
                  <a:pt x="1290896" y="5507946"/>
                  <a:pt x="1292688" y="5502897"/>
                  <a:pt x="1293373" y="5497833"/>
                </a:cubicBezTo>
                <a:cubicBezTo>
                  <a:pt x="1288690" y="5483829"/>
                  <a:pt x="1272696" y="5459278"/>
                  <a:pt x="1260736" y="5429027"/>
                </a:cubicBezTo>
                <a:cubicBezTo>
                  <a:pt x="1238579" y="5396416"/>
                  <a:pt x="1238884" y="5351600"/>
                  <a:pt x="1221610" y="5316328"/>
                </a:cubicBezTo>
                <a:lnTo>
                  <a:pt x="1216099" y="5309330"/>
                </a:lnTo>
                <a:lnTo>
                  <a:pt x="1217278" y="5279477"/>
                </a:lnTo>
                <a:cubicBezTo>
                  <a:pt x="1221588" y="5274318"/>
                  <a:pt x="1222716" y="5266940"/>
                  <a:pt x="1218469" y="5260597"/>
                </a:cubicBezTo>
                <a:lnTo>
                  <a:pt x="1206220" y="5152555"/>
                </a:lnTo>
                <a:cubicBezTo>
                  <a:pt x="1205294" y="5116878"/>
                  <a:pt x="1196908" y="5101727"/>
                  <a:pt x="1212921" y="5046536"/>
                </a:cubicBezTo>
                <a:cubicBezTo>
                  <a:pt x="1234138" y="4987918"/>
                  <a:pt x="1204801" y="4903116"/>
                  <a:pt x="1212183" y="4837345"/>
                </a:cubicBezTo>
                <a:cubicBezTo>
                  <a:pt x="1183151" y="4802424"/>
                  <a:pt x="1209228" y="4821062"/>
                  <a:pt x="1202048" y="4784195"/>
                </a:cubicBezTo>
                <a:cubicBezTo>
                  <a:pt x="1202483" y="4760878"/>
                  <a:pt x="1202919" y="4737561"/>
                  <a:pt x="1203354" y="4714245"/>
                </a:cubicBezTo>
                <a:lnTo>
                  <a:pt x="1201502" y="4700836"/>
                </a:lnTo>
                <a:lnTo>
                  <a:pt x="1194919" y="4697224"/>
                </a:lnTo>
                <a:lnTo>
                  <a:pt x="1187792" y="4677162"/>
                </a:lnTo>
                <a:cubicBezTo>
                  <a:pt x="1186060" y="4669625"/>
                  <a:pt x="1185291" y="4661478"/>
                  <a:pt x="1186080" y="4652429"/>
                </a:cubicBezTo>
                <a:cubicBezTo>
                  <a:pt x="1199189" y="4622456"/>
                  <a:pt x="1167081" y="4571771"/>
                  <a:pt x="1184722" y="4534840"/>
                </a:cubicBezTo>
                <a:cubicBezTo>
                  <a:pt x="1182407" y="4499077"/>
                  <a:pt x="1175424" y="4460227"/>
                  <a:pt x="1172188" y="4437851"/>
                </a:cubicBezTo>
                <a:cubicBezTo>
                  <a:pt x="1161331" y="4428466"/>
                  <a:pt x="1178123" y="4398274"/>
                  <a:pt x="1165306" y="4400581"/>
                </a:cubicBezTo>
                <a:cubicBezTo>
                  <a:pt x="1171061" y="4389819"/>
                  <a:pt x="1173552" y="4346771"/>
                  <a:pt x="1168602" y="4335651"/>
                </a:cubicBezTo>
                <a:lnTo>
                  <a:pt x="1178384" y="4280215"/>
                </a:lnTo>
                <a:lnTo>
                  <a:pt x="1177294" y="4274660"/>
                </a:lnTo>
                <a:cubicBezTo>
                  <a:pt x="1177138" y="4268882"/>
                  <a:pt x="1177520" y="4251103"/>
                  <a:pt x="1177448" y="4245552"/>
                </a:cubicBezTo>
                <a:cubicBezTo>
                  <a:pt x="1177252" y="4244155"/>
                  <a:pt x="1177058" y="4242757"/>
                  <a:pt x="1176863" y="4241361"/>
                </a:cubicBezTo>
                <a:lnTo>
                  <a:pt x="1162386" y="4207167"/>
                </a:lnTo>
                <a:cubicBezTo>
                  <a:pt x="1162950" y="4202536"/>
                  <a:pt x="1174655" y="4199565"/>
                  <a:pt x="1174343" y="4192380"/>
                </a:cubicBezTo>
                <a:lnTo>
                  <a:pt x="1160516" y="4164062"/>
                </a:lnTo>
                <a:lnTo>
                  <a:pt x="1161365" y="4158623"/>
                </a:lnTo>
                <a:lnTo>
                  <a:pt x="1144878" y="4076261"/>
                </a:lnTo>
                <a:lnTo>
                  <a:pt x="1123687" y="4005692"/>
                </a:lnTo>
                <a:lnTo>
                  <a:pt x="1096720" y="3754257"/>
                </a:lnTo>
                <a:cubicBezTo>
                  <a:pt x="1083618" y="3639924"/>
                  <a:pt x="1064313" y="3636659"/>
                  <a:pt x="1047682" y="3517638"/>
                </a:cubicBezTo>
                <a:cubicBezTo>
                  <a:pt x="1048550" y="3477187"/>
                  <a:pt x="1049418" y="3436735"/>
                  <a:pt x="1050285" y="3396284"/>
                </a:cubicBezTo>
                <a:lnTo>
                  <a:pt x="1030166" y="3320814"/>
                </a:lnTo>
                <a:lnTo>
                  <a:pt x="1034128" y="3260443"/>
                </a:lnTo>
                <a:lnTo>
                  <a:pt x="1007751" y="3198916"/>
                </a:lnTo>
                <a:cubicBezTo>
                  <a:pt x="1003323" y="3193074"/>
                  <a:pt x="1001150" y="3187393"/>
                  <a:pt x="1000384" y="3181839"/>
                </a:cubicBezTo>
                <a:cubicBezTo>
                  <a:pt x="1000734" y="3176675"/>
                  <a:pt x="1001085" y="3171511"/>
                  <a:pt x="1001435" y="3166346"/>
                </a:cubicBezTo>
                <a:lnTo>
                  <a:pt x="968918" y="3112638"/>
                </a:lnTo>
                <a:cubicBezTo>
                  <a:pt x="957125" y="3092489"/>
                  <a:pt x="955617" y="3065232"/>
                  <a:pt x="934483" y="3031628"/>
                </a:cubicBezTo>
                <a:cubicBezTo>
                  <a:pt x="914631" y="2997037"/>
                  <a:pt x="908933" y="3005661"/>
                  <a:pt x="879229" y="2948196"/>
                </a:cubicBezTo>
                <a:cubicBezTo>
                  <a:pt x="850845" y="2897154"/>
                  <a:pt x="820829" y="2806798"/>
                  <a:pt x="798666" y="2761198"/>
                </a:cubicBezTo>
                <a:cubicBezTo>
                  <a:pt x="773970" y="2714562"/>
                  <a:pt x="758278" y="2715446"/>
                  <a:pt x="746962" y="2694939"/>
                </a:cubicBezTo>
                <a:lnTo>
                  <a:pt x="712796" y="2614779"/>
                </a:lnTo>
                <a:lnTo>
                  <a:pt x="697701" y="2600020"/>
                </a:lnTo>
                <a:cubicBezTo>
                  <a:pt x="697743" y="2598787"/>
                  <a:pt x="697784" y="2597555"/>
                  <a:pt x="697823" y="2596321"/>
                </a:cubicBezTo>
                <a:lnTo>
                  <a:pt x="679645" y="2572602"/>
                </a:lnTo>
                <a:lnTo>
                  <a:pt x="680789" y="2571831"/>
                </a:lnTo>
                <a:cubicBezTo>
                  <a:pt x="682946" y="2569560"/>
                  <a:pt x="683757" y="2566863"/>
                  <a:pt x="681771" y="2563200"/>
                </a:cubicBezTo>
                <a:cubicBezTo>
                  <a:pt x="705290" y="2562299"/>
                  <a:pt x="688388" y="2558438"/>
                  <a:pt x="680456" y="2547723"/>
                </a:cubicBezTo>
                <a:cubicBezTo>
                  <a:pt x="679482" y="2534148"/>
                  <a:pt x="677183" y="2493617"/>
                  <a:pt x="675922" y="2481749"/>
                </a:cubicBezTo>
                <a:lnTo>
                  <a:pt x="672894" y="2476509"/>
                </a:lnTo>
                <a:lnTo>
                  <a:pt x="673143" y="2476297"/>
                </a:lnTo>
                <a:cubicBezTo>
                  <a:pt x="673152" y="2474932"/>
                  <a:pt x="672405" y="2473126"/>
                  <a:pt x="670567" y="2470561"/>
                </a:cubicBezTo>
                <a:lnTo>
                  <a:pt x="667369" y="2466951"/>
                </a:lnTo>
                <a:lnTo>
                  <a:pt x="661495" y="2456785"/>
                </a:lnTo>
                <a:cubicBezTo>
                  <a:pt x="661510" y="2455387"/>
                  <a:pt x="661525" y="2453987"/>
                  <a:pt x="661540" y="2452588"/>
                </a:cubicBezTo>
                <a:lnTo>
                  <a:pt x="664540" y="2449913"/>
                </a:lnTo>
                <a:lnTo>
                  <a:pt x="663581" y="2449129"/>
                </a:lnTo>
                <a:cubicBezTo>
                  <a:pt x="653014" y="2444453"/>
                  <a:pt x="642406" y="2445872"/>
                  <a:pt x="663129" y="2426579"/>
                </a:cubicBezTo>
                <a:cubicBezTo>
                  <a:pt x="643271" y="2414167"/>
                  <a:pt x="657229" y="2404769"/>
                  <a:pt x="650205" y="2379928"/>
                </a:cubicBezTo>
                <a:cubicBezTo>
                  <a:pt x="634911" y="2374359"/>
                  <a:pt x="634260" y="2365346"/>
                  <a:pt x="638008" y="2354824"/>
                </a:cubicBezTo>
                <a:cubicBezTo>
                  <a:pt x="621083" y="2334576"/>
                  <a:pt x="620949" y="2310146"/>
                  <a:pt x="609851" y="2284299"/>
                </a:cubicBezTo>
                <a:lnTo>
                  <a:pt x="585585" y="2155739"/>
                </a:lnTo>
                <a:lnTo>
                  <a:pt x="581391" y="2152892"/>
                </a:lnTo>
                <a:cubicBezTo>
                  <a:pt x="578821" y="2150768"/>
                  <a:pt x="577525" y="2149149"/>
                  <a:pt x="577083" y="2147807"/>
                </a:cubicBezTo>
                <a:lnTo>
                  <a:pt x="577251" y="2147544"/>
                </a:lnTo>
                <a:lnTo>
                  <a:pt x="546845" y="2085601"/>
                </a:lnTo>
                <a:cubicBezTo>
                  <a:pt x="538270" y="2073917"/>
                  <a:pt x="486356" y="1955894"/>
                  <a:pt x="470837" y="1931362"/>
                </a:cubicBezTo>
                <a:lnTo>
                  <a:pt x="428154" y="1657167"/>
                </a:lnTo>
                <a:lnTo>
                  <a:pt x="392797" y="1510175"/>
                </a:lnTo>
                <a:cubicBezTo>
                  <a:pt x="380165" y="1504446"/>
                  <a:pt x="369910" y="1451095"/>
                  <a:pt x="372847" y="1440507"/>
                </a:cubicBezTo>
                <a:cubicBezTo>
                  <a:pt x="369015" y="1433783"/>
                  <a:pt x="338503" y="1376212"/>
                  <a:pt x="344479" y="1367690"/>
                </a:cubicBezTo>
                <a:cubicBezTo>
                  <a:pt x="332264" y="1342150"/>
                  <a:pt x="321736" y="1310521"/>
                  <a:pt x="299558" y="1287266"/>
                </a:cubicBezTo>
                <a:cubicBezTo>
                  <a:pt x="277380" y="1264010"/>
                  <a:pt x="259203" y="1269909"/>
                  <a:pt x="243216" y="1249403"/>
                </a:cubicBezTo>
                <a:cubicBezTo>
                  <a:pt x="227230" y="1228898"/>
                  <a:pt x="218454" y="1166841"/>
                  <a:pt x="203639" y="1164232"/>
                </a:cubicBezTo>
                <a:cubicBezTo>
                  <a:pt x="192352" y="1144923"/>
                  <a:pt x="198158" y="1133798"/>
                  <a:pt x="169195" y="1087898"/>
                </a:cubicBezTo>
                <a:cubicBezTo>
                  <a:pt x="139228" y="1002950"/>
                  <a:pt x="140891" y="969630"/>
                  <a:pt x="98775" y="910071"/>
                </a:cubicBezTo>
                <a:cubicBezTo>
                  <a:pt x="45025" y="831068"/>
                  <a:pt x="34038" y="817468"/>
                  <a:pt x="43820" y="712632"/>
                </a:cubicBezTo>
                <a:cubicBezTo>
                  <a:pt x="34816" y="659496"/>
                  <a:pt x="43273" y="613587"/>
                  <a:pt x="44748" y="591246"/>
                </a:cubicBezTo>
                <a:lnTo>
                  <a:pt x="36767" y="546725"/>
                </a:lnTo>
                <a:cubicBezTo>
                  <a:pt x="36093" y="528360"/>
                  <a:pt x="35418" y="509996"/>
                  <a:pt x="34744" y="491632"/>
                </a:cubicBezTo>
                <a:cubicBezTo>
                  <a:pt x="34670" y="458441"/>
                  <a:pt x="29296" y="473054"/>
                  <a:pt x="29222" y="439863"/>
                </a:cubicBezTo>
                <a:cubicBezTo>
                  <a:pt x="29152" y="439762"/>
                  <a:pt x="2578" y="397168"/>
                  <a:pt x="2507" y="397065"/>
                </a:cubicBezTo>
                <a:cubicBezTo>
                  <a:pt x="-7796" y="385479"/>
                  <a:pt x="17492" y="336832"/>
                  <a:pt x="9810" y="317232"/>
                </a:cubicBezTo>
                <a:lnTo>
                  <a:pt x="25323" y="268841"/>
                </a:lnTo>
                <a:cubicBezTo>
                  <a:pt x="20582" y="241406"/>
                  <a:pt x="55391" y="238509"/>
                  <a:pt x="50278" y="195107"/>
                </a:cubicBezTo>
                <a:cubicBezTo>
                  <a:pt x="49891" y="157638"/>
                  <a:pt x="41873" y="124837"/>
                  <a:pt x="47653" y="93413"/>
                </a:cubicBezTo>
                <a:cubicBezTo>
                  <a:pt x="41389" y="80245"/>
                  <a:pt x="38874" y="67990"/>
                  <a:pt x="48323" y="56668"/>
                </a:cubicBezTo>
                <a:cubicBezTo>
                  <a:pt x="46028" y="30349"/>
                  <a:pt x="37896" y="18658"/>
                  <a:pt x="38423" y="5323"/>
                </a:cubicBezTo>
                <a:lnTo>
                  <a:pt x="39875" y="1"/>
                </a:lnTo>
                <a:close/>
              </a:path>
            </a:pathLst>
          </a:custGeom>
        </p:spPr>
      </p:pic>
      <p:sp>
        <p:nvSpPr>
          <p:cNvPr id="2" name="Title 1">
            <a:extLst>
              <a:ext uri="{FF2B5EF4-FFF2-40B4-BE49-F238E27FC236}">
                <a16:creationId xmlns:a16="http://schemas.microsoft.com/office/drawing/2014/main" id="{D73CDC72-92C7-DB22-0D59-E2C418843860}"/>
              </a:ext>
            </a:extLst>
          </p:cNvPr>
          <p:cNvSpPr>
            <a:spLocks noGrp="1"/>
          </p:cNvSpPr>
          <p:nvPr>
            <p:ph type="ctrTitle"/>
          </p:nvPr>
        </p:nvSpPr>
        <p:spPr>
          <a:xfrm>
            <a:off x="661916" y="1533380"/>
            <a:ext cx="3161940" cy="1083212"/>
          </a:xfrm>
        </p:spPr>
        <p:txBody>
          <a:bodyPr>
            <a:normAutofit/>
          </a:bodyPr>
          <a:lstStyle/>
          <a:p>
            <a:pPr algn="l"/>
            <a:br>
              <a:rPr lang="en-US" sz="3600" b="1" kern="0" dirty="0">
                <a:solidFill>
                  <a:schemeClr val="tx1">
                    <a:lumMod val="85000"/>
                    <a:lumOff val="15000"/>
                  </a:schemeClr>
                </a:solidFill>
                <a:effectLst/>
                <a:latin typeface="Arial" panose="020B0604020202020204" pitchFamily="34" charset="0"/>
                <a:ea typeface="SimSun" panose="02010600030101010101" pitchFamily="2" charset="-122"/>
                <a:cs typeface="Arial" panose="020B0604020202020204" pitchFamily="34" charset="0"/>
              </a:rPr>
            </a:br>
            <a:endParaRPr lang="en-US" sz="3600" dirty="0">
              <a:solidFill>
                <a:schemeClr val="tx1">
                  <a:lumMod val="85000"/>
                  <a:lumOff val="15000"/>
                </a:schemeClr>
              </a:solidFill>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0ED1484F-FB07-3389-3E8C-4C17C5AE7960}"/>
              </a:ext>
            </a:extLst>
          </p:cNvPr>
          <p:cNvSpPr>
            <a:spLocks noGrp="1"/>
          </p:cNvSpPr>
          <p:nvPr>
            <p:ph type="subTitle" idx="1"/>
          </p:nvPr>
        </p:nvSpPr>
        <p:spPr>
          <a:xfrm>
            <a:off x="661915" y="2313709"/>
            <a:ext cx="3306089" cy="3906982"/>
          </a:xfrm>
        </p:spPr>
        <p:txBody>
          <a:bodyPr>
            <a:normAutofit/>
          </a:bodyPr>
          <a:lstStyle/>
          <a:p>
            <a:pPr algn="l"/>
            <a:r>
              <a:rPr lang="en-US" sz="4000" b="1" i="0" dirty="0">
                <a:solidFill>
                  <a:schemeClr val="accent4">
                    <a:lumMod val="50000"/>
                  </a:schemeClr>
                </a:solidFill>
                <a:effectLst/>
                <a:latin typeface="Arial" panose="020B0604020202020204" pitchFamily="34" charset="0"/>
                <a:cs typeface="Arial" panose="020B0604020202020204" pitchFamily="34" charset="0"/>
              </a:rPr>
              <a:t>Delhi Sultanate who ruled India before Mughal Empire</a:t>
            </a:r>
          </a:p>
          <a:p>
            <a:pPr algn="l"/>
            <a:endParaRPr lang="en-US" sz="1600" dirty="0">
              <a:solidFill>
                <a:schemeClr val="tx1">
                  <a:lumMod val="85000"/>
                  <a:lumOff val="15000"/>
                </a:schemeClr>
              </a:solidFill>
            </a:endParaRPr>
          </a:p>
        </p:txBody>
      </p:sp>
    </p:spTree>
    <p:extLst>
      <p:ext uri="{BB962C8B-B14F-4D97-AF65-F5344CB8AC3E}">
        <p14:creationId xmlns:p14="http://schemas.microsoft.com/office/powerpoint/2010/main" val="4217506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ainting of a group of people on horses&#10;&#10;Description automatically generated with low confidence">
            <a:extLst>
              <a:ext uri="{FF2B5EF4-FFF2-40B4-BE49-F238E27FC236}">
                <a16:creationId xmlns:a16="http://schemas.microsoft.com/office/drawing/2014/main" id="{25725FC1-046A-48AF-704C-DBBD7905BCC4}"/>
              </a:ext>
            </a:extLst>
          </p:cNvPr>
          <p:cNvPicPr>
            <a:picLocks noChangeAspect="1"/>
          </p:cNvPicPr>
          <p:nvPr/>
        </p:nvPicPr>
        <p:blipFill rotWithShape="1">
          <a:blip r:embed="rId2">
            <a:extLst>
              <a:ext uri="{28A0092B-C50C-407E-A947-70E740481C1C}">
                <a14:useLocalDpi xmlns:a14="http://schemas.microsoft.com/office/drawing/2010/main" val="0"/>
              </a:ext>
            </a:extLst>
          </a:blip>
          <a:srcRect l="8996" r="11693"/>
          <a:stretch/>
        </p:blipFill>
        <p:spPr>
          <a:xfrm>
            <a:off x="2522356" y="10"/>
            <a:ext cx="9669642" cy="6857990"/>
          </a:xfrm>
          <a:prstGeom prst="rect">
            <a:avLst/>
          </a:prstGeom>
        </p:spPr>
      </p:pic>
      <p:sp>
        <p:nvSpPr>
          <p:cNvPr id="30" name="Rectangle 29">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9F4BE3C-1BF5-E6D8-9C96-BBE091215A62}"/>
              </a:ext>
            </a:extLst>
          </p:cNvPr>
          <p:cNvSpPr>
            <a:spLocks noGrp="1"/>
          </p:cNvSpPr>
          <p:nvPr>
            <p:ph type="title"/>
          </p:nvPr>
        </p:nvSpPr>
        <p:spPr>
          <a:xfrm>
            <a:off x="838200" y="365125"/>
            <a:ext cx="3822189" cy="1899912"/>
          </a:xfrm>
        </p:spPr>
        <p:txBody>
          <a:bodyPr>
            <a:normAutofit/>
          </a:bodyPr>
          <a:lstStyle/>
          <a:p>
            <a:r>
              <a:rPr lang="en-US" sz="3600" b="1" dirty="0">
                <a:solidFill>
                  <a:srgbClr val="C00000"/>
                </a:solidFill>
                <a:effectLst/>
                <a:latin typeface="Arial" panose="020B0604020202020204" pitchFamily="34" charset="0"/>
                <a:ea typeface="SimSun" panose="02010600030101010101" pitchFamily="2" charset="-122"/>
                <a:cs typeface="Times New Roman" panose="02020603050405020304" pitchFamily="18" charset="0"/>
              </a:rPr>
              <a:t>Delhi Sultans</a:t>
            </a:r>
            <a:br>
              <a:rPr lang="en-US" sz="4000" b="1" dirty="0">
                <a:effectLst/>
                <a:latin typeface="Cambria" panose="02040503050406030204" pitchFamily="18" charset="0"/>
                <a:ea typeface="SimSun" panose="02010600030101010101" pitchFamily="2" charset="-122"/>
                <a:cs typeface="Times New Roman" panose="02020603050405020304" pitchFamily="18" charset="0"/>
              </a:rPr>
            </a:br>
            <a:endParaRPr lang="en-US" sz="4000" dirty="0"/>
          </a:p>
        </p:txBody>
      </p:sp>
      <p:sp>
        <p:nvSpPr>
          <p:cNvPr id="3" name="Content Placeholder 2">
            <a:extLst>
              <a:ext uri="{FF2B5EF4-FFF2-40B4-BE49-F238E27FC236}">
                <a16:creationId xmlns:a16="http://schemas.microsoft.com/office/drawing/2014/main" id="{081FB951-0AB1-E656-45D2-3013B997C020}"/>
              </a:ext>
            </a:extLst>
          </p:cNvPr>
          <p:cNvSpPr>
            <a:spLocks noGrp="1"/>
          </p:cNvSpPr>
          <p:nvPr>
            <p:ph idx="1"/>
          </p:nvPr>
        </p:nvSpPr>
        <p:spPr>
          <a:xfrm>
            <a:off x="838200" y="1491176"/>
            <a:ext cx="3822189" cy="5176910"/>
          </a:xfrm>
        </p:spPr>
        <p:txBody>
          <a:bodyPr>
            <a:normAutofit fontScale="92500" lnSpcReduction="10000"/>
          </a:bodyPr>
          <a:lstStyle/>
          <a:p>
            <a:pPr marL="342900" marR="0" lvl="0" indent="-342900">
              <a:spcBef>
                <a:spcPts val="0"/>
              </a:spcBef>
              <a:spcAft>
                <a:spcPts val="0"/>
              </a:spcAft>
              <a:buSzPts val="1000"/>
              <a:buFont typeface="Symbol" panose="05050102010706020507" pitchFamily="18" charset="2"/>
              <a:buChar char=""/>
              <a:tabLst>
                <a:tab pos="457200" algn="l"/>
              </a:tabLst>
            </a:pPr>
            <a:r>
              <a:rPr lang="en-US" sz="1800" dirty="0">
                <a:effectLst/>
                <a:latin typeface="Arial" panose="020B0604020202020204" pitchFamily="34" charset="0"/>
                <a:ea typeface="Times New Roman" panose="02020603050405020304" pitchFamily="18" charset="0"/>
                <a:cs typeface="Arial" panose="020B0604020202020204" pitchFamily="34" charset="0"/>
              </a:rPr>
              <a:t>By the 13th century Sultanates transformed Delhi into a capital that controlled vast areas of the subcontinent .</a:t>
            </a:r>
          </a:p>
          <a:p>
            <a:pPr marL="342900" marR="0" lvl="0" indent="-342900">
              <a:spcBef>
                <a:spcPts val="0"/>
              </a:spcBef>
              <a:spcAft>
                <a:spcPts val="0"/>
              </a:spcAft>
              <a:buSzPts val="1000"/>
              <a:buFont typeface="Symbol" panose="05050102010706020507" pitchFamily="18" charset="2"/>
              <a:buChar char=""/>
              <a:tabLst>
                <a:tab pos="457200" algn="l"/>
              </a:tabLst>
            </a:pPr>
            <a:r>
              <a:rPr lang="en-US" sz="1800" dirty="0">
                <a:effectLst/>
                <a:latin typeface="Arial" panose="020B0604020202020204" pitchFamily="34" charset="0"/>
                <a:ea typeface="Times New Roman" panose="02020603050405020304" pitchFamily="18" charset="0"/>
                <a:cs typeface="Arial" panose="020B0604020202020204" pitchFamily="34" charset="0"/>
              </a:rPr>
              <a:t>“Histories”, written in Persian, the language of administration under the Delhi Sultans by learned men: secretaries, administrators, poets and courtiers who lived in cities. Objectives of these writings : (a) They often wrote their histories for Sultans in the hope of rich rewards (b) they advised rulers on the need to preserve an “ideal” social order based on birthright and gender distinctions  (c) their ideas were not shared by everybody.</a:t>
            </a:r>
          </a:p>
          <a:p>
            <a:pPr marL="342900" marR="0" lvl="0" indent="-342900">
              <a:spcBef>
                <a:spcPts val="0"/>
              </a:spcBef>
              <a:spcAft>
                <a:spcPts val="0"/>
              </a:spcAft>
              <a:buSzPts val="1000"/>
              <a:buFont typeface="Symbol" panose="05050102010706020507" pitchFamily="18" charset="2"/>
              <a:buChar char=""/>
              <a:tabLst>
                <a:tab pos="457200" algn="l"/>
              </a:tabLst>
            </a:pPr>
            <a:r>
              <a:rPr lang="en-US" sz="1800" dirty="0">
                <a:effectLst/>
                <a:latin typeface="Arial" panose="020B0604020202020204" pitchFamily="34" charset="0"/>
                <a:ea typeface="Times New Roman" panose="02020603050405020304" pitchFamily="18" charset="0"/>
                <a:cs typeface="Arial" panose="020B0604020202020204" pitchFamily="34" charset="0"/>
              </a:rPr>
              <a:t>In 1236 Sultan Iltutmish’s daughter, </a:t>
            </a:r>
            <a:r>
              <a:rPr lang="en-US" sz="1800" dirty="0" err="1">
                <a:effectLst/>
                <a:latin typeface="Arial" panose="020B0604020202020204" pitchFamily="34" charset="0"/>
                <a:ea typeface="Times New Roman" panose="02020603050405020304" pitchFamily="18" charset="0"/>
                <a:cs typeface="Arial" panose="020B0604020202020204" pitchFamily="34" charset="0"/>
              </a:rPr>
              <a:t>Raziyya</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Raziyya</a:t>
            </a:r>
            <a:r>
              <a:rPr lang="en-US" sz="1800" dirty="0">
                <a:effectLst/>
                <a:latin typeface="Arial" panose="020B0604020202020204" pitchFamily="34" charset="0"/>
                <a:ea typeface="Times New Roman" panose="02020603050405020304" pitchFamily="18" charset="0"/>
                <a:cs typeface="Arial" panose="020B0604020202020204" pitchFamily="34" charset="0"/>
              </a:rPr>
              <a:t> sultana), became Sultan. Nobles were not happy at her attempts to rule independently. She was removed from the throne in 1240.</a:t>
            </a:r>
          </a:p>
          <a:p>
            <a:pPr marL="0" indent="0">
              <a:buNone/>
            </a:pPr>
            <a:endParaRPr lang="en-US" sz="1300" dirty="0"/>
          </a:p>
        </p:txBody>
      </p:sp>
    </p:spTree>
    <p:extLst>
      <p:ext uri="{BB962C8B-B14F-4D97-AF65-F5344CB8AC3E}">
        <p14:creationId xmlns:p14="http://schemas.microsoft.com/office/powerpoint/2010/main" val="3396856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850E82-5749-0F2A-3AA4-3607E47D939C}"/>
              </a:ext>
            </a:extLst>
          </p:cNvPr>
          <p:cNvSpPr>
            <a:spLocks noGrp="1"/>
          </p:cNvSpPr>
          <p:nvPr>
            <p:ph type="title"/>
          </p:nvPr>
        </p:nvSpPr>
        <p:spPr>
          <a:xfrm>
            <a:off x="5297762" y="329184"/>
            <a:ext cx="6251110" cy="845127"/>
          </a:xfrm>
        </p:spPr>
        <p:txBody>
          <a:bodyPr anchor="b">
            <a:normAutofit fontScale="90000"/>
          </a:bodyPr>
          <a:lstStyle/>
          <a:p>
            <a:r>
              <a:rPr lang="en-US" sz="3800" b="1" dirty="0">
                <a:solidFill>
                  <a:srgbClr val="C00000"/>
                </a:solidFill>
                <a:effectLst/>
                <a:latin typeface="Arial" panose="020B0604020202020204" pitchFamily="34" charset="0"/>
                <a:ea typeface="SimSun" panose="02010600030101010101" pitchFamily="2" charset="-122"/>
                <a:cs typeface="Times New Roman" panose="02020603050405020304" pitchFamily="18" charset="0"/>
              </a:rPr>
              <a:t>Early Turkish  [1206-1290]</a:t>
            </a:r>
            <a:br>
              <a:rPr lang="en-US" sz="3800" b="1" dirty="0">
                <a:solidFill>
                  <a:srgbClr val="C00000"/>
                </a:solidFill>
                <a:effectLst/>
                <a:latin typeface="Cambria" panose="02040503050406030204" pitchFamily="18" charset="0"/>
                <a:ea typeface="SimSun" panose="02010600030101010101" pitchFamily="2" charset="-122"/>
                <a:cs typeface="Times New Roman" panose="02020603050405020304" pitchFamily="18" charset="0"/>
              </a:rPr>
            </a:br>
            <a:endParaRPr lang="en-US" sz="3800" dirty="0">
              <a:solidFill>
                <a:srgbClr val="C00000"/>
              </a:solidFill>
            </a:endParaRPr>
          </a:p>
        </p:txBody>
      </p:sp>
      <p:pic>
        <p:nvPicPr>
          <p:cNvPr id="5" name="Picture 4" descr="A painting of a person on a horse&#10;&#10;Description automatically generated with medium confidence">
            <a:extLst>
              <a:ext uri="{FF2B5EF4-FFF2-40B4-BE49-F238E27FC236}">
                <a16:creationId xmlns:a16="http://schemas.microsoft.com/office/drawing/2014/main" id="{AA715984-F0E2-02D2-7C88-D1BF1ADF7264}"/>
              </a:ext>
            </a:extLst>
          </p:cNvPr>
          <p:cNvPicPr>
            <a:picLocks noChangeAspect="1"/>
          </p:cNvPicPr>
          <p:nvPr/>
        </p:nvPicPr>
        <p:blipFill rotWithShape="1">
          <a:blip r:embed="rId2">
            <a:extLst>
              <a:ext uri="{28A0092B-C50C-407E-A947-70E740481C1C}">
                <a14:useLocalDpi xmlns:a14="http://schemas.microsoft.com/office/drawing/2010/main" val="0"/>
              </a:ext>
            </a:extLst>
          </a:blip>
          <a:srcRect l="11894" r="12015"/>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2"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4D0223B-AD0F-7AF2-13F0-2AB08C15529D}"/>
              </a:ext>
            </a:extLst>
          </p:cNvPr>
          <p:cNvSpPr>
            <a:spLocks noGrp="1"/>
          </p:cNvSpPr>
          <p:nvPr>
            <p:ph idx="1"/>
          </p:nvPr>
        </p:nvSpPr>
        <p:spPr>
          <a:xfrm>
            <a:off x="4783015" y="872837"/>
            <a:ext cx="7047914" cy="5865588"/>
          </a:xfrm>
        </p:spPr>
        <p:txBody>
          <a:bodyPr>
            <a:normAutofit/>
          </a:bodyPr>
          <a:lstStyle/>
          <a:p>
            <a:pPr marL="342900" marR="0" lvl="0" indent="-342900">
              <a:spcBef>
                <a:spcPts val="0"/>
              </a:spcBef>
              <a:spcAft>
                <a:spcPts val="0"/>
              </a:spcAft>
              <a:buFont typeface="Times New Roman" panose="02020603050405020304" pitchFamily="18" charset="0"/>
              <a:buChar char="•"/>
              <a:tabLst>
                <a:tab pos="457200" algn="l"/>
              </a:tabLst>
            </a:pPr>
            <a:r>
              <a:rPr lang="en-US" sz="1700" dirty="0">
                <a:effectLst/>
                <a:latin typeface="Arial" panose="020B0604020202020204" pitchFamily="34" charset="0"/>
                <a:ea typeface="Times New Roman" panose="02020603050405020304" pitchFamily="18" charset="0"/>
                <a:cs typeface="Arial" panose="020B0604020202020204" pitchFamily="34" charset="0"/>
              </a:rPr>
              <a:t>The Turks from Central Asia invaded India and ruled from 1175 to 1340 AD who were more interested in wealth rather than politics.</a:t>
            </a:r>
          </a:p>
          <a:p>
            <a:pPr marL="342900" marR="0" lvl="0" indent="-342900">
              <a:spcBef>
                <a:spcPts val="0"/>
              </a:spcBef>
              <a:spcAft>
                <a:spcPts val="0"/>
              </a:spcAft>
              <a:buFont typeface="Times New Roman" panose="02020603050405020304" pitchFamily="18" charset="0"/>
              <a:buChar char="•"/>
              <a:tabLst>
                <a:tab pos="457200" algn="l"/>
              </a:tabLst>
            </a:pPr>
            <a:r>
              <a:rPr lang="en-US" sz="1700" dirty="0" err="1">
                <a:effectLst/>
                <a:latin typeface="Arial" panose="020B0604020202020204" pitchFamily="34" charset="0"/>
                <a:ea typeface="Times New Roman" panose="02020603050405020304" pitchFamily="18" charset="0"/>
                <a:cs typeface="Arial" panose="020B0604020202020204" pitchFamily="34" charset="0"/>
              </a:rPr>
              <a:t>Alauddin</a:t>
            </a:r>
            <a:r>
              <a:rPr lang="en-US" sz="1700" dirty="0">
                <a:effectLst/>
                <a:latin typeface="Arial" panose="020B0604020202020204" pitchFamily="34" charset="0"/>
                <a:ea typeface="Times New Roman" panose="02020603050405020304" pitchFamily="18" charset="0"/>
                <a:cs typeface="Arial" panose="020B0604020202020204" pitchFamily="34" charset="0"/>
              </a:rPr>
              <a:t> Khilji’s (1296-1316) time, though the land revenue was fixed at half of the produce, the land administrators could levy </a:t>
            </a:r>
            <a:r>
              <a:rPr lang="en-US" sz="1700" i="1" dirty="0" err="1">
                <a:effectLst/>
                <a:latin typeface="Arial" panose="020B0604020202020204" pitchFamily="34" charset="0"/>
                <a:ea typeface="Times New Roman" panose="02020603050405020304" pitchFamily="18" charset="0"/>
                <a:cs typeface="Arial" panose="020B0604020202020204" pitchFamily="34" charset="0"/>
              </a:rPr>
              <a:t>Iqtas</a:t>
            </a:r>
            <a:r>
              <a:rPr lang="en-US" sz="1700" dirty="0">
                <a:effectLst/>
                <a:latin typeface="Arial" panose="020B0604020202020204" pitchFamily="34" charset="0"/>
                <a:ea typeface="Times New Roman" panose="02020603050405020304" pitchFamily="18" charset="0"/>
                <a:cs typeface="Arial" panose="020B0604020202020204" pitchFamily="34" charset="0"/>
              </a:rPr>
              <a:t>- also one kind of land revenue which exploited the farmers more harshly.</a:t>
            </a:r>
          </a:p>
          <a:p>
            <a:pPr marL="0" marR="0" indent="0">
              <a:spcBef>
                <a:spcPts val="0"/>
              </a:spcBef>
              <a:spcAft>
                <a:spcPts val="0"/>
              </a:spcAft>
              <a:buNone/>
            </a:pPr>
            <a:endParaRPr lang="en-US" sz="1700" dirty="0">
              <a:effectLst/>
              <a:latin typeface="Arial" panose="020B0604020202020204" pitchFamily="34" charset="0"/>
              <a:ea typeface="Times New Roman" panose="02020603050405020304" pitchFamily="18" charset="0"/>
              <a:cs typeface="Arial" panose="020B0604020202020204" pitchFamily="34" charset="0"/>
            </a:endParaRPr>
          </a:p>
          <a:p>
            <a:pPr marL="342900" marR="0" lvl="0" indent="-342900">
              <a:spcBef>
                <a:spcPts val="0"/>
              </a:spcBef>
              <a:spcAft>
                <a:spcPts val="0"/>
              </a:spcAft>
              <a:tabLst>
                <a:tab pos="457200" algn="l"/>
              </a:tabLst>
            </a:pPr>
            <a:r>
              <a:rPr lang="en-US" sz="1700" dirty="0">
                <a:effectLst/>
                <a:latin typeface="Arial" panose="020B0604020202020204" pitchFamily="34" charset="0"/>
                <a:ea typeface="Times New Roman" panose="02020603050405020304" pitchFamily="18" charset="0"/>
                <a:cs typeface="Arial" panose="020B0604020202020204" pitchFamily="34" charset="0"/>
              </a:rPr>
              <a:t>Qutbuddin </a:t>
            </a:r>
            <a:r>
              <a:rPr lang="en-US" sz="1700" dirty="0" err="1">
                <a:effectLst/>
                <a:latin typeface="Arial" panose="020B0604020202020204" pitchFamily="34" charset="0"/>
                <a:ea typeface="Times New Roman" panose="02020603050405020304" pitchFamily="18" charset="0"/>
                <a:cs typeface="Arial" panose="020B0604020202020204" pitchFamily="34" charset="0"/>
              </a:rPr>
              <a:t>Aybak</a:t>
            </a:r>
            <a:r>
              <a:rPr lang="en-US" sz="1700" dirty="0">
                <a:effectLst/>
                <a:latin typeface="Arial" panose="020B0604020202020204" pitchFamily="34" charset="0"/>
                <a:ea typeface="Times New Roman" panose="02020603050405020304" pitchFamily="18" charset="0"/>
                <a:cs typeface="Arial" panose="020B0604020202020204" pitchFamily="34" charset="0"/>
              </a:rPr>
              <a:t> [1206 -1210]</a:t>
            </a:r>
          </a:p>
          <a:p>
            <a:pPr marL="342900" marR="0" lvl="0" indent="-342900">
              <a:spcBef>
                <a:spcPts val="0"/>
              </a:spcBef>
              <a:spcAft>
                <a:spcPts val="0"/>
              </a:spcAft>
              <a:tabLst>
                <a:tab pos="457200" algn="l"/>
              </a:tabLst>
            </a:pPr>
            <a:r>
              <a:rPr lang="en-US" sz="1700" dirty="0">
                <a:effectLst/>
                <a:latin typeface="Arial" panose="020B0604020202020204" pitchFamily="34" charset="0"/>
                <a:ea typeface="Times New Roman" panose="02020603050405020304" pitchFamily="18" charset="0"/>
                <a:cs typeface="Arial" panose="020B0604020202020204" pitchFamily="34" charset="0"/>
              </a:rPr>
              <a:t>Shamsuddin Iltutmish [1210 -1236]</a:t>
            </a:r>
          </a:p>
          <a:p>
            <a:pPr marL="342900" marR="0" lvl="0" indent="-342900">
              <a:spcBef>
                <a:spcPts val="0"/>
              </a:spcBef>
              <a:spcAft>
                <a:spcPts val="0"/>
              </a:spcAft>
              <a:tabLst>
                <a:tab pos="457200" algn="l"/>
              </a:tabLst>
            </a:pPr>
            <a:r>
              <a:rPr lang="en-US" sz="1700" dirty="0" err="1">
                <a:effectLst/>
                <a:latin typeface="Arial" panose="020B0604020202020204" pitchFamily="34" charset="0"/>
                <a:ea typeface="Times New Roman" panose="02020603050405020304" pitchFamily="18" charset="0"/>
                <a:cs typeface="Arial" panose="020B0604020202020204" pitchFamily="34" charset="0"/>
              </a:rPr>
              <a:t>Raziyya</a:t>
            </a:r>
            <a:r>
              <a:rPr lang="en-US" sz="1700" dirty="0">
                <a:effectLst/>
                <a:latin typeface="Arial" panose="020B0604020202020204" pitchFamily="34" charset="0"/>
                <a:ea typeface="Times New Roman" panose="02020603050405020304" pitchFamily="18" charset="0"/>
                <a:cs typeface="Arial" panose="020B0604020202020204" pitchFamily="34" charset="0"/>
              </a:rPr>
              <a:t> [1236 -1240]</a:t>
            </a:r>
          </a:p>
          <a:p>
            <a:pPr marL="342900" marR="0" lvl="0" indent="-342900">
              <a:spcBef>
                <a:spcPts val="0"/>
              </a:spcBef>
              <a:spcAft>
                <a:spcPts val="0"/>
              </a:spcAft>
              <a:tabLst>
                <a:tab pos="457200" algn="l"/>
              </a:tabLst>
            </a:pPr>
            <a:r>
              <a:rPr lang="en-US" sz="1700" dirty="0" err="1">
                <a:effectLst/>
                <a:latin typeface="Arial" panose="020B0604020202020204" pitchFamily="34" charset="0"/>
                <a:ea typeface="Times New Roman" panose="02020603050405020304" pitchFamily="18" charset="0"/>
                <a:cs typeface="Arial" panose="020B0604020202020204" pitchFamily="34" charset="0"/>
              </a:rPr>
              <a:t>Ghiyasuddin</a:t>
            </a:r>
            <a:r>
              <a:rPr lang="en-US" sz="1700" dirty="0">
                <a:effectLst/>
                <a:latin typeface="Arial" panose="020B0604020202020204" pitchFamily="34" charset="0"/>
                <a:ea typeface="Times New Roman" panose="02020603050405020304" pitchFamily="18" charset="0"/>
                <a:cs typeface="Arial" panose="020B0604020202020204" pitchFamily="34" charset="0"/>
              </a:rPr>
              <a:t> </a:t>
            </a:r>
            <a:r>
              <a:rPr lang="en-US" sz="1700" dirty="0" err="1">
                <a:effectLst/>
                <a:latin typeface="Arial" panose="020B0604020202020204" pitchFamily="34" charset="0"/>
                <a:ea typeface="Times New Roman" panose="02020603050405020304" pitchFamily="18" charset="0"/>
                <a:cs typeface="Arial" panose="020B0604020202020204" pitchFamily="34" charset="0"/>
              </a:rPr>
              <a:t>Balban</a:t>
            </a:r>
            <a:r>
              <a:rPr lang="en-US" sz="1700" dirty="0">
                <a:effectLst/>
                <a:latin typeface="Arial" panose="020B0604020202020204" pitchFamily="34" charset="0"/>
                <a:ea typeface="Times New Roman" panose="02020603050405020304" pitchFamily="18" charset="0"/>
                <a:cs typeface="Arial" panose="020B0604020202020204" pitchFamily="34" charset="0"/>
              </a:rPr>
              <a:t> [1266 -1287]</a:t>
            </a:r>
          </a:p>
          <a:p>
            <a:pPr marL="342900" marR="0" lvl="0" indent="-342900">
              <a:spcBef>
                <a:spcPts val="0"/>
              </a:spcBef>
              <a:spcAft>
                <a:spcPts val="0"/>
              </a:spcAft>
              <a:buSzPts val="1000"/>
              <a:buFont typeface="Symbol" panose="05050102010706020507" pitchFamily="18" charset="2"/>
              <a:buChar char=""/>
              <a:tabLst>
                <a:tab pos="457200" algn="l"/>
              </a:tabLst>
            </a:pPr>
            <a:r>
              <a:rPr lang="en-US" sz="1700" dirty="0">
                <a:effectLst/>
                <a:latin typeface="Arial" panose="020B0604020202020204" pitchFamily="34" charset="0"/>
                <a:ea typeface="Times New Roman" panose="02020603050405020304" pitchFamily="18" charset="0"/>
                <a:cs typeface="Arial" panose="020B0604020202020204" pitchFamily="34" charset="0"/>
              </a:rPr>
              <a:t>In the early 13th century, the control of the Delhi Sultans rarely went beyond heavily fortified towns occupied by garrisons.</a:t>
            </a:r>
          </a:p>
          <a:p>
            <a:pPr marL="342900" marR="0" lvl="0" indent="-342900">
              <a:spcBef>
                <a:spcPts val="0"/>
              </a:spcBef>
              <a:spcAft>
                <a:spcPts val="0"/>
              </a:spcAft>
              <a:buSzPts val="1000"/>
              <a:buFont typeface="Symbol" panose="05050102010706020507" pitchFamily="18" charset="2"/>
              <a:buChar char=""/>
              <a:tabLst>
                <a:tab pos="457200" algn="l"/>
              </a:tabLst>
            </a:pPr>
            <a:r>
              <a:rPr lang="en-US" sz="1700" dirty="0">
                <a:effectLst/>
                <a:latin typeface="Arial" panose="020B0604020202020204" pitchFamily="34" charset="0"/>
                <a:ea typeface="Times New Roman" panose="02020603050405020304" pitchFamily="18" charset="0"/>
                <a:cs typeface="Arial" panose="020B0604020202020204" pitchFamily="34" charset="0"/>
              </a:rPr>
              <a:t>The Sultans seldom controlled the </a:t>
            </a:r>
            <a:r>
              <a:rPr lang="en-US" sz="1700" i="1" dirty="0">
                <a:effectLst/>
                <a:latin typeface="Arial" panose="020B0604020202020204" pitchFamily="34" charset="0"/>
                <a:ea typeface="Times New Roman" panose="02020603050405020304" pitchFamily="18" charset="0"/>
                <a:cs typeface="Arial" panose="020B0604020202020204" pitchFamily="34" charset="0"/>
              </a:rPr>
              <a:t>neighborhood</a:t>
            </a:r>
            <a:r>
              <a:rPr lang="en-US" sz="1700" dirty="0">
                <a:effectLst/>
                <a:latin typeface="Arial" panose="020B0604020202020204" pitchFamily="34" charset="0"/>
                <a:ea typeface="Times New Roman" panose="02020603050405020304" pitchFamily="18" charset="0"/>
                <a:cs typeface="Arial" panose="020B0604020202020204" pitchFamily="34" charset="0"/>
              </a:rPr>
              <a:t>, the lands adjacent to a city or port that supply it with goods and services, of the cities and were therefore dependent upon trade, tribute or plunder for supplies.</a:t>
            </a:r>
          </a:p>
          <a:p>
            <a:pPr marL="342900" marR="0" lvl="0" indent="-342900">
              <a:spcBef>
                <a:spcPts val="0"/>
              </a:spcBef>
              <a:spcAft>
                <a:spcPts val="0"/>
              </a:spcAft>
              <a:buSzPts val="1000"/>
              <a:buFont typeface="Symbol" panose="05050102010706020507" pitchFamily="18" charset="2"/>
              <a:buChar char=""/>
              <a:tabLst>
                <a:tab pos="457200" algn="l"/>
              </a:tabLst>
            </a:pPr>
            <a:r>
              <a:rPr lang="en-US" sz="1700" dirty="0">
                <a:effectLst/>
                <a:latin typeface="Arial" panose="020B0604020202020204" pitchFamily="34" charset="0"/>
                <a:ea typeface="Times New Roman" panose="02020603050405020304" pitchFamily="18" charset="0"/>
                <a:cs typeface="Arial" panose="020B0604020202020204" pitchFamily="34" charset="0"/>
              </a:rPr>
              <a:t>Controlling garrison towns in distant Bengal and Sind from Delhi was extremely difficult.</a:t>
            </a:r>
          </a:p>
          <a:p>
            <a:pPr marL="342900" marR="0" lvl="0" indent="-342900">
              <a:spcBef>
                <a:spcPts val="0"/>
              </a:spcBef>
              <a:spcAft>
                <a:spcPts val="0"/>
              </a:spcAft>
              <a:buSzPts val="1000"/>
              <a:buFont typeface="Symbol" panose="05050102010706020507" pitchFamily="18" charset="2"/>
              <a:buChar char=""/>
              <a:tabLst>
                <a:tab pos="457200" algn="l"/>
              </a:tabLst>
            </a:pPr>
            <a:r>
              <a:rPr lang="en-US" sz="1700" dirty="0">
                <a:effectLst/>
                <a:latin typeface="Arial" panose="020B0604020202020204" pitchFamily="34" charset="0"/>
                <a:ea typeface="Times New Roman" panose="02020603050405020304" pitchFamily="18" charset="0"/>
                <a:cs typeface="Arial" panose="020B0604020202020204" pitchFamily="34" charset="0"/>
              </a:rPr>
              <a:t>The state was also challenged by Mongol invasions from Afghanistan and by governors who rebelled.</a:t>
            </a:r>
          </a:p>
          <a:p>
            <a:pPr marL="342900" marR="0" lvl="0" indent="-342900">
              <a:spcBef>
                <a:spcPts val="0"/>
              </a:spcBef>
              <a:spcAft>
                <a:spcPts val="0"/>
              </a:spcAft>
              <a:buSzPts val="1000"/>
              <a:buFont typeface="Symbol" panose="05050102010706020507" pitchFamily="18" charset="2"/>
              <a:buChar char=""/>
              <a:tabLst>
                <a:tab pos="457200" algn="l"/>
              </a:tabLst>
            </a:pPr>
            <a:r>
              <a:rPr lang="en-US" sz="1700" dirty="0">
                <a:effectLst/>
                <a:latin typeface="Arial" panose="020B0604020202020204" pitchFamily="34" charset="0"/>
                <a:ea typeface="Times New Roman" panose="02020603050405020304" pitchFamily="18" charset="0"/>
                <a:cs typeface="Arial" panose="020B0604020202020204" pitchFamily="34" charset="0"/>
              </a:rPr>
              <a:t>The expansion occurred during the reigns of </a:t>
            </a:r>
            <a:r>
              <a:rPr lang="en-US" sz="1700" dirty="0" err="1">
                <a:effectLst/>
                <a:latin typeface="Arial" panose="020B0604020202020204" pitchFamily="34" charset="0"/>
                <a:ea typeface="Times New Roman" panose="02020603050405020304" pitchFamily="18" charset="0"/>
                <a:cs typeface="Arial" panose="020B0604020202020204" pitchFamily="34" charset="0"/>
              </a:rPr>
              <a:t>Ghiyasuddin</a:t>
            </a:r>
            <a:r>
              <a:rPr lang="en-US" sz="1700" dirty="0">
                <a:effectLst/>
                <a:latin typeface="Arial" panose="020B0604020202020204" pitchFamily="34" charset="0"/>
                <a:ea typeface="Times New Roman" panose="02020603050405020304" pitchFamily="18" charset="0"/>
                <a:cs typeface="Arial" panose="020B0604020202020204" pitchFamily="34" charset="0"/>
              </a:rPr>
              <a:t> </a:t>
            </a:r>
            <a:r>
              <a:rPr lang="en-US" sz="1700" dirty="0" err="1">
                <a:effectLst/>
                <a:latin typeface="Arial" panose="020B0604020202020204" pitchFamily="34" charset="0"/>
                <a:ea typeface="Times New Roman" panose="02020603050405020304" pitchFamily="18" charset="0"/>
                <a:cs typeface="Arial" panose="020B0604020202020204" pitchFamily="34" charset="0"/>
              </a:rPr>
              <a:t>Balban</a:t>
            </a:r>
            <a:r>
              <a:rPr lang="en-US" sz="1700" dirty="0">
                <a:effectLst/>
                <a:latin typeface="Arial" panose="020B0604020202020204" pitchFamily="34" charset="0"/>
                <a:ea typeface="Times New Roman" panose="02020603050405020304" pitchFamily="18" charset="0"/>
                <a:cs typeface="Arial" panose="020B0604020202020204" pitchFamily="34" charset="0"/>
              </a:rPr>
              <a:t>, </a:t>
            </a:r>
            <a:r>
              <a:rPr lang="en-US" sz="1700" dirty="0" err="1">
                <a:effectLst/>
                <a:latin typeface="Arial" panose="020B0604020202020204" pitchFamily="34" charset="0"/>
                <a:ea typeface="Times New Roman" panose="02020603050405020304" pitchFamily="18" charset="0"/>
                <a:cs typeface="Arial" panose="020B0604020202020204" pitchFamily="34" charset="0"/>
              </a:rPr>
              <a:t>Alauddin</a:t>
            </a:r>
            <a:r>
              <a:rPr lang="en-US" sz="1700" dirty="0">
                <a:effectLst/>
                <a:latin typeface="Arial" panose="020B0604020202020204" pitchFamily="34" charset="0"/>
                <a:ea typeface="Times New Roman" panose="02020603050405020304" pitchFamily="18" charset="0"/>
                <a:cs typeface="Arial" panose="020B0604020202020204" pitchFamily="34" charset="0"/>
              </a:rPr>
              <a:t> </a:t>
            </a:r>
            <a:r>
              <a:rPr lang="en-US" sz="1700" dirty="0" err="1">
                <a:effectLst/>
                <a:latin typeface="Arial" panose="020B0604020202020204" pitchFamily="34" charset="0"/>
                <a:ea typeface="Times New Roman" panose="02020603050405020304" pitchFamily="18" charset="0"/>
                <a:cs typeface="Arial" panose="020B0604020202020204" pitchFamily="34" charset="0"/>
              </a:rPr>
              <a:t>Khalji</a:t>
            </a:r>
            <a:r>
              <a:rPr lang="en-US" sz="1700" dirty="0">
                <a:effectLst/>
                <a:latin typeface="Arial" panose="020B0604020202020204" pitchFamily="34" charset="0"/>
                <a:ea typeface="Times New Roman" panose="02020603050405020304" pitchFamily="18" charset="0"/>
                <a:cs typeface="Arial" panose="020B0604020202020204" pitchFamily="34" charset="0"/>
              </a:rPr>
              <a:t> and Muhammad Tughluq.</a:t>
            </a:r>
          </a:p>
          <a:p>
            <a:pPr marL="0" indent="0">
              <a:buNone/>
            </a:pPr>
            <a:endParaRPr lang="en-US" sz="1000" dirty="0"/>
          </a:p>
        </p:txBody>
      </p:sp>
    </p:spTree>
    <p:extLst>
      <p:ext uri="{BB962C8B-B14F-4D97-AF65-F5344CB8AC3E}">
        <p14:creationId xmlns:p14="http://schemas.microsoft.com/office/powerpoint/2010/main" val="1468791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0660D9-AF8F-9ECA-0D41-6DAD1511BB77}"/>
              </a:ext>
            </a:extLst>
          </p:cNvPr>
          <p:cNvSpPr>
            <a:spLocks noGrp="1"/>
          </p:cNvSpPr>
          <p:nvPr>
            <p:ph type="title"/>
          </p:nvPr>
        </p:nvSpPr>
        <p:spPr>
          <a:xfrm>
            <a:off x="4654296" y="329184"/>
            <a:ext cx="6894576" cy="1773936"/>
          </a:xfrm>
        </p:spPr>
        <p:txBody>
          <a:bodyPr anchor="b">
            <a:normAutofit fontScale="90000"/>
          </a:bodyPr>
          <a:lstStyle/>
          <a:p>
            <a:pPr marL="0" marR="0">
              <a:spcBef>
                <a:spcPts val="0"/>
              </a:spcBef>
              <a:spcAft>
                <a:spcPts val="0"/>
              </a:spcAft>
            </a:pPr>
            <a:r>
              <a:rPr lang="en-US" sz="3600" b="1" dirty="0">
                <a:solidFill>
                  <a:srgbClr val="C00000"/>
                </a:solidFill>
                <a:effectLst/>
                <a:latin typeface="Arial" panose="020B0604020202020204" pitchFamily="34" charset="0"/>
                <a:ea typeface="SimSun" panose="02010600030101010101" pitchFamily="2" charset="-122"/>
                <a:cs typeface="Times New Roman" panose="02020603050405020304" pitchFamily="18" charset="0"/>
              </a:rPr>
              <a:t>Khilji Dynasty [1290 – 1320]</a:t>
            </a:r>
            <a:br>
              <a:rPr lang="en-US" sz="2200" b="1" dirty="0">
                <a:effectLst/>
                <a:latin typeface="Cambria" panose="02040503050406030204" pitchFamily="18" charset="0"/>
                <a:ea typeface="SimSun" panose="02010600030101010101" pitchFamily="2" charset="-122"/>
                <a:cs typeface="Times New Roman" panose="02020603050405020304" pitchFamily="18" charset="0"/>
              </a:rPr>
            </a:br>
            <a:br>
              <a:rPr lang="en-US" sz="2200" b="1" dirty="0">
                <a:effectLst/>
                <a:latin typeface="Cambria" panose="02040503050406030204" pitchFamily="18" charset="0"/>
                <a:ea typeface="SimSun" panose="02010600030101010101" pitchFamily="2" charset="-122"/>
                <a:cs typeface="Times New Roman" panose="02020603050405020304" pitchFamily="18" charset="0"/>
              </a:rPr>
            </a:br>
            <a:r>
              <a:rPr lang="en-US" sz="2200" b="1" dirty="0" err="1">
                <a:solidFill>
                  <a:schemeClr val="accent3">
                    <a:lumMod val="50000"/>
                  </a:schemeClr>
                </a:solidFill>
                <a:effectLst/>
                <a:latin typeface="Arial" panose="020B0604020202020204" pitchFamily="34" charset="0"/>
                <a:ea typeface="Times New Roman" panose="02020603050405020304" pitchFamily="18" charset="0"/>
              </a:rPr>
              <a:t>Jalaluddin</a:t>
            </a:r>
            <a:r>
              <a:rPr lang="en-US" sz="2200" b="1" dirty="0">
                <a:solidFill>
                  <a:schemeClr val="accent3">
                    <a:lumMod val="50000"/>
                  </a:schemeClr>
                </a:solidFill>
                <a:effectLst/>
                <a:latin typeface="Arial" panose="020B0604020202020204" pitchFamily="34" charset="0"/>
                <a:ea typeface="Times New Roman" panose="02020603050405020304" pitchFamily="18" charset="0"/>
              </a:rPr>
              <a:t> Khilji [1290 – 1296]</a:t>
            </a:r>
            <a:br>
              <a:rPr lang="en-US" sz="2200" b="1" dirty="0">
                <a:solidFill>
                  <a:schemeClr val="accent3">
                    <a:lumMod val="50000"/>
                  </a:schemeClr>
                </a:solidFill>
                <a:effectLst/>
                <a:latin typeface="Times New Roman" panose="02020603050405020304" pitchFamily="18" charset="0"/>
                <a:ea typeface="Times New Roman" panose="02020603050405020304" pitchFamily="18" charset="0"/>
              </a:rPr>
            </a:br>
            <a:r>
              <a:rPr lang="en-US" sz="2200" b="1" dirty="0" err="1">
                <a:solidFill>
                  <a:schemeClr val="accent3">
                    <a:lumMod val="50000"/>
                  </a:schemeClr>
                </a:solidFill>
                <a:effectLst/>
                <a:latin typeface="Arial" panose="020B0604020202020204" pitchFamily="34" charset="0"/>
                <a:ea typeface="Times New Roman" panose="02020603050405020304" pitchFamily="18" charset="0"/>
              </a:rPr>
              <a:t>Alauddin</a:t>
            </a:r>
            <a:r>
              <a:rPr lang="en-US" sz="2200" b="1" dirty="0">
                <a:solidFill>
                  <a:schemeClr val="accent3">
                    <a:lumMod val="50000"/>
                  </a:schemeClr>
                </a:solidFill>
                <a:effectLst/>
                <a:latin typeface="Arial" panose="020B0604020202020204" pitchFamily="34" charset="0"/>
                <a:ea typeface="Times New Roman" panose="02020603050405020304" pitchFamily="18" charset="0"/>
              </a:rPr>
              <a:t> Khilji [1296 -1316]</a:t>
            </a:r>
            <a:br>
              <a:rPr lang="en-US" sz="2200" b="1" dirty="0">
                <a:effectLst/>
                <a:latin typeface="Times New Roman" panose="02020603050405020304" pitchFamily="18" charset="0"/>
                <a:ea typeface="Times New Roman" panose="02020603050405020304" pitchFamily="18" charset="0"/>
              </a:rPr>
            </a:br>
            <a:endParaRPr lang="en-US" sz="2200" b="1" dirty="0"/>
          </a:p>
        </p:txBody>
      </p:sp>
      <p:pic>
        <p:nvPicPr>
          <p:cNvPr id="5" name="Picture 4" descr="A drawing of a person wearing a hat&#10;&#10;Description automatically generated with medium confidence">
            <a:extLst>
              <a:ext uri="{FF2B5EF4-FFF2-40B4-BE49-F238E27FC236}">
                <a16:creationId xmlns:a16="http://schemas.microsoft.com/office/drawing/2014/main" id="{534FB24B-264B-8B4F-1FD5-2839E2A45362}"/>
              </a:ext>
            </a:extLst>
          </p:cNvPr>
          <p:cNvPicPr>
            <a:picLocks noChangeAspect="1"/>
          </p:cNvPicPr>
          <p:nvPr/>
        </p:nvPicPr>
        <p:blipFill rotWithShape="1">
          <a:blip r:embed="rId2">
            <a:extLst>
              <a:ext uri="{28A0092B-C50C-407E-A947-70E740481C1C}">
                <a14:useLocalDpi xmlns:a14="http://schemas.microsoft.com/office/drawing/2010/main" val="0"/>
              </a:ext>
            </a:extLst>
          </a:blip>
          <a:srcRect l="10126"/>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12"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0AC6533-D048-65D7-BF97-D56E60C3765A}"/>
              </a:ext>
            </a:extLst>
          </p:cNvPr>
          <p:cNvSpPr>
            <a:spLocks noGrp="1"/>
          </p:cNvSpPr>
          <p:nvPr>
            <p:ph idx="1"/>
          </p:nvPr>
        </p:nvSpPr>
        <p:spPr>
          <a:xfrm>
            <a:off x="4654296" y="2450592"/>
            <a:ext cx="6894576" cy="4185138"/>
          </a:xfrm>
        </p:spPr>
        <p:txBody>
          <a:bodyPr>
            <a:normAutofit/>
          </a:bodyPr>
          <a:lstStyle/>
          <a:p>
            <a:pPr marL="342900" marR="0" lvl="0" indent="-342900">
              <a:spcBef>
                <a:spcPts val="0"/>
              </a:spcBef>
              <a:spcAft>
                <a:spcPts val="0"/>
              </a:spcAft>
              <a:buSzPts val="1000"/>
              <a:buFont typeface="Symbol" panose="05050102010706020507" pitchFamily="18" charset="2"/>
              <a:buChar char=""/>
              <a:tabLst>
                <a:tab pos="457200" algn="l"/>
              </a:tabLst>
            </a:pPr>
            <a:r>
              <a:rPr lang="en-US" sz="2000" dirty="0">
                <a:effectLst/>
                <a:latin typeface="Arial" panose="020B0604020202020204" pitchFamily="34" charset="0"/>
                <a:ea typeface="Times New Roman" panose="02020603050405020304" pitchFamily="18" charset="0"/>
              </a:rPr>
              <a:t>So, what the first thing Sultans did were consolidating these neighborhoods of the military base towns. During these campaigns forests were cleared in the Ganga-Yamuna doab and hunter- gatherers and pastoralists expelled from their habitat.</a:t>
            </a:r>
            <a:endParaRPr lang="en-US" sz="20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n-US" sz="2000" dirty="0">
                <a:effectLst/>
                <a:latin typeface="Arial" panose="020B0604020202020204" pitchFamily="34" charset="0"/>
                <a:ea typeface="Times New Roman" panose="02020603050405020304" pitchFamily="18" charset="0"/>
              </a:rPr>
              <a:t>These lands were given to peasants and agriculture was encouraged. New fortresses and towns were established to protect trade routes and to promote regional trade.</a:t>
            </a:r>
            <a:endParaRPr lang="en-US" sz="20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n-US" sz="2000" dirty="0">
                <a:effectLst/>
                <a:latin typeface="Arial" panose="020B0604020202020204" pitchFamily="34" charset="0"/>
                <a:ea typeface="Times New Roman" panose="02020603050405020304" pitchFamily="18" charset="0"/>
              </a:rPr>
              <a:t>Secondly , expansion occurred along the “external frontier” of the Sultanate. Military expeditions into southern India started during the reign of </a:t>
            </a:r>
            <a:r>
              <a:rPr lang="en-US" sz="2000" dirty="0" err="1">
                <a:effectLst/>
                <a:latin typeface="Arial" panose="020B0604020202020204" pitchFamily="34" charset="0"/>
                <a:ea typeface="Times New Roman" panose="02020603050405020304" pitchFamily="18" charset="0"/>
              </a:rPr>
              <a:t>Alauddin</a:t>
            </a:r>
            <a:r>
              <a:rPr lang="en-US" sz="2000" dirty="0">
                <a:effectLst/>
                <a:latin typeface="Arial" panose="020B0604020202020204" pitchFamily="34" charset="0"/>
                <a:ea typeface="Times New Roman" panose="02020603050405020304" pitchFamily="18" charset="0"/>
              </a:rPr>
              <a:t> Khilji and culminated with Muhammad Tughluq.</a:t>
            </a:r>
            <a:endParaRPr lang="en-US" sz="2000" dirty="0">
              <a:effectLst/>
              <a:latin typeface="Times New Roman" panose="02020603050405020304" pitchFamily="18" charset="0"/>
              <a:ea typeface="Times New Roman" panose="02020603050405020304" pitchFamily="18" charset="0"/>
            </a:endParaRPr>
          </a:p>
          <a:p>
            <a:pPr marL="0" indent="0">
              <a:buNone/>
            </a:pPr>
            <a:endParaRPr lang="en-US" sz="1900" dirty="0"/>
          </a:p>
        </p:txBody>
      </p:sp>
    </p:spTree>
    <p:extLst>
      <p:ext uri="{BB962C8B-B14F-4D97-AF65-F5344CB8AC3E}">
        <p14:creationId xmlns:p14="http://schemas.microsoft.com/office/powerpoint/2010/main" val="151632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F4CC58-15AF-7786-E1CA-259513114941}"/>
              </a:ext>
            </a:extLst>
          </p:cNvPr>
          <p:cNvSpPr>
            <a:spLocks noGrp="1"/>
          </p:cNvSpPr>
          <p:nvPr>
            <p:ph type="title"/>
          </p:nvPr>
        </p:nvSpPr>
        <p:spPr>
          <a:xfrm>
            <a:off x="5297762" y="329184"/>
            <a:ext cx="6251110" cy="1783080"/>
          </a:xfrm>
        </p:spPr>
        <p:txBody>
          <a:bodyPr anchor="b">
            <a:normAutofit/>
          </a:bodyPr>
          <a:lstStyle/>
          <a:p>
            <a:endParaRPr lang="en-US" sz="5400"/>
          </a:p>
        </p:txBody>
      </p:sp>
      <p:sp>
        <p:nvSpPr>
          <p:cNvPr id="12"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6B9879E-D4F1-55CF-0083-A8E33AD05541}"/>
              </a:ext>
            </a:extLst>
          </p:cNvPr>
          <p:cNvSpPr>
            <a:spLocks noGrp="1"/>
          </p:cNvSpPr>
          <p:nvPr>
            <p:ph idx="1"/>
          </p:nvPr>
        </p:nvSpPr>
        <p:spPr>
          <a:xfrm>
            <a:off x="351692" y="138545"/>
            <a:ext cx="11197180" cy="6954982"/>
          </a:xfrm>
        </p:spPr>
        <p:txBody>
          <a:bodyPr>
            <a:normAutofit/>
          </a:bodyPr>
          <a:lstStyle/>
          <a:p>
            <a:pPr marL="0" marR="0" indent="0">
              <a:spcBef>
                <a:spcPts val="0"/>
              </a:spcBef>
              <a:spcAft>
                <a:spcPts val="0"/>
              </a:spcAft>
              <a:buNone/>
            </a:pPr>
            <a:r>
              <a:rPr lang="en-US" b="1" dirty="0">
                <a:solidFill>
                  <a:srgbClr val="C00000"/>
                </a:solidFill>
                <a:effectLst/>
                <a:latin typeface="Arial" panose="020B0604020202020204" pitchFamily="34" charset="0"/>
                <a:ea typeface="SimSun" panose="02010600030101010101" pitchFamily="2" charset="-122"/>
                <a:cs typeface="Arial" panose="020B0604020202020204" pitchFamily="34" charset="0"/>
              </a:rPr>
              <a:t>Administration &amp; Consolidation</a:t>
            </a:r>
          </a:p>
          <a:p>
            <a:pPr marL="0" marR="0">
              <a:spcBef>
                <a:spcPts val="0"/>
              </a:spcBef>
              <a:spcAft>
                <a:spcPts val="0"/>
              </a:spcAft>
            </a:pPr>
            <a:endParaRPr lang="en-US" sz="2400" b="1" dirty="0">
              <a:effectLst/>
              <a:latin typeface="Arial" panose="020B0604020202020204" pitchFamily="34" charset="0"/>
              <a:ea typeface="SimSun" panose="02010600030101010101" pitchFamily="2" charset="-122"/>
              <a:cs typeface="Arial" panose="020B0604020202020204" pitchFamily="34"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n-US" sz="2400" dirty="0">
                <a:effectLst/>
                <a:latin typeface="Arial" panose="020B0604020202020204" pitchFamily="34" charset="0"/>
                <a:ea typeface="Times New Roman" panose="02020603050405020304" pitchFamily="18" charset="0"/>
                <a:cs typeface="Arial" panose="020B0604020202020204" pitchFamily="34" charset="0"/>
              </a:rPr>
              <a:t>Rather than appointing aristocrats as governors, the early Delhi Sultans, especially Iltutmish, </a:t>
            </a:r>
            <a:r>
              <a:rPr lang="en-US" sz="2400" dirty="0" err="1">
                <a:effectLst/>
                <a:latin typeface="Arial" panose="020B0604020202020204" pitchFamily="34" charset="0"/>
                <a:ea typeface="Times New Roman" panose="02020603050405020304" pitchFamily="18" charset="0"/>
                <a:cs typeface="Arial" panose="020B0604020202020204" pitchFamily="34" charset="0"/>
              </a:rPr>
              <a:t>favoured</a:t>
            </a:r>
            <a:r>
              <a:rPr lang="en-US" sz="2400" dirty="0">
                <a:effectLst/>
                <a:latin typeface="Arial" panose="020B0604020202020204" pitchFamily="34" charset="0"/>
                <a:ea typeface="Times New Roman" panose="02020603050405020304" pitchFamily="18" charset="0"/>
                <a:cs typeface="Arial" panose="020B0604020202020204" pitchFamily="34" charset="0"/>
              </a:rPr>
              <a:t> their special slaves purchased for military service, called </a:t>
            </a:r>
            <a:r>
              <a:rPr lang="en-US" sz="2400" i="1" dirty="0" err="1">
                <a:effectLst/>
                <a:latin typeface="Arial" panose="020B0604020202020204" pitchFamily="34" charset="0"/>
                <a:ea typeface="Times New Roman" panose="02020603050405020304" pitchFamily="18" charset="0"/>
                <a:cs typeface="Arial" panose="020B0604020202020204" pitchFamily="34" charset="0"/>
              </a:rPr>
              <a:t>bandagan</a:t>
            </a:r>
            <a:r>
              <a:rPr lang="en-US" sz="2400" dirty="0">
                <a:effectLst/>
                <a:latin typeface="Arial" panose="020B0604020202020204" pitchFamily="34" charset="0"/>
                <a:ea typeface="Times New Roman" panose="02020603050405020304" pitchFamily="18" charset="0"/>
                <a:cs typeface="Arial" panose="020B0604020202020204" pitchFamily="34" charset="0"/>
              </a:rPr>
              <a:t> .</a:t>
            </a:r>
          </a:p>
          <a:p>
            <a:pPr marL="342900" marR="0" lvl="0" indent="-342900">
              <a:spcBef>
                <a:spcPts val="0"/>
              </a:spcBef>
              <a:spcAft>
                <a:spcPts val="0"/>
              </a:spcAft>
              <a:buSzPts val="1000"/>
              <a:buFont typeface="Symbol" panose="05050102010706020507" pitchFamily="18" charset="2"/>
              <a:buChar char=""/>
              <a:tabLst>
                <a:tab pos="457200" algn="l"/>
              </a:tabLst>
            </a:pPr>
            <a:r>
              <a:rPr lang="en-US" sz="2400" dirty="0">
                <a:effectLst/>
                <a:latin typeface="Arial" panose="020B0604020202020204" pitchFamily="34" charset="0"/>
                <a:ea typeface="Times New Roman" panose="02020603050405020304" pitchFamily="18" charset="0"/>
                <a:cs typeface="Arial" panose="020B0604020202020204" pitchFamily="34" charset="0"/>
              </a:rPr>
              <a:t>The </a:t>
            </a:r>
            <a:r>
              <a:rPr lang="en-US" sz="2400" dirty="0" err="1">
                <a:effectLst/>
                <a:latin typeface="Arial" panose="020B0604020202020204" pitchFamily="34" charset="0"/>
                <a:ea typeface="Times New Roman" panose="02020603050405020304" pitchFamily="18" charset="0"/>
                <a:cs typeface="Arial" panose="020B0604020202020204" pitchFamily="34" charset="0"/>
              </a:rPr>
              <a:t>Khiljis</a:t>
            </a:r>
            <a:r>
              <a:rPr lang="en-US" sz="2400" dirty="0">
                <a:effectLst/>
                <a:latin typeface="Arial" panose="020B0604020202020204" pitchFamily="34" charset="0"/>
                <a:ea typeface="Times New Roman" panose="02020603050405020304" pitchFamily="18" charset="0"/>
                <a:cs typeface="Arial" panose="020B0604020202020204" pitchFamily="34" charset="0"/>
              </a:rPr>
              <a:t> and Tughluqs continued to use </a:t>
            </a:r>
            <a:r>
              <a:rPr lang="en-US" sz="2400" dirty="0" err="1">
                <a:effectLst/>
                <a:latin typeface="Arial" panose="020B0604020202020204" pitchFamily="34" charset="0"/>
                <a:ea typeface="Times New Roman" panose="02020603050405020304" pitchFamily="18" charset="0"/>
                <a:cs typeface="Arial" panose="020B0604020202020204" pitchFamily="34" charset="0"/>
              </a:rPr>
              <a:t>bandagan</a:t>
            </a:r>
            <a:r>
              <a:rPr lang="en-US" sz="2400" dirty="0">
                <a:effectLst/>
                <a:latin typeface="Arial" panose="020B0604020202020204" pitchFamily="34" charset="0"/>
                <a:ea typeface="Times New Roman" panose="02020603050405020304" pitchFamily="18" charset="0"/>
                <a:cs typeface="Arial" panose="020B0604020202020204" pitchFamily="34" charset="0"/>
              </a:rPr>
              <a:t> and also raised people of humble birth, who were often their clients, to high political positions.</a:t>
            </a:r>
          </a:p>
          <a:p>
            <a:pPr marL="342900" marR="0" lvl="0" indent="-342900">
              <a:spcBef>
                <a:spcPts val="0"/>
              </a:spcBef>
              <a:spcAft>
                <a:spcPts val="0"/>
              </a:spcAft>
              <a:buSzPts val="1000"/>
              <a:buFont typeface="Symbol" panose="05050102010706020507" pitchFamily="18" charset="2"/>
              <a:buChar char=""/>
              <a:tabLst>
                <a:tab pos="457200" algn="l"/>
              </a:tabLst>
            </a:pPr>
            <a:r>
              <a:rPr lang="en-US" sz="2400" dirty="0">
                <a:effectLst/>
                <a:latin typeface="Arial" panose="020B0604020202020204" pitchFamily="34" charset="0"/>
                <a:ea typeface="Times New Roman" panose="02020603050405020304" pitchFamily="18" charset="0"/>
                <a:cs typeface="Arial" panose="020B0604020202020204" pitchFamily="34" charset="0"/>
              </a:rPr>
              <a:t>Slaves and clients were loyal to their masters and patrons, but not to their heirs.</a:t>
            </a:r>
          </a:p>
          <a:p>
            <a:pPr marL="342900" marR="0" lvl="0" indent="-342900">
              <a:spcBef>
                <a:spcPts val="0"/>
              </a:spcBef>
              <a:spcAft>
                <a:spcPts val="0"/>
              </a:spcAft>
              <a:buSzPts val="1000"/>
              <a:buFont typeface="Symbol" panose="05050102010706020507" pitchFamily="18" charset="2"/>
              <a:buChar char=""/>
              <a:tabLst>
                <a:tab pos="457200" algn="l"/>
              </a:tabLst>
            </a:pPr>
            <a:r>
              <a:rPr lang="en-US" sz="2400" dirty="0">
                <a:effectLst/>
                <a:latin typeface="Arial" panose="020B0604020202020204" pitchFamily="34" charset="0"/>
                <a:ea typeface="Times New Roman" panose="02020603050405020304" pitchFamily="18" charset="0"/>
                <a:cs typeface="Arial" panose="020B0604020202020204" pitchFamily="34" charset="0"/>
              </a:rPr>
              <a:t>Authors of Persian </a:t>
            </a:r>
            <a:r>
              <a:rPr lang="en-US" sz="2400" i="1" dirty="0" err="1">
                <a:effectLst/>
                <a:latin typeface="Arial" panose="020B0604020202020204" pitchFamily="34" charset="0"/>
                <a:ea typeface="Times New Roman" panose="02020603050405020304" pitchFamily="18" charset="0"/>
                <a:cs typeface="Arial" panose="020B0604020202020204" pitchFamily="34" charset="0"/>
              </a:rPr>
              <a:t>tawarikh</a:t>
            </a:r>
            <a:r>
              <a:rPr lang="en-US" sz="2400" dirty="0">
                <a:effectLst/>
                <a:latin typeface="Arial" panose="020B0604020202020204" pitchFamily="34" charset="0"/>
                <a:ea typeface="Times New Roman" panose="02020603050405020304" pitchFamily="18" charset="0"/>
                <a:cs typeface="Arial" panose="020B0604020202020204" pitchFamily="34" charset="0"/>
              </a:rPr>
              <a:t> </a:t>
            </a:r>
            <a:r>
              <a:rPr lang="en-US" sz="2400" dirty="0" err="1">
                <a:effectLst/>
                <a:latin typeface="Arial" panose="020B0604020202020204" pitchFamily="34" charset="0"/>
                <a:ea typeface="Times New Roman" panose="02020603050405020304" pitchFamily="18" charset="0"/>
                <a:cs typeface="Arial" panose="020B0604020202020204" pitchFamily="34" charset="0"/>
              </a:rPr>
              <a:t>criticised</a:t>
            </a:r>
            <a:r>
              <a:rPr lang="en-US" sz="2400" dirty="0">
                <a:effectLst/>
                <a:latin typeface="Arial" panose="020B0604020202020204" pitchFamily="34" charset="0"/>
                <a:ea typeface="Times New Roman" panose="02020603050405020304" pitchFamily="18" charset="0"/>
                <a:cs typeface="Arial" panose="020B0604020202020204" pitchFamily="34" charset="0"/>
              </a:rPr>
              <a:t> the Delhi Sultans for appointing the “low and base-born” to high offices.</a:t>
            </a:r>
          </a:p>
          <a:p>
            <a:pPr marL="342900" marR="0" lvl="0" indent="-342900">
              <a:spcBef>
                <a:spcPts val="0"/>
              </a:spcBef>
              <a:spcAft>
                <a:spcPts val="0"/>
              </a:spcAft>
              <a:buSzPts val="1000"/>
              <a:buFont typeface="Symbol" panose="05050102010706020507" pitchFamily="18" charset="2"/>
              <a:buChar char=""/>
              <a:tabLst>
                <a:tab pos="457200" algn="l"/>
              </a:tabLst>
            </a:pPr>
            <a:r>
              <a:rPr lang="en-US" sz="2400" dirty="0">
                <a:effectLst/>
                <a:latin typeface="Arial" panose="020B0604020202020204" pitchFamily="34" charset="0"/>
                <a:ea typeface="Times New Roman" panose="02020603050405020304" pitchFamily="18" charset="0"/>
                <a:cs typeface="Arial" panose="020B0604020202020204" pitchFamily="34" charset="0"/>
              </a:rPr>
              <a:t>Military commanders were appointed as governors of territories . This land is called </a:t>
            </a:r>
            <a:r>
              <a:rPr lang="en-US" sz="2400" i="1" dirty="0" err="1">
                <a:effectLst/>
                <a:latin typeface="Arial" panose="020B0604020202020204" pitchFamily="34" charset="0"/>
                <a:ea typeface="Times New Roman" panose="02020603050405020304" pitchFamily="18" charset="0"/>
                <a:cs typeface="Arial" panose="020B0604020202020204" pitchFamily="34" charset="0"/>
              </a:rPr>
              <a:t>iqta</a:t>
            </a:r>
            <a:r>
              <a:rPr lang="en-US" sz="2400" i="1" dirty="0">
                <a:effectLst/>
                <a:latin typeface="Arial" panose="020B0604020202020204" pitchFamily="34" charset="0"/>
                <a:ea typeface="Times New Roman" panose="02020603050405020304" pitchFamily="18" charset="0"/>
                <a:cs typeface="Arial" panose="020B0604020202020204" pitchFamily="34" charset="0"/>
              </a:rPr>
              <a:t> </a:t>
            </a:r>
            <a:r>
              <a:rPr lang="en-US" sz="2400" dirty="0">
                <a:effectLst/>
                <a:latin typeface="Arial" panose="020B0604020202020204" pitchFamily="34" charset="0"/>
                <a:ea typeface="Times New Roman" panose="02020603050405020304" pitchFamily="18" charset="0"/>
                <a:cs typeface="Arial" panose="020B0604020202020204" pitchFamily="34" charset="0"/>
              </a:rPr>
              <a:t>and their holder called </a:t>
            </a:r>
            <a:r>
              <a:rPr lang="en-US" sz="2400" i="1" dirty="0" err="1">
                <a:effectLst/>
                <a:latin typeface="Arial" panose="020B0604020202020204" pitchFamily="34" charset="0"/>
                <a:ea typeface="Times New Roman" panose="02020603050405020304" pitchFamily="18" charset="0"/>
                <a:cs typeface="Arial" panose="020B0604020202020204" pitchFamily="34" charset="0"/>
              </a:rPr>
              <a:t>iqtadar</a:t>
            </a:r>
            <a:r>
              <a:rPr lang="en-US" sz="2400" i="1" dirty="0">
                <a:effectLst/>
                <a:latin typeface="Arial" panose="020B0604020202020204" pitchFamily="34" charset="0"/>
                <a:ea typeface="Times New Roman" panose="02020603050405020304" pitchFamily="18" charset="0"/>
                <a:cs typeface="Arial" panose="020B0604020202020204" pitchFamily="34" charset="0"/>
              </a:rPr>
              <a:t> </a:t>
            </a:r>
            <a:r>
              <a:rPr lang="en-US" sz="2400" dirty="0">
                <a:effectLst/>
                <a:latin typeface="Arial" panose="020B0604020202020204" pitchFamily="34" charset="0"/>
                <a:ea typeface="Times New Roman" panose="02020603050405020304" pitchFamily="18" charset="0"/>
                <a:cs typeface="Arial" panose="020B0604020202020204" pitchFamily="34" charset="0"/>
              </a:rPr>
              <a:t>or </a:t>
            </a:r>
            <a:r>
              <a:rPr lang="en-US" sz="2400" i="1" dirty="0" err="1">
                <a:effectLst/>
                <a:latin typeface="Arial" panose="020B0604020202020204" pitchFamily="34" charset="0"/>
                <a:ea typeface="Times New Roman" panose="02020603050405020304" pitchFamily="18" charset="0"/>
                <a:cs typeface="Arial" panose="020B0604020202020204" pitchFamily="34" charset="0"/>
              </a:rPr>
              <a:t>muqti</a:t>
            </a:r>
            <a:r>
              <a:rPr lang="en-US" sz="2400" i="1" dirty="0">
                <a:effectLst/>
                <a:latin typeface="Arial" panose="020B0604020202020204" pitchFamily="34" charset="0"/>
                <a:ea typeface="Times New Roman" panose="02020603050405020304" pitchFamily="18" charset="0"/>
                <a:cs typeface="Arial" panose="020B0604020202020204" pitchFamily="34" charset="0"/>
              </a:rPr>
              <a:t> . </a:t>
            </a:r>
            <a:r>
              <a:rPr lang="en-US" sz="2400" dirty="0">
                <a:effectLst/>
                <a:latin typeface="Arial" panose="020B0604020202020204" pitchFamily="34" charset="0"/>
                <a:ea typeface="Times New Roman" panose="02020603050405020304" pitchFamily="18" charset="0"/>
                <a:cs typeface="Arial" panose="020B0604020202020204" pitchFamily="34" charset="0"/>
              </a:rPr>
              <a:t>The duty of </a:t>
            </a:r>
            <a:r>
              <a:rPr lang="en-US" sz="2400" dirty="0" err="1">
                <a:effectLst/>
                <a:latin typeface="Arial" panose="020B0604020202020204" pitchFamily="34" charset="0"/>
                <a:ea typeface="Times New Roman" panose="02020603050405020304" pitchFamily="18" charset="0"/>
                <a:cs typeface="Arial" panose="020B0604020202020204" pitchFamily="34" charset="0"/>
              </a:rPr>
              <a:t>muqti</a:t>
            </a:r>
            <a:r>
              <a:rPr lang="en-US" sz="2400" dirty="0">
                <a:effectLst/>
                <a:latin typeface="Arial" panose="020B0604020202020204" pitchFamily="34" charset="0"/>
                <a:ea typeface="Times New Roman" panose="02020603050405020304" pitchFamily="18" charset="0"/>
                <a:cs typeface="Arial" panose="020B0604020202020204" pitchFamily="34" charset="0"/>
              </a:rPr>
              <a:t> was to lead military campaigns and maintain law and order in their </a:t>
            </a:r>
            <a:r>
              <a:rPr lang="en-US" sz="2400" dirty="0" err="1">
                <a:effectLst/>
                <a:latin typeface="Arial" panose="020B0604020202020204" pitchFamily="34" charset="0"/>
                <a:ea typeface="Times New Roman" panose="02020603050405020304" pitchFamily="18" charset="0"/>
                <a:cs typeface="Arial" panose="020B0604020202020204" pitchFamily="34" charset="0"/>
              </a:rPr>
              <a:t>iqtas</a:t>
            </a:r>
            <a:r>
              <a:rPr lang="en-US" sz="2400" dirty="0">
                <a:effectLst/>
                <a:latin typeface="Arial" panose="020B0604020202020204" pitchFamily="34" charset="0"/>
                <a:ea typeface="Times New Roman" panose="02020603050405020304" pitchFamily="18" charset="0"/>
                <a:cs typeface="Arial" panose="020B0604020202020204" pitchFamily="34" charset="0"/>
              </a:rPr>
              <a:t>.</a:t>
            </a:r>
          </a:p>
          <a:p>
            <a:pPr marL="342900" marR="0" lvl="0" indent="-342900">
              <a:spcBef>
                <a:spcPts val="0"/>
              </a:spcBef>
              <a:spcAft>
                <a:spcPts val="0"/>
              </a:spcAft>
              <a:buSzPts val="1000"/>
              <a:buFont typeface="Symbol" panose="05050102010706020507" pitchFamily="18" charset="2"/>
              <a:buChar char=""/>
              <a:tabLst>
                <a:tab pos="457200" algn="l"/>
              </a:tabLst>
            </a:pPr>
            <a:r>
              <a:rPr lang="en-US" sz="2400" dirty="0">
                <a:effectLst/>
                <a:latin typeface="Arial" panose="020B0604020202020204" pitchFamily="34" charset="0"/>
                <a:ea typeface="Times New Roman" panose="02020603050405020304" pitchFamily="18" charset="0"/>
                <a:cs typeface="Arial" panose="020B0604020202020204" pitchFamily="34" charset="0"/>
              </a:rPr>
              <a:t>But still large parts of the subcontinent remained outside the control of the Delhi Sultans.</a:t>
            </a:r>
          </a:p>
          <a:p>
            <a:pPr marL="342900" marR="0" lvl="0" indent="-342900">
              <a:spcBef>
                <a:spcPts val="0"/>
              </a:spcBef>
              <a:spcAft>
                <a:spcPts val="0"/>
              </a:spcAft>
              <a:buSzPts val="1000"/>
              <a:buFont typeface="Symbol" panose="05050102010706020507" pitchFamily="18" charset="2"/>
              <a:buChar char=""/>
              <a:tabLst>
                <a:tab pos="457200" algn="l"/>
              </a:tabLst>
            </a:pPr>
            <a:r>
              <a:rPr lang="en-US" sz="2400" dirty="0">
                <a:effectLst/>
                <a:latin typeface="Arial" panose="020B0604020202020204" pitchFamily="34" charset="0"/>
                <a:ea typeface="Times New Roman" panose="02020603050405020304" pitchFamily="18" charset="0"/>
                <a:cs typeface="Arial" panose="020B0604020202020204" pitchFamily="34" charset="0"/>
              </a:rPr>
              <a:t>The Mongols under Genghis Khan invaded Transoxiana in north-east Iran in 1219 and the Delhi Sultanate during the reign of </a:t>
            </a:r>
            <a:r>
              <a:rPr lang="en-US" sz="2400" dirty="0" err="1">
                <a:effectLst/>
                <a:latin typeface="Arial" panose="020B0604020202020204" pitchFamily="34" charset="0"/>
                <a:ea typeface="Times New Roman" panose="02020603050405020304" pitchFamily="18" charset="0"/>
                <a:cs typeface="Arial" panose="020B0604020202020204" pitchFamily="34" charset="0"/>
              </a:rPr>
              <a:t>Alauddin</a:t>
            </a:r>
            <a:r>
              <a:rPr lang="en-US" sz="2400" dirty="0">
                <a:effectLst/>
                <a:latin typeface="Arial" panose="020B0604020202020204" pitchFamily="34" charset="0"/>
                <a:ea typeface="Times New Roman" panose="02020603050405020304" pitchFamily="18" charset="0"/>
                <a:cs typeface="Arial" panose="020B0604020202020204" pitchFamily="34" charset="0"/>
              </a:rPr>
              <a:t> Khilji and Muhammad Tughluq .</a:t>
            </a:r>
          </a:p>
          <a:p>
            <a:pPr marL="342900" marR="0" lvl="0" indent="-342900">
              <a:spcBef>
                <a:spcPts val="0"/>
              </a:spcBef>
              <a:spcAft>
                <a:spcPts val="0"/>
              </a:spcAft>
              <a:buSzPts val="1000"/>
              <a:buFont typeface="Symbol" panose="05050102010706020507" pitchFamily="18" charset="2"/>
              <a:buChar char=""/>
              <a:tabLst>
                <a:tab pos="457200" algn="l"/>
              </a:tabLst>
            </a:pPr>
            <a:endParaRPr lang="en-US" sz="1200" dirty="0">
              <a:effectLst/>
              <a:latin typeface="Times New Roman" panose="02020603050405020304" pitchFamily="18" charset="0"/>
              <a:ea typeface="Times New Roman" panose="02020603050405020304" pitchFamily="18" charset="0"/>
            </a:endParaRPr>
          </a:p>
          <a:p>
            <a:endParaRPr lang="en-US" sz="1200" dirty="0"/>
          </a:p>
        </p:txBody>
      </p:sp>
    </p:spTree>
    <p:extLst>
      <p:ext uri="{BB962C8B-B14F-4D97-AF65-F5344CB8AC3E}">
        <p14:creationId xmlns:p14="http://schemas.microsoft.com/office/powerpoint/2010/main" val="3690559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4CA89-70EA-A2F9-DDA6-5F265C57A678}"/>
              </a:ext>
            </a:extLst>
          </p:cNvPr>
          <p:cNvSpPr>
            <a:spLocks noGrp="1"/>
          </p:cNvSpPr>
          <p:nvPr>
            <p:ph type="title"/>
          </p:nvPr>
        </p:nvSpPr>
        <p:spPr>
          <a:xfrm>
            <a:off x="481013" y="3752849"/>
            <a:ext cx="3290887" cy="2452687"/>
          </a:xfrm>
        </p:spPr>
        <p:txBody>
          <a:bodyPr anchor="ctr">
            <a:normAutofit fontScale="90000"/>
          </a:bodyPr>
          <a:lstStyle/>
          <a:p>
            <a:r>
              <a:rPr lang="en-US" sz="3600" b="1" dirty="0" err="1">
                <a:solidFill>
                  <a:srgbClr val="C00000"/>
                </a:solidFill>
                <a:effectLst/>
                <a:latin typeface="Arial" panose="020B0604020202020204" pitchFamily="34" charset="0"/>
                <a:ea typeface="SimSun" panose="02010600030101010101" pitchFamily="2" charset="-122"/>
                <a:cs typeface="Times New Roman" panose="02020603050405020304" pitchFamily="18" charset="0"/>
              </a:rPr>
              <a:t>A.Khilji’s</a:t>
            </a:r>
            <a:r>
              <a:rPr lang="en-US" sz="3600" b="1" dirty="0">
                <a:solidFill>
                  <a:srgbClr val="C00000"/>
                </a:solidFill>
                <a:effectLst/>
                <a:latin typeface="Arial" panose="020B0604020202020204" pitchFamily="34" charset="0"/>
                <a:ea typeface="SimSun" panose="02010600030101010101" pitchFamily="2" charset="-122"/>
                <a:cs typeface="Times New Roman" panose="02020603050405020304" pitchFamily="18" charset="0"/>
              </a:rPr>
              <a:t> defensive policy against Genghis</a:t>
            </a:r>
            <a:br>
              <a:rPr lang="en-US" sz="3300" b="1" dirty="0">
                <a:effectLst/>
                <a:latin typeface="Cambria" panose="02040503050406030204" pitchFamily="18" charset="0"/>
                <a:ea typeface="SimSun" panose="02010600030101010101" pitchFamily="2" charset="-122"/>
                <a:cs typeface="Times New Roman" panose="02020603050405020304" pitchFamily="18" charset="0"/>
              </a:rPr>
            </a:br>
            <a:endParaRPr lang="en-US" sz="3300" dirty="0"/>
          </a:p>
        </p:txBody>
      </p:sp>
      <p:pic>
        <p:nvPicPr>
          <p:cNvPr id="7" name="Picture 6" descr="A picture containing text&#10;&#10;Description automatically generated">
            <a:extLst>
              <a:ext uri="{FF2B5EF4-FFF2-40B4-BE49-F238E27FC236}">
                <a16:creationId xmlns:a16="http://schemas.microsoft.com/office/drawing/2014/main" id="{994274ED-B854-341E-D9A5-27FBF6586DDF}"/>
              </a:ext>
            </a:extLst>
          </p:cNvPr>
          <p:cNvPicPr>
            <a:picLocks noChangeAspect="1"/>
          </p:cNvPicPr>
          <p:nvPr/>
        </p:nvPicPr>
        <p:blipFill rotWithShape="1">
          <a:blip r:embed="rId2">
            <a:extLst>
              <a:ext uri="{28A0092B-C50C-407E-A947-70E740481C1C}">
                <a14:useLocalDpi xmlns:a14="http://schemas.microsoft.com/office/drawing/2010/main" val="0"/>
              </a:ext>
            </a:extLst>
          </a:blip>
          <a:srcRect t="40537" b="18473"/>
          <a:stretch/>
        </p:blipFill>
        <p:spPr>
          <a:xfrm>
            <a:off x="20" y="-379827"/>
            <a:ext cx="12191980" cy="2926080"/>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Content Placeholder 2">
            <a:extLst>
              <a:ext uri="{FF2B5EF4-FFF2-40B4-BE49-F238E27FC236}">
                <a16:creationId xmlns:a16="http://schemas.microsoft.com/office/drawing/2014/main" id="{C0103511-1243-CBE0-0E24-52E6FC7C8BED}"/>
              </a:ext>
            </a:extLst>
          </p:cNvPr>
          <p:cNvSpPr>
            <a:spLocks noGrp="1"/>
          </p:cNvSpPr>
          <p:nvPr>
            <p:ph idx="1"/>
          </p:nvPr>
        </p:nvSpPr>
        <p:spPr>
          <a:xfrm>
            <a:off x="3521122" y="3105150"/>
            <a:ext cx="8475260" cy="3752849"/>
          </a:xfrm>
        </p:spPr>
        <p:txBody>
          <a:bodyPr anchor="ctr">
            <a:normAutofit/>
          </a:bodyPr>
          <a:lstStyle/>
          <a:p>
            <a:pPr marL="342900" marR="0" lvl="0" indent="-342900">
              <a:spcBef>
                <a:spcPts val="0"/>
              </a:spcBef>
              <a:spcAft>
                <a:spcPts val="0"/>
              </a:spcAft>
              <a:buSzPts val="1000"/>
              <a:buFont typeface="Symbol" panose="05050102010706020507" pitchFamily="18" charset="2"/>
              <a:buChar char=""/>
              <a:tabLst>
                <a:tab pos="457200" algn="l"/>
              </a:tabLst>
            </a:pPr>
            <a:r>
              <a:rPr lang="en-US" sz="2100" dirty="0">
                <a:effectLst/>
                <a:latin typeface="Arial" panose="020B0604020202020204" pitchFamily="34" charset="0"/>
                <a:ea typeface="Times New Roman" panose="02020603050405020304" pitchFamily="18" charset="0"/>
              </a:rPr>
              <a:t>As a defensive measure, </a:t>
            </a:r>
            <a:r>
              <a:rPr lang="en-US" sz="2100" dirty="0" err="1">
                <a:effectLst/>
                <a:latin typeface="Arial" panose="020B0604020202020204" pitchFamily="34" charset="0"/>
                <a:ea typeface="Times New Roman" panose="02020603050405020304" pitchFamily="18" charset="0"/>
              </a:rPr>
              <a:t>Alauddin</a:t>
            </a:r>
            <a:r>
              <a:rPr lang="en-US" sz="2100" dirty="0">
                <a:effectLst/>
                <a:latin typeface="Arial" panose="020B0604020202020204" pitchFamily="34" charset="0"/>
                <a:ea typeface="Times New Roman" panose="02020603050405020304" pitchFamily="18" charset="0"/>
              </a:rPr>
              <a:t> Khilji raised a large standing army.</a:t>
            </a:r>
            <a:endParaRPr lang="en-US" sz="21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n-US" sz="2100" dirty="0">
                <a:effectLst/>
                <a:latin typeface="Arial" panose="020B0604020202020204" pitchFamily="34" charset="0"/>
                <a:ea typeface="Times New Roman" panose="02020603050405020304" pitchFamily="18" charset="0"/>
              </a:rPr>
              <a:t>Constructed a new garrison town named Siri for his soldiers.</a:t>
            </a:r>
            <a:endParaRPr lang="en-US" sz="21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n-US" sz="2100" dirty="0">
                <a:effectLst/>
                <a:latin typeface="Arial" panose="020B0604020202020204" pitchFamily="34" charset="0"/>
                <a:ea typeface="Times New Roman" panose="02020603050405020304" pitchFamily="18" charset="0"/>
              </a:rPr>
              <a:t>In order to feed soldiers, produce collected as tax from lands was done and paddy has got fixed tax as 50% of the yield.</a:t>
            </a:r>
            <a:endParaRPr lang="en-US" sz="21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n-US" sz="2100" dirty="0" err="1">
                <a:effectLst/>
                <a:latin typeface="Arial" panose="020B0604020202020204" pitchFamily="34" charset="0"/>
                <a:ea typeface="Times New Roman" panose="02020603050405020304" pitchFamily="18" charset="0"/>
              </a:rPr>
              <a:t>Alauddin</a:t>
            </a:r>
            <a:r>
              <a:rPr lang="en-US" sz="2100" dirty="0">
                <a:effectLst/>
                <a:latin typeface="Arial" panose="020B0604020202020204" pitchFamily="34" charset="0"/>
                <a:ea typeface="Times New Roman" panose="02020603050405020304" pitchFamily="18" charset="0"/>
              </a:rPr>
              <a:t> chose to pay his soldiers salaries in cash rather than </a:t>
            </a:r>
            <a:r>
              <a:rPr lang="en-US" sz="2100" dirty="0" err="1">
                <a:effectLst/>
                <a:latin typeface="Arial" panose="020B0604020202020204" pitchFamily="34" charset="0"/>
                <a:ea typeface="Times New Roman" panose="02020603050405020304" pitchFamily="18" charset="0"/>
              </a:rPr>
              <a:t>iqtas</a:t>
            </a:r>
            <a:r>
              <a:rPr lang="en-US" sz="2100" dirty="0">
                <a:effectLst/>
                <a:latin typeface="Arial" panose="020B0604020202020204" pitchFamily="34" charset="0"/>
                <a:ea typeface="Times New Roman" panose="02020603050405020304" pitchFamily="18" charset="0"/>
              </a:rPr>
              <a:t>. He made sure merchants sell supplies to these soldiers according to prescribed prices .</a:t>
            </a:r>
            <a:endParaRPr lang="en-US" sz="21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n-US" sz="2100" dirty="0">
                <a:effectLst/>
                <a:latin typeface="Arial" panose="020B0604020202020204" pitchFamily="34" charset="0"/>
                <a:ea typeface="Times New Roman" panose="02020603050405020304" pitchFamily="18" charset="0"/>
              </a:rPr>
              <a:t>So here </a:t>
            </a:r>
            <a:r>
              <a:rPr lang="en-US" sz="2100" dirty="0" err="1">
                <a:effectLst/>
                <a:latin typeface="Arial" panose="020B0604020202020204" pitchFamily="34" charset="0"/>
                <a:ea typeface="Times New Roman" panose="02020603050405020304" pitchFamily="18" charset="0"/>
              </a:rPr>
              <a:t>A.Khilji’s</a:t>
            </a:r>
            <a:r>
              <a:rPr lang="en-US" sz="2100" dirty="0">
                <a:effectLst/>
                <a:latin typeface="Arial" panose="020B0604020202020204" pitchFamily="34" charset="0"/>
                <a:ea typeface="Times New Roman" panose="02020603050405020304" pitchFamily="18" charset="0"/>
              </a:rPr>
              <a:t> administrative measure were highly praised due to effective intervention in markets to have prices </a:t>
            </a:r>
            <a:r>
              <a:rPr lang="en-US" sz="2100" dirty="0" err="1">
                <a:effectLst/>
                <a:latin typeface="Arial" panose="020B0604020202020204" pitchFamily="34" charset="0"/>
                <a:ea typeface="Times New Roman" panose="02020603050405020304" pitchFamily="18" charset="0"/>
              </a:rPr>
              <a:t>unders</a:t>
            </a:r>
            <a:r>
              <a:rPr lang="en-US" sz="2100" dirty="0">
                <a:effectLst/>
                <a:latin typeface="Arial" panose="020B0604020202020204" pitchFamily="34" charset="0"/>
                <a:ea typeface="Times New Roman" panose="02020603050405020304" pitchFamily="18" charset="0"/>
              </a:rPr>
              <a:t> control .</a:t>
            </a:r>
            <a:endParaRPr lang="en-US" sz="21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n-US" sz="2100" dirty="0">
                <a:effectLst/>
                <a:latin typeface="Arial" panose="020B0604020202020204" pitchFamily="34" charset="0"/>
                <a:ea typeface="Times New Roman" panose="02020603050405020304" pitchFamily="18" charset="0"/>
              </a:rPr>
              <a:t>He successfully withstood the threat of Mongol invasions .</a:t>
            </a:r>
          </a:p>
          <a:p>
            <a:pPr marL="342900" marR="0" lvl="0" indent="-342900">
              <a:spcBef>
                <a:spcPts val="0"/>
              </a:spcBef>
              <a:spcAft>
                <a:spcPts val="0"/>
              </a:spcAft>
              <a:buSzPts val="1000"/>
              <a:buFont typeface="Symbol" panose="05050102010706020507" pitchFamily="18" charset="2"/>
              <a:buChar char=""/>
              <a:tabLst>
                <a:tab pos="457200" algn="l"/>
              </a:tabLst>
            </a:pPr>
            <a:endParaRPr lang="en-US" sz="1700" dirty="0">
              <a:effectLst/>
              <a:latin typeface="Times New Roman" panose="02020603050405020304" pitchFamily="18" charset="0"/>
              <a:ea typeface="Times New Roman" panose="02020603050405020304" pitchFamily="18" charset="0"/>
            </a:endParaRPr>
          </a:p>
          <a:p>
            <a:pPr marL="0" indent="0">
              <a:buNone/>
            </a:pPr>
            <a:endParaRPr lang="en-US" sz="1700" dirty="0"/>
          </a:p>
        </p:txBody>
      </p:sp>
    </p:spTree>
    <p:extLst>
      <p:ext uri="{BB962C8B-B14F-4D97-AF65-F5344CB8AC3E}">
        <p14:creationId xmlns:p14="http://schemas.microsoft.com/office/powerpoint/2010/main" val="38362413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9963C3EF55DC24284ACEF8BF50AE43F" ma:contentTypeVersion="10" ma:contentTypeDescription="Create a new document." ma:contentTypeScope="" ma:versionID="ffa4969e42106a954f00e7895380d383">
  <xsd:schema xmlns:xsd="http://www.w3.org/2001/XMLSchema" xmlns:xs="http://www.w3.org/2001/XMLSchema" xmlns:p="http://schemas.microsoft.com/office/2006/metadata/properties" xmlns:ns2="ccda0397-d1cc-49e6-9ca9-c0a167e49c13" xmlns:ns3="7255c6f0-b364-4621-a5fb-9906202e67d8" targetNamespace="http://schemas.microsoft.com/office/2006/metadata/properties" ma:root="true" ma:fieldsID="c64c64e828d3cb6c64a103041529d2df" ns2:_="" ns3:_="">
    <xsd:import namespace="ccda0397-d1cc-49e6-9ca9-c0a167e49c13"/>
    <xsd:import namespace="7255c6f0-b364-4621-a5fb-9906202e67d8"/>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cda0397-d1cc-49e6-9ca9-c0a167e49c1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2" nillable="true" ma:taxonomy="true" ma:internalName="lcf76f155ced4ddcb4097134ff3c332f" ma:taxonomyFieldName="MediaServiceImageTags" ma:displayName="Image Tags" ma:readOnly="false" ma:fieldId="{5cf76f15-5ced-4ddc-b409-7134ff3c332f}" ma:taxonomyMulti="true" ma:sspId="dc387e96-56ce-4293-9bf0-c5d3fd96f7ac" ma:termSetId="09814cd3-568e-fe90-9814-8d621ff8fb84" ma:anchorId="fba54fb3-c3e1-fe81-a776-ca4b69148c4d" ma:open="true" ma:isKeyword="false">
      <xsd:complexType>
        <xsd:sequence>
          <xsd:element ref="pc:Terms" minOccurs="0" maxOccurs="1"/>
        </xsd:sequence>
      </xsd:complex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255c6f0-b364-4621-a5fb-9906202e67d8"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eb01d093-d8c0-4741-bf3d-2f0809939e65}" ma:internalName="TaxCatchAll" ma:showField="CatchAllData" ma:web="7255c6f0-b364-4621-a5fb-9906202e67d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ccda0397-d1cc-49e6-9ca9-c0a167e49c13">
      <Terms xmlns="http://schemas.microsoft.com/office/infopath/2007/PartnerControls"/>
    </lcf76f155ced4ddcb4097134ff3c332f>
    <TaxCatchAll xmlns="7255c6f0-b364-4621-a5fb-9906202e67d8" xsi:nil="true"/>
  </documentManagement>
</p:properties>
</file>

<file path=customXml/itemProps1.xml><?xml version="1.0" encoding="utf-8"?>
<ds:datastoreItem xmlns:ds="http://schemas.openxmlformats.org/officeDocument/2006/customXml" ds:itemID="{874D319B-1DBD-47DB-BAB4-659CE2FF70AC}"/>
</file>

<file path=customXml/itemProps2.xml><?xml version="1.0" encoding="utf-8"?>
<ds:datastoreItem xmlns:ds="http://schemas.openxmlformats.org/officeDocument/2006/customXml" ds:itemID="{F80A5D8E-A163-4243-8324-B66F2499E4AC}"/>
</file>

<file path=customXml/itemProps3.xml><?xml version="1.0" encoding="utf-8"?>
<ds:datastoreItem xmlns:ds="http://schemas.openxmlformats.org/officeDocument/2006/customXml" ds:itemID="{D2903FC0-1AEC-4730-87EC-ADF7AAC63EB2}"/>
</file>

<file path=docProps/app.xml><?xml version="1.0" encoding="utf-8"?>
<Properties xmlns="http://schemas.openxmlformats.org/officeDocument/2006/extended-properties" xmlns:vt="http://schemas.openxmlformats.org/officeDocument/2006/docPropsVTypes">
  <TotalTime>294</TotalTime>
  <Words>1997</Words>
  <Application>Microsoft Office PowerPoint</Application>
  <PresentationFormat>Widescreen</PresentationFormat>
  <Paragraphs>107</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Calibri Light</vt:lpstr>
      <vt:lpstr>Cambria</vt:lpstr>
      <vt:lpstr>Linux Libertine</vt:lpstr>
      <vt:lpstr>Symbol</vt:lpstr>
      <vt:lpstr>Times New Roman</vt:lpstr>
      <vt:lpstr>Office Theme</vt:lpstr>
      <vt:lpstr>Medieval India:  Delhi Sultanate </vt:lpstr>
      <vt:lpstr>Medieval India: Delhi Sultanate</vt:lpstr>
      <vt:lpstr> Rajput Dynasty </vt:lpstr>
      <vt:lpstr> </vt:lpstr>
      <vt:lpstr>Delhi Sultans </vt:lpstr>
      <vt:lpstr>Early Turkish  [1206-1290] </vt:lpstr>
      <vt:lpstr>Khilji Dynasty [1290 – 1320]  Jalaluddin Khilji [1290 – 1296] Alauddin Khilji [1296 -1316] </vt:lpstr>
      <vt:lpstr>PowerPoint Presentation</vt:lpstr>
      <vt:lpstr>A.Khilji’s defensive policy against Genghis </vt:lpstr>
      <vt:lpstr>  Amir Khusrau  </vt:lpstr>
      <vt:lpstr>Tughluq Dynasty   [1320 – 1414] </vt:lpstr>
      <vt:lpstr>PowerPoint Presentation</vt:lpstr>
      <vt:lpstr> </vt:lpstr>
      <vt:lpstr>Suri Dynasty [1540-1555] </vt:lpstr>
      <vt:lpstr>Bengal Sultanate </vt:lpstr>
      <vt:lpstr>PowerPoint Presentation</vt:lpstr>
      <vt:lpstr>PowerPoint Presentation</vt:lpstr>
      <vt:lpstr>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Niaz Majumdar</dc:creator>
  <cp:lastModifiedBy>Farhana Afroz</cp:lastModifiedBy>
  <cp:revision>17</cp:revision>
  <dcterms:created xsi:type="dcterms:W3CDTF">2023-05-28T04:50:13Z</dcterms:created>
  <dcterms:modified xsi:type="dcterms:W3CDTF">2023-05-31T04:12:03Z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0x010100B9963C3EF55DC24284ACEF8BF50AE43F</vt:lpwstr>
  </property>
</Properties>
</file>