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8"/>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4" r:id="rId21"/>
    <p:sldId id="275" r:id="rId22"/>
    <p:sldId id="272" r:id="rId23"/>
    <p:sldId id="277" r:id="rId24"/>
    <p:sldId id="278" r:id="rId25"/>
    <p:sldId id="273" r:id="rId26"/>
    <p:sldId id="280" r:id="rId27"/>
    <p:sldId id="281" r:id="rId28"/>
    <p:sldId id="279" r:id="rId29"/>
    <p:sldId id="282" r:id="rId30"/>
    <p:sldId id="283" r:id="rId31"/>
    <p:sldId id="284" r:id="rId32"/>
    <p:sldId id="285" r:id="rId33"/>
    <p:sldId id="286" r:id="rId34"/>
    <p:sldId id="287" r:id="rId35"/>
    <p:sldId id="288" r:id="rId36"/>
    <p:sldId id="289" r:id="rId37"/>
    <p:sldId id="290" r:id="rId38"/>
    <p:sldId id="292" r:id="rId39"/>
    <p:sldId id="291" r:id="rId40"/>
    <p:sldId id="293" r:id="rId41"/>
    <p:sldId id="294" r:id="rId42"/>
    <p:sldId id="295" r:id="rId43"/>
    <p:sldId id="298" r:id="rId44"/>
    <p:sldId id="299" r:id="rId45"/>
    <p:sldId id="296" r:id="rId46"/>
    <p:sldId id="297" r:id="rId47"/>
    <p:sldId id="300" r:id="rId48"/>
    <p:sldId id="301" r:id="rId49"/>
    <p:sldId id="302" r:id="rId50"/>
    <p:sldId id="303" r:id="rId51"/>
    <p:sldId id="304" r:id="rId52"/>
    <p:sldId id="305" r:id="rId53"/>
    <p:sldId id="306" r:id="rId54"/>
    <p:sldId id="307" r:id="rId55"/>
    <p:sldId id="308" r:id="rId56"/>
    <p:sldId id="309"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654F0A-C64C-4763-8110-FC173E894B75}" v="2" dt="2023-07-07T11:49:15.1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75" d="100"/>
          <a:sy n="75" d="100"/>
        </p:scale>
        <p:origin x="-187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MAYRA FAHMIDA" userId="S::22-49582-3@student.aiub.edu::1bbfc9ee-8fb4-4fbe-b290-d72130dc5881" providerId="AD" clId="Web-{D6654F0A-C64C-4763-8110-FC173E894B75}"/>
    <pc:docChg chg="modSld">
      <pc:chgData name="HUMAYRA FAHMIDA" userId="S::22-49582-3@student.aiub.edu::1bbfc9ee-8fb4-4fbe-b290-d72130dc5881" providerId="AD" clId="Web-{D6654F0A-C64C-4763-8110-FC173E894B75}" dt="2023-07-07T11:49:15.176" v="1" actId="20577"/>
      <pc:docMkLst>
        <pc:docMk/>
      </pc:docMkLst>
      <pc:sldChg chg="modSp">
        <pc:chgData name="HUMAYRA FAHMIDA" userId="S::22-49582-3@student.aiub.edu::1bbfc9ee-8fb4-4fbe-b290-d72130dc5881" providerId="AD" clId="Web-{D6654F0A-C64C-4763-8110-FC173E894B75}" dt="2023-07-07T11:49:15.176" v="1" actId="20577"/>
        <pc:sldMkLst>
          <pc:docMk/>
          <pc:sldMk cId="0" sldId="259"/>
        </pc:sldMkLst>
        <pc:spChg chg="mod">
          <ac:chgData name="HUMAYRA FAHMIDA" userId="S::22-49582-3@student.aiub.edu::1bbfc9ee-8fb4-4fbe-b290-d72130dc5881" providerId="AD" clId="Web-{D6654F0A-C64C-4763-8110-FC173E894B75}" dt="2023-07-07T11:49:15.176" v="1" actId="20577"/>
          <ac:spMkLst>
            <pc:docMk/>
            <pc:sldMk cId="0" sldId="259"/>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DF9C38-3F2F-4DA4-A45E-0F0CC3A480A6}" type="doc">
      <dgm:prSet loTypeId="urn:microsoft.com/office/officeart/2005/8/layout/venn1" loCatId="relationship" qsTypeId="urn:microsoft.com/office/officeart/2005/8/quickstyle/simple1" qsCatId="simple" csTypeId="urn:microsoft.com/office/officeart/2005/8/colors/accent1_2" csCatId="accent1" phldr="1"/>
      <dgm:spPr/>
    </dgm:pt>
    <dgm:pt modelId="{F140809E-C2A1-4FFD-A9E3-61D5174CE634}">
      <dgm:prSet phldrT="[Text]"/>
      <dgm:spPr/>
      <dgm:t>
        <a:bodyPr/>
        <a:lstStyle/>
        <a:p>
          <a:r>
            <a:rPr lang="en-GB" dirty="0"/>
            <a:t>Gold</a:t>
          </a:r>
        </a:p>
      </dgm:t>
    </dgm:pt>
    <dgm:pt modelId="{59C94FF4-751A-48C0-9CE2-B94810C659CA}" type="parTrans" cxnId="{F81C79DF-E518-4D23-B2E3-329C495232ED}">
      <dgm:prSet/>
      <dgm:spPr/>
      <dgm:t>
        <a:bodyPr/>
        <a:lstStyle/>
        <a:p>
          <a:endParaRPr lang="en-GB"/>
        </a:p>
      </dgm:t>
    </dgm:pt>
    <dgm:pt modelId="{908D161D-32F8-4E23-9AD7-3D827EBD580E}" type="sibTrans" cxnId="{F81C79DF-E518-4D23-B2E3-329C495232ED}">
      <dgm:prSet/>
      <dgm:spPr/>
      <dgm:t>
        <a:bodyPr/>
        <a:lstStyle/>
        <a:p>
          <a:endParaRPr lang="en-GB"/>
        </a:p>
      </dgm:t>
    </dgm:pt>
    <dgm:pt modelId="{EB7B08D3-4274-4663-92BD-72B1F836B678}">
      <dgm:prSet phldrT="[Text]"/>
      <dgm:spPr/>
      <dgm:t>
        <a:bodyPr/>
        <a:lstStyle/>
        <a:p>
          <a:r>
            <a:rPr lang="en-GB" dirty="0"/>
            <a:t>Glory</a:t>
          </a:r>
        </a:p>
      </dgm:t>
    </dgm:pt>
    <dgm:pt modelId="{F04370B6-DE74-4867-ADA0-4B08414F039A}" type="parTrans" cxnId="{E7A21626-0BC3-4E4D-AABA-D6CA56CE32D8}">
      <dgm:prSet/>
      <dgm:spPr/>
      <dgm:t>
        <a:bodyPr/>
        <a:lstStyle/>
        <a:p>
          <a:endParaRPr lang="en-GB"/>
        </a:p>
      </dgm:t>
    </dgm:pt>
    <dgm:pt modelId="{50DE3987-5A20-4CD1-B988-CB285B812007}" type="sibTrans" cxnId="{E7A21626-0BC3-4E4D-AABA-D6CA56CE32D8}">
      <dgm:prSet/>
      <dgm:spPr/>
      <dgm:t>
        <a:bodyPr/>
        <a:lstStyle/>
        <a:p>
          <a:endParaRPr lang="en-GB"/>
        </a:p>
      </dgm:t>
    </dgm:pt>
    <dgm:pt modelId="{206283A8-5200-4C86-BD17-8C74F8F28308}">
      <dgm:prSet phldrT="[Text]"/>
      <dgm:spPr/>
      <dgm:t>
        <a:bodyPr/>
        <a:lstStyle/>
        <a:p>
          <a:r>
            <a:rPr lang="en-GB" dirty="0"/>
            <a:t>God</a:t>
          </a:r>
        </a:p>
      </dgm:t>
    </dgm:pt>
    <dgm:pt modelId="{1384DE61-B06E-437B-9489-2291C96CE90B}" type="parTrans" cxnId="{A25DD822-8E86-44D2-AC12-7DE3B7EDA489}">
      <dgm:prSet/>
      <dgm:spPr/>
      <dgm:t>
        <a:bodyPr/>
        <a:lstStyle/>
        <a:p>
          <a:endParaRPr lang="en-GB"/>
        </a:p>
      </dgm:t>
    </dgm:pt>
    <dgm:pt modelId="{90AE48F1-ECDB-4863-907C-79FE815AAF24}" type="sibTrans" cxnId="{A25DD822-8E86-44D2-AC12-7DE3B7EDA489}">
      <dgm:prSet/>
      <dgm:spPr/>
      <dgm:t>
        <a:bodyPr/>
        <a:lstStyle/>
        <a:p>
          <a:endParaRPr lang="en-GB"/>
        </a:p>
      </dgm:t>
    </dgm:pt>
    <dgm:pt modelId="{19A3AFD0-649A-44C2-8CC6-AB2141976ADC}" type="pres">
      <dgm:prSet presAssocID="{C7DF9C38-3F2F-4DA4-A45E-0F0CC3A480A6}" presName="compositeShape" presStyleCnt="0">
        <dgm:presLayoutVars>
          <dgm:chMax val="7"/>
          <dgm:dir/>
          <dgm:resizeHandles val="exact"/>
        </dgm:presLayoutVars>
      </dgm:prSet>
      <dgm:spPr/>
    </dgm:pt>
    <dgm:pt modelId="{76633547-3CCD-4B97-8D3D-8C6C180B1D08}" type="pres">
      <dgm:prSet presAssocID="{F140809E-C2A1-4FFD-A9E3-61D5174CE634}" presName="circ1" presStyleLbl="vennNode1" presStyleIdx="0" presStyleCnt="3"/>
      <dgm:spPr/>
    </dgm:pt>
    <dgm:pt modelId="{671ECD52-9671-42EA-9620-4CC13F2D6CB6}" type="pres">
      <dgm:prSet presAssocID="{F140809E-C2A1-4FFD-A9E3-61D5174CE634}" presName="circ1Tx" presStyleLbl="revTx" presStyleIdx="0" presStyleCnt="0">
        <dgm:presLayoutVars>
          <dgm:chMax val="0"/>
          <dgm:chPref val="0"/>
          <dgm:bulletEnabled val="1"/>
        </dgm:presLayoutVars>
      </dgm:prSet>
      <dgm:spPr/>
    </dgm:pt>
    <dgm:pt modelId="{4410690A-BF67-4307-BEA7-9050CDD13A6D}" type="pres">
      <dgm:prSet presAssocID="{EB7B08D3-4274-4663-92BD-72B1F836B678}" presName="circ2" presStyleLbl="vennNode1" presStyleIdx="1" presStyleCnt="3"/>
      <dgm:spPr/>
    </dgm:pt>
    <dgm:pt modelId="{488884F2-46E9-4984-A148-440B5F913821}" type="pres">
      <dgm:prSet presAssocID="{EB7B08D3-4274-4663-92BD-72B1F836B678}" presName="circ2Tx" presStyleLbl="revTx" presStyleIdx="0" presStyleCnt="0">
        <dgm:presLayoutVars>
          <dgm:chMax val="0"/>
          <dgm:chPref val="0"/>
          <dgm:bulletEnabled val="1"/>
        </dgm:presLayoutVars>
      </dgm:prSet>
      <dgm:spPr/>
    </dgm:pt>
    <dgm:pt modelId="{25E02108-4FE2-44EA-A000-634E4D5E8CCF}" type="pres">
      <dgm:prSet presAssocID="{206283A8-5200-4C86-BD17-8C74F8F28308}" presName="circ3" presStyleLbl="vennNode1" presStyleIdx="2" presStyleCnt="3"/>
      <dgm:spPr/>
    </dgm:pt>
    <dgm:pt modelId="{F6E02284-6EBA-4908-9BEA-DEFCBE6C69E8}" type="pres">
      <dgm:prSet presAssocID="{206283A8-5200-4C86-BD17-8C74F8F28308}" presName="circ3Tx" presStyleLbl="revTx" presStyleIdx="0" presStyleCnt="0">
        <dgm:presLayoutVars>
          <dgm:chMax val="0"/>
          <dgm:chPref val="0"/>
          <dgm:bulletEnabled val="1"/>
        </dgm:presLayoutVars>
      </dgm:prSet>
      <dgm:spPr/>
    </dgm:pt>
  </dgm:ptLst>
  <dgm:cxnLst>
    <dgm:cxn modelId="{A25DD822-8E86-44D2-AC12-7DE3B7EDA489}" srcId="{C7DF9C38-3F2F-4DA4-A45E-0F0CC3A480A6}" destId="{206283A8-5200-4C86-BD17-8C74F8F28308}" srcOrd="2" destOrd="0" parTransId="{1384DE61-B06E-437B-9489-2291C96CE90B}" sibTransId="{90AE48F1-ECDB-4863-907C-79FE815AAF24}"/>
    <dgm:cxn modelId="{E7A21626-0BC3-4E4D-AABA-D6CA56CE32D8}" srcId="{C7DF9C38-3F2F-4DA4-A45E-0F0CC3A480A6}" destId="{EB7B08D3-4274-4663-92BD-72B1F836B678}" srcOrd="1" destOrd="0" parTransId="{F04370B6-DE74-4867-ADA0-4B08414F039A}" sibTransId="{50DE3987-5A20-4CD1-B988-CB285B812007}"/>
    <dgm:cxn modelId="{96756A26-DA26-4F31-BD29-9C260FF1690E}" type="presOf" srcId="{C7DF9C38-3F2F-4DA4-A45E-0F0CC3A480A6}" destId="{19A3AFD0-649A-44C2-8CC6-AB2141976ADC}" srcOrd="0" destOrd="0" presId="urn:microsoft.com/office/officeart/2005/8/layout/venn1"/>
    <dgm:cxn modelId="{2FB1D72C-9C94-4773-8551-3E7898D8622D}" type="presOf" srcId="{F140809E-C2A1-4FFD-A9E3-61D5174CE634}" destId="{671ECD52-9671-42EA-9620-4CC13F2D6CB6}" srcOrd="1" destOrd="0" presId="urn:microsoft.com/office/officeart/2005/8/layout/venn1"/>
    <dgm:cxn modelId="{F7C34C48-00BD-4031-BD03-D2F0B8CC4A72}" type="presOf" srcId="{206283A8-5200-4C86-BD17-8C74F8F28308}" destId="{F6E02284-6EBA-4908-9BEA-DEFCBE6C69E8}" srcOrd="1" destOrd="0" presId="urn:microsoft.com/office/officeart/2005/8/layout/venn1"/>
    <dgm:cxn modelId="{F5213252-FBAF-47EB-8970-20EC79E8F069}" type="presOf" srcId="{EB7B08D3-4274-4663-92BD-72B1F836B678}" destId="{4410690A-BF67-4307-BEA7-9050CDD13A6D}" srcOrd="0" destOrd="0" presId="urn:microsoft.com/office/officeart/2005/8/layout/venn1"/>
    <dgm:cxn modelId="{79A1C274-0881-4265-8FDC-2AF31580692E}" type="presOf" srcId="{206283A8-5200-4C86-BD17-8C74F8F28308}" destId="{25E02108-4FE2-44EA-A000-634E4D5E8CCF}" srcOrd="0" destOrd="0" presId="urn:microsoft.com/office/officeart/2005/8/layout/venn1"/>
    <dgm:cxn modelId="{72D7247C-447F-446A-94B0-BFCFF0B794AB}" type="presOf" srcId="{F140809E-C2A1-4FFD-A9E3-61D5174CE634}" destId="{76633547-3CCD-4B97-8D3D-8C6C180B1D08}" srcOrd="0" destOrd="0" presId="urn:microsoft.com/office/officeart/2005/8/layout/venn1"/>
    <dgm:cxn modelId="{6535449F-9A02-4944-8BF2-801DD23F3113}" type="presOf" srcId="{EB7B08D3-4274-4663-92BD-72B1F836B678}" destId="{488884F2-46E9-4984-A148-440B5F913821}" srcOrd="1" destOrd="0" presId="urn:microsoft.com/office/officeart/2005/8/layout/venn1"/>
    <dgm:cxn modelId="{F81C79DF-E518-4D23-B2E3-329C495232ED}" srcId="{C7DF9C38-3F2F-4DA4-A45E-0F0CC3A480A6}" destId="{F140809E-C2A1-4FFD-A9E3-61D5174CE634}" srcOrd="0" destOrd="0" parTransId="{59C94FF4-751A-48C0-9CE2-B94810C659CA}" sibTransId="{908D161D-32F8-4E23-9AD7-3D827EBD580E}"/>
    <dgm:cxn modelId="{05430CD6-B241-4301-8ED5-E48EF417A68F}" type="presParOf" srcId="{19A3AFD0-649A-44C2-8CC6-AB2141976ADC}" destId="{76633547-3CCD-4B97-8D3D-8C6C180B1D08}" srcOrd="0" destOrd="0" presId="urn:microsoft.com/office/officeart/2005/8/layout/venn1"/>
    <dgm:cxn modelId="{A29AAFB5-98EA-461F-9EA5-088EE21E7A2C}" type="presParOf" srcId="{19A3AFD0-649A-44C2-8CC6-AB2141976ADC}" destId="{671ECD52-9671-42EA-9620-4CC13F2D6CB6}" srcOrd="1" destOrd="0" presId="urn:microsoft.com/office/officeart/2005/8/layout/venn1"/>
    <dgm:cxn modelId="{465D7EF6-5C48-4E89-9F60-BC5289C72B60}" type="presParOf" srcId="{19A3AFD0-649A-44C2-8CC6-AB2141976ADC}" destId="{4410690A-BF67-4307-BEA7-9050CDD13A6D}" srcOrd="2" destOrd="0" presId="urn:microsoft.com/office/officeart/2005/8/layout/venn1"/>
    <dgm:cxn modelId="{29B4AC40-4D8C-4B08-8AA9-F79F828C3933}" type="presParOf" srcId="{19A3AFD0-649A-44C2-8CC6-AB2141976ADC}" destId="{488884F2-46E9-4984-A148-440B5F913821}" srcOrd="3" destOrd="0" presId="urn:microsoft.com/office/officeart/2005/8/layout/venn1"/>
    <dgm:cxn modelId="{8080F881-571B-4090-BFEF-29E835A2FDE5}" type="presParOf" srcId="{19A3AFD0-649A-44C2-8CC6-AB2141976ADC}" destId="{25E02108-4FE2-44EA-A000-634E4D5E8CCF}" srcOrd="4" destOrd="0" presId="urn:microsoft.com/office/officeart/2005/8/layout/venn1"/>
    <dgm:cxn modelId="{BD7CBD06-AF7D-47BE-9B50-C987F97636FF}" type="presParOf" srcId="{19A3AFD0-649A-44C2-8CC6-AB2141976ADC}" destId="{F6E02284-6EBA-4908-9BEA-DEFCBE6C69E8}"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33547-3CCD-4B97-8D3D-8C6C180B1D08}">
      <dsp:nvSpPr>
        <dsp:cNvPr id="0" name=""/>
        <dsp:cNvSpPr/>
      </dsp:nvSpPr>
      <dsp:spPr>
        <a:xfrm>
          <a:off x="1828799" y="50799"/>
          <a:ext cx="2438400" cy="243840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311400">
            <a:lnSpc>
              <a:spcPct val="90000"/>
            </a:lnSpc>
            <a:spcBef>
              <a:spcPct val="0"/>
            </a:spcBef>
            <a:spcAft>
              <a:spcPct val="35000"/>
            </a:spcAft>
            <a:buNone/>
          </a:pPr>
          <a:r>
            <a:rPr lang="en-GB" sz="5200" kern="1200" dirty="0"/>
            <a:t>Gold</a:t>
          </a:r>
        </a:p>
      </dsp:txBody>
      <dsp:txXfrm>
        <a:off x="2153920" y="477519"/>
        <a:ext cx="1788160" cy="1097280"/>
      </dsp:txXfrm>
    </dsp:sp>
    <dsp:sp modelId="{4410690A-BF67-4307-BEA7-9050CDD13A6D}">
      <dsp:nvSpPr>
        <dsp:cNvPr id="0" name=""/>
        <dsp:cNvSpPr/>
      </dsp:nvSpPr>
      <dsp:spPr>
        <a:xfrm>
          <a:off x="2708656" y="1574800"/>
          <a:ext cx="2438400" cy="243840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311400">
            <a:lnSpc>
              <a:spcPct val="90000"/>
            </a:lnSpc>
            <a:spcBef>
              <a:spcPct val="0"/>
            </a:spcBef>
            <a:spcAft>
              <a:spcPct val="35000"/>
            </a:spcAft>
            <a:buNone/>
          </a:pPr>
          <a:r>
            <a:rPr lang="en-GB" sz="5200" kern="1200" dirty="0"/>
            <a:t>Glory</a:t>
          </a:r>
        </a:p>
      </dsp:txBody>
      <dsp:txXfrm>
        <a:off x="3454400" y="2204720"/>
        <a:ext cx="1463040" cy="1341120"/>
      </dsp:txXfrm>
    </dsp:sp>
    <dsp:sp modelId="{25E02108-4FE2-44EA-A000-634E4D5E8CCF}">
      <dsp:nvSpPr>
        <dsp:cNvPr id="0" name=""/>
        <dsp:cNvSpPr/>
      </dsp:nvSpPr>
      <dsp:spPr>
        <a:xfrm>
          <a:off x="948943" y="1574800"/>
          <a:ext cx="2438400" cy="243840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311400">
            <a:lnSpc>
              <a:spcPct val="90000"/>
            </a:lnSpc>
            <a:spcBef>
              <a:spcPct val="0"/>
            </a:spcBef>
            <a:spcAft>
              <a:spcPct val="35000"/>
            </a:spcAft>
            <a:buNone/>
          </a:pPr>
          <a:r>
            <a:rPr lang="en-GB" sz="5200" kern="1200" dirty="0"/>
            <a:t>God</a:t>
          </a:r>
        </a:p>
      </dsp:txBody>
      <dsp:txXfrm>
        <a:off x="1178560" y="2204720"/>
        <a:ext cx="1463040" cy="134112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76EBE2-690D-4BFE-A416-7D7198A457BE}" type="datetimeFigureOut">
              <a:rPr lang="en-US" smtClean="0"/>
              <a:t>7/7/2023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EF9D30-00F5-4DE5-8F55-EC35C5024169}" type="slidenum">
              <a:rPr lang="en-US" smtClean="0"/>
              <a:t>‹#›</a:t>
            </a:fld>
            <a:endParaRPr lang="en-US"/>
          </a:p>
        </p:txBody>
      </p:sp>
    </p:spTree>
    <p:extLst>
      <p:ext uri="{BB962C8B-B14F-4D97-AF65-F5344CB8AC3E}">
        <p14:creationId xmlns:p14="http://schemas.microsoft.com/office/powerpoint/2010/main" val="888689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EF9D30-00F5-4DE5-8F55-EC35C5024169}" type="slidenum">
              <a:rPr lang="en-US" smtClean="0"/>
              <a:t>53</a:t>
            </a:fld>
            <a:endParaRPr lang="en-US"/>
          </a:p>
        </p:txBody>
      </p:sp>
    </p:spTree>
    <p:extLst>
      <p:ext uri="{BB962C8B-B14F-4D97-AF65-F5344CB8AC3E}">
        <p14:creationId xmlns:p14="http://schemas.microsoft.com/office/powerpoint/2010/main" val="22679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arhana@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14400"/>
            <a:ext cx="7772400" cy="1470025"/>
          </a:xfrm>
        </p:spPr>
        <p:txBody>
          <a:bodyPr/>
          <a:lstStyle/>
          <a:p>
            <a:r>
              <a:rPr lang="en-GB" dirty="0"/>
              <a:t>Foundation of Colonial Rule in Bengal: Was it Inevitable? </a:t>
            </a:r>
          </a:p>
        </p:txBody>
      </p:sp>
      <p:sp>
        <p:nvSpPr>
          <p:cNvPr id="3" name="Subtitle 2"/>
          <p:cNvSpPr>
            <a:spLocks noGrp="1"/>
          </p:cNvSpPr>
          <p:nvPr>
            <p:ph type="subTitle" idx="1"/>
          </p:nvPr>
        </p:nvSpPr>
        <p:spPr>
          <a:xfrm>
            <a:off x="1371600" y="4572000"/>
            <a:ext cx="6400800" cy="1752600"/>
          </a:xfrm>
        </p:spPr>
        <p:txBody>
          <a:bodyPr>
            <a:normAutofit/>
          </a:bodyPr>
          <a:lstStyle/>
          <a:p>
            <a:r>
              <a:rPr lang="en-GB" sz="1800" dirty="0"/>
              <a:t>Ms </a:t>
            </a:r>
            <a:r>
              <a:rPr lang="en-GB" sz="1800" dirty="0" err="1"/>
              <a:t>Farhana</a:t>
            </a:r>
            <a:r>
              <a:rPr lang="en-GB" sz="1800" dirty="0"/>
              <a:t> </a:t>
            </a:r>
            <a:r>
              <a:rPr lang="en-GB" sz="1800" dirty="0" err="1"/>
              <a:t>Afroz</a:t>
            </a:r>
            <a:endParaRPr lang="en-GB" sz="1800" dirty="0"/>
          </a:p>
          <a:p>
            <a:r>
              <a:rPr lang="en-GB" sz="1800" dirty="0"/>
              <a:t>Senior Assistant Professor, Dept. of Social Science</a:t>
            </a:r>
          </a:p>
          <a:p>
            <a:r>
              <a:rPr lang="en-GB" sz="1800" dirty="0">
                <a:hlinkClick r:id="rId2"/>
              </a:rPr>
              <a:t>Email: farhana@aiub.edu</a:t>
            </a:r>
            <a:r>
              <a:rPr lang="en-GB" sz="1800" dirty="0"/>
              <a:t> </a:t>
            </a:r>
          </a:p>
          <a:p>
            <a:r>
              <a:rPr lang="en-GB" dirty="0"/>
              <a:t>AIUB </a:t>
            </a:r>
          </a:p>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a:t>Glory</a:t>
            </a:r>
          </a:p>
        </p:txBody>
      </p:sp>
      <p:sp>
        <p:nvSpPr>
          <p:cNvPr id="3" name="Content Placeholder 2"/>
          <p:cNvSpPr>
            <a:spLocks noGrp="1"/>
          </p:cNvSpPr>
          <p:nvPr>
            <p:ph idx="1"/>
          </p:nvPr>
        </p:nvSpPr>
        <p:spPr/>
        <p:txBody>
          <a:bodyPr/>
          <a:lstStyle/>
          <a:p>
            <a:pPr>
              <a:defRPr/>
            </a:pPr>
            <a:r>
              <a:rPr lang="en-US" sz="2800" dirty="0"/>
              <a:t>The more colonies a country had, the more wealth it had</a:t>
            </a:r>
          </a:p>
          <a:p>
            <a:pPr>
              <a:defRPr/>
            </a:pPr>
            <a:r>
              <a:rPr lang="en-US" sz="2800" dirty="0"/>
              <a:t>More colonies meant more prestige or Glory</a:t>
            </a:r>
          </a:p>
          <a:p>
            <a:pPr lvl="1">
              <a:defRPr/>
            </a:pPr>
            <a:r>
              <a:rPr lang="en-US" sz="2400" dirty="0"/>
              <a:t>Countries began competing with one another for colonies</a:t>
            </a:r>
          </a:p>
          <a:p>
            <a:r>
              <a:rPr lang="en-GB" dirty="0"/>
              <a:t>“Social Darwinism”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t>Motives for British Colonization</a:t>
            </a:r>
          </a:p>
        </p:txBody>
      </p:sp>
      <p:sp>
        <p:nvSpPr>
          <p:cNvPr id="3" name="Content Placeholder 2"/>
          <p:cNvSpPr>
            <a:spLocks noGrp="1"/>
          </p:cNvSpPr>
          <p:nvPr>
            <p:ph idx="1"/>
          </p:nvPr>
        </p:nvSpPr>
        <p:spPr/>
        <p:txBody>
          <a:bodyPr/>
          <a:lstStyle/>
          <a:p>
            <a:r>
              <a:rPr lang="en-GB" dirty="0"/>
              <a:t>Economic Development</a:t>
            </a:r>
          </a:p>
          <a:p>
            <a:pPr>
              <a:buNone/>
            </a:pPr>
            <a:r>
              <a:rPr lang="en-US" dirty="0"/>
              <a:t>    </a:t>
            </a:r>
          </a:p>
          <a:p>
            <a:pPr algn="just">
              <a:buNone/>
            </a:pPr>
            <a:r>
              <a:rPr lang="en-US" dirty="0"/>
              <a:t>    The TRANSITION from an agriculturally-based feudal economy to a diversified (agriculture, industry, commerce) capitalist economy created opportunities for many, but it also created economic hardship.</a:t>
            </a:r>
          </a:p>
          <a:p>
            <a:pPr>
              <a:buNone/>
            </a:pP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a:lnSpc>
                <a:spcPct val="90000"/>
              </a:lnSpc>
            </a:pPr>
            <a:r>
              <a:rPr lang="en-US" sz="2800" dirty="0"/>
              <a:t>As a MONEY-BASED ECONOMY became more important, the feudal structure started to break down.</a:t>
            </a:r>
          </a:p>
          <a:p>
            <a:pPr lvl="1">
              <a:lnSpc>
                <a:spcPct val="90000"/>
              </a:lnSpc>
            </a:pPr>
            <a:r>
              <a:rPr lang="en-US" dirty="0"/>
              <a:t>Lords, eager to increase their resources, allowed their vassals to pay fees in lieu of performing military services.</a:t>
            </a:r>
          </a:p>
          <a:p>
            <a:pPr lvl="1">
              <a:lnSpc>
                <a:spcPct val="90000"/>
              </a:lnSpc>
            </a:pPr>
            <a:r>
              <a:rPr lang="en-US" dirty="0"/>
              <a:t>Peasants were allowed to buy their freedom and engage in independent enterprises.</a:t>
            </a:r>
          </a:p>
          <a:p>
            <a:pPr lvl="1">
              <a:lnSpc>
                <a:spcPct val="90000"/>
              </a:lnSpc>
            </a:pPr>
            <a:r>
              <a:rPr lang="en-US" dirty="0"/>
              <a:t>The importance of agriculture declined.</a:t>
            </a:r>
          </a:p>
          <a:p>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2800" dirty="0"/>
              <a:t>Cloth Making</a:t>
            </a:r>
          </a:p>
        </p:txBody>
      </p:sp>
      <p:sp>
        <p:nvSpPr>
          <p:cNvPr id="3" name="Content Placeholder 2"/>
          <p:cNvSpPr>
            <a:spLocks noGrp="1"/>
          </p:cNvSpPr>
          <p:nvPr>
            <p:ph idx="1"/>
          </p:nvPr>
        </p:nvSpPr>
        <p:spPr/>
        <p:txBody>
          <a:bodyPr/>
          <a:lstStyle/>
          <a:p>
            <a:r>
              <a:rPr lang="en-US" dirty="0"/>
              <a:t>WOOL became an important industry and one of England’s most valuable exports. In addition to sheep-raising, many entrepreneurs went into the cloth making business. This industry created jobs for many peasants, but it was highly competitive and entrepreneurs who were forced out of business left large numbers of unemployed workers.</a:t>
            </a:r>
          </a:p>
          <a:p>
            <a:pPr>
              <a:buNone/>
            </a:pP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Foreign Commerce</a:t>
            </a:r>
            <a:endParaRPr lang="en-GB" sz="2800" dirty="0"/>
          </a:p>
        </p:txBody>
      </p:sp>
      <p:sp>
        <p:nvSpPr>
          <p:cNvPr id="3" name="Content Placeholder 2"/>
          <p:cNvSpPr>
            <a:spLocks noGrp="1"/>
          </p:cNvSpPr>
          <p:nvPr>
            <p:ph idx="1"/>
          </p:nvPr>
        </p:nvSpPr>
        <p:spPr/>
        <p:txBody>
          <a:bodyPr/>
          <a:lstStyle/>
          <a:p>
            <a:r>
              <a:rPr lang="en-US" dirty="0"/>
              <a:t>The wool industry stimulated FOREIGN COMMERCE. </a:t>
            </a:r>
          </a:p>
          <a:p>
            <a:r>
              <a:rPr lang="en-US" dirty="0"/>
              <a:t>Entrepreneurs began to carry exports in English-owned ships. </a:t>
            </a:r>
          </a:p>
          <a:p>
            <a:r>
              <a:rPr lang="en-US" dirty="0"/>
              <a:t>However, foreign trade was an extremely risky business and many lost their fortunes attempting to enter the field.</a:t>
            </a:r>
          </a:p>
          <a:p>
            <a:pPr>
              <a:buNone/>
            </a:pP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Opportunities in ‘New World’</a:t>
            </a:r>
            <a:endParaRPr lang="en-GB" sz="2800" dirty="0"/>
          </a:p>
        </p:txBody>
      </p:sp>
      <p:sp>
        <p:nvSpPr>
          <p:cNvPr id="3" name="Content Placeholder 2"/>
          <p:cNvSpPr>
            <a:spLocks noGrp="1"/>
          </p:cNvSpPr>
          <p:nvPr>
            <p:ph idx="1"/>
          </p:nvPr>
        </p:nvSpPr>
        <p:spPr/>
        <p:txBody>
          <a:bodyPr>
            <a:normAutofit fontScale="92500" lnSpcReduction="10000"/>
          </a:bodyPr>
          <a:lstStyle/>
          <a:p>
            <a:r>
              <a:rPr lang="en-US" sz="2800" dirty="0"/>
              <a:t>Many Englishmen were motivated to seek greater OPPORTUNITIES in the New World:</a:t>
            </a:r>
            <a:r>
              <a:rPr lang="en-US" sz="2800" b="1" dirty="0"/>
              <a:t>	</a:t>
            </a:r>
            <a:endParaRPr lang="en-US" sz="2800" dirty="0"/>
          </a:p>
          <a:p>
            <a:pPr lvl="1"/>
            <a:r>
              <a:rPr lang="en-US" dirty="0"/>
              <a:t>Second sons of noblemen (excluded from an inheritance by the law of primogeniture) sought to make their fortunes in the New World.</a:t>
            </a:r>
          </a:p>
          <a:p>
            <a:pPr lvl="1"/>
            <a:r>
              <a:rPr lang="en-US" dirty="0"/>
              <a:t>Members of the middle class (merchants, shopkeepers, doctors, lawyers) hoped there would be less competition in the New World.</a:t>
            </a:r>
          </a:p>
          <a:p>
            <a:pPr lvl="1"/>
            <a:r>
              <a:rPr lang="en-US" dirty="0"/>
              <a:t>Peasants thrown off the land or left unemployed by the wool industry sought a way to make a living in the New World.</a:t>
            </a:r>
          </a:p>
          <a:p>
            <a:pPr>
              <a:buNone/>
            </a:pP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2800" dirty="0"/>
              <a:t>Industrial Revolution: opportunities and challenges</a:t>
            </a:r>
          </a:p>
        </p:txBody>
      </p:sp>
      <p:sp>
        <p:nvSpPr>
          <p:cNvPr id="3" name="Content Placeholder 2"/>
          <p:cNvSpPr>
            <a:spLocks noGrp="1"/>
          </p:cNvSpPr>
          <p:nvPr>
            <p:ph idx="1"/>
          </p:nvPr>
        </p:nvSpPr>
        <p:spPr/>
        <p:txBody>
          <a:bodyPr/>
          <a:lstStyle/>
          <a:p>
            <a:endParaRPr lang="en-GB" dirty="0"/>
          </a:p>
          <a:p>
            <a:pPr>
              <a:buNone/>
            </a:pPr>
            <a:r>
              <a:rPr lang="en-GB" dirty="0"/>
              <a:t>Hobson-Lenin theory: </a:t>
            </a:r>
          </a:p>
          <a:p>
            <a:r>
              <a:rPr lang="en-GB" dirty="0"/>
              <a:t>Surplus capital</a:t>
            </a:r>
          </a:p>
          <a:p>
            <a:r>
              <a:rPr lang="en-GB" dirty="0"/>
              <a:t>Surplus commodities</a:t>
            </a:r>
          </a:p>
          <a:p>
            <a:r>
              <a:rPr lang="en-GB" dirty="0"/>
              <a:t>Crisis of Raw materials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a:lnSpc>
                <a:spcPct val="90000"/>
              </a:lnSpc>
            </a:pPr>
            <a:r>
              <a:rPr lang="en-US" dirty="0"/>
              <a:t>Economic</a:t>
            </a:r>
          </a:p>
          <a:p>
            <a:pPr lvl="1">
              <a:lnSpc>
                <a:spcPct val="90000"/>
              </a:lnSpc>
            </a:pPr>
            <a:r>
              <a:rPr lang="en-US" dirty="0"/>
              <a:t>Industrialization</a:t>
            </a:r>
          </a:p>
          <a:p>
            <a:pPr lvl="2">
              <a:lnSpc>
                <a:spcPct val="90000"/>
              </a:lnSpc>
            </a:pPr>
            <a:r>
              <a:rPr lang="en-US" dirty="0"/>
              <a:t>Raw materials needed for European industries</a:t>
            </a:r>
          </a:p>
          <a:p>
            <a:pPr lvl="3">
              <a:lnSpc>
                <a:spcPct val="90000"/>
              </a:lnSpc>
            </a:pPr>
            <a:r>
              <a:rPr lang="en-US" dirty="0"/>
              <a:t>Oil in the Middle East</a:t>
            </a:r>
          </a:p>
          <a:p>
            <a:pPr lvl="3">
              <a:lnSpc>
                <a:spcPct val="90000"/>
              </a:lnSpc>
            </a:pPr>
            <a:r>
              <a:rPr lang="en-US" dirty="0"/>
              <a:t>Rubber in Africa</a:t>
            </a:r>
          </a:p>
          <a:p>
            <a:pPr lvl="3">
              <a:lnSpc>
                <a:spcPct val="90000"/>
              </a:lnSpc>
            </a:pPr>
            <a:r>
              <a:rPr lang="en-US" dirty="0"/>
              <a:t>Textiles in India</a:t>
            </a:r>
          </a:p>
          <a:p>
            <a:pPr lvl="1">
              <a:lnSpc>
                <a:spcPct val="90000"/>
              </a:lnSpc>
            </a:pPr>
            <a:r>
              <a:rPr lang="en-US" dirty="0"/>
              <a:t>European Capitalism</a:t>
            </a:r>
          </a:p>
          <a:p>
            <a:pPr lvl="2">
              <a:lnSpc>
                <a:spcPct val="90000"/>
              </a:lnSpc>
            </a:pPr>
            <a:r>
              <a:rPr lang="en-US" dirty="0"/>
              <a:t>Higher returns for investments</a:t>
            </a:r>
          </a:p>
          <a:p>
            <a:pPr lvl="3">
              <a:lnSpc>
                <a:spcPct val="90000"/>
              </a:lnSpc>
            </a:pPr>
            <a:r>
              <a:rPr lang="en-US" dirty="0"/>
              <a:t>Less developed areas gave higher dividends</a:t>
            </a:r>
          </a:p>
          <a:p>
            <a:pPr lvl="2">
              <a:lnSpc>
                <a:spcPct val="90000"/>
              </a:lnSpc>
            </a:pPr>
            <a:r>
              <a:rPr lang="en-US" dirty="0"/>
              <a:t>To gain access to markets</a:t>
            </a:r>
          </a:p>
          <a:p>
            <a:pPr>
              <a:buNone/>
            </a:pP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sz="2800" dirty="0"/>
              <a:t>Political</a:t>
            </a:r>
          </a:p>
          <a:p>
            <a:pPr lvl="1"/>
            <a:r>
              <a:rPr lang="en-US" sz="2400" dirty="0"/>
              <a:t>Maintain the balance of power</a:t>
            </a:r>
          </a:p>
          <a:p>
            <a:pPr lvl="2"/>
            <a:r>
              <a:rPr lang="en-US" sz="2000" dirty="0"/>
              <a:t>To control strategic areas like sea lanes, access to markets</a:t>
            </a:r>
          </a:p>
          <a:p>
            <a:pPr lvl="1"/>
            <a:r>
              <a:rPr lang="en-US" sz="2400" dirty="0"/>
              <a:t>Status symbols</a:t>
            </a:r>
          </a:p>
          <a:p>
            <a:pPr lvl="2"/>
            <a:r>
              <a:rPr lang="en-US" sz="2000" dirty="0"/>
              <a:t>Germany takes colonies to be like other European powers</a:t>
            </a:r>
          </a:p>
          <a:p>
            <a:r>
              <a:rPr lang="en-US" sz="2800" dirty="0"/>
              <a:t>Cultural and Religious </a:t>
            </a:r>
          </a:p>
          <a:p>
            <a:pPr lvl="1"/>
            <a:r>
              <a:rPr lang="en-US" sz="2400" dirty="0"/>
              <a:t>Belief in cultural or racial “superiority”</a:t>
            </a:r>
          </a:p>
          <a:p>
            <a:pPr lvl="1"/>
            <a:r>
              <a:rPr lang="en-US" sz="2400" dirty="0"/>
              <a:t>Desire to spread Christianity to “heathens”</a:t>
            </a:r>
          </a:p>
          <a:p>
            <a:pPr lvl="1"/>
            <a:r>
              <a:rPr lang="en-US" sz="2400" dirty="0"/>
              <a:t>To spread “civilization”</a:t>
            </a:r>
          </a:p>
          <a:p>
            <a:pPr>
              <a:buNone/>
            </a:pP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t>Great powers interested in colonialism</a:t>
            </a:r>
          </a:p>
        </p:txBody>
      </p:sp>
      <p:sp>
        <p:nvSpPr>
          <p:cNvPr id="3" name="Content Placeholder 2"/>
          <p:cNvSpPr>
            <a:spLocks noGrp="1"/>
          </p:cNvSpPr>
          <p:nvPr>
            <p:ph idx="1"/>
          </p:nvPr>
        </p:nvSpPr>
        <p:spPr/>
        <p:txBody>
          <a:bodyPr/>
          <a:lstStyle/>
          <a:p>
            <a:r>
              <a:rPr lang="en-GB" dirty="0"/>
              <a:t>Britain</a:t>
            </a:r>
          </a:p>
          <a:p>
            <a:r>
              <a:rPr lang="en-GB" dirty="0"/>
              <a:t>France</a:t>
            </a:r>
          </a:p>
          <a:p>
            <a:r>
              <a:rPr lang="en-GB" dirty="0"/>
              <a:t>Portugal</a:t>
            </a:r>
          </a:p>
          <a:p>
            <a:r>
              <a:rPr lang="en-GB" dirty="0"/>
              <a:t>Spain</a:t>
            </a:r>
          </a:p>
          <a:p>
            <a:r>
              <a:rPr lang="en-GB" dirty="0"/>
              <a:t>Dutch </a:t>
            </a:r>
          </a:p>
          <a:p>
            <a:r>
              <a:rPr lang="en-GB" dirty="0"/>
              <a:t>Belgium</a:t>
            </a:r>
          </a:p>
          <a:p>
            <a:pPr>
              <a:buNone/>
            </a:pPr>
            <a:r>
              <a:rPr lang="en-GB" dirty="0"/>
              <a:t>After 1871, Germany and Italy </a:t>
            </a:r>
          </a:p>
          <a:p>
            <a:pPr>
              <a:buNone/>
            </a:pP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533400" y="1676400"/>
            <a:ext cx="2971800" cy="4525963"/>
          </a:xfrm>
        </p:spPr>
        <p:txBody>
          <a:bodyPr/>
          <a:lstStyle/>
          <a:p>
            <a:pPr>
              <a:buNone/>
            </a:pPr>
            <a:r>
              <a:rPr lang="en-US" dirty="0"/>
              <a:t> The causes of European exploration and colonization</a:t>
            </a:r>
            <a:endParaRPr lang="en-GB" dirty="0"/>
          </a:p>
        </p:txBody>
      </p:sp>
      <p:pic>
        <p:nvPicPr>
          <p:cNvPr id="4" name="Picture 5" descr="promonto"/>
          <p:cNvPicPr>
            <a:picLocks noChangeAspect="1" noChangeArrowheads="1"/>
          </p:cNvPicPr>
          <p:nvPr/>
        </p:nvPicPr>
        <p:blipFill>
          <a:blip r:embed="rId2"/>
          <a:srcRect/>
          <a:stretch>
            <a:fillRect/>
          </a:stretch>
        </p:blipFill>
        <p:spPr>
          <a:xfrm>
            <a:off x="3505200" y="1828800"/>
            <a:ext cx="5334000" cy="3484563"/>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Britain</a:t>
            </a:r>
          </a:p>
        </p:txBody>
      </p:sp>
      <p:sp>
        <p:nvSpPr>
          <p:cNvPr id="3" name="Content Placeholder 2"/>
          <p:cNvSpPr>
            <a:spLocks noGrp="1"/>
          </p:cNvSpPr>
          <p:nvPr>
            <p:ph idx="1"/>
          </p:nvPr>
        </p:nvSpPr>
        <p:spPr/>
        <p:txBody>
          <a:bodyPr/>
          <a:lstStyle/>
          <a:p>
            <a:pPr>
              <a:lnSpc>
                <a:spcPct val="90000"/>
              </a:lnSpc>
            </a:pPr>
            <a:r>
              <a:rPr lang="en-US" dirty="0"/>
              <a:t>Largest colonial empire</a:t>
            </a:r>
          </a:p>
          <a:p>
            <a:pPr lvl="1">
              <a:lnSpc>
                <a:spcPct val="90000"/>
              </a:lnSpc>
            </a:pPr>
            <a:r>
              <a:rPr lang="en-US" dirty="0"/>
              <a:t>“Sun never sets on the British Empire”</a:t>
            </a:r>
          </a:p>
          <a:p>
            <a:pPr lvl="1">
              <a:lnSpc>
                <a:spcPct val="90000"/>
              </a:lnSpc>
            </a:pPr>
            <a:r>
              <a:rPr lang="en-US" dirty="0"/>
              <a:t>Colonies established to protect trading interests in Africa and Asia</a:t>
            </a:r>
          </a:p>
          <a:p>
            <a:pPr lvl="1">
              <a:lnSpc>
                <a:spcPct val="90000"/>
              </a:lnSpc>
            </a:pPr>
            <a:r>
              <a:rPr lang="en-US" dirty="0"/>
              <a:t>Two kinds of colonies</a:t>
            </a:r>
          </a:p>
          <a:p>
            <a:pPr lvl="2">
              <a:lnSpc>
                <a:spcPct val="90000"/>
              </a:lnSpc>
            </a:pPr>
            <a:r>
              <a:rPr lang="en-US" dirty="0"/>
              <a:t>“White” Colonies (Canada, Australia, New Zealand, South Africa) given self-rule</a:t>
            </a:r>
          </a:p>
          <a:p>
            <a:pPr lvl="2">
              <a:lnSpc>
                <a:spcPct val="90000"/>
              </a:lnSpc>
            </a:pPr>
            <a:r>
              <a:rPr lang="en-US" dirty="0"/>
              <a:t>“Non-white” Colonies (India, Africa) under direct rule</a:t>
            </a:r>
          </a:p>
          <a:p>
            <a:pPr>
              <a:buNone/>
            </a:pPr>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France</a:t>
            </a:r>
          </a:p>
        </p:txBody>
      </p:sp>
      <p:sp>
        <p:nvSpPr>
          <p:cNvPr id="3" name="Content Placeholder 2"/>
          <p:cNvSpPr>
            <a:spLocks noGrp="1"/>
          </p:cNvSpPr>
          <p:nvPr>
            <p:ph idx="1"/>
          </p:nvPr>
        </p:nvSpPr>
        <p:spPr/>
        <p:txBody>
          <a:bodyPr/>
          <a:lstStyle/>
          <a:p>
            <a:r>
              <a:rPr lang="en-US" dirty="0"/>
              <a:t>Acquired Algeria in 1830</a:t>
            </a:r>
          </a:p>
          <a:p>
            <a:r>
              <a:rPr lang="en-US" dirty="0"/>
              <a:t>Took over Indochina (Vietnam, Laos, Cambodia) by the 1880s</a:t>
            </a:r>
          </a:p>
          <a:p>
            <a:r>
              <a:rPr lang="en-US" dirty="0"/>
              <a:t>Expanded into Western Africa in the 1880s</a:t>
            </a:r>
          </a:p>
          <a:p>
            <a:r>
              <a:rPr lang="en-US" dirty="0"/>
              <a:t>Took colonies to make up for loss of Alsace-Lorraine in 1870</a:t>
            </a:r>
          </a:p>
          <a:p>
            <a:pPr>
              <a:buNone/>
            </a:pPr>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US" b="1" dirty="0"/>
              <a:t>What were the causes of European exploration and colonization?</a:t>
            </a:r>
            <a:endParaRPr lang="en-US" dirty="0"/>
          </a:p>
        </p:txBody>
      </p:sp>
      <p:sp>
        <p:nvSpPr>
          <p:cNvPr id="3" name="Content Placeholder 2"/>
          <p:cNvSpPr>
            <a:spLocks noGrp="1"/>
          </p:cNvSpPr>
          <p:nvPr>
            <p:ph idx="1"/>
          </p:nvPr>
        </p:nvSpPr>
        <p:spPr/>
        <p:txBody>
          <a:bodyPr>
            <a:normAutofit lnSpcReduction="10000"/>
          </a:bodyPr>
          <a:lstStyle/>
          <a:p>
            <a:pPr algn="just">
              <a:buNone/>
            </a:pPr>
            <a:r>
              <a:rPr lang="en-US" sz="2400" b="1" dirty="0"/>
              <a:t>   The Renaissance</a:t>
            </a:r>
          </a:p>
          <a:p>
            <a:pPr marL="285750" indent="-285750">
              <a:defRPr/>
            </a:pPr>
            <a:r>
              <a:rPr lang="en-GB" sz="2400" dirty="0"/>
              <a:t>A rebirth of Greek and Roman </a:t>
            </a:r>
            <a:r>
              <a:rPr lang="en-US" sz="2400" dirty="0"/>
              <a:t>ideals and a rebirth of Europe. </a:t>
            </a:r>
          </a:p>
          <a:p>
            <a:pPr marL="285750" indent="-285750">
              <a:defRPr/>
            </a:pPr>
            <a:r>
              <a:rPr lang="en-US" sz="2400" dirty="0"/>
              <a:t>Artists and sculptors of the Renaissance studied the more realistic art of Rome. </a:t>
            </a:r>
          </a:p>
          <a:p>
            <a:pPr marL="285750" indent="-285750">
              <a:defRPr/>
            </a:pPr>
            <a:r>
              <a:rPr lang="en-US" sz="2400" dirty="0"/>
              <a:t>They used live models to help portray the human body. </a:t>
            </a:r>
          </a:p>
          <a:p>
            <a:pPr marL="285750" indent="-285750">
              <a:defRPr/>
            </a:pPr>
            <a:r>
              <a:rPr lang="en-US" sz="2400" dirty="0"/>
              <a:t>Artists such as </a:t>
            </a:r>
            <a:r>
              <a:rPr lang="en-US" sz="2400" dirty="0">
                <a:solidFill>
                  <a:srgbClr val="FF0000"/>
                </a:solidFill>
              </a:rPr>
              <a:t>Leonardo </a:t>
            </a:r>
            <a:r>
              <a:rPr lang="en-US" sz="2400" dirty="0" err="1">
                <a:solidFill>
                  <a:srgbClr val="FF0000"/>
                </a:solidFill>
              </a:rPr>
              <a:t>da</a:t>
            </a:r>
            <a:r>
              <a:rPr lang="en-US" sz="2400" dirty="0">
                <a:solidFill>
                  <a:srgbClr val="FF0000"/>
                </a:solidFill>
              </a:rPr>
              <a:t> Vinci </a:t>
            </a:r>
            <a:r>
              <a:rPr lang="en-US" sz="2400" dirty="0"/>
              <a:t>and </a:t>
            </a:r>
            <a:r>
              <a:rPr lang="en-US" sz="2400" dirty="0">
                <a:solidFill>
                  <a:srgbClr val="FF0000"/>
                </a:solidFill>
              </a:rPr>
              <a:t>Michel Angelo</a:t>
            </a:r>
            <a:r>
              <a:rPr lang="en-US" sz="2400" dirty="0"/>
              <a:t> flourished during this time</a:t>
            </a:r>
          </a:p>
          <a:p>
            <a:pPr marL="285750" indent="-285750">
              <a:defRPr/>
            </a:pPr>
            <a:r>
              <a:rPr lang="en-US" sz="2400" dirty="0"/>
              <a:t>Intellectual ideas such as the study of history, literature, and philosophy spread</a:t>
            </a:r>
          </a:p>
          <a:p>
            <a:pPr marL="285750" indent="-285750">
              <a:defRPr/>
            </a:pPr>
            <a:r>
              <a:rPr lang="en-US" sz="2400" dirty="0"/>
              <a:t>Started in northern Italy (Florence and Milan) and spread north into northern Europe (esp. France, England, and Germany)</a:t>
            </a:r>
          </a:p>
          <a:p>
            <a:pPr algn="just"/>
            <a:endParaRPr lang="en-GB" sz="2400" dirty="0"/>
          </a:p>
          <a:p>
            <a:pPr>
              <a:buNone/>
            </a:pPr>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t>The scientific revolution</a:t>
            </a:r>
          </a:p>
        </p:txBody>
      </p:sp>
      <p:sp>
        <p:nvSpPr>
          <p:cNvPr id="3" name="Content Placeholder 2"/>
          <p:cNvSpPr>
            <a:spLocks noGrp="1"/>
          </p:cNvSpPr>
          <p:nvPr>
            <p:ph idx="1"/>
          </p:nvPr>
        </p:nvSpPr>
        <p:spPr/>
        <p:txBody>
          <a:bodyPr>
            <a:normAutofit lnSpcReduction="10000"/>
          </a:bodyPr>
          <a:lstStyle/>
          <a:p>
            <a:r>
              <a:rPr lang="en-US" b="1" dirty="0"/>
              <a:t>1550-1700</a:t>
            </a:r>
          </a:p>
          <a:p>
            <a:r>
              <a:rPr lang="en-US" b="1" dirty="0"/>
              <a:t>Mathematicians, astronomers, biologists, physicists, and botanists made observations, inventions and discoveries.</a:t>
            </a:r>
          </a:p>
          <a:p>
            <a:r>
              <a:rPr lang="en-US" b="1" dirty="0">
                <a:solidFill>
                  <a:srgbClr val="FF0000"/>
                </a:solidFill>
              </a:rPr>
              <a:t>Galileo</a:t>
            </a:r>
            <a:r>
              <a:rPr lang="en-US" b="1" dirty="0"/>
              <a:t> proved that the Milky Way contained many distant stars</a:t>
            </a:r>
          </a:p>
          <a:p>
            <a:r>
              <a:rPr lang="en-US" b="1" dirty="0">
                <a:solidFill>
                  <a:srgbClr val="FF0000"/>
                </a:solidFill>
              </a:rPr>
              <a:t>Francis Bacon </a:t>
            </a:r>
            <a:r>
              <a:rPr lang="en-US" b="1" dirty="0"/>
              <a:t>helped to create the Scientific Method.</a:t>
            </a:r>
          </a:p>
          <a:p>
            <a:r>
              <a:rPr lang="en-US" b="1" dirty="0">
                <a:solidFill>
                  <a:srgbClr val="FF0000"/>
                </a:solidFill>
              </a:rPr>
              <a:t>Isaac Newton </a:t>
            </a:r>
            <a:r>
              <a:rPr lang="en-US" b="1" dirty="0"/>
              <a:t>explains the laws of gravity</a:t>
            </a:r>
          </a:p>
          <a:p>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GB" dirty="0"/>
              <a:t>Results of the Renaissance and the Scientific revolution</a:t>
            </a:r>
          </a:p>
        </p:txBody>
      </p:sp>
      <p:sp>
        <p:nvSpPr>
          <p:cNvPr id="3" name="Content Placeholder 2"/>
          <p:cNvSpPr>
            <a:spLocks noGrp="1"/>
          </p:cNvSpPr>
          <p:nvPr>
            <p:ph idx="1"/>
          </p:nvPr>
        </p:nvSpPr>
        <p:spPr/>
        <p:txBody>
          <a:bodyPr>
            <a:normAutofit fontScale="92500" lnSpcReduction="10000"/>
          </a:bodyPr>
          <a:lstStyle/>
          <a:p>
            <a:pPr algn="just"/>
            <a:r>
              <a:rPr lang="en-US" dirty="0"/>
              <a:t>The Renaissance and the Scientific Revolution brought big changes to Europe. </a:t>
            </a:r>
          </a:p>
          <a:p>
            <a:pPr algn="just"/>
            <a:r>
              <a:rPr lang="en-US" dirty="0"/>
              <a:t>European countries began to compete with one another for natural resources and trade power. They used scientific knowledge for this purpose.</a:t>
            </a:r>
          </a:p>
          <a:p>
            <a:pPr algn="just"/>
            <a:r>
              <a:rPr lang="en-US" dirty="0"/>
              <a:t>Improved shipbuilding and navigational tools allowed for long sea voyages. </a:t>
            </a:r>
          </a:p>
          <a:p>
            <a:pPr algn="just"/>
            <a:r>
              <a:rPr lang="en-US" dirty="0"/>
              <a:t>Exploration would give these countries </a:t>
            </a:r>
            <a:br>
              <a:rPr lang="en-US" dirty="0"/>
            </a:br>
            <a:r>
              <a:rPr lang="en-US" dirty="0"/>
              <a:t>what they needed to stay in power or </a:t>
            </a:r>
            <a:br>
              <a:rPr lang="en-US" dirty="0"/>
            </a:br>
            <a:r>
              <a:rPr lang="en-US" dirty="0"/>
              <a:t>become powerful. </a:t>
            </a:r>
          </a:p>
          <a:p>
            <a:pPr>
              <a:buNone/>
            </a:pPr>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algn="just"/>
            <a:r>
              <a:rPr lang="en-GB" dirty="0"/>
              <a:t>Analyzing the historical record, it can be argued that: Rising navies are usually a feature of rising political, military, and economic powers in 16</a:t>
            </a:r>
            <a:r>
              <a:rPr lang="en-GB" baseline="30000" dirty="0"/>
              <a:t>th</a:t>
            </a:r>
            <a:r>
              <a:rPr lang="en-GB" dirty="0"/>
              <a:t> century and onwards. This power eventually led to colonial process.</a:t>
            </a:r>
          </a:p>
          <a:p>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algn="ctr">
              <a:buNone/>
            </a:pPr>
            <a:r>
              <a:rPr lang="en-GB" sz="5400" dirty="0"/>
              <a:t>The causes of the failure of South Asia’s</a:t>
            </a:r>
          </a:p>
          <a:p>
            <a:pPr algn="ctr">
              <a:buNone/>
            </a:pPr>
            <a:r>
              <a:rPr lang="en-GB" sz="5400" dirty="0"/>
              <a:t>resistance against British colonial rule?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a:buNone/>
            </a:pPr>
            <a:endParaRPr lang="en-GB" dirty="0"/>
          </a:p>
          <a:p>
            <a:r>
              <a:rPr lang="en-GB" dirty="0"/>
              <a:t>European supremacy Vs. South Asian declining power</a:t>
            </a:r>
          </a:p>
          <a:p>
            <a:r>
              <a:rPr lang="en-GB" dirty="0"/>
              <a:t>Declining </a:t>
            </a:r>
            <a:r>
              <a:rPr lang="en-GB" dirty="0" err="1"/>
              <a:t>Mughal</a:t>
            </a:r>
            <a:r>
              <a:rPr lang="en-GB" dirty="0"/>
              <a:t> power and the rise of regional powers </a:t>
            </a:r>
          </a:p>
          <a:p>
            <a:endParaRPr lang="en-GB" dirty="0"/>
          </a:p>
          <a:p>
            <a:r>
              <a:rPr lang="en-GB" dirty="0"/>
              <a:t>Linkage between weak power and foreign invasion?????</a:t>
            </a:r>
          </a:p>
          <a:p>
            <a:pPr>
              <a:buNone/>
            </a:pPr>
            <a:endParaRPr lang="en-GB"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dirty="0"/>
              <a:t>Aurangzeb expanded the empire to include almost the whole of South Asia, but at his death in 1707, many parts of the empire were in open revolt.</a:t>
            </a:r>
            <a:endParaRPr lang="en-GB" baseline="30000" dirty="0"/>
          </a:p>
          <a:p>
            <a:r>
              <a:rPr lang="en-GB" dirty="0"/>
              <a:t>Since 1712, after the death of Shah </a:t>
            </a:r>
            <a:r>
              <a:rPr lang="en-GB" dirty="0" err="1"/>
              <a:t>Alam</a:t>
            </a:r>
            <a:r>
              <a:rPr lang="en-GB" dirty="0"/>
              <a:t> (son of Aurangzeb) the </a:t>
            </a:r>
            <a:r>
              <a:rPr lang="en-GB" dirty="0" err="1"/>
              <a:t>Mughal</a:t>
            </a:r>
            <a:r>
              <a:rPr lang="en-GB" dirty="0"/>
              <a:t> dynasty sank into chaos and violent feuds. </a:t>
            </a:r>
          </a:p>
          <a:p>
            <a:r>
              <a:rPr lang="en-GB" dirty="0"/>
              <a:t>In 1719 alone, four emperors successively ascended the throne.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3200" dirty="0"/>
              <a:t>Palace coup in </a:t>
            </a:r>
            <a:r>
              <a:rPr lang="en-GB" sz="3200" dirty="0" err="1"/>
              <a:t>Suba</a:t>
            </a:r>
            <a:r>
              <a:rPr lang="en-GB" sz="3200" dirty="0"/>
              <a:t> </a:t>
            </a:r>
            <a:r>
              <a:rPr lang="en-GB" sz="3200" dirty="0" err="1"/>
              <a:t>Bangla</a:t>
            </a:r>
            <a:r>
              <a:rPr lang="en-GB" sz="3200" dirty="0"/>
              <a:t>:</a:t>
            </a:r>
          </a:p>
        </p:txBody>
      </p:sp>
      <p:sp>
        <p:nvSpPr>
          <p:cNvPr id="3" name="Content Placeholder 2"/>
          <p:cNvSpPr>
            <a:spLocks noGrp="1"/>
          </p:cNvSpPr>
          <p:nvPr>
            <p:ph idx="1"/>
          </p:nvPr>
        </p:nvSpPr>
        <p:spPr/>
        <p:txBody>
          <a:bodyPr>
            <a:normAutofit fontScale="92500"/>
          </a:bodyPr>
          <a:lstStyle/>
          <a:p>
            <a:pPr>
              <a:buNone/>
            </a:pPr>
            <a:r>
              <a:rPr lang="en-GB" dirty="0"/>
              <a:t>    Palace coup was a regular feature ever since the death of </a:t>
            </a:r>
            <a:r>
              <a:rPr lang="en-GB" dirty="0" err="1"/>
              <a:t>Murshid</a:t>
            </a:r>
            <a:r>
              <a:rPr lang="en-GB" dirty="0"/>
              <a:t> </a:t>
            </a:r>
            <a:r>
              <a:rPr lang="en-GB" dirty="0" err="1"/>
              <a:t>Quli</a:t>
            </a:r>
            <a:r>
              <a:rPr lang="en-GB" dirty="0"/>
              <a:t> Khan (1727).  </a:t>
            </a:r>
          </a:p>
          <a:p>
            <a:r>
              <a:rPr lang="en-GB" dirty="0"/>
              <a:t>His nominee </a:t>
            </a:r>
            <a:r>
              <a:rPr lang="en-GB" dirty="0" err="1"/>
              <a:t>Sarfaraz</a:t>
            </a:r>
            <a:r>
              <a:rPr lang="en-GB" dirty="0"/>
              <a:t> Khan </a:t>
            </a:r>
            <a:r>
              <a:rPr lang="en-GB"/>
              <a:t>was overthrew </a:t>
            </a:r>
            <a:r>
              <a:rPr lang="en-GB" dirty="0"/>
              <a:t>by </a:t>
            </a:r>
            <a:r>
              <a:rPr lang="en-GB" dirty="0" err="1"/>
              <a:t>Sujauddin</a:t>
            </a:r>
            <a:r>
              <a:rPr lang="en-GB" dirty="0"/>
              <a:t> Khan (1728-39), </a:t>
            </a:r>
          </a:p>
          <a:p>
            <a:r>
              <a:rPr lang="en-GB" dirty="0" err="1"/>
              <a:t>Sujauddin</a:t>
            </a:r>
            <a:r>
              <a:rPr lang="en-GB" dirty="0"/>
              <a:t> Khan’s nominee, </a:t>
            </a:r>
            <a:r>
              <a:rPr lang="en-GB" dirty="0" err="1"/>
              <a:t>Sarfaraz</a:t>
            </a:r>
            <a:r>
              <a:rPr lang="en-GB" dirty="0"/>
              <a:t> Khan, again, was overthrown by </a:t>
            </a:r>
            <a:r>
              <a:rPr lang="en-GB" dirty="0" err="1"/>
              <a:t>Alivardi</a:t>
            </a:r>
            <a:r>
              <a:rPr lang="en-GB" dirty="0"/>
              <a:t> Khan, (1740-1756).</a:t>
            </a:r>
          </a:p>
          <a:p>
            <a:r>
              <a:rPr lang="en-GB" dirty="0" err="1"/>
              <a:t>Alivardi</a:t>
            </a:r>
            <a:r>
              <a:rPr lang="en-GB" dirty="0"/>
              <a:t> Khan’s nominee </a:t>
            </a:r>
            <a:r>
              <a:rPr lang="en-GB" dirty="0" err="1"/>
              <a:t>Sirajuddaula</a:t>
            </a:r>
            <a:r>
              <a:rPr lang="en-GB" dirty="0"/>
              <a:t> fell victim to the same conspiracy hatched by Mir </a:t>
            </a:r>
            <a:r>
              <a:rPr lang="en-GB" dirty="0" err="1"/>
              <a:t>Jafar</a:t>
            </a:r>
            <a:r>
              <a:rPr lang="en-GB" dirty="0"/>
              <a:t>. Mir </a:t>
            </a:r>
            <a:r>
              <a:rPr lang="en-GB" dirty="0" err="1"/>
              <a:t>Jafar</a:t>
            </a:r>
            <a:r>
              <a:rPr lang="en-GB" dirty="0"/>
              <a:t> was replaced by Mir </a:t>
            </a:r>
            <a:r>
              <a:rPr lang="en-GB" dirty="0" err="1"/>
              <a:t>Qasim</a:t>
            </a:r>
            <a:r>
              <a:rPr lang="en-GB" dirty="0"/>
              <a:t> in 1760.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3 Gs</a:t>
            </a:r>
          </a:p>
        </p:txBody>
      </p:sp>
      <p:sp>
        <p:nvSpPr>
          <p:cNvPr id="3" name="Content Placeholder 2"/>
          <p:cNvSpPr>
            <a:spLocks noGrp="1"/>
          </p:cNvSpPr>
          <p:nvPr>
            <p:ph idx="1"/>
          </p:nvPr>
        </p:nvSpPr>
        <p:spPr/>
        <p:txBody>
          <a:bodyPr/>
          <a:lstStyle/>
          <a:p>
            <a:pPr>
              <a:buNone/>
            </a:pPr>
            <a:r>
              <a:rPr lang="en-GB" dirty="0"/>
              <a:t>  </a:t>
            </a:r>
          </a:p>
        </p:txBody>
      </p:sp>
      <p:graphicFrame>
        <p:nvGraphicFramePr>
          <p:cNvPr id="4" name="Diagram 3"/>
          <p:cNvGraphicFramePr/>
          <p:nvPr/>
        </p:nvGraphicFramePr>
        <p:xfrm>
          <a:off x="1524000" y="19812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a:t>Some important events:</a:t>
            </a:r>
          </a:p>
        </p:txBody>
      </p:sp>
      <p:sp>
        <p:nvSpPr>
          <p:cNvPr id="3" name="Content Placeholder 2"/>
          <p:cNvSpPr>
            <a:spLocks noGrp="1"/>
          </p:cNvSpPr>
          <p:nvPr>
            <p:ph idx="1"/>
          </p:nvPr>
        </p:nvSpPr>
        <p:spPr/>
        <p:txBody>
          <a:bodyPr/>
          <a:lstStyle/>
          <a:p>
            <a:r>
              <a:rPr lang="en-US" dirty="0"/>
              <a:t>East India Company pursued trade since 1650.</a:t>
            </a:r>
          </a:p>
          <a:p>
            <a:r>
              <a:rPr lang="en-US" dirty="0" err="1"/>
              <a:t>Nishan</a:t>
            </a:r>
            <a:r>
              <a:rPr lang="en-US" dirty="0"/>
              <a:t> was awarded by prince Shah </a:t>
            </a:r>
            <a:r>
              <a:rPr lang="en-US" dirty="0" err="1"/>
              <a:t>Shuja</a:t>
            </a:r>
            <a:r>
              <a:rPr lang="en-US" dirty="0"/>
              <a:t> (No customs duty) in1651.</a:t>
            </a:r>
          </a:p>
          <a:p>
            <a:r>
              <a:rPr lang="en-US" dirty="0"/>
              <a:t>Company got </a:t>
            </a:r>
            <a:r>
              <a:rPr lang="en-US" dirty="0" err="1"/>
              <a:t>zamindary</a:t>
            </a:r>
            <a:r>
              <a:rPr lang="en-US" dirty="0"/>
              <a:t> power in 1690.</a:t>
            </a:r>
          </a:p>
          <a:p>
            <a:r>
              <a:rPr lang="en-US" dirty="0"/>
              <a:t>Fort William was established for defense in 1800.</a:t>
            </a:r>
          </a:p>
          <a:p>
            <a:r>
              <a:rPr lang="en-US" dirty="0"/>
              <a:t>Emperor </a:t>
            </a:r>
            <a:r>
              <a:rPr lang="en-US" dirty="0" err="1"/>
              <a:t>Farrukhshiyar’s</a:t>
            </a:r>
            <a:r>
              <a:rPr lang="en-US" dirty="0"/>
              <a:t> Farman in 1717.</a:t>
            </a:r>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British rule in Bengal and then throughout India after the Battle of </a:t>
            </a:r>
            <a:r>
              <a:rPr lang="en-US" dirty="0" err="1"/>
              <a:t>Palassy</a:t>
            </a:r>
            <a:r>
              <a:rPr lang="en-US" dirty="0"/>
              <a:t>.</a:t>
            </a:r>
          </a:p>
          <a:p>
            <a:r>
              <a:rPr lang="en-US" dirty="0"/>
              <a:t>Significant changes in society, culture, politics etc.</a:t>
            </a:r>
          </a:p>
          <a:p>
            <a:r>
              <a:rPr lang="en-US" dirty="0"/>
              <a:t>Battle of </a:t>
            </a:r>
            <a:r>
              <a:rPr lang="en-US" dirty="0" err="1"/>
              <a:t>Buxer</a:t>
            </a:r>
            <a:r>
              <a:rPr lang="en-US" dirty="0"/>
              <a:t> in 1764, </a:t>
            </a:r>
            <a:r>
              <a:rPr lang="en-US" dirty="0" err="1"/>
              <a:t>Nawab</a:t>
            </a:r>
            <a:r>
              <a:rPr lang="en-US" dirty="0"/>
              <a:t> Mir </a:t>
            </a:r>
            <a:r>
              <a:rPr lang="en-US" dirty="0" err="1"/>
              <a:t>Qasim</a:t>
            </a:r>
            <a:r>
              <a:rPr lang="en-US" dirty="0"/>
              <a:t> was defeated.</a:t>
            </a:r>
          </a:p>
          <a:p>
            <a:r>
              <a:rPr lang="en-US" dirty="0"/>
              <a:t>The Dual System/Double Government was introduced in 1765.</a:t>
            </a:r>
          </a:p>
          <a:p>
            <a:pPr>
              <a:buNone/>
            </a:pPr>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In order to understand the foundation of British colonial rule in Bengal, we need to carefully observe events took place in Bengal between April 1756 (the accession of </a:t>
            </a:r>
            <a:r>
              <a:rPr lang="en-GB" dirty="0" err="1"/>
              <a:t>Siraj</a:t>
            </a:r>
            <a:r>
              <a:rPr lang="en-GB" dirty="0"/>
              <a:t>) to 1769 (Europeanization of administration).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a:bodyPr>
          <a:lstStyle/>
          <a:p>
            <a:r>
              <a:rPr lang="en-GB" dirty="0" err="1"/>
              <a:t>Siraj</a:t>
            </a:r>
            <a:r>
              <a:rPr lang="en-GB" dirty="0"/>
              <a:t> ruled for little over one year (April 1756 to June 1757);</a:t>
            </a:r>
          </a:p>
          <a:p>
            <a:r>
              <a:rPr lang="en-GB" dirty="0"/>
              <a:t>The </a:t>
            </a:r>
            <a:r>
              <a:rPr lang="en-GB" i="1" dirty="0" err="1"/>
              <a:t>Masnad</a:t>
            </a:r>
            <a:r>
              <a:rPr lang="en-GB" dirty="0"/>
              <a:t> of Bengal was full of thorns for him. During his short-lived administration the young </a:t>
            </a:r>
            <a:r>
              <a:rPr lang="en-GB" dirty="0" err="1"/>
              <a:t>nawab</a:t>
            </a:r>
            <a:r>
              <a:rPr lang="en-GB" dirty="0"/>
              <a:t> faced enemies from within the family as well as from outside. </a:t>
            </a:r>
          </a:p>
          <a:p>
            <a:r>
              <a:rPr lang="en-GB" dirty="0"/>
              <a:t>Internal enmity: </a:t>
            </a:r>
            <a:r>
              <a:rPr lang="en-GB" dirty="0" err="1"/>
              <a:t>Ghaseti</a:t>
            </a:r>
            <a:r>
              <a:rPr lang="en-GB" dirty="0"/>
              <a:t> Begum (eldest sister of </a:t>
            </a:r>
            <a:r>
              <a:rPr lang="en-GB" dirty="0" err="1"/>
              <a:t>Siraj’s</a:t>
            </a:r>
            <a:r>
              <a:rPr lang="en-GB" dirty="0"/>
              <a:t> mother), Raja </a:t>
            </a:r>
            <a:r>
              <a:rPr lang="en-GB" dirty="0" err="1"/>
              <a:t>Rajballab</a:t>
            </a:r>
            <a:r>
              <a:rPr lang="en-GB" dirty="0"/>
              <a:t>, Mir </a:t>
            </a:r>
            <a:r>
              <a:rPr lang="en-GB" dirty="0" err="1"/>
              <a:t>Jafar</a:t>
            </a:r>
            <a:r>
              <a:rPr lang="en-GB" dirty="0"/>
              <a:t> </a:t>
            </a:r>
            <a:r>
              <a:rPr lang="en-GB" dirty="0" err="1"/>
              <a:t>AliKhan</a:t>
            </a:r>
            <a:r>
              <a:rPr lang="en-GB" cap="small" dirty="0"/>
              <a:t> </a:t>
            </a:r>
            <a:r>
              <a:rPr lang="en-GB" dirty="0"/>
              <a:t>and </a:t>
            </a:r>
            <a:r>
              <a:rPr lang="en-GB" dirty="0" err="1"/>
              <a:t>Shawkat</a:t>
            </a:r>
            <a:r>
              <a:rPr lang="en-GB" dirty="0"/>
              <a:t> Jang (</a:t>
            </a:r>
            <a:r>
              <a:rPr lang="en-GB" dirty="0" err="1"/>
              <a:t>Siraj’s</a:t>
            </a:r>
            <a:r>
              <a:rPr lang="en-GB" dirty="0"/>
              <a:t> cousin) and so on.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pPr algn="just"/>
            <a:r>
              <a:rPr lang="en-GB" dirty="0"/>
              <a:t>Interest group: There was a dominant section of the ruling group in </a:t>
            </a:r>
            <a:r>
              <a:rPr lang="en-GB" dirty="0" err="1"/>
              <a:t>Murshidabad</a:t>
            </a:r>
            <a:r>
              <a:rPr lang="en-GB" dirty="0"/>
              <a:t>, who were engaged in accumulation of wealth during the time of the earlier </a:t>
            </a:r>
            <a:r>
              <a:rPr lang="en-GB" dirty="0" err="1"/>
              <a:t>nawabs</a:t>
            </a:r>
            <a:r>
              <a:rPr lang="en-GB" dirty="0"/>
              <a:t>.</a:t>
            </a:r>
          </a:p>
          <a:p>
            <a:r>
              <a:rPr lang="en-GB" dirty="0"/>
              <a:t>External enemy: The British East India Company</a:t>
            </a:r>
          </a:p>
          <a:p>
            <a:pPr marL="0" indent="0">
              <a:buNone/>
            </a:pPr>
            <a:endParaRPr lang="en-GB" dirty="0"/>
          </a:p>
          <a:p>
            <a:pPr algn="just"/>
            <a:r>
              <a:rPr lang="en-GB" dirty="0" err="1"/>
              <a:t>Sirajuddaula’s</a:t>
            </a:r>
            <a:r>
              <a:rPr lang="en-GB" dirty="0"/>
              <a:t> accession was a threat to the British also because he made it absolutely clear that unlike the previous </a:t>
            </a:r>
            <a:r>
              <a:rPr lang="en-GB" dirty="0" err="1"/>
              <a:t>nawabs</a:t>
            </a:r>
            <a:r>
              <a:rPr lang="en-GB" dirty="0"/>
              <a:t> he would not put up with the abuse of </a:t>
            </a:r>
            <a:r>
              <a:rPr lang="en-GB" dirty="0" err="1"/>
              <a:t>Dastaks</a:t>
            </a:r>
            <a:r>
              <a:rPr lang="en-GB" dirty="0"/>
              <a:t> (trade permit) by the British and their illegal private trade. The threat came at a crucial time when the private trade of the Company’s servants was facing a severe crisis.</a:t>
            </a:r>
          </a:p>
          <a:p>
            <a:endParaRPr lang="en-GB"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85000" lnSpcReduction="10000"/>
          </a:bodyPr>
          <a:lstStyle/>
          <a:p>
            <a:r>
              <a:rPr lang="en-GB" dirty="0"/>
              <a:t>third, that they gave shelter to his officers like </a:t>
            </a:r>
            <a:r>
              <a:rPr lang="en-GB" dirty="0" err="1"/>
              <a:t>Krisnadas</a:t>
            </a:r>
            <a:r>
              <a:rPr lang="en-GB" dirty="0"/>
              <a:t>, son of Raja </a:t>
            </a:r>
            <a:r>
              <a:rPr lang="en-GB" dirty="0" err="1"/>
              <a:t>Rajballabh</a:t>
            </a:r>
            <a:r>
              <a:rPr lang="en-GB" dirty="0"/>
              <a:t> who appropriated government funds. </a:t>
            </a:r>
          </a:p>
          <a:p>
            <a:r>
              <a:rPr lang="en-GB" dirty="0"/>
              <a:t>The </a:t>
            </a:r>
            <a:r>
              <a:rPr lang="en-GB" dirty="0" err="1"/>
              <a:t>nawab</a:t>
            </a:r>
            <a:r>
              <a:rPr lang="en-GB" dirty="0"/>
              <a:t> also informed them of his intention to forgive them if they removed his complaints and agreed to trade upon the same terms and conditions as they did in the time of </a:t>
            </a:r>
            <a:r>
              <a:rPr lang="en-GB" dirty="0" err="1"/>
              <a:t>Murshid</a:t>
            </a:r>
            <a:r>
              <a:rPr lang="en-GB" dirty="0"/>
              <a:t> </a:t>
            </a:r>
            <a:r>
              <a:rPr lang="en-GB" dirty="0" err="1"/>
              <a:t>Kuli</a:t>
            </a:r>
            <a:r>
              <a:rPr lang="en-GB" dirty="0"/>
              <a:t> Khan. </a:t>
            </a:r>
          </a:p>
          <a:p>
            <a:r>
              <a:rPr lang="en-GB" dirty="0"/>
              <a:t>the company practically showed no respect to the </a:t>
            </a:r>
            <a:r>
              <a:rPr lang="en-GB" dirty="0" err="1"/>
              <a:t>nawab’s</a:t>
            </a:r>
            <a:r>
              <a:rPr lang="en-GB" dirty="0"/>
              <a:t> demands. On the other hand, governor </a:t>
            </a:r>
            <a:r>
              <a:rPr lang="en-GB" cap="small" dirty="0"/>
              <a:t>roger drake</a:t>
            </a:r>
            <a:r>
              <a:rPr lang="en-GB" dirty="0"/>
              <a:t> of the Calcutta Council insulted </a:t>
            </a:r>
            <a:r>
              <a:rPr lang="en-GB" dirty="0" err="1"/>
              <a:t>Naraigan</a:t>
            </a:r>
            <a:r>
              <a:rPr lang="en-GB" dirty="0"/>
              <a:t> Singh, </a:t>
            </a:r>
            <a:r>
              <a:rPr lang="en-GB" dirty="0" err="1"/>
              <a:t>nawab’s</a:t>
            </a:r>
            <a:r>
              <a:rPr lang="en-GB" dirty="0"/>
              <a:t> special envoy to Fort William. </a:t>
            </a:r>
          </a:p>
          <a:p>
            <a:endParaRPr lang="en-GB"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20000"/>
          </a:bodyPr>
          <a:lstStyle/>
          <a:p>
            <a:pPr>
              <a:buNone/>
            </a:pPr>
            <a:r>
              <a:rPr lang="en-GB" dirty="0"/>
              <a:t>    </a:t>
            </a:r>
            <a:r>
              <a:rPr lang="en-GB" dirty="0" err="1"/>
              <a:t>Sirajuddaula</a:t>
            </a:r>
            <a:r>
              <a:rPr lang="en-GB" dirty="0"/>
              <a:t> had strong grievances against the English East India Company.  He suspected the company’s design against his succession and expressed his annoyance to the British. His charges against the company were, </a:t>
            </a:r>
          </a:p>
          <a:p>
            <a:r>
              <a:rPr lang="en-GB" dirty="0"/>
              <a:t>first, that they strengthened the fortification around the Fort William without his approval; </a:t>
            </a:r>
          </a:p>
          <a:p>
            <a:r>
              <a:rPr lang="en-GB" dirty="0"/>
              <a:t>second, that they grossly abused the trade privileges granted to them by the </a:t>
            </a:r>
            <a:r>
              <a:rPr lang="en-GB" dirty="0" err="1"/>
              <a:t>Mughal</a:t>
            </a:r>
            <a:r>
              <a:rPr lang="en-GB" dirty="0"/>
              <a:t> rulers by which the government incurred heavy loss of customs duties; and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pPr algn="just"/>
            <a:r>
              <a:rPr lang="en-GB" dirty="0"/>
              <a:t>As a result, </a:t>
            </a:r>
            <a:r>
              <a:rPr lang="en-GB" dirty="0" err="1"/>
              <a:t>nawab</a:t>
            </a:r>
            <a:r>
              <a:rPr lang="en-GB" dirty="0"/>
              <a:t> first captured the </a:t>
            </a:r>
            <a:r>
              <a:rPr lang="en-GB" dirty="0" err="1"/>
              <a:t>Kasimbazar</a:t>
            </a:r>
            <a:r>
              <a:rPr lang="en-GB" dirty="0"/>
              <a:t> factory and then attacked Calcutta and drove the English out. </a:t>
            </a:r>
          </a:p>
          <a:p>
            <a:pPr algn="just"/>
            <a:r>
              <a:rPr lang="en-GB" dirty="0"/>
              <a:t>Following the </a:t>
            </a:r>
            <a:r>
              <a:rPr lang="en-GB" dirty="0" err="1"/>
              <a:t>nawab’s</a:t>
            </a:r>
            <a:r>
              <a:rPr lang="en-GB" dirty="0"/>
              <a:t> action at Calcutta and English arrival of reinforcement from Madras.</a:t>
            </a:r>
          </a:p>
          <a:p>
            <a:pPr algn="just"/>
            <a:r>
              <a:rPr lang="en-GB" dirty="0"/>
              <a:t>The Ali Nagar Treaty was signed between him and the English by which the </a:t>
            </a:r>
            <a:r>
              <a:rPr lang="en-GB" dirty="0" err="1"/>
              <a:t>nawab</a:t>
            </a:r>
            <a:r>
              <a:rPr lang="en-GB" dirty="0"/>
              <a:t> agreed to compensate the English their losses at Calcutta.</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85000" lnSpcReduction="10000"/>
          </a:bodyPr>
          <a:lstStyle/>
          <a:p>
            <a:r>
              <a:rPr lang="en-GB" dirty="0"/>
              <a:t>Many thinks that </a:t>
            </a:r>
            <a:r>
              <a:rPr lang="en-GB" dirty="0" err="1"/>
              <a:t>Sirajuddaula</a:t>
            </a:r>
            <a:r>
              <a:rPr lang="en-GB" dirty="0"/>
              <a:t> wanted to drive the British out of Bengal. But the evidence actually negates such an allegation. </a:t>
            </a:r>
          </a:p>
          <a:p>
            <a:r>
              <a:rPr lang="en-GB" dirty="0"/>
              <a:t>The </a:t>
            </a:r>
            <a:r>
              <a:rPr lang="en-GB" dirty="0" err="1"/>
              <a:t>nawab</a:t>
            </a:r>
            <a:r>
              <a:rPr lang="en-GB" dirty="0"/>
              <a:t> himself wrote:</a:t>
            </a:r>
          </a:p>
          <a:p>
            <a:pPr algn="just">
              <a:buNone/>
            </a:pPr>
            <a:r>
              <a:rPr lang="en-GB" dirty="0"/>
              <a:t>     “If...the English are contended to remain in my country they must submit to have their forts razed, their ditch filled up, and trade upon the same terms they did in the time of </a:t>
            </a:r>
            <a:r>
              <a:rPr lang="en-GB" dirty="0" err="1"/>
              <a:t>Nawab</a:t>
            </a:r>
            <a:r>
              <a:rPr lang="en-GB" dirty="0"/>
              <a:t> </a:t>
            </a:r>
            <a:r>
              <a:rPr lang="en-GB" dirty="0" err="1"/>
              <a:t>Jafar</a:t>
            </a:r>
            <a:r>
              <a:rPr lang="en-GB" dirty="0"/>
              <a:t> Khan [</a:t>
            </a:r>
            <a:r>
              <a:rPr lang="en-GB" dirty="0" err="1"/>
              <a:t>Murshid</a:t>
            </a:r>
            <a:r>
              <a:rPr lang="en-GB" dirty="0"/>
              <a:t> </a:t>
            </a:r>
            <a:r>
              <a:rPr lang="en-GB" dirty="0" err="1"/>
              <a:t>Quli</a:t>
            </a:r>
            <a:r>
              <a:rPr lang="en-GB" dirty="0"/>
              <a:t>]; otherwise I will expel them out of the province... I am fully determined to reduce that notion to the above mentioned condition.”(</a:t>
            </a:r>
            <a:r>
              <a:rPr lang="en-GB" dirty="0" err="1"/>
              <a:t>Nawab</a:t>
            </a:r>
            <a:r>
              <a:rPr lang="en-GB" dirty="0"/>
              <a:t> to </a:t>
            </a:r>
            <a:r>
              <a:rPr lang="en-GB" dirty="0" err="1"/>
              <a:t>Khawaja</a:t>
            </a:r>
            <a:r>
              <a:rPr lang="en-GB" dirty="0"/>
              <a:t> </a:t>
            </a:r>
            <a:r>
              <a:rPr lang="en-GB" dirty="0" err="1"/>
              <a:t>Wazir</a:t>
            </a:r>
            <a:r>
              <a:rPr lang="en-GB" dirty="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dirty="0"/>
              <a:t>“...If they will promise to remove the foregoing complaints of their conduct ...I will pardon their fault and permit their residence here...” (</a:t>
            </a:r>
            <a:r>
              <a:rPr lang="en-GB" dirty="0" err="1"/>
              <a:t>Nawab</a:t>
            </a:r>
            <a:r>
              <a:rPr lang="en-GB" dirty="0"/>
              <a:t> to </a:t>
            </a:r>
            <a:r>
              <a:rPr lang="en-GB" dirty="0" err="1"/>
              <a:t>Khawaja</a:t>
            </a:r>
            <a:r>
              <a:rPr lang="en-GB" dirty="0"/>
              <a:t> </a:t>
            </a:r>
            <a:r>
              <a:rPr lang="en-GB" dirty="0" err="1"/>
              <a:t>Wazir</a:t>
            </a:r>
            <a:r>
              <a:rPr lang="en-GB" dirty="0"/>
              <a:t>).</a:t>
            </a:r>
          </a:p>
          <a:p>
            <a:r>
              <a:rPr lang="en-GB" dirty="0"/>
              <a:t>So, only restrict the British activities???</a:t>
            </a:r>
          </a:p>
          <a:p>
            <a:r>
              <a:rPr lang="en-GB" dirty="0" err="1"/>
              <a:t>Palashi</a:t>
            </a:r>
            <a:r>
              <a:rPr lang="en-GB" dirty="0"/>
              <a:t> conspiracy and the battle of </a:t>
            </a:r>
            <a:r>
              <a:rPr lang="en-GB" dirty="0" err="1"/>
              <a:t>Palashi</a:t>
            </a:r>
            <a:r>
              <a:rPr lang="en-GB" dirty="0"/>
              <a:t> (June 23, 1757) : 8am -5pm: the battle was over</a:t>
            </a:r>
          </a:p>
          <a:p>
            <a:r>
              <a:rPr lang="en-GB" dirty="0"/>
              <a:t>“</a:t>
            </a:r>
            <a:r>
              <a:rPr lang="en-GB" dirty="0" err="1"/>
              <a:t>Shadinatar</a:t>
            </a:r>
            <a:r>
              <a:rPr lang="en-GB" dirty="0"/>
              <a:t> </a:t>
            </a:r>
            <a:r>
              <a:rPr lang="en-GB" dirty="0" err="1"/>
              <a:t>surja</a:t>
            </a:r>
            <a:r>
              <a:rPr lang="en-GB" dirty="0"/>
              <a:t> </a:t>
            </a:r>
            <a:r>
              <a:rPr lang="en-GB" dirty="0" err="1"/>
              <a:t>ostimito</a:t>
            </a:r>
            <a:r>
              <a:rPr lang="en-GB"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Gold</a:t>
            </a:r>
          </a:p>
        </p:txBody>
      </p:sp>
      <p:sp>
        <p:nvSpPr>
          <p:cNvPr id="3" name="Content Placeholder 2"/>
          <p:cNvSpPr>
            <a:spLocks noGrp="1"/>
          </p:cNvSpPr>
          <p:nvPr>
            <p:ph idx="1"/>
          </p:nvPr>
        </p:nvSpPr>
        <p:spPr/>
        <p:txBody>
          <a:bodyPr vert="horz" lIns="91440" tIns="45720" rIns="91440" bIns="45720" rtlCol="0" anchor="t">
            <a:normAutofit/>
          </a:bodyPr>
          <a:lstStyle/>
          <a:p>
            <a:pPr>
              <a:buNone/>
              <a:defRPr/>
            </a:pPr>
            <a:r>
              <a:rPr lang="en-US" dirty="0"/>
              <a:t>   In the 1400s, European countries were competing with each other for </a:t>
            </a:r>
            <a:r>
              <a:rPr lang="en-US" u="sng" dirty="0"/>
              <a:t>Natural Resources</a:t>
            </a:r>
          </a:p>
          <a:p>
            <a:pPr lvl="1">
              <a:defRPr/>
            </a:pPr>
            <a:r>
              <a:rPr lang="en-US" dirty="0"/>
              <a:t>They competed for natural resources such as gold, silk, and spices</a:t>
            </a:r>
          </a:p>
          <a:p>
            <a:pPr lvl="2">
              <a:defRPr/>
            </a:pPr>
            <a:r>
              <a:rPr lang="en-US"/>
              <a:t>Spices were especially valuable</a:t>
            </a:r>
            <a:endParaRPr lang="en-US">
              <a:ea typeface="Calibri"/>
              <a:cs typeface="Calibri"/>
            </a:endParaRPr>
          </a:p>
          <a:p>
            <a:pPr lvl="2">
              <a:defRPr/>
            </a:pPr>
            <a:r>
              <a:rPr lang="en-US" dirty="0"/>
              <a:t>Many of these things could be found in India.</a:t>
            </a:r>
          </a:p>
          <a:p>
            <a:pPr lvl="2">
              <a:defRPr/>
            </a:pPr>
            <a:r>
              <a:rPr lang="en-US" dirty="0"/>
              <a:t>Traders had to travel great distances over land to get these natural resources.</a:t>
            </a:r>
          </a:p>
          <a:p>
            <a:endParaRPr lang="en-GB"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dirty="0"/>
              <a:t>Subsequent years are important to understand what really happens after the battle of </a:t>
            </a:r>
            <a:r>
              <a:rPr lang="en-GB" dirty="0" err="1"/>
              <a:t>Palashi</a:t>
            </a:r>
            <a:endParaRPr lang="en-GB" dirty="0"/>
          </a:p>
          <a:p>
            <a:r>
              <a:rPr lang="en-GB" dirty="0" err="1"/>
              <a:t>Palashi</a:t>
            </a:r>
            <a:r>
              <a:rPr lang="en-GB" dirty="0"/>
              <a:t> did not affect the </a:t>
            </a:r>
            <a:r>
              <a:rPr lang="en-GB" dirty="0" err="1"/>
              <a:t>Mughal</a:t>
            </a:r>
            <a:r>
              <a:rPr lang="en-GB" dirty="0"/>
              <a:t> sovereignty anyway, at all. </a:t>
            </a:r>
          </a:p>
          <a:p>
            <a:r>
              <a:rPr lang="en-GB" dirty="0"/>
              <a:t>For </a:t>
            </a:r>
            <a:r>
              <a:rPr lang="en-GB" dirty="0" err="1"/>
              <a:t>Mughal</a:t>
            </a:r>
            <a:r>
              <a:rPr lang="en-GB" dirty="0"/>
              <a:t> administrator, it was only a change of person on the </a:t>
            </a:r>
            <a:r>
              <a:rPr lang="en-GB" dirty="0" err="1"/>
              <a:t>gadi</a:t>
            </a:r>
            <a:r>
              <a:rPr lang="en-GB" dirty="0"/>
              <a:t>/</a:t>
            </a:r>
            <a:r>
              <a:rPr lang="en-GB" dirty="0" err="1"/>
              <a:t>masnab</a:t>
            </a:r>
            <a:r>
              <a:rPr lang="en-GB" dirty="0"/>
              <a:t> and was similar to 1712 (</a:t>
            </a:r>
            <a:r>
              <a:rPr lang="en-GB" dirty="0" err="1"/>
              <a:t>Sujauddin</a:t>
            </a:r>
            <a:r>
              <a:rPr lang="en-GB" dirty="0"/>
              <a:t> Khan) and 1739 (</a:t>
            </a:r>
            <a:r>
              <a:rPr lang="en-GB" dirty="0" err="1"/>
              <a:t>Alivardi</a:t>
            </a:r>
            <a:r>
              <a:rPr lang="en-GB" dirty="0"/>
              <a:t> Khan)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dirty="0"/>
              <a:t>The presence of foreign elements in the </a:t>
            </a:r>
            <a:r>
              <a:rPr lang="en-GB" dirty="0" err="1"/>
              <a:t>Mughal</a:t>
            </a:r>
            <a:r>
              <a:rPr lang="en-GB" dirty="0"/>
              <a:t> politics  was nothing new (</a:t>
            </a:r>
            <a:r>
              <a:rPr lang="en-GB" dirty="0" err="1"/>
              <a:t>Alivardi</a:t>
            </a:r>
            <a:r>
              <a:rPr lang="en-GB" dirty="0"/>
              <a:t>, </a:t>
            </a:r>
            <a:r>
              <a:rPr lang="en-GB" dirty="0" err="1"/>
              <a:t>Sujauddaula</a:t>
            </a:r>
            <a:r>
              <a:rPr lang="en-GB" dirty="0"/>
              <a:t> and others requited British officers, engineers, etc.)</a:t>
            </a:r>
          </a:p>
          <a:p>
            <a:r>
              <a:rPr lang="en-GB" dirty="0"/>
              <a:t>Only loyalty to the authorities were required.</a:t>
            </a:r>
          </a:p>
          <a:p>
            <a:r>
              <a:rPr lang="en-GB" dirty="0"/>
              <a:t>In the estimation of the </a:t>
            </a:r>
            <a:r>
              <a:rPr lang="en-GB" dirty="0" err="1"/>
              <a:t>Mughal</a:t>
            </a:r>
            <a:r>
              <a:rPr lang="en-GB" dirty="0"/>
              <a:t> the East India Company officials were mere merchants.</a:t>
            </a:r>
          </a:p>
          <a:p>
            <a:r>
              <a:rPr lang="en-GB" dirty="0"/>
              <a:t>As a military leader Clive well deserved to be friend of the </a:t>
            </a:r>
            <a:r>
              <a:rPr lang="en-GB" dirty="0" err="1"/>
              <a:t>Nawab</a:t>
            </a:r>
            <a:r>
              <a:rPr lang="en-GB" dirty="0"/>
              <a:t> (</a:t>
            </a:r>
            <a:r>
              <a:rPr lang="en-GB" dirty="0" err="1"/>
              <a:t>Siraj</a:t>
            </a:r>
            <a:r>
              <a:rPr lang="en-GB" dirty="0"/>
              <a:t> wrote to Clive).</a:t>
            </a:r>
          </a:p>
          <a:p>
            <a:endParaRPr lang="en-GB" dirty="0"/>
          </a:p>
          <a:p>
            <a:endParaRPr lang="en-GB" dirty="0"/>
          </a:p>
          <a:p>
            <a:endParaRPr lang="en-GB"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dirty="0"/>
              <a:t>The post-</a:t>
            </a:r>
            <a:r>
              <a:rPr lang="en-GB" dirty="0" err="1"/>
              <a:t>Palashi</a:t>
            </a:r>
            <a:r>
              <a:rPr lang="en-GB" dirty="0"/>
              <a:t> developments had inspired the Company, particularly its private trading interests, to establish British sovereignty by replacing the </a:t>
            </a:r>
            <a:r>
              <a:rPr lang="en-GB" dirty="0" err="1"/>
              <a:t>Mughal</a:t>
            </a:r>
            <a:r>
              <a:rPr lang="en-GB" dirty="0"/>
              <a:t> politics. </a:t>
            </a:r>
          </a:p>
          <a:p>
            <a:r>
              <a:rPr lang="en-GB" dirty="0"/>
              <a:t>Till 1772 (obtained </a:t>
            </a:r>
            <a:r>
              <a:rPr lang="en-GB" dirty="0" err="1"/>
              <a:t>diwani</a:t>
            </a:r>
            <a:r>
              <a:rPr lang="en-GB" dirty="0"/>
              <a:t>) and even more, the Company was hesitant about founding an eastern empire</a:t>
            </a:r>
          </a:p>
          <a:p>
            <a:r>
              <a:rPr lang="en-GB" dirty="0"/>
              <a:t>But there was a psychological preparation in 1660 (Calcutta settlement)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dirty="0"/>
              <a:t>Court of Directors Vs. Ambitious private traders and company’s officials in Bengal</a:t>
            </a:r>
          </a:p>
          <a:p>
            <a:r>
              <a:rPr lang="en-GB" dirty="0"/>
              <a:t>Peaceful commerce vs. Costly political supremacy</a:t>
            </a:r>
          </a:p>
          <a:p>
            <a:r>
              <a:rPr lang="en-GB" dirty="0"/>
              <a:t>Imperial </a:t>
            </a:r>
            <a:r>
              <a:rPr lang="en-GB" i="1" dirty="0" err="1"/>
              <a:t>farman</a:t>
            </a:r>
            <a:r>
              <a:rPr lang="en-GB" dirty="0"/>
              <a:t> (1717) was a bone of contention between the </a:t>
            </a:r>
            <a:r>
              <a:rPr lang="en-GB" dirty="0" err="1"/>
              <a:t>Nawab</a:t>
            </a:r>
            <a:r>
              <a:rPr lang="en-GB" dirty="0"/>
              <a:t> and company’s officials and that’s why company officials wanted supremacy </a:t>
            </a:r>
            <a:r>
              <a:rPr lang="en-GB" sz="2400" dirty="0"/>
              <a:t>(private traders were excluded from duty free privilege)</a:t>
            </a:r>
          </a:p>
          <a:p>
            <a:endParaRPr lang="en-GB"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10000"/>
          </a:bodyPr>
          <a:lstStyle/>
          <a:p>
            <a:r>
              <a:rPr lang="en-GB" dirty="0"/>
              <a:t>Mir </a:t>
            </a:r>
            <a:r>
              <a:rPr lang="en-GB" dirty="0" err="1"/>
              <a:t>Jafar</a:t>
            </a:r>
            <a:r>
              <a:rPr lang="en-GB" dirty="0"/>
              <a:t> the new </a:t>
            </a:r>
            <a:r>
              <a:rPr lang="en-GB" dirty="0" err="1"/>
              <a:t>Nawab</a:t>
            </a:r>
            <a:r>
              <a:rPr lang="en-GB" dirty="0"/>
              <a:t> (29 June 1757) and his problems caused more English influence in Bengal.</a:t>
            </a:r>
          </a:p>
          <a:p>
            <a:r>
              <a:rPr lang="en-GB" dirty="0"/>
              <a:t>Mir </a:t>
            </a:r>
            <a:r>
              <a:rPr lang="en-GB" dirty="0" err="1"/>
              <a:t>Jafar</a:t>
            </a:r>
            <a:r>
              <a:rPr lang="en-GB" dirty="0"/>
              <a:t> confronted many problems such as</a:t>
            </a:r>
          </a:p>
          <a:p>
            <a:pPr>
              <a:buNone/>
            </a:pPr>
            <a:r>
              <a:rPr lang="en-GB" dirty="0"/>
              <a:t>    1. Financial difficulties </a:t>
            </a:r>
            <a:r>
              <a:rPr lang="en-GB" sz="2000" dirty="0"/>
              <a:t>(plundered by Clive, etc.); </a:t>
            </a:r>
          </a:p>
          <a:p>
            <a:pPr>
              <a:buNone/>
            </a:pPr>
            <a:r>
              <a:rPr lang="en-GB" dirty="0"/>
              <a:t>    2. political challenge (supporters of </a:t>
            </a:r>
            <a:r>
              <a:rPr lang="en-GB" dirty="0" err="1"/>
              <a:t>Siraj</a:t>
            </a:r>
            <a:r>
              <a:rPr lang="en-GB" dirty="0"/>
              <a:t> such   as </a:t>
            </a:r>
            <a:r>
              <a:rPr lang="en-GB" dirty="0" err="1"/>
              <a:t>Ramnarayan</a:t>
            </a:r>
            <a:r>
              <a:rPr lang="en-GB" dirty="0"/>
              <a:t> Roy);  </a:t>
            </a:r>
          </a:p>
          <a:p>
            <a:pPr>
              <a:buNone/>
            </a:pPr>
            <a:r>
              <a:rPr lang="en-GB" dirty="0"/>
              <a:t>    3. Semi-autonomous chiefs such as </a:t>
            </a:r>
            <a:r>
              <a:rPr lang="en-GB" dirty="0" err="1"/>
              <a:t>Purnia</a:t>
            </a:r>
            <a:r>
              <a:rPr lang="en-GB" dirty="0"/>
              <a:t> and </a:t>
            </a:r>
            <a:r>
              <a:rPr lang="en-GB" dirty="0" err="1"/>
              <a:t>Midnapur</a:t>
            </a:r>
            <a:r>
              <a:rPr lang="en-GB" dirty="0"/>
              <a:t> refused to acknowledge him as </a:t>
            </a:r>
            <a:r>
              <a:rPr lang="en-GB" dirty="0" err="1"/>
              <a:t>nawab</a:t>
            </a:r>
            <a:endParaRPr lang="en-GB"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10000"/>
          </a:bodyPr>
          <a:lstStyle/>
          <a:p>
            <a:r>
              <a:rPr lang="en-GB" dirty="0"/>
              <a:t>Trouble from Emperor Shah </a:t>
            </a:r>
            <a:r>
              <a:rPr lang="en-GB" dirty="0" err="1"/>
              <a:t>Alam</a:t>
            </a:r>
            <a:r>
              <a:rPr lang="en-GB" dirty="0"/>
              <a:t> for payment </a:t>
            </a:r>
          </a:p>
          <a:p>
            <a:r>
              <a:rPr lang="en-GB" dirty="0"/>
              <a:t>The </a:t>
            </a:r>
            <a:r>
              <a:rPr lang="en-GB" dirty="0" err="1"/>
              <a:t>sepoys</a:t>
            </a:r>
            <a:r>
              <a:rPr lang="en-GB" dirty="0"/>
              <a:t> were not receiving salaries</a:t>
            </a:r>
          </a:p>
          <a:p>
            <a:r>
              <a:rPr lang="en-GB" dirty="0" err="1"/>
              <a:t>Nawab</a:t>
            </a:r>
            <a:r>
              <a:rPr lang="en-GB" dirty="0"/>
              <a:t> could not take disciplinary action against disloyal armies for Clive</a:t>
            </a:r>
          </a:p>
          <a:p>
            <a:r>
              <a:rPr lang="en-GB" dirty="0"/>
              <a:t>So, </a:t>
            </a:r>
            <a:r>
              <a:rPr lang="en-GB" dirty="0" err="1"/>
              <a:t>Nawab</a:t>
            </a:r>
            <a:r>
              <a:rPr lang="en-GB" dirty="0"/>
              <a:t> sought Company’s help</a:t>
            </a:r>
          </a:p>
          <a:p>
            <a:r>
              <a:rPr lang="en-GB" dirty="0"/>
              <a:t>English View: Help but dependency to the Company for survival</a:t>
            </a:r>
          </a:p>
          <a:p>
            <a:r>
              <a:rPr lang="en-GB" dirty="0"/>
              <a:t>In spite of his </a:t>
            </a:r>
            <a:r>
              <a:rPr lang="en-GB" dirty="0" err="1"/>
              <a:t>submissiont</a:t>
            </a:r>
            <a:r>
              <a:rPr lang="en-GB" dirty="0"/>
              <a:t> to the Company, Mir </a:t>
            </a:r>
            <a:r>
              <a:rPr lang="en-GB" dirty="0" err="1"/>
              <a:t>Jafar</a:t>
            </a:r>
            <a:r>
              <a:rPr lang="en-GB" dirty="0"/>
              <a:t> failed to hold Company’s support to him.</a:t>
            </a:r>
          </a:p>
          <a:p>
            <a:endParaRPr lang="en-GB" dirty="0"/>
          </a:p>
          <a:p>
            <a:endParaRPr lang="en-GB"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10000"/>
          </a:bodyPr>
          <a:lstStyle/>
          <a:p>
            <a:r>
              <a:rPr lang="en-GB" dirty="0"/>
              <a:t>The Company was near bankruptcy  and so they demanded more and more but </a:t>
            </a:r>
            <a:r>
              <a:rPr lang="en-GB" dirty="0" err="1"/>
              <a:t>Nawab</a:t>
            </a:r>
            <a:r>
              <a:rPr lang="en-GB" dirty="0"/>
              <a:t> was unable to pay</a:t>
            </a:r>
          </a:p>
          <a:p>
            <a:r>
              <a:rPr lang="en-GB" dirty="0"/>
              <a:t>Fort Williams demanded to cede some territories to the Company on account of his debts to them</a:t>
            </a:r>
          </a:p>
          <a:p>
            <a:r>
              <a:rPr lang="en-GB" dirty="0"/>
              <a:t>Acquisition of territorial rights in Bengal which was violation of all previous </a:t>
            </a:r>
            <a:r>
              <a:rPr lang="en-GB" dirty="0" err="1"/>
              <a:t>treties</a:t>
            </a:r>
            <a:r>
              <a:rPr lang="en-GB" dirty="0"/>
              <a:t> </a:t>
            </a:r>
          </a:p>
          <a:p>
            <a:r>
              <a:rPr lang="en-GB" dirty="0"/>
              <a:t>Mir </a:t>
            </a:r>
            <a:r>
              <a:rPr lang="en-GB" dirty="0" err="1"/>
              <a:t>Jafar</a:t>
            </a:r>
            <a:r>
              <a:rPr lang="en-GB" dirty="0"/>
              <a:t> began preparing himself for meeting these challenges </a:t>
            </a:r>
            <a:r>
              <a:rPr lang="en-GB" sz="2600" dirty="0"/>
              <a:t>(making strong army, secretly contacting French and Dutch</a:t>
            </a:r>
            <a:r>
              <a:rPr lang="en-GB" dirty="0"/>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10000"/>
          </a:bodyPr>
          <a:lstStyle/>
          <a:p>
            <a:r>
              <a:rPr lang="en-GB" dirty="0"/>
              <a:t>Fort William authorities could soon detect Mir </a:t>
            </a:r>
            <a:r>
              <a:rPr lang="en-GB" dirty="0" err="1"/>
              <a:t>Jafar’s</a:t>
            </a:r>
            <a:r>
              <a:rPr lang="en-GB" dirty="0"/>
              <a:t> design and they resolved to oust him for a more favourable </a:t>
            </a:r>
            <a:r>
              <a:rPr lang="en-GB" dirty="0" err="1"/>
              <a:t>Nawab</a:t>
            </a:r>
            <a:r>
              <a:rPr lang="en-GB" dirty="0"/>
              <a:t>.</a:t>
            </a:r>
          </a:p>
          <a:p>
            <a:r>
              <a:rPr lang="en-GB" dirty="0"/>
              <a:t>On October 20, 1760, Mir </a:t>
            </a:r>
            <a:r>
              <a:rPr lang="en-GB" dirty="0" err="1"/>
              <a:t>Qasim</a:t>
            </a:r>
            <a:r>
              <a:rPr lang="en-GB" dirty="0"/>
              <a:t> ascended the throne of </a:t>
            </a:r>
            <a:r>
              <a:rPr lang="en-GB" dirty="0" err="1"/>
              <a:t>Murshidabad</a:t>
            </a:r>
            <a:r>
              <a:rPr lang="en-GB" dirty="0"/>
              <a:t> (Bengal, Behar, and Orissa)</a:t>
            </a:r>
          </a:p>
          <a:p>
            <a:r>
              <a:rPr lang="en-GB" dirty="0"/>
              <a:t>Mir </a:t>
            </a:r>
            <a:r>
              <a:rPr lang="en-GB" dirty="0" err="1"/>
              <a:t>Qasim</a:t>
            </a:r>
            <a:r>
              <a:rPr lang="en-GB" dirty="0"/>
              <a:t> accepted the offer and signed a treaty with the Company under which the districts of Chittagong, </a:t>
            </a:r>
            <a:r>
              <a:rPr lang="en-GB" dirty="0" err="1"/>
              <a:t>Burdwan</a:t>
            </a:r>
            <a:r>
              <a:rPr lang="en-GB" dirty="0"/>
              <a:t>, and </a:t>
            </a:r>
            <a:r>
              <a:rPr lang="en-GB" dirty="0" err="1"/>
              <a:t>Midnapur</a:t>
            </a:r>
            <a:r>
              <a:rPr lang="en-GB" dirty="0"/>
              <a:t> were ceded to the Company.</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10000"/>
          </a:bodyPr>
          <a:lstStyle/>
          <a:p>
            <a:r>
              <a:rPr lang="en-GB" dirty="0"/>
              <a:t>Mir </a:t>
            </a:r>
            <a:r>
              <a:rPr lang="en-GB" dirty="0" err="1"/>
              <a:t>Qasim’s</a:t>
            </a:r>
            <a:r>
              <a:rPr lang="en-GB" dirty="0"/>
              <a:t> adventurous moves first making a pact with the British, then trying to drive them out of the country was accelerated the foundation of British rule. </a:t>
            </a:r>
          </a:p>
          <a:p>
            <a:r>
              <a:rPr lang="en-GB" dirty="0"/>
              <a:t>Mir </a:t>
            </a:r>
            <a:r>
              <a:rPr lang="en-GB" dirty="0" err="1"/>
              <a:t>Qasim</a:t>
            </a:r>
            <a:r>
              <a:rPr lang="en-GB" dirty="0"/>
              <a:t> wanted to contain the Company in the lower </a:t>
            </a:r>
            <a:r>
              <a:rPr lang="en-GB" dirty="0" err="1"/>
              <a:t>Gangetic</a:t>
            </a:r>
            <a:r>
              <a:rPr lang="en-GB" dirty="0"/>
              <a:t> region only and not allow them to spread up there political influence in the upper </a:t>
            </a:r>
            <a:r>
              <a:rPr lang="en-GB" dirty="0" err="1"/>
              <a:t>Gangetic</a:t>
            </a:r>
            <a:r>
              <a:rPr lang="en-GB" dirty="0"/>
              <a:t> region of eastern India. </a:t>
            </a:r>
          </a:p>
          <a:p>
            <a:r>
              <a:rPr lang="en-GB" dirty="0" err="1"/>
              <a:t>Nawab</a:t>
            </a:r>
            <a:r>
              <a:rPr lang="en-GB" dirty="0"/>
              <a:t> had plan to make his army and economy strong enough...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57200" y="1600200"/>
            <a:ext cx="8229600" cy="4953000"/>
          </a:xfrm>
        </p:spPr>
        <p:txBody>
          <a:bodyPr>
            <a:normAutofit/>
          </a:bodyPr>
          <a:lstStyle/>
          <a:p>
            <a:r>
              <a:rPr lang="en-GB" dirty="0"/>
              <a:t>According to his plan, he took several initiatives:</a:t>
            </a:r>
          </a:p>
          <a:p>
            <a:r>
              <a:rPr lang="en-GB" dirty="0"/>
              <a:t>Transfer the capital from </a:t>
            </a:r>
            <a:r>
              <a:rPr lang="en-GB" dirty="0" err="1"/>
              <a:t>Murshidabad</a:t>
            </a:r>
            <a:r>
              <a:rPr lang="en-GB" dirty="0"/>
              <a:t> to </a:t>
            </a:r>
            <a:r>
              <a:rPr lang="en-GB" dirty="0" err="1"/>
              <a:t>Mungher</a:t>
            </a:r>
            <a:r>
              <a:rPr lang="en-GB" dirty="0"/>
              <a:t> (hilly land)</a:t>
            </a:r>
          </a:p>
          <a:p>
            <a:r>
              <a:rPr lang="en-GB" dirty="0"/>
              <a:t>Allow no British to reside in the new capitals</a:t>
            </a:r>
          </a:p>
          <a:p>
            <a:r>
              <a:rPr lang="en-GB" dirty="0"/>
              <a:t>Strengthen the state finance and modernise the army </a:t>
            </a:r>
          </a:p>
          <a:p>
            <a:r>
              <a:rPr lang="en-GB" dirty="0"/>
              <a:t>Expel disloyal elements from his administration and so forth. </a:t>
            </a:r>
          </a:p>
          <a:p>
            <a:pPr>
              <a:buNone/>
            </a:pP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905000"/>
          </a:xfrm>
        </p:spPr>
        <p:txBody>
          <a:bodyPr>
            <a:normAutofit fontScale="90000"/>
          </a:bodyPr>
          <a:lstStyle/>
          <a:p>
            <a:pPr algn="l">
              <a:defRPr/>
            </a:pPr>
            <a:r>
              <a:rPr lang="en-US" sz="2700" dirty="0"/>
              <a:t>Transporting goods across these great distances was costly.</a:t>
            </a:r>
            <a:br>
              <a:rPr lang="en-US" sz="2700" dirty="0"/>
            </a:br>
            <a:r>
              <a:rPr lang="en-US" sz="2700" dirty="0"/>
              <a:t>Everyone along the way had to be paid and wanted to earn a profit.</a:t>
            </a:r>
            <a:br>
              <a:rPr lang="en-US" sz="2700" dirty="0"/>
            </a:br>
            <a:r>
              <a:rPr lang="en-US" sz="2700" dirty="0"/>
              <a:t>By the time the spices and goods reached Europe, they had to be sold at extremely high prices.</a:t>
            </a:r>
            <a:br>
              <a:rPr lang="en-US" sz="2400" dirty="0"/>
            </a:br>
            <a:endParaRPr lang="en-GB" sz="2400" dirty="0"/>
          </a:p>
        </p:txBody>
      </p:sp>
      <p:pic>
        <p:nvPicPr>
          <p:cNvPr id="4" name="Picture 5" descr="spice_route"/>
          <p:cNvPicPr>
            <a:picLocks noGrp="1" noChangeAspect="1" noChangeArrowheads="1"/>
          </p:cNvPicPr>
          <p:nvPr>
            <p:ph idx="1"/>
          </p:nvPr>
        </p:nvPicPr>
        <p:blipFill>
          <a:blip r:embed="rId2"/>
          <a:srcRect/>
          <a:stretch>
            <a:fillRect/>
          </a:stretch>
        </p:blipFill>
        <p:spPr bwMode="auto">
          <a:xfrm>
            <a:off x="457200" y="2286000"/>
            <a:ext cx="8305800" cy="457200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20000"/>
          </a:bodyPr>
          <a:lstStyle/>
          <a:p>
            <a:r>
              <a:rPr lang="en-GB" dirty="0"/>
              <a:t>“Mir </a:t>
            </a:r>
            <a:r>
              <a:rPr lang="en-GB" dirty="0" err="1"/>
              <a:t>Qasim</a:t>
            </a:r>
            <a:r>
              <a:rPr lang="en-GB" dirty="0"/>
              <a:t> belongs to those unlucky class of rulers in history who failed to achieve their goals and were swept away by circumstances in spite of their great talents, abilities and leadership.”</a:t>
            </a:r>
          </a:p>
          <a:p>
            <a:r>
              <a:rPr lang="en-GB" dirty="0"/>
              <a:t>He invited the Company to operate their trade in this country strictly in accordance with the treaties made between the </a:t>
            </a:r>
            <a:r>
              <a:rPr lang="en-GB" dirty="0" err="1"/>
              <a:t>Nawab</a:t>
            </a:r>
            <a:r>
              <a:rPr lang="en-GB" dirty="0"/>
              <a:t> and the company. It was indeed unacceptable to the Company’s servants. </a:t>
            </a:r>
          </a:p>
          <a:p>
            <a:r>
              <a:rPr lang="en-GB" dirty="0"/>
              <a:t>So, deteriorating relationship between </a:t>
            </a:r>
            <a:r>
              <a:rPr lang="en-GB" dirty="0" err="1"/>
              <a:t>nawab</a:t>
            </a:r>
            <a:r>
              <a:rPr lang="en-GB" dirty="0"/>
              <a:t> and the Company. </a:t>
            </a:r>
          </a:p>
          <a:p>
            <a:pPr>
              <a:buNone/>
            </a:pPr>
            <a:endParaRPr lang="en-GB"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85000" lnSpcReduction="20000"/>
          </a:bodyPr>
          <a:lstStyle/>
          <a:p>
            <a:r>
              <a:rPr lang="en-GB" dirty="0"/>
              <a:t>Mir </a:t>
            </a:r>
            <a:r>
              <a:rPr lang="en-GB" dirty="0" err="1"/>
              <a:t>Qasim</a:t>
            </a:r>
            <a:r>
              <a:rPr lang="en-GB" dirty="0"/>
              <a:t> abolishes internal duty</a:t>
            </a:r>
          </a:p>
          <a:p>
            <a:r>
              <a:rPr lang="en-GB" dirty="0"/>
              <a:t>From 1760to 1762 there were constant conflicts</a:t>
            </a:r>
          </a:p>
          <a:p>
            <a:r>
              <a:rPr lang="en-GB" dirty="0"/>
              <a:t>The battle of </a:t>
            </a:r>
            <a:r>
              <a:rPr lang="en-GB" dirty="0" err="1"/>
              <a:t>Baxur</a:t>
            </a:r>
            <a:r>
              <a:rPr lang="en-GB" dirty="0"/>
              <a:t>, 23 October 1764 (Mir </a:t>
            </a:r>
            <a:r>
              <a:rPr lang="en-GB" dirty="0" err="1"/>
              <a:t>Qasim</a:t>
            </a:r>
            <a:r>
              <a:rPr lang="en-GB" dirty="0"/>
              <a:t>, </a:t>
            </a:r>
            <a:r>
              <a:rPr lang="en-GB" dirty="0" err="1"/>
              <a:t>nawab</a:t>
            </a:r>
            <a:r>
              <a:rPr lang="en-GB" dirty="0"/>
              <a:t> of Oudh, and emperor of Delhi vs. The Company)</a:t>
            </a:r>
          </a:p>
          <a:p>
            <a:r>
              <a:rPr lang="en-GB" dirty="0"/>
              <a:t>The battle proved that it was not the number but quality of soldiers and weapons which were decisive factors. </a:t>
            </a:r>
          </a:p>
          <a:p>
            <a:r>
              <a:rPr lang="en-GB" dirty="0"/>
              <a:t>Anglo-</a:t>
            </a:r>
            <a:r>
              <a:rPr lang="en-GB" dirty="0" err="1"/>
              <a:t>Mughal</a:t>
            </a:r>
            <a:r>
              <a:rPr lang="en-GB" dirty="0"/>
              <a:t> joint administration (1756-1772)</a:t>
            </a:r>
          </a:p>
          <a:p>
            <a:r>
              <a:rPr lang="en-GB" dirty="0"/>
              <a:t>On 27 April 1772 Company abolished the post </a:t>
            </a:r>
            <a:r>
              <a:rPr lang="en-GB" dirty="0" err="1"/>
              <a:t>naib</a:t>
            </a:r>
            <a:r>
              <a:rPr lang="en-GB" dirty="0"/>
              <a:t> </a:t>
            </a:r>
            <a:r>
              <a:rPr lang="en-GB" dirty="0" err="1"/>
              <a:t>diwan</a:t>
            </a:r>
            <a:r>
              <a:rPr lang="en-GB" dirty="0"/>
              <a:t> and the Company took over </a:t>
            </a:r>
            <a:r>
              <a:rPr lang="en-GB" dirty="0" err="1"/>
              <a:t>diwani</a:t>
            </a:r>
            <a:r>
              <a:rPr lang="en-GB" dirty="0"/>
              <a:t> administration directly in its hand.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Debate on sovereignty</a:t>
            </a:r>
            <a:br>
              <a:rPr lang="en-GB" dirty="0"/>
            </a:br>
            <a:endParaRPr lang="en-GB" dirty="0"/>
          </a:p>
        </p:txBody>
      </p:sp>
      <p:sp>
        <p:nvSpPr>
          <p:cNvPr id="3" name="Content Placeholder 2"/>
          <p:cNvSpPr>
            <a:spLocks noGrp="1"/>
          </p:cNvSpPr>
          <p:nvPr>
            <p:ph idx="1"/>
          </p:nvPr>
        </p:nvSpPr>
        <p:spPr/>
        <p:txBody>
          <a:bodyPr/>
          <a:lstStyle/>
          <a:p>
            <a:r>
              <a:rPr lang="en-GB" dirty="0"/>
              <a:t>Who was the ‘king of Bengal’? The </a:t>
            </a:r>
            <a:r>
              <a:rPr lang="en-GB" dirty="0" err="1"/>
              <a:t>Nawab</a:t>
            </a:r>
            <a:r>
              <a:rPr lang="en-GB" dirty="0"/>
              <a:t> or the Company?</a:t>
            </a:r>
          </a:p>
          <a:p>
            <a:r>
              <a:rPr lang="en-GB" dirty="0"/>
              <a:t>Until 1772, Reza Khan? </a:t>
            </a:r>
          </a:p>
          <a:p>
            <a:r>
              <a:rPr lang="en-GB" dirty="0"/>
              <a:t>The Regulating Act (1773)</a:t>
            </a:r>
          </a:p>
          <a:p>
            <a:r>
              <a:rPr lang="en-GB" dirty="0"/>
              <a:t>The Pitt’s India Act (1784)</a:t>
            </a:r>
          </a:p>
          <a:p>
            <a:pPr>
              <a:buNone/>
            </a:pPr>
            <a:endParaRPr lang="en-GB"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Thank You!</a:t>
            </a:r>
          </a:p>
        </p:txBody>
      </p:sp>
      <p:sp>
        <p:nvSpPr>
          <p:cNvPr id="3" name="Content Placeholder 2"/>
          <p:cNvSpPr>
            <a:spLocks noGrp="1"/>
          </p:cNvSpPr>
          <p:nvPr>
            <p:ph idx="1"/>
          </p:nvPr>
        </p:nvSpPr>
        <p:spPr/>
        <p:txBody>
          <a:bodyPr/>
          <a:lstStyle/>
          <a:p>
            <a:pPr>
              <a:buNone/>
            </a:pPr>
            <a:endParaRPr lang="en-GB" dirty="0"/>
          </a:p>
          <a:p>
            <a:pPr>
              <a:buNone/>
            </a:pPr>
            <a:endParaRPr lang="en-GB" dirty="0"/>
          </a:p>
          <a:p>
            <a:pPr>
              <a:buNone/>
            </a:pPr>
            <a:endParaRPr lang="en-GB" dirty="0"/>
          </a:p>
          <a:p>
            <a:pPr>
              <a:buNone/>
            </a:pPr>
            <a:endParaRPr lang="en-GB" dirty="0"/>
          </a:p>
          <a:p>
            <a:pPr algn="ctr">
              <a:buNone/>
            </a:pPr>
            <a:r>
              <a:rPr lang="en-GB" dirty="0"/>
              <a:t>Thank you!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a:t>Gold</a:t>
            </a:r>
          </a:p>
        </p:txBody>
      </p:sp>
      <p:sp>
        <p:nvSpPr>
          <p:cNvPr id="3" name="Content Placeholder 2"/>
          <p:cNvSpPr>
            <a:spLocks noGrp="1"/>
          </p:cNvSpPr>
          <p:nvPr>
            <p:ph idx="1"/>
          </p:nvPr>
        </p:nvSpPr>
        <p:spPr/>
        <p:txBody>
          <a:bodyPr/>
          <a:lstStyle/>
          <a:p>
            <a:pPr>
              <a:defRPr/>
            </a:pPr>
            <a:r>
              <a:rPr lang="en-US" dirty="0"/>
              <a:t>European Merchants knew that if they would trade directly with people in Asia, they could make enormous profits.</a:t>
            </a:r>
          </a:p>
          <a:p>
            <a:pPr>
              <a:buNone/>
              <a:defRPr/>
            </a:pPr>
            <a:endParaRPr lang="en-US" dirty="0"/>
          </a:p>
          <a:p>
            <a:pPr>
              <a:defRPr/>
            </a:pPr>
            <a:r>
              <a:rPr lang="en-US" dirty="0"/>
              <a:t>In the 1400s, Europeans began searching for a sea route to Asia.</a:t>
            </a:r>
          </a:p>
          <a:p>
            <a:pPr>
              <a:buNone/>
            </a:pP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Picture 5" descr="LR004302"/>
          <p:cNvPicPr>
            <a:picLocks noGrp="1" noChangeAspect="1" noChangeArrowheads="1"/>
          </p:cNvPicPr>
          <p:nvPr>
            <p:ph idx="1"/>
          </p:nvPr>
        </p:nvPicPr>
        <p:blipFill>
          <a:blip r:embed="rId2"/>
          <a:srcRect/>
          <a:stretch>
            <a:fillRect/>
          </a:stretch>
        </p:blipFill>
        <p:spPr>
          <a:xfrm>
            <a:off x="1447800" y="1600201"/>
            <a:ext cx="6858000" cy="4876800"/>
          </a:xfr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a:t>God</a:t>
            </a:r>
          </a:p>
        </p:txBody>
      </p:sp>
      <p:sp>
        <p:nvSpPr>
          <p:cNvPr id="3" name="Content Placeholder 2"/>
          <p:cNvSpPr>
            <a:spLocks noGrp="1"/>
          </p:cNvSpPr>
          <p:nvPr>
            <p:ph idx="1"/>
          </p:nvPr>
        </p:nvSpPr>
        <p:spPr/>
        <p:txBody>
          <a:bodyPr/>
          <a:lstStyle/>
          <a:p>
            <a:pPr>
              <a:defRPr/>
            </a:pPr>
            <a:r>
              <a:rPr lang="en-US" sz="3600" dirty="0"/>
              <a:t> Some Europeans believed it was their duty to spread the </a:t>
            </a:r>
            <a:r>
              <a:rPr lang="en-US" sz="3600" u="sng" dirty="0"/>
              <a:t>Christian</a:t>
            </a:r>
            <a:r>
              <a:rPr lang="en-US" sz="3600" dirty="0"/>
              <a:t> faith throughout the world.</a:t>
            </a:r>
          </a:p>
          <a:p>
            <a:pPr lvl="1">
              <a:defRPr/>
            </a:pPr>
            <a:r>
              <a:rPr lang="en-US" dirty="0"/>
              <a:t>They felt that they could convert the Native people they met in their journeys into Christians.</a:t>
            </a:r>
          </a:p>
          <a:p>
            <a:r>
              <a:rPr lang="en-GB" dirty="0"/>
              <a:t>“Cross and flag followed each ether”</a:t>
            </a:r>
          </a:p>
          <a:p>
            <a:r>
              <a:rPr lang="en-GB" dirty="0"/>
              <a:t>Missionaries worked for colonization process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a:t>Glory</a:t>
            </a:r>
          </a:p>
        </p:txBody>
      </p:sp>
      <p:sp>
        <p:nvSpPr>
          <p:cNvPr id="3" name="Content Placeholder 2"/>
          <p:cNvSpPr>
            <a:spLocks noGrp="1"/>
          </p:cNvSpPr>
          <p:nvPr>
            <p:ph idx="1"/>
          </p:nvPr>
        </p:nvSpPr>
        <p:spPr/>
        <p:txBody>
          <a:bodyPr/>
          <a:lstStyle/>
          <a:p>
            <a:pPr>
              <a:lnSpc>
                <a:spcPct val="90000"/>
              </a:lnSpc>
              <a:defRPr/>
            </a:pPr>
            <a:r>
              <a:rPr lang="en-US" sz="2800" dirty="0"/>
              <a:t>As Europeans began exploring the world, they began settling </a:t>
            </a:r>
            <a:r>
              <a:rPr lang="en-US" sz="2800" u="sng" dirty="0"/>
              <a:t>Colonies</a:t>
            </a:r>
            <a:r>
              <a:rPr lang="en-US" sz="2800" dirty="0"/>
              <a:t>.</a:t>
            </a:r>
          </a:p>
          <a:p>
            <a:pPr lvl="1">
              <a:lnSpc>
                <a:spcPct val="90000"/>
              </a:lnSpc>
              <a:defRPr/>
            </a:pPr>
            <a:r>
              <a:rPr lang="en-US" dirty="0"/>
              <a:t>Colonizing new areas added to a country’s territory (more natural resources, more wealth)</a:t>
            </a:r>
          </a:p>
          <a:p>
            <a:pPr lvl="1">
              <a:lnSpc>
                <a:spcPct val="90000"/>
              </a:lnSpc>
              <a:defRPr/>
            </a:pPr>
            <a:r>
              <a:rPr lang="en-US" dirty="0"/>
              <a:t>Colonizing also opened </a:t>
            </a:r>
            <a:r>
              <a:rPr lang="en-US" u="sng" dirty="0"/>
              <a:t>new markets</a:t>
            </a:r>
          </a:p>
          <a:p>
            <a:pPr lvl="2">
              <a:lnSpc>
                <a:spcPct val="90000"/>
              </a:lnSpc>
              <a:defRPr/>
            </a:pPr>
            <a:r>
              <a:rPr lang="en-US" sz="2800" dirty="0"/>
              <a:t>European countries could sell things to the people in these areas and make even more money</a:t>
            </a:r>
          </a:p>
          <a:p>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ccda0397-d1cc-49e6-9ca9-c0a167e49c13">
      <Terms xmlns="http://schemas.microsoft.com/office/infopath/2007/PartnerControls"/>
    </lcf76f155ced4ddcb4097134ff3c332f>
    <TaxCatchAll xmlns="7255c6f0-b364-4621-a5fb-9906202e67d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9963C3EF55DC24284ACEF8BF50AE43F" ma:contentTypeVersion="10" ma:contentTypeDescription="Create a new document." ma:contentTypeScope="" ma:versionID="ffa4969e42106a954f00e7895380d383">
  <xsd:schema xmlns:xsd="http://www.w3.org/2001/XMLSchema" xmlns:xs="http://www.w3.org/2001/XMLSchema" xmlns:p="http://schemas.microsoft.com/office/2006/metadata/properties" xmlns:ns2="ccda0397-d1cc-49e6-9ca9-c0a167e49c13" xmlns:ns3="7255c6f0-b364-4621-a5fb-9906202e67d8" targetNamespace="http://schemas.microsoft.com/office/2006/metadata/properties" ma:root="true" ma:fieldsID="c64c64e828d3cb6c64a103041529d2df" ns2:_="" ns3:_="">
    <xsd:import namespace="ccda0397-d1cc-49e6-9ca9-c0a167e49c13"/>
    <xsd:import namespace="7255c6f0-b364-4621-a5fb-9906202e67d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da0397-d1cc-49e6-9ca9-c0a167e49c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dc387e96-56ce-4293-9bf0-c5d3fd96f7ac"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255c6f0-b364-4621-a5fb-9906202e67d8"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eb01d093-d8c0-4741-bf3d-2f0809939e65}" ma:internalName="TaxCatchAll" ma:showField="CatchAllData" ma:web="7255c6f0-b364-4621-a5fb-9906202e67d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9FBB5C5-AA42-4AEA-9CFC-E168F2900556}">
  <ds:schemaRefs>
    <ds:schemaRef ds:uri="http://schemas.microsoft.com/sharepoint/v3/contenttype/forms"/>
  </ds:schemaRefs>
</ds:datastoreItem>
</file>

<file path=customXml/itemProps2.xml><?xml version="1.0" encoding="utf-8"?>
<ds:datastoreItem xmlns:ds="http://schemas.openxmlformats.org/officeDocument/2006/customXml" ds:itemID="{7AE2F820-FFE9-43C5-8571-6D6FEA4B8D37}">
  <ds:schemaRefs>
    <ds:schemaRef ds:uri="http://schemas.microsoft.com/office/2006/metadata/properties"/>
    <ds:schemaRef ds:uri="http://schemas.microsoft.com/office/infopath/2007/PartnerControls"/>
    <ds:schemaRef ds:uri="ccda0397-d1cc-49e6-9ca9-c0a167e49c13"/>
    <ds:schemaRef ds:uri="7255c6f0-b364-4621-a5fb-9906202e67d8"/>
  </ds:schemaRefs>
</ds:datastoreItem>
</file>

<file path=customXml/itemProps3.xml><?xml version="1.0" encoding="utf-8"?>
<ds:datastoreItem xmlns:ds="http://schemas.openxmlformats.org/officeDocument/2006/customXml" ds:itemID="{C3C3733B-54E2-42CF-A25E-D70E52E768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da0397-d1cc-49e6-9ca9-c0a167e49c13"/>
    <ds:schemaRef ds:uri="7255c6f0-b364-4621-a5fb-9906202e67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693</TotalTime>
  <Words>2658</Words>
  <Application>Microsoft Office PowerPoint</Application>
  <PresentationFormat>On-screen Show (4:3)</PresentationFormat>
  <Paragraphs>231</Paragraphs>
  <Slides>53</Slides>
  <Notes>1</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Foundation of Colonial Rule in Bengal: Was it Inevitable? </vt:lpstr>
      <vt:lpstr>PowerPoint Presentation</vt:lpstr>
      <vt:lpstr>3 Gs</vt:lpstr>
      <vt:lpstr>Gold</vt:lpstr>
      <vt:lpstr>Transporting goods across these great distances was costly. Everyone along the way had to be paid and wanted to earn a profit. By the time the spices and goods reached Europe, they had to be sold at extremely high prices. </vt:lpstr>
      <vt:lpstr>Gold</vt:lpstr>
      <vt:lpstr>PowerPoint Presentation</vt:lpstr>
      <vt:lpstr>God</vt:lpstr>
      <vt:lpstr>Glory</vt:lpstr>
      <vt:lpstr>Glory</vt:lpstr>
      <vt:lpstr>Motives for British Colonization</vt:lpstr>
      <vt:lpstr>PowerPoint Presentation</vt:lpstr>
      <vt:lpstr>Cloth Making</vt:lpstr>
      <vt:lpstr>Foreign Commerce</vt:lpstr>
      <vt:lpstr>Opportunities in ‘New World’</vt:lpstr>
      <vt:lpstr>Industrial Revolution: opportunities and challenges</vt:lpstr>
      <vt:lpstr>PowerPoint Presentation</vt:lpstr>
      <vt:lpstr>PowerPoint Presentation</vt:lpstr>
      <vt:lpstr>Great powers interested in colonialism</vt:lpstr>
      <vt:lpstr>Britain</vt:lpstr>
      <vt:lpstr>France</vt:lpstr>
      <vt:lpstr>What were the causes of European exploration and colonization?</vt:lpstr>
      <vt:lpstr>The scientific revolution</vt:lpstr>
      <vt:lpstr>Results of the Renaissance and the Scientific revolution</vt:lpstr>
      <vt:lpstr>PowerPoint Presentation</vt:lpstr>
      <vt:lpstr>PowerPoint Presentation</vt:lpstr>
      <vt:lpstr>PowerPoint Presentation</vt:lpstr>
      <vt:lpstr>PowerPoint Presentation</vt:lpstr>
      <vt:lpstr>Palace coup in Suba Bangla:</vt:lpstr>
      <vt:lpstr>Some important events: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Debate on sovereignty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Teacher</cp:lastModifiedBy>
  <cp:revision>65</cp:revision>
  <dcterms:created xsi:type="dcterms:W3CDTF">2006-08-16T00:00:00Z</dcterms:created>
  <dcterms:modified xsi:type="dcterms:W3CDTF">2023-07-07T11:49:15Z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0x010100B9963C3EF55DC24284ACEF8BF50AE43F</vt:lpwstr>
  </property>
  <property fmtid="{D5CDD505-2E9C-101B-9397-08002B2CF9AE}" pid="3" name="MediaServiceImageTags">
    <vt:lpwstr/>
  </property>
</Properties>
</file>