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1581EE-DB51-4A6C-A73F-AC441E027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75F6FF7-A058-466D-99C7-3E847E573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714F59F-F13F-4C5F-8477-AB2807A7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11/16/2021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29CBD1B-4CA3-4EFE-A78D-842D563B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6699B8-56E8-47F6-958B-615CB6C8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681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1518FA-E2EB-4EE3-A3E1-5B150E8F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73E8370-EDF5-43B4-A52B-70B76DAE2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B5023A-A85F-4963-AF80-2C8D1ACE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11/16/2021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66FB2CD-F0A3-4AF9-B59B-9773F433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8F1DFC3-C961-41C7-9928-41A7D22A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01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EFBD2E6-2476-46A5-856F-6716B3DD3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5BCD8CD-6EA0-45F7-8392-B6C09AAD1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97E23CA-177E-4411-9005-9724A48F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11/16/2021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0D49EBA-5DDC-4FDE-B363-B621D7E0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6738D47-03A4-4E62-B040-8249E7E9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474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A91BB8-983C-4B16-BE4C-8F7FD28E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A038B3-B7AB-4A54-A18D-1EC3A8937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263C105-5750-4CE8-B3F3-676403C5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11/16/2021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2173F99-7EA7-40EF-87B6-36370A05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DE12F7-76C9-4528-AF50-83A7F7AE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870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D1E22A-83BF-4EA4-ADAF-C460B49A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06BB2C1-8B40-421E-A2D9-AE6F2CBD6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BFB334-2BCC-48F8-9411-C38A93FF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11/16/2021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B0992D-E96D-4B82-AA53-AF9B4BFB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F825346-B64F-4666-A380-2C4E1C0D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020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0D42E2-D2FD-4016-8978-A7F4F18C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07AC8D-C357-40B5-A9AA-BD2F9C65C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6478178-4065-40E9-82F6-8B7F09C55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FE62980-94C3-4F65-94CC-F8822512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11/16/2021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3A3CA57-59FD-4D67-A75F-39B603C9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C11E069-AD62-4138-B34B-240C3702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446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495491-01A1-46E1-A3FB-C2C23570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14A76D1-4C53-45DC-80AF-9AB6E7F68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625D348-460D-4A31-8B93-F08C2822D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376A8C8-E5FD-4091-B6D2-5CDF33515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E593EDE-9F20-4B6C-B2A3-0109A160F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B87E660-CFF8-4145-8EC3-10651279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11/16/2021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AD48383-E144-4B56-BA15-2E1E3739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E91B49A-7790-491E-8F5E-85AD8872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588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C33FD3-11A4-4E5D-8E93-3D3152E9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C265D01-F323-4664-9837-57BE5043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11/16/2021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7FE3361-B13B-4DAF-BAA2-8C453361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FAC0771-F34F-4A24-B016-97F0539E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845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0A9025C-D1F2-4247-8302-7F8B1A56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11/16/2021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947020E-332E-4D0B-8B85-9E8DC25C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5B4F2C4-BCD0-4316-8BDA-59FA27DD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062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BAE7DD-EA3F-4975-ACB8-859EA10C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20C639F-71BD-4DB2-881B-531A569B3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F2E7E2E-5767-4F85-93AD-5610984CC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F0ACA17-17AA-47C3-9808-EE7D5943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11/16/2021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FF2C720-F032-41C6-96B8-87F62881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0CC1B72-7AED-458D-ABCF-0F92BB1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518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677FCB-2225-4FA8-A6B0-DA97A7A3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56DE7B6-3A82-40EE-B128-D733DC68A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2E3E486-6E86-4F94-AD16-FC81486E5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FD55455-D82D-4517-846B-60BC4CE5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F1EB2-CB17-4A79-9466-7C3708736DBA}" type="datetimeFigureOut">
              <a:rPr lang="en-IL" smtClean="0"/>
              <a:t>11/16/2021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30EDFDF-668F-4BD0-A4EA-C1D5E808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4253DFA-F8BD-4C67-95D0-CE114342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669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2AA0D3A-78F6-4E5B-B66A-2CDA7971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FC63968-37FE-4500-B1FF-CD12C034E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9C39A0B-20BC-4334-BFE9-100F0AAB7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F1EB2-CB17-4A79-9466-7C3708736DBA}" type="datetimeFigureOut">
              <a:rPr lang="en-IL" smtClean="0"/>
              <a:t>11/16/2021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33A6497-6710-4695-BA48-25B811B7A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FAF2AF4-97EF-4AAC-B4E9-F2F9E5B43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EA166-AC84-4A4B-A48A-3BA23262A90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641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620F52-A08D-4D5D-9E3B-AD88C69D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93" y="772318"/>
            <a:ext cx="12109807" cy="1655763"/>
          </a:xfrm>
        </p:spPr>
        <p:txBody>
          <a:bodyPr>
            <a:noAutofit/>
          </a:bodyPr>
          <a:lstStyle/>
          <a:p>
            <a:pPr rtl="0"/>
            <a:r>
              <a:rPr lang="en-US" sz="4400" dirty="0"/>
              <a:t>Learning a High-Precision Robotic Assembly Task Using Pose Estimation from Simulated Depth Images</a:t>
            </a:r>
            <a:endParaRPr lang="en-IL" sz="44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0B04439-E805-414F-B2EB-3DAB32256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9757" y="2774158"/>
            <a:ext cx="9144000" cy="1655762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Litvak, Y.,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Biess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&amp; Bar-Hillel, A. (2019, May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ICRA).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‏</a:t>
            </a:r>
            <a:endParaRPr lang="en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A0C787B-1BE7-43B7-B515-2B9D5617C6C1}"/>
              </a:ext>
            </a:extLst>
          </p:cNvPr>
          <p:cNvSpPr txBox="1"/>
          <p:nvPr/>
        </p:nvSpPr>
        <p:spPr>
          <a:xfrm>
            <a:off x="657546" y="4058292"/>
            <a:ext cx="10736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dirty="0"/>
              <a:t>Presented By: Guy </a:t>
            </a:r>
            <a:r>
              <a:rPr lang="en-US" sz="4000" dirty="0" err="1"/>
              <a:t>Farjon</a:t>
            </a:r>
            <a:r>
              <a:rPr lang="en-US" sz="4000" dirty="0"/>
              <a:t>, Amit Cohen, Nitzan Levy</a:t>
            </a:r>
            <a:endParaRPr lang="en-IL" sz="4000" dirty="0"/>
          </a:p>
        </p:txBody>
      </p:sp>
    </p:spTree>
    <p:extLst>
      <p:ext uri="{BB962C8B-B14F-4D97-AF65-F5344CB8AC3E}">
        <p14:creationId xmlns:p14="http://schemas.microsoft.com/office/powerpoint/2010/main" val="160895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E3D21F-B18E-4448-BDA6-346E5FE8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Robotic Agenda 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1BB68E7-9174-4CFC-B941-75FA212BD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l" rtl="0"/>
            <a:r>
              <a:rPr lang="en-US" sz="3600" dirty="0"/>
              <a:t>Siemens Innovation Challenge (SIC) – solving a generic assembly task with flexible conditions</a:t>
            </a:r>
          </a:p>
          <a:p>
            <a:pPr algn="l" rtl="0"/>
            <a:r>
              <a:rPr lang="en-US" sz="3600" dirty="0"/>
              <a:t>Overcoming related works constraints</a:t>
            </a:r>
          </a:p>
          <a:p>
            <a:pPr algn="l" rtl="0"/>
            <a:r>
              <a:rPr lang="en-US" sz="3600" dirty="0"/>
              <a:t>Assembly task as a pose estimation problem</a:t>
            </a:r>
          </a:p>
          <a:p>
            <a:pPr lvl="1" algn="l" rtl="0"/>
            <a:r>
              <a:rPr lang="en-US" sz="3200" dirty="0"/>
              <a:t>Coarse and refined pose estimation</a:t>
            </a:r>
          </a:p>
          <a:p>
            <a:pPr lvl="1" algn="l" rtl="0"/>
            <a:r>
              <a:rPr lang="en-US" sz="3200" dirty="0"/>
              <a:t>Bridging the simulation-reality gap</a:t>
            </a:r>
          </a:p>
          <a:p>
            <a:pPr lvl="1" algn="l" rtl="0"/>
            <a:r>
              <a:rPr lang="en-US" sz="3200" dirty="0"/>
              <a:t>Fusing the components to the final assembly</a:t>
            </a:r>
          </a:p>
          <a:p>
            <a:pPr algn="l" rtl="0"/>
            <a:r>
              <a:rPr lang="en-US" sz="3600" dirty="0"/>
              <a:t>Results</a:t>
            </a:r>
          </a:p>
          <a:p>
            <a:pPr lvl="1" algn="l" rt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436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EA5A88-DC2B-4AAA-A2AE-0A645638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SIC – HW, SW and Components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4179B8-84E8-4344-8BFF-6F0A1A140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2564" cy="4351338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SIC – A task in which a robot needs to assemble a gear-like                                 mechanism with high precision into an operating system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The environment contains the KUKA LBR IIWA 14 R820, SAKE ROBOTICS EZGripper and an Intel RealSense D415 depth camera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The software which was developed in ROS ecosystem, consists of                          a motion planner named </a:t>
            </a:r>
            <a:r>
              <a:rPr lang="en-US" dirty="0" err="1"/>
              <a:t>Moveit</a:t>
            </a:r>
            <a:r>
              <a:rPr lang="en-US" dirty="0"/>
              <a:t>! A pose estimation process using python with TensorFlow, And Gazebo simulation environment.</a:t>
            </a:r>
          </a:p>
          <a:p>
            <a:pPr algn="l" rtl="0"/>
            <a:r>
              <a:rPr lang="en-US" dirty="0"/>
              <a:t>Up until this experiment, solvers assumed a predefined location of each part. This experiment now uses perception to eliminate this assumption.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5" name="Picture 53">
            <a:extLst>
              <a:ext uri="{FF2B5EF4-FFF2-40B4-BE49-F238E27FC236}">
                <a16:creationId xmlns:a16="http://schemas.microsoft.com/office/drawing/2014/main" id="{F2FA3E04-8D56-4572-84C6-9DFDCC8F8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5949" y="1755980"/>
            <a:ext cx="1045624" cy="105177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BAA059FB-9D2B-44D9-8811-81A3FD81A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403" y="1940497"/>
            <a:ext cx="1175546" cy="68274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2E61A6C-A443-448A-9C5D-56509B2E02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598" r="75634"/>
          <a:stretch/>
        </p:blipFill>
        <p:spPr>
          <a:xfrm>
            <a:off x="10835436" y="2922628"/>
            <a:ext cx="1036728" cy="150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7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CD09-D57B-468C-A382-371B2A4F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6DD66-4050-4406-8766-6D3E3F1C1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Creating synthetic depth images in simulation</a:t>
            </a:r>
          </a:p>
          <a:p>
            <a:pPr algn="l" rtl="0"/>
            <a:r>
              <a:rPr lang="en-US" dirty="0"/>
              <a:t>Training a pose estimation pipeline based on deep convolutional neural networks</a:t>
            </a:r>
          </a:p>
          <a:p>
            <a:pPr algn="l" rtl="0"/>
            <a:r>
              <a:rPr lang="en-US" dirty="0"/>
              <a:t>Estimating the parts’ poses in reality, using a camera mounted near the robot’s end-effector</a:t>
            </a:r>
          </a:p>
          <a:p>
            <a:pPr algn="l" rtl="0"/>
            <a:r>
              <a:rPr lang="en-US" dirty="0"/>
              <a:t>Calculating pick-and-place motions based on the estimated poses</a:t>
            </a:r>
          </a:p>
        </p:txBody>
      </p:sp>
    </p:spTree>
    <p:extLst>
      <p:ext uri="{BB962C8B-B14F-4D97-AF65-F5344CB8AC3E}">
        <p14:creationId xmlns:p14="http://schemas.microsoft.com/office/powerpoint/2010/main" val="86237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5EF7-877B-4D2C-AEDF-1BBFC014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551D-272A-4156-9093-FDD778B14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Total of 30 experiments.</a:t>
            </a:r>
          </a:p>
          <a:p>
            <a:pPr algn="l" rtl="0"/>
            <a:r>
              <a:rPr lang="en-US" dirty="0"/>
              <a:t>Pose estimation resulted in an average translational accuracy of 2.14mm and a rotational accuracy of 1.09 degrees.</a:t>
            </a:r>
          </a:p>
          <a:p>
            <a:pPr algn="l" rtl="0"/>
            <a:r>
              <a:rPr lang="en-US" dirty="0"/>
              <a:t>Out of 150 grasps and attempts to assemble, 133 were successful (88.67%)</a:t>
            </a:r>
          </a:p>
          <a:p>
            <a:pPr algn="l" rtl="0"/>
            <a:r>
              <a:rPr lang="en-US" dirty="0"/>
              <a:t>In 15 experiments, all parts were successfully assembled (50%).</a:t>
            </a:r>
          </a:p>
          <a:p>
            <a:pPr algn="l" rtl="0"/>
            <a:r>
              <a:rPr lang="en-US" dirty="0"/>
              <a:t>In 5 of the 15 failed attempts, the gripper succeeded to grasp one of the shafts but let it slip while lifting.</a:t>
            </a:r>
          </a:p>
          <a:p>
            <a:pPr algn="l" rtl="0"/>
            <a:r>
              <a:rPr lang="en-US" dirty="0"/>
              <a:t>In the remaining 10 attempts, the grasped part contacted the base plate which triggered a search, during which the part slipped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4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BF9-1F8F-4AFF-8CE3-12ACDCA9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A23E-D17C-4E14-B6FC-42D91266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An assembly task with given 3D CAD files, an accurate pose estimation algorithm can be trained to achieve high assembly success rates.</a:t>
            </a:r>
          </a:p>
          <a:p>
            <a:pPr algn="l" rtl="0"/>
            <a:r>
              <a:rPr lang="en-US" dirty="0"/>
              <a:t>The simulation-to-reality gap can be significantly bridged by using depth images and the assembly task can be learned on simulated images only.</a:t>
            </a:r>
          </a:p>
        </p:txBody>
      </p:sp>
    </p:spTree>
    <p:extLst>
      <p:ext uri="{BB962C8B-B14F-4D97-AF65-F5344CB8AC3E}">
        <p14:creationId xmlns:p14="http://schemas.microsoft.com/office/powerpoint/2010/main" val="394444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FB064A-4F4F-40EB-B3E8-54FE4C7C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Critical Evaluation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FCD087F-F595-4107-A0D1-8B3A46D67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Each subproblem was solved independently, which will cause more difficult adaption to new domain related problems.</a:t>
            </a:r>
          </a:p>
          <a:p>
            <a:pPr algn="l" rtl="0"/>
            <a:r>
              <a:rPr lang="en-US" dirty="0"/>
              <a:t>The solution requires a CAD model – which is rarely accessible to the end user which aims to solve the assembly task.</a:t>
            </a:r>
          </a:p>
          <a:p>
            <a:pPr algn="l" rtl="0"/>
            <a:r>
              <a:rPr lang="en-US" dirty="0"/>
              <a:t>We would suggest a use of reinforcement learning regarding the grip of the parts.</a:t>
            </a:r>
          </a:p>
          <a:p>
            <a:pPr algn="l" rtl="0"/>
            <a:r>
              <a:rPr lang="en-US" dirty="0"/>
              <a:t>Expand the use of depth information (e.g., point cloud etc.) in order to avoid the need of CAD models.</a:t>
            </a:r>
          </a:p>
          <a:p>
            <a:pPr algn="l" rtl="0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2292082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464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ערכת נושא Office</vt:lpstr>
      <vt:lpstr>Learning a High-Precision Robotic Assembly Task Using Pose Estimation from Simulated Depth Images</vt:lpstr>
      <vt:lpstr>Robotic Agenda </vt:lpstr>
      <vt:lpstr>SIC – HW, SW and Components</vt:lpstr>
      <vt:lpstr>Method</vt:lpstr>
      <vt:lpstr>Results</vt:lpstr>
      <vt:lpstr>Conclusion</vt:lpstr>
      <vt:lpstr>Critical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 High-Precision Robotic Assembly Task Using Pose Estimation from Simulated Depth Images</dc:title>
  <dc:creator>ניצן לוי</dc:creator>
  <cp:lastModifiedBy>amit cohen</cp:lastModifiedBy>
  <cp:revision>6</cp:revision>
  <dcterms:created xsi:type="dcterms:W3CDTF">2021-11-16T11:46:37Z</dcterms:created>
  <dcterms:modified xsi:type="dcterms:W3CDTF">2021-11-16T14:47:28Z</dcterms:modified>
</cp:coreProperties>
</file>