
<file path=[Content_Types].xml><?xml version="1.0" encoding="utf-8"?>
<Types xmlns="http://schemas.openxmlformats.org/package/2006/content-types">
  <Default Extension="png" ContentType="image/png"/>
  <Default Extension="mov" ContentType="video/quicktime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7" r:id="rId6"/>
    <p:sldId id="266" r:id="rId7"/>
    <p:sldId id="265" r:id="rId8"/>
    <p:sldId id="263" r:id="rId9"/>
    <p:sldId id="262" r:id="rId10"/>
    <p:sldId id="259" r:id="rId11"/>
    <p:sldId id="268" r:id="rId12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105" d="100"/>
          <a:sy n="105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88F23410-BFAF-48E3-A241-BB7B6FC86D10}" type="datetimeFigureOut">
              <a:rPr lang="he-IL" smtClean="0"/>
              <a:t>כ"ג/כסלו/תשפ"ב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DF98F391-624E-4221-867F-9C1952C38DA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0798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8F391-624E-4221-867F-9C1952C38DA3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3966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8F391-624E-4221-867F-9C1952C38DA3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8216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1581EE-DB51-4A6C-A73F-AC441E027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75F6FF7-A058-466D-99C7-3E847E573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714F59F-F13F-4C5F-8477-AB2807A7C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11/27/2021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29CBD1B-4CA3-4EFE-A78D-842D563B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B6699B8-56E8-47F6-958B-615CB6C8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681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1518FA-E2EB-4EE3-A3E1-5B150E8F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73E8370-EDF5-43B4-A52B-70B76DAE2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8B5023A-A85F-4963-AF80-2C8D1ACE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11/27/2021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66FB2CD-F0A3-4AF9-B59B-9773F433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8F1DFC3-C961-41C7-9928-41A7D22A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01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7EFBD2E6-2476-46A5-856F-6716B3DD3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5BCD8CD-6EA0-45F7-8392-B6C09AAD1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97E23CA-177E-4411-9005-9724A48FF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11/27/2021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0D49EBA-5DDC-4FDE-B363-B621D7E0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6738D47-03A4-4E62-B040-8249E7E9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8474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A91BB8-983C-4B16-BE4C-8F7FD28E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8A038B3-B7AB-4A54-A18D-1EC3A8937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263C105-5750-4CE8-B3F3-676403C55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11/27/2021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2173F99-7EA7-40EF-87B6-36370A05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0DE12F7-76C9-4528-AF50-83A7F7AE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870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ED1E22A-83BF-4EA4-ADAF-C460B49AD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06BB2C1-8B40-421E-A2D9-AE6F2CBD6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DBFB334-2BCC-48F8-9411-C38A93FF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11/27/2021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1B0992D-E96D-4B82-AA53-AF9B4BFB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F825346-B64F-4666-A380-2C4E1C0D4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5020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0D42E2-D2FD-4016-8978-A7F4F18C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107AC8D-C357-40B5-A9AA-BD2F9C65C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6478178-4065-40E9-82F6-8B7F09C55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FE62980-94C3-4F65-94CC-F88225126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11/27/2021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3A3CA57-59FD-4D67-A75F-39B603C92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C11E069-AD62-4138-B34B-240C3702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446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495491-01A1-46E1-A3FB-C2C23570A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14A76D1-4C53-45DC-80AF-9AB6E7F68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625D348-460D-4A31-8B93-F08C2822D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376A8C8-E5FD-4091-B6D2-5CDF33515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E593EDE-9F20-4B6C-B2A3-0109A160F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B87E660-CFF8-4145-8EC3-10651279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11/27/2021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1AD48383-E144-4B56-BA15-2E1E3739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E91B49A-7790-491E-8F5E-85AD8872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588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C33FD3-11A4-4E5D-8E93-3D3152E9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C265D01-F323-4664-9837-57BE5043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11/27/2021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7FE3361-B13B-4DAF-BAA2-8C453361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FAC0771-F34F-4A24-B016-97F0539E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845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0A9025C-D1F2-4247-8302-7F8B1A56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11/27/2021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947020E-332E-4D0B-8B85-9E8DC25C3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5B4F2C4-BCD0-4316-8BDA-59FA27DD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4062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BAE7DD-EA3F-4975-ACB8-859EA10C2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20C639F-71BD-4DB2-881B-531A569B3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F2E7E2E-5767-4F85-93AD-5610984CC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F0ACA17-17AA-47C3-9808-EE7D5943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11/27/2021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FF2C720-F032-41C6-96B8-87F62881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0CC1B72-7AED-458D-ABCF-0F92BB19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3518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677FCB-2225-4FA8-A6B0-DA97A7A3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56DE7B6-3A82-40EE-B128-D733DC68A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2E3E486-6E86-4F94-AD16-FC81486E5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FD55455-D82D-4517-846B-60BC4CE5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11/27/2021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30EDFDF-668F-4BD0-A4EA-C1D5E808D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4253DFA-F8BD-4C67-95D0-CE114342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8669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2AA0D3A-78F6-4E5B-B66A-2CDA79711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FC63968-37FE-4500-B1FF-CD12C034E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9C39A0B-20BC-4334-BFE9-100F0AAB7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F1EB2-CB17-4A79-9466-7C3708736DBA}" type="datetimeFigureOut">
              <a:rPr lang="en-IL" smtClean="0"/>
              <a:t>11/27/2021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33A6497-6710-4695-BA48-25B811B7A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FAF2AF4-97EF-4AAC-B4E9-F2F9E5B43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4641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ov"/><Relationship Id="rId1" Type="http://schemas.openxmlformats.org/officeDocument/2006/relationships/video" Target="NULL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Mvq2-Tg-9g&amp;t=62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620F52-A08D-4D5D-9E3B-AD88C69D5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3955"/>
            <a:ext cx="12192000" cy="1635467"/>
          </a:xfrm>
        </p:spPr>
        <p:txBody>
          <a:bodyPr>
            <a:noAutofit/>
          </a:bodyPr>
          <a:lstStyle/>
          <a:p>
            <a:pPr rtl="0"/>
            <a:r>
              <a:rPr lang="en-US" sz="4200" dirty="0">
                <a:latin typeface="Bell MT" panose="02020503060305020303" pitchFamily="18" charset="0"/>
              </a:rPr>
              <a:t>Learning a High-Precision Robotic Assembly Task Using Pose Estimation from Simulated Depth Images</a:t>
            </a:r>
            <a:endParaRPr lang="en-IL" sz="4200" dirty="0">
              <a:latin typeface="Bell MT" panose="02020503060305020303" pitchFamily="18" charset="0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0B04439-E805-414F-B2EB-3DAB32256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928" y="3429000"/>
            <a:ext cx="7183582" cy="1132538"/>
          </a:xfrm>
        </p:spPr>
        <p:txBody>
          <a:bodyPr>
            <a:normAutofit/>
          </a:bodyPr>
          <a:lstStyle/>
          <a:p>
            <a:pPr rtl="0"/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Litvak, Y.,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Biess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A., &amp; Bar-Hillel, A., 2019</a:t>
            </a:r>
            <a:r>
              <a:rPr lang="en-US" sz="2000" i="1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Conference of Robotics and Automation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‏</a:t>
            </a:r>
            <a:endParaRPr lang="en-IL" sz="2000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A0C787B-1BE7-43B7-B515-2B9D5617C6C1}"/>
              </a:ext>
            </a:extLst>
          </p:cNvPr>
          <p:cNvSpPr txBox="1"/>
          <p:nvPr/>
        </p:nvSpPr>
        <p:spPr>
          <a:xfrm>
            <a:off x="221673" y="5785394"/>
            <a:ext cx="10736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dirty="0"/>
              <a:t>Presented by: Guy Farjon, Amit Cohen, Nitzan Levy</a:t>
            </a:r>
            <a:endParaRPr lang="en-I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D4558-72F1-4EDF-B39A-D83A16029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272" y="2337404"/>
            <a:ext cx="2590800" cy="3848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08953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FB064A-4F4F-40EB-B3E8-54FE4C7C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Our thoughts</a:t>
            </a:r>
            <a:endParaRPr lang="en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FCD087F-F595-4107-A0D1-8B3A46D67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/>
              <a:t>Each subproblem was solved independently</a:t>
            </a:r>
          </a:p>
          <a:p>
            <a:pPr lvl="1" algn="l" rtl="0"/>
            <a:r>
              <a:rPr lang="en-US" dirty="0"/>
              <a:t>May result with difficulties when trying new assembly tasks</a:t>
            </a:r>
          </a:p>
          <a:p>
            <a:pPr algn="l" rtl="0"/>
            <a:r>
              <a:rPr lang="en-US" dirty="0"/>
              <a:t>Only rigid objects were examined</a:t>
            </a:r>
          </a:p>
          <a:p>
            <a:pPr algn="l" rtl="0"/>
            <a:r>
              <a:rPr lang="en-US" dirty="0"/>
              <a:t>The solution requires a CAD model</a:t>
            </a:r>
          </a:p>
          <a:p>
            <a:pPr lvl="1" algn="l" rtl="0"/>
            <a:r>
              <a:rPr lang="en-US" dirty="0"/>
              <a:t>Usually not accessible to the end user </a:t>
            </a:r>
          </a:p>
          <a:p>
            <a:pPr lvl="1" algn="l" rtl="0"/>
            <a:r>
              <a:rPr lang="en-US" dirty="0"/>
              <a:t>Utilize depth information (e.g., point cloud etc.) instead of prior knowledge</a:t>
            </a:r>
          </a:p>
          <a:p>
            <a:pPr algn="l" rtl="0"/>
            <a:r>
              <a:rPr lang="en-US" dirty="0"/>
              <a:t>Grasping and placing of objects is pre-defined</a:t>
            </a:r>
          </a:p>
          <a:p>
            <a:pPr lvl="1" algn="l" rtl="0"/>
            <a:r>
              <a:rPr lang="en-US" dirty="0"/>
              <a:t>RL methods might reduce the high setup costs</a:t>
            </a:r>
          </a:p>
          <a:p>
            <a:pPr lvl="1" algn="l" rtl="0"/>
            <a:r>
              <a:rPr lang="en-US" dirty="0"/>
              <a:t>Does not include planning algorithms for optimized assembly</a:t>
            </a:r>
          </a:p>
          <a:p>
            <a:pPr lvl="1" algn="l" rtl="0"/>
            <a:endParaRPr lang="en-US" dirty="0"/>
          </a:p>
          <a:p>
            <a:pPr algn="l" rtl="0"/>
            <a:r>
              <a:rPr lang="en-US" b="1" dirty="0"/>
              <a:t>Overall – amazing solution of extremely complex assembly task</a:t>
            </a:r>
          </a:p>
          <a:p>
            <a:pPr algn="l" rtl="0"/>
            <a:endParaRPr lang="en-US" dirty="0"/>
          </a:p>
          <a:p>
            <a:pPr algn="l" rtl="0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2292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0A94-EA0E-44CE-AF52-92DC24AC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BD39B-1350-4317-8F31-EA2626371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6568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E3D21F-B18E-4448-BDA6-346E5FE8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sz="4200" b="1" dirty="0"/>
              <a:t>Today’s Talk</a:t>
            </a:r>
            <a:endParaRPr lang="en-IL" sz="4200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1BB68E7-9174-4CFC-B941-75FA212BD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159836" cy="4987203"/>
          </a:xfrm>
        </p:spPr>
        <p:txBody>
          <a:bodyPr>
            <a:normAutofit fontScale="62500" lnSpcReduction="20000"/>
          </a:bodyPr>
          <a:lstStyle/>
          <a:p>
            <a:pPr algn="l" rtl="0">
              <a:lnSpc>
                <a:spcPct val="160000"/>
              </a:lnSpc>
            </a:pPr>
            <a:r>
              <a:rPr lang="en-US" sz="3600" dirty="0"/>
              <a:t>Introducing the </a:t>
            </a:r>
            <a:r>
              <a:rPr lang="en-US" sz="3600" i="1" dirty="0"/>
              <a:t>Siemens Innovation Challenge</a:t>
            </a:r>
          </a:p>
          <a:p>
            <a:pPr lvl="1" algn="l" rtl="0">
              <a:lnSpc>
                <a:spcPct val="160000"/>
              </a:lnSpc>
            </a:pPr>
            <a:r>
              <a:rPr lang="en-US" sz="3200" dirty="0"/>
              <a:t>Solving a generic assembly task</a:t>
            </a:r>
          </a:p>
          <a:p>
            <a:pPr lvl="1" algn="l" rtl="0">
              <a:lnSpc>
                <a:spcPct val="120000"/>
              </a:lnSpc>
            </a:pPr>
            <a:r>
              <a:rPr lang="en-US" sz="3200" dirty="0"/>
              <a:t>Why is it hard? </a:t>
            </a:r>
            <a:endParaRPr lang="en-US" sz="2800" dirty="0"/>
          </a:p>
          <a:p>
            <a:pPr algn="l" rtl="0">
              <a:lnSpc>
                <a:spcPct val="120000"/>
              </a:lnSpc>
            </a:pPr>
            <a:r>
              <a:rPr lang="en-US" sz="3600" dirty="0"/>
              <a:t>Changing perspective – parts assembly as a pose estimation problem</a:t>
            </a:r>
          </a:p>
          <a:p>
            <a:pPr lvl="1" algn="l" rtl="0">
              <a:lnSpc>
                <a:spcPct val="160000"/>
              </a:lnSpc>
            </a:pPr>
            <a:r>
              <a:rPr lang="en-US" sz="3000" dirty="0"/>
              <a:t>Coarse and refined pose estimation</a:t>
            </a:r>
          </a:p>
          <a:p>
            <a:pPr lvl="1" algn="l" rtl="0">
              <a:lnSpc>
                <a:spcPct val="160000"/>
              </a:lnSpc>
            </a:pPr>
            <a:r>
              <a:rPr lang="en-US" sz="3000" dirty="0"/>
              <a:t>Bridging the simulation-reality gap</a:t>
            </a:r>
          </a:p>
          <a:p>
            <a:pPr lvl="1" algn="l" rtl="0">
              <a:lnSpc>
                <a:spcPct val="160000"/>
              </a:lnSpc>
            </a:pPr>
            <a:r>
              <a:rPr lang="en-US" sz="3000" dirty="0"/>
              <a:t>Fusing components for task completion</a:t>
            </a:r>
          </a:p>
          <a:p>
            <a:pPr algn="l" rtl="0">
              <a:lnSpc>
                <a:spcPct val="120000"/>
              </a:lnSpc>
            </a:pPr>
            <a:r>
              <a:rPr lang="en-US" sz="3600" dirty="0"/>
              <a:t>Experiments and Results</a:t>
            </a:r>
          </a:p>
          <a:p>
            <a:pPr algn="l" rtl="0">
              <a:lnSpc>
                <a:spcPct val="120000"/>
              </a:lnSpc>
            </a:pPr>
            <a:r>
              <a:rPr lang="en-US" sz="3600" dirty="0"/>
              <a:t>Conclusions</a:t>
            </a:r>
          </a:p>
          <a:p>
            <a:pPr algn="l" rtl="0">
              <a:lnSpc>
                <a:spcPct val="120000"/>
              </a:lnSpc>
            </a:pPr>
            <a:r>
              <a:rPr lang="en-US" sz="3600" dirty="0"/>
              <a:t>Our thoughts</a:t>
            </a:r>
          </a:p>
          <a:p>
            <a:pPr lvl="1" algn="l" rtl="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436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EA5A88-DC2B-4AAA-A2AE-0A645638C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The Task</a:t>
            </a:r>
            <a:endParaRPr lang="en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74179B8-84E8-4344-8BFF-6F0A1A140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10145"/>
            <a:ext cx="8194964" cy="498273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Assembling of a gear-like mechanism</a:t>
            </a:r>
          </a:p>
          <a:p>
            <a:pPr lvl="1" algn="l" rtl="0"/>
            <a:r>
              <a:rPr lang="en-US" dirty="0"/>
              <a:t>A base, 3 gears, and 2 shafts</a:t>
            </a:r>
          </a:p>
          <a:p>
            <a:pPr algn="l" rtl="0"/>
            <a:r>
              <a:rPr lang="en-US" dirty="0"/>
              <a:t>Previous work mainly focused on grasping the objects</a:t>
            </a:r>
          </a:p>
          <a:p>
            <a:pPr lvl="1" algn="l" rtl="0"/>
            <a:r>
              <a:rPr lang="en-US" dirty="0"/>
              <a:t>Grasping unknown objects</a:t>
            </a:r>
          </a:p>
          <a:p>
            <a:pPr lvl="1" algn="l" rtl="0"/>
            <a:r>
              <a:rPr lang="en-US" dirty="0"/>
              <a:t>Plan the motion towards the object</a:t>
            </a:r>
          </a:p>
          <a:p>
            <a:pPr algn="l" rtl="0"/>
            <a:r>
              <a:rPr lang="en-US" dirty="0"/>
              <a:t>This work focuses on the full assembly task</a:t>
            </a:r>
          </a:p>
          <a:p>
            <a:pPr lvl="1" algn="l" rtl="0"/>
            <a:r>
              <a:rPr lang="en-US" dirty="0"/>
              <a:t>Perception as a main component</a:t>
            </a:r>
          </a:p>
          <a:p>
            <a:pPr lvl="1" algn="l" rtl="0"/>
            <a:r>
              <a:rPr lang="en-US" dirty="0"/>
              <a:t>Combine multiple HW and SW solutions</a:t>
            </a:r>
          </a:p>
          <a:p>
            <a:pPr lvl="1" algn="l" rtl="0"/>
            <a:endParaRPr lang="en-US" dirty="0"/>
          </a:p>
          <a:p>
            <a:pPr algn="l" rtl="0"/>
            <a:r>
              <a:rPr lang="en-US" dirty="0"/>
              <a:t>Bottom line – observe, detect, grasp, assemble</a:t>
            </a:r>
          </a:p>
          <a:p>
            <a:pPr lvl="1" algn="l" rtl="0"/>
            <a:r>
              <a:rPr lang="en-US" dirty="0"/>
              <a:t>An engineered solution to a complex task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BAA059FB-9D2B-44D9-8811-81A3FD81A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0" y="860426"/>
            <a:ext cx="1779658" cy="10336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3AB688-9406-46E9-A0A8-5FC3F21EB732}"/>
              </a:ext>
            </a:extLst>
          </p:cNvPr>
          <p:cNvSpPr txBox="1"/>
          <p:nvPr/>
        </p:nvSpPr>
        <p:spPr>
          <a:xfrm>
            <a:off x="9033165" y="2835708"/>
            <a:ext cx="2743200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dirty="0"/>
              <a:t>ROS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dirty="0" err="1"/>
              <a:t>Kuka</a:t>
            </a:r>
            <a:r>
              <a:rPr lang="en-US" sz="1600" dirty="0"/>
              <a:t> LBR IIWA 14 R820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dirty="0"/>
              <a:t>SAKE ROBOTICS </a:t>
            </a:r>
            <a:r>
              <a:rPr lang="en-US" sz="1600" dirty="0" err="1"/>
              <a:t>EZGripper</a:t>
            </a:r>
            <a:endParaRPr lang="en-US" sz="1600" dirty="0"/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dirty="0"/>
              <a:t>Intel RealSense D415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dirty="0" err="1"/>
              <a:t>SunRise</a:t>
            </a:r>
            <a:endParaRPr lang="en-US" sz="1600" dirty="0"/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dirty="0"/>
              <a:t>Gazebo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dirty="0" err="1"/>
              <a:t>Moveit</a:t>
            </a:r>
            <a:r>
              <a:rPr lang="en-US" sz="1600" dirty="0"/>
              <a:t>!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dirty="0"/>
              <a:t>Python (TensorFlow)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dirty="0"/>
              <a:t>OpenCV</a:t>
            </a:r>
          </a:p>
          <a:p>
            <a:pPr marL="285750" indent="-285750" algn="l" rtl="0">
              <a:buFont typeface="Wingdings" panose="05000000000000000000" pitchFamily="2" charset="2"/>
              <a:buChar char="v"/>
            </a:pPr>
            <a:r>
              <a:rPr lang="en-US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397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CD09-D57B-468C-A382-371B2A4F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D8B72-D03D-4B69-916D-BE3A9632DBBB}"/>
              </a:ext>
            </a:extLst>
          </p:cNvPr>
          <p:cNvSpPr txBox="1"/>
          <p:nvPr/>
        </p:nvSpPr>
        <p:spPr>
          <a:xfrm>
            <a:off x="0" y="6492875"/>
            <a:ext cx="969489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1. Lin, T. Y., Goyal, P., </a:t>
            </a:r>
            <a:r>
              <a:rPr lang="en-US" dirty="0" err="1"/>
              <a:t>Girshick</a:t>
            </a:r>
            <a:r>
              <a:rPr lang="en-US" dirty="0"/>
              <a:t>, R., He, K., &amp; </a:t>
            </a:r>
            <a:r>
              <a:rPr lang="en-US" dirty="0" err="1"/>
              <a:t>Dollár</a:t>
            </a:r>
            <a:r>
              <a:rPr lang="en-US" dirty="0"/>
              <a:t>, P. (2017). Focal loss for dense object detection. </a:t>
            </a:r>
            <a:r>
              <a:rPr lang="en-US" i="1" dirty="0"/>
              <a:t>ICCV</a:t>
            </a:r>
            <a:r>
              <a:rPr lang="en-US" dirty="0"/>
              <a:t>‏</a:t>
            </a:r>
            <a:endParaRPr lang="he-IL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BBDC59B-1774-45E4-B843-0B1EDDCEF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236" y="3546778"/>
            <a:ext cx="7855527" cy="2644905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F7C005F-DA96-45E7-873A-AE1547E702D6}"/>
              </a:ext>
            </a:extLst>
          </p:cNvPr>
          <p:cNvSpPr txBox="1">
            <a:spLocks/>
          </p:cNvSpPr>
          <p:nvPr/>
        </p:nvSpPr>
        <p:spPr>
          <a:xfrm>
            <a:off x="838200" y="1427018"/>
            <a:ext cx="10515600" cy="506585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 rtl="0">
              <a:buFont typeface="+mj-lt"/>
              <a:buAutoNum type="arabicPeriod"/>
            </a:pPr>
            <a:r>
              <a:rPr lang="en-US" dirty="0"/>
              <a:t>Simulate the environment </a:t>
            </a:r>
          </a:p>
          <a:p>
            <a:pPr lvl="1" algn="l" rtl="0"/>
            <a:r>
              <a:rPr lang="en-US" dirty="0"/>
              <a:t>Create a huge datasets in seconds</a:t>
            </a:r>
          </a:p>
          <a:p>
            <a:pPr lvl="1" algn="l" rtl="0"/>
            <a:r>
              <a:rPr lang="en-US" dirty="0"/>
              <a:t>Train a pose estimation pipe on synthetic images (based on RetinaNet</a:t>
            </a:r>
            <a:r>
              <a:rPr lang="en-US" baseline="30000" dirty="0"/>
              <a:t>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237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CD09-D57B-468C-A382-371B2A4F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D8B72-D03D-4B69-916D-BE3A9632DBBB}"/>
              </a:ext>
            </a:extLst>
          </p:cNvPr>
          <p:cNvSpPr txBox="1"/>
          <p:nvPr/>
        </p:nvSpPr>
        <p:spPr>
          <a:xfrm>
            <a:off x="0" y="6492875"/>
            <a:ext cx="969489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1. Lin, T. Y., Goyal, P., </a:t>
            </a:r>
            <a:r>
              <a:rPr lang="en-US" dirty="0" err="1"/>
              <a:t>Girshick</a:t>
            </a:r>
            <a:r>
              <a:rPr lang="en-US" dirty="0"/>
              <a:t>, R., He, K., &amp; </a:t>
            </a:r>
            <a:r>
              <a:rPr lang="en-US" dirty="0" err="1"/>
              <a:t>Dollár</a:t>
            </a:r>
            <a:r>
              <a:rPr lang="en-US" dirty="0"/>
              <a:t>, P. (2017). Focal loss for dense object detection. </a:t>
            </a:r>
            <a:r>
              <a:rPr lang="en-US" i="1" dirty="0"/>
              <a:t>ICCV</a:t>
            </a:r>
            <a:r>
              <a:rPr lang="en-US" dirty="0"/>
              <a:t>‏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90F256-3E92-4764-8030-C480DE2EF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664" y="3946352"/>
            <a:ext cx="1590665" cy="11305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AC6902-4B60-4464-ADC7-7FFDFD6DF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1069" y="3946352"/>
            <a:ext cx="1590665" cy="11305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117E8D-B99D-4AB6-A95F-70AA8AAC70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9664" y="5257977"/>
            <a:ext cx="1590665" cy="10779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5F5A63-7815-453D-8DA1-5BB17BE852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1069" y="5257977"/>
            <a:ext cx="1590665" cy="10779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46B7CE-A102-4A6E-8B47-B607E04C4191}"/>
              </a:ext>
            </a:extLst>
          </p:cNvPr>
          <p:cNvSpPr txBox="1"/>
          <p:nvPr/>
        </p:nvSpPr>
        <p:spPr>
          <a:xfrm>
            <a:off x="8755046" y="3509552"/>
            <a:ext cx="79989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before</a:t>
            </a:r>
            <a:endParaRPr lang="he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6D202-E1FB-4F8B-B943-8935A791AA3D}"/>
              </a:ext>
            </a:extLst>
          </p:cNvPr>
          <p:cNvSpPr txBox="1"/>
          <p:nvPr/>
        </p:nvSpPr>
        <p:spPr>
          <a:xfrm>
            <a:off x="10649166" y="3509552"/>
            <a:ext cx="63446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after</a:t>
            </a:r>
            <a:endParaRPr lang="he-IL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46333A9-FF15-42E7-AEAD-D78DCFE3B550}"/>
              </a:ext>
            </a:extLst>
          </p:cNvPr>
          <p:cNvSpPr txBox="1">
            <a:spLocks/>
          </p:cNvSpPr>
          <p:nvPr/>
        </p:nvSpPr>
        <p:spPr>
          <a:xfrm>
            <a:off x="838200" y="1427018"/>
            <a:ext cx="10515600" cy="506585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 rtl="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Simulate the environment </a:t>
            </a:r>
          </a:p>
          <a:p>
            <a:pPr lvl="1" algn="l"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Create a huge datasets in seconds</a:t>
            </a:r>
          </a:p>
          <a:p>
            <a:pPr lvl="1" algn="l"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Train a pose estimation pipe on synthetic images (based on RetinaNet</a:t>
            </a:r>
            <a:r>
              <a:rPr lang="en-US" baseline="30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/>
              <a:t>Estimate the parts’ poses using RGB-D images</a:t>
            </a:r>
          </a:p>
          <a:p>
            <a:pPr lvl="1" algn="l" rtl="0"/>
            <a:r>
              <a:rPr lang="en-US" dirty="0"/>
              <a:t>Average 10-images to eliminate noise</a:t>
            </a:r>
          </a:p>
          <a:p>
            <a:pPr lvl="1" algn="l" rtl="0"/>
            <a:r>
              <a:rPr lang="en-US" dirty="0"/>
              <a:t>Bridge the simulation-reality gap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F93802-128E-418F-AA77-43E4B51136B3}"/>
              </a:ext>
            </a:extLst>
          </p:cNvPr>
          <p:cNvSpPr txBox="1"/>
          <p:nvPr/>
        </p:nvSpPr>
        <p:spPr>
          <a:xfrm>
            <a:off x="7486106" y="4326963"/>
            <a:ext cx="58541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Sim.</a:t>
            </a:r>
            <a:endParaRPr lang="he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99F995-0EB2-4853-BEE1-4C3F44A589F7}"/>
              </a:ext>
            </a:extLst>
          </p:cNvPr>
          <p:cNvSpPr txBox="1"/>
          <p:nvPr/>
        </p:nvSpPr>
        <p:spPr>
          <a:xfrm>
            <a:off x="7369503" y="5612296"/>
            <a:ext cx="81862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Reality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6601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CD09-D57B-468C-A382-371B2A4F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D8B72-D03D-4B69-916D-BE3A9632DBBB}"/>
              </a:ext>
            </a:extLst>
          </p:cNvPr>
          <p:cNvSpPr txBox="1"/>
          <p:nvPr/>
        </p:nvSpPr>
        <p:spPr>
          <a:xfrm>
            <a:off x="0" y="6492875"/>
            <a:ext cx="969489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1. Lin, T. Y., Goyal, P., </a:t>
            </a:r>
            <a:r>
              <a:rPr lang="en-US" dirty="0" err="1"/>
              <a:t>Girshick</a:t>
            </a:r>
            <a:r>
              <a:rPr lang="en-US" dirty="0"/>
              <a:t>, R., He, K., &amp; </a:t>
            </a:r>
            <a:r>
              <a:rPr lang="en-US" dirty="0" err="1"/>
              <a:t>Dollár</a:t>
            </a:r>
            <a:r>
              <a:rPr lang="en-US" dirty="0"/>
              <a:t>, P. (2017). Focal loss for dense object detection. </a:t>
            </a:r>
            <a:r>
              <a:rPr lang="en-US" i="1" dirty="0"/>
              <a:t>ICCV</a:t>
            </a:r>
            <a:r>
              <a:rPr lang="en-US" dirty="0"/>
              <a:t>‏</a:t>
            </a:r>
            <a:endParaRPr lang="he-IL" dirty="0"/>
          </a:p>
        </p:txBody>
      </p:sp>
      <p:pic>
        <p:nvPicPr>
          <p:cNvPr id="5" name="הקלטת מסך 2021-11-20 ב-11.15.52">
            <a:hlinkClick r:id="" action="ppaction://media"/>
            <a:extLst>
              <a:ext uri="{FF2B5EF4-FFF2-40B4-BE49-F238E27FC236}">
                <a16:creationId xmlns:a16="http://schemas.microsoft.com/office/drawing/2014/main" id="{7BE62CE1-A90E-4464-8FE6-31BB3B82D855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941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694898" y="3283527"/>
            <a:ext cx="2062756" cy="255111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E73EF2-8279-4569-9814-83845800CBB4}"/>
              </a:ext>
            </a:extLst>
          </p:cNvPr>
          <p:cNvSpPr txBox="1">
            <a:spLocks/>
          </p:cNvSpPr>
          <p:nvPr/>
        </p:nvSpPr>
        <p:spPr>
          <a:xfrm>
            <a:off x="838200" y="1427018"/>
            <a:ext cx="10515600" cy="506585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 rtl="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Simulate the environment </a:t>
            </a:r>
          </a:p>
          <a:p>
            <a:pPr lvl="1" algn="l"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Create a huge datasets in seconds</a:t>
            </a:r>
          </a:p>
          <a:p>
            <a:pPr lvl="1" algn="l"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Train a pose estimation pipe on synthetic images (based on RetinaNet</a:t>
            </a:r>
            <a:r>
              <a:rPr lang="en-US" baseline="30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Estimate the parts’ poses using RGB-D images</a:t>
            </a:r>
          </a:p>
          <a:p>
            <a:pPr lvl="1" algn="l"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Average 10-images to eliminate noise</a:t>
            </a:r>
          </a:p>
          <a:p>
            <a:pPr lvl="1" algn="l"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Bridge the simulation-reality gap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/>
              <a:t>Calculate pick-and-place motions for each part</a:t>
            </a:r>
          </a:p>
          <a:p>
            <a:pPr lvl="1" algn="l" rtl="0"/>
            <a:r>
              <a:rPr lang="en-US" dirty="0"/>
              <a:t>Use prior knowledge to place the parts in the correct location</a:t>
            </a:r>
          </a:p>
          <a:p>
            <a:pPr lvl="1" algn="l" rtl="0"/>
            <a:r>
              <a:rPr lang="en-US" dirty="0"/>
              <a:t>‘</a:t>
            </a:r>
            <a:r>
              <a:rPr lang="en-US" dirty="0" err="1"/>
              <a:t>Moveit</a:t>
            </a:r>
            <a:r>
              <a:rPr lang="en-US" dirty="0"/>
              <a:t>!’ for motion trajectory</a:t>
            </a:r>
          </a:p>
        </p:txBody>
      </p:sp>
    </p:spTree>
    <p:extLst>
      <p:ext uri="{BB962C8B-B14F-4D97-AF65-F5344CB8AC3E}">
        <p14:creationId xmlns:p14="http://schemas.microsoft.com/office/powerpoint/2010/main" val="22295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4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CD09-D57B-468C-A382-371B2A4F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6DD66-4050-4406-8766-6D3E3F1C1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018"/>
            <a:ext cx="10515600" cy="5065857"/>
          </a:xfrm>
        </p:spPr>
        <p:txBody>
          <a:bodyPr>
            <a:normAutofit/>
          </a:bodyPr>
          <a:lstStyle/>
          <a:p>
            <a:pPr marL="514350" indent="-514350" algn="l" rtl="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Simulate the environment </a:t>
            </a:r>
          </a:p>
          <a:p>
            <a:pPr lvl="1" algn="l"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Create a huge datasets in seconds</a:t>
            </a:r>
          </a:p>
          <a:p>
            <a:pPr lvl="1" algn="l"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Train a pose estimation pipe on synthetic images (based on RetinaNet</a:t>
            </a:r>
            <a:r>
              <a:rPr lang="en-US" baseline="30000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Estimate the parts’ poses using RGB-D images</a:t>
            </a:r>
          </a:p>
          <a:p>
            <a:pPr lvl="1" algn="l"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Average 10-images to eliminate noise</a:t>
            </a:r>
          </a:p>
          <a:p>
            <a:pPr lvl="1" algn="l"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Bridge the simulation-reality gap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Calculate pick-and-place motions for each part</a:t>
            </a:r>
          </a:p>
          <a:p>
            <a:pPr lvl="1" algn="l"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Use prior knowledge to place the parts in the correct location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  <a:p>
            <a:pPr lvl="1" algn="l" rtl="0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‘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Moveit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!’ for motion trajectory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/>
              <a:t>Anything you can do, I can do better</a:t>
            </a:r>
          </a:p>
          <a:p>
            <a:pPr lvl="1" algn="l" rtl="0"/>
            <a:r>
              <a:rPr lang="en-US" dirty="0"/>
              <a:t>Manipulate the robot from the simulation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ED8B72-D03D-4B69-916D-BE3A9632DBBB}"/>
              </a:ext>
            </a:extLst>
          </p:cNvPr>
          <p:cNvSpPr txBox="1"/>
          <p:nvPr/>
        </p:nvSpPr>
        <p:spPr>
          <a:xfrm>
            <a:off x="0" y="6492875"/>
            <a:ext cx="969489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1. Lin, T. Y., Goyal, P., </a:t>
            </a:r>
            <a:r>
              <a:rPr lang="en-US" dirty="0" err="1"/>
              <a:t>Girshick</a:t>
            </a:r>
            <a:r>
              <a:rPr lang="en-US" dirty="0"/>
              <a:t>, R., He, K., &amp; </a:t>
            </a:r>
            <a:r>
              <a:rPr lang="en-US" dirty="0" err="1"/>
              <a:t>Dollár</a:t>
            </a:r>
            <a:r>
              <a:rPr lang="en-US" dirty="0"/>
              <a:t>, P. (2017). Focal loss for dense object detection. </a:t>
            </a:r>
            <a:r>
              <a:rPr lang="en-US" i="1" dirty="0"/>
              <a:t>ICCV</a:t>
            </a:r>
            <a:r>
              <a:rPr lang="en-US" dirty="0"/>
              <a:t>‏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5A6E2-1B90-45F2-9C55-9A2DE34E4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319" y="2863420"/>
            <a:ext cx="1186962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58A4A7-3550-40DE-9E4A-639EDAD1F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066" y="2863419"/>
            <a:ext cx="1236419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67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5EF7-877B-4D2C-AEDF-1BBFC014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Experiments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9551D-272A-4156-9093-FDD778B14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58 assembly attempts with a success rate of 67.2%</a:t>
            </a:r>
          </a:p>
          <a:p>
            <a:pPr algn="l" rtl="0"/>
            <a:r>
              <a:rPr lang="en-US" dirty="0"/>
              <a:t>Average results and standard deviations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977206-6309-4DA0-A788-63B7C5410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42" y="2803383"/>
            <a:ext cx="10983515" cy="3429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9BECDB-EEF5-47F8-958D-4FE8CD38A369}"/>
              </a:ext>
            </a:extLst>
          </p:cNvPr>
          <p:cNvSpPr/>
          <p:nvPr/>
        </p:nvSpPr>
        <p:spPr>
          <a:xfrm>
            <a:off x="3260928" y="6311900"/>
            <a:ext cx="5670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he-IL" dirty="0">
                <a:hlinkClick r:id="rId3"/>
              </a:rPr>
              <a:t>https://www.youtube.com/watch?v=uMvq2-Tg-9g&amp;t=62s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F97513-16E4-4FE2-83E8-07A7D2456EFE}"/>
              </a:ext>
            </a:extLst>
          </p:cNvPr>
          <p:cNvSpPr/>
          <p:nvPr/>
        </p:nvSpPr>
        <p:spPr>
          <a:xfrm>
            <a:off x="10224654" y="5749637"/>
            <a:ext cx="1335393" cy="455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847BD-02F7-402E-BEE5-0499EE8959C5}"/>
              </a:ext>
            </a:extLst>
          </p:cNvPr>
          <p:cNvSpPr/>
          <p:nvPr/>
        </p:nvSpPr>
        <p:spPr>
          <a:xfrm>
            <a:off x="7716981" y="5749637"/>
            <a:ext cx="1335393" cy="455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C93DDA-C5F5-42C2-80D9-D86BED4D83B8}"/>
              </a:ext>
            </a:extLst>
          </p:cNvPr>
          <p:cNvSpPr/>
          <p:nvPr/>
        </p:nvSpPr>
        <p:spPr>
          <a:xfrm>
            <a:off x="5340930" y="5749637"/>
            <a:ext cx="1335393" cy="455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477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BF9-1F8F-4AFF-8CE3-12ACDCA90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2A23E-D17C-4E14-B6FC-42D91266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Assembly tasks can be treated as a pose estimation problem</a:t>
            </a:r>
          </a:p>
          <a:p>
            <a:pPr lvl="1" algn="l" rtl="0"/>
            <a:r>
              <a:rPr lang="en-US" dirty="0"/>
              <a:t>With simulated components</a:t>
            </a:r>
          </a:p>
          <a:p>
            <a:pPr lvl="1" algn="l" rtl="0"/>
            <a:r>
              <a:rPr lang="en-US" dirty="0"/>
              <a:t>When 3D CAD files are available</a:t>
            </a:r>
          </a:p>
          <a:p>
            <a:pPr lvl="1" algn="l" rtl="0"/>
            <a:r>
              <a:rPr lang="en-US" dirty="0"/>
              <a:t>Using pre-defined conditions and configurations</a:t>
            </a:r>
          </a:p>
          <a:p>
            <a:pPr algn="l" rtl="0"/>
            <a:r>
              <a:rPr lang="en-US" dirty="0"/>
              <a:t>The simulation-to-reality gap can be significantly bridged</a:t>
            </a:r>
          </a:p>
          <a:p>
            <a:pPr lvl="1" algn="l" rtl="0"/>
            <a:r>
              <a:rPr lang="en-US" dirty="0"/>
              <a:t>Using depth images and image processing tools</a:t>
            </a:r>
          </a:p>
          <a:p>
            <a:pPr algn="l" rtl="0"/>
            <a:r>
              <a:rPr lang="en-US" dirty="0"/>
              <a:t>Don’t give up</a:t>
            </a:r>
          </a:p>
          <a:p>
            <a:pPr lvl="1" algn="l" rtl="0"/>
            <a:r>
              <a:rPr lang="en-US" dirty="0"/>
              <a:t>3 stages for extremely accurate pose estimation</a:t>
            </a:r>
          </a:p>
          <a:p>
            <a:pPr lvl="1" algn="l" rtl="0"/>
            <a:r>
              <a:rPr lang="en-US" dirty="0"/>
              <a:t>Stitching up a solution for each specific problem</a:t>
            </a:r>
          </a:p>
        </p:txBody>
      </p:sp>
    </p:spTree>
    <p:extLst>
      <p:ext uri="{BB962C8B-B14F-4D97-AF65-F5344CB8AC3E}">
        <p14:creationId xmlns:p14="http://schemas.microsoft.com/office/powerpoint/2010/main" val="394444893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717</Words>
  <Application>Microsoft Office PowerPoint</Application>
  <PresentationFormat>Widescreen</PresentationFormat>
  <Paragraphs>106</Paragraphs>
  <Slides>11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Bell MT</vt:lpstr>
      <vt:lpstr>Calibri</vt:lpstr>
      <vt:lpstr>Calibri Light</vt:lpstr>
      <vt:lpstr>Times New Roman</vt:lpstr>
      <vt:lpstr>Wingdings</vt:lpstr>
      <vt:lpstr>ערכת נושא Office</vt:lpstr>
      <vt:lpstr>Learning a High-Precision Robotic Assembly Task Using Pose Estimation from Simulated Depth Images</vt:lpstr>
      <vt:lpstr>Today’s Talk</vt:lpstr>
      <vt:lpstr>The Task</vt:lpstr>
      <vt:lpstr>Method</vt:lpstr>
      <vt:lpstr>Method</vt:lpstr>
      <vt:lpstr>Method</vt:lpstr>
      <vt:lpstr>Method</vt:lpstr>
      <vt:lpstr>Experiments and Results</vt:lpstr>
      <vt:lpstr>Conclusion</vt:lpstr>
      <vt:lpstr>Our thoughts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a High-Precision Robotic Assembly Task Using Pose Estimation from Simulated Depth Images</dc:title>
  <dc:creator>ניצן לוי</dc:creator>
  <cp:lastModifiedBy>owner</cp:lastModifiedBy>
  <cp:revision>55</cp:revision>
  <dcterms:created xsi:type="dcterms:W3CDTF">2021-11-16T11:46:37Z</dcterms:created>
  <dcterms:modified xsi:type="dcterms:W3CDTF">2021-11-27T12:32:10Z</dcterms:modified>
</cp:coreProperties>
</file>