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7" r:id="rId6"/>
    <p:sldId id="266" r:id="rId7"/>
    <p:sldId id="265" r:id="rId8"/>
    <p:sldId id="263" r:id="rId9"/>
    <p:sldId id="262" r:id="rId10"/>
    <p:sldId id="259" r:id="rId11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8F23410-BFAF-48E3-A241-BB7B6FC86D10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F98F391-624E-4221-867F-9C1952C38D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7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8F391-624E-4221-867F-9C1952C38DA3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9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581EE-DB51-4A6C-A73F-AC441E02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75F6FF7-A058-466D-99C7-3E847E57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14F59F-F13F-4C5F-8477-AB2807A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CBD1B-4CA3-4EFE-A78D-842D563B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699B8-56E8-47F6-958B-615CB6C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68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1518FA-E2EB-4EE3-A3E1-5B150E8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3E8370-EDF5-43B4-A52B-70B76DAE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B5023A-A85F-4963-AF80-2C8D1AC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6FB2CD-F0A3-4AF9-B59B-9773F43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F1DFC3-C961-41C7-9928-41A7D22A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EFBD2E6-2476-46A5-856F-6716B3DD3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BCD8CD-6EA0-45F7-8392-B6C09AAD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7E23CA-177E-4411-9005-9724A48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D49EBA-5DDC-4FDE-B363-B621D7E0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738D47-03A4-4E62-B040-8249E7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91BB8-983C-4B16-BE4C-8F7FD28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A038B3-B7AB-4A54-A18D-1EC3A893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63C105-5750-4CE8-B3F3-676403C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173F99-7EA7-40EF-87B6-36370A05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DE12F7-76C9-4528-AF50-83A7F7A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D1E22A-83BF-4EA4-ADAF-C460B49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6BB2C1-8B40-421E-A2D9-AE6F2CBD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FB334-2BCC-48F8-9411-C38A93F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B0992D-E96D-4B82-AA53-AF9B4BFB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25346-B64F-4666-A380-2C4E1C0D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02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0D42E2-D2FD-4016-8978-A7F4F18C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7AC8D-C357-40B5-A9AA-BD2F9C65C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6478178-4065-40E9-82F6-8B7F09C5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E62980-94C3-4F65-94CC-F8822512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A3CA57-59FD-4D67-A75F-39B603C9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11E069-AD62-4138-B34B-240C3702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4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95491-01A1-46E1-A3FB-C2C23570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4A76D1-4C53-45DC-80AF-9AB6E7F6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25D348-460D-4A31-8B93-F08C2822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376A8C8-E5FD-4091-B6D2-5CDF3351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593EDE-9F20-4B6C-B2A3-0109A16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87E660-CFF8-4145-8EC3-10651279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D48383-E144-4B56-BA15-2E1E3739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91B49A-7790-491E-8F5E-85AD8872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8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C33FD3-11A4-4E5D-8E93-3D3152E9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265D01-F323-4664-9837-57BE504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FE3361-B13B-4DAF-BAA2-8C45336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FAC0771-F34F-4A24-B016-97F0539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4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0A9025C-D1F2-4247-8302-7F8B1A56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47020E-332E-4D0B-8B85-9E8DC25C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B4F2C4-BCD0-4316-8BDA-59FA27D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BAE7DD-EA3F-4975-ACB8-859EA10C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0C639F-71BD-4DB2-881B-531A569B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2E7E2E-5767-4F85-93AD-5610984C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ACA17-17AA-47C3-9808-EE7D594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F2C720-F032-41C6-96B8-87F62881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CC1B72-7AED-458D-ABCF-0F92BB1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1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677FCB-2225-4FA8-A6B0-DA97A7A3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56DE7B6-3A82-40EE-B128-D733DC68A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E3E486-6E86-4F94-AD16-FC81486E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D55455-D82D-4517-846B-60BC4CE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0EDFDF-668F-4BD0-A4EA-C1D5E808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253DFA-F8BD-4C67-95D0-CE11434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66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AA0D3A-78F6-4E5B-B66A-2CDA797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C63968-37FE-4500-B1FF-CD12C03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C39A0B-20BC-4334-BFE9-100F0AAB7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1EB2-CB17-4A79-9466-7C3708736DBA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3A6497-6710-4695-BA48-25B811B7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AF2AF4-97EF-4AAC-B4E9-F2F9E5B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4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ov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vq2-Tg-9g&amp;t=62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620F52-A08D-4D5D-9E3B-AD88C69D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3955"/>
            <a:ext cx="12192000" cy="1635467"/>
          </a:xfrm>
        </p:spPr>
        <p:txBody>
          <a:bodyPr>
            <a:noAutofit/>
          </a:bodyPr>
          <a:lstStyle/>
          <a:p>
            <a:pPr rtl="0"/>
            <a:r>
              <a:rPr lang="en-US" sz="4200" dirty="0">
                <a:latin typeface="Bell MT" panose="02020503060305020303" pitchFamily="18" charset="0"/>
              </a:rPr>
              <a:t>Learning a High-Precision Robotic Assembly Task Using Pose Estimation from Simulated Depth Images</a:t>
            </a:r>
            <a:endParaRPr lang="en-IL" sz="4200" dirty="0">
              <a:latin typeface="Bell MT" panose="02020503060305020303" pitchFamily="18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B04439-E805-414F-B2EB-3DAB3225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28" y="3429000"/>
            <a:ext cx="7183582" cy="1132538"/>
          </a:xfrm>
        </p:spPr>
        <p:txBody>
          <a:bodyPr>
            <a:normAutofit/>
          </a:bodyPr>
          <a:lstStyle/>
          <a:p>
            <a:pPr rtl="0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Litvak, Y.,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Biess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Bar-Hillel, A., 2019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of Robotics and Automation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‏</a:t>
            </a:r>
            <a:endParaRPr lang="en-IL" sz="2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0C787B-1BE7-43B7-B515-2B9D5617C6C1}"/>
              </a:ext>
            </a:extLst>
          </p:cNvPr>
          <p:cNvSpPr txBox="1"/>
          <p:nvPr/>
        </p:nvSpPr>
        <p:spPr>
          <a:xfrm>
            <a:off x="221673" y="5785394"/>
            <a:ext cx="1073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/>
              <a:t>Presented by: Guy Farjon, Amit Cohen, Nitzan Levy</a:t>
            </a:r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4558-72F1-4EDF-B39A-D83A1602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2" y="2337404"/>
            <a:ext cx="2590800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895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B064A-4F4F-40EB-B3E8-54FE4C7C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Our thoughts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CD087F-F595-4107-A0D1-8B3A46D6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Each subproblem was solved independently</a:t>
            </a:r>
          </a:p>
          <a:p>
            <a:pPr lvl="1" algn="l" rtl="0"/>
            <a:r>
              <a:rPr lang="en-US" dirty="0"/>
              <a:t>May result with difficulties when trying new assembly tasks</a:t>
            </a:r>
          </a:p>
          <a:p>
            <a:pPr algn="l" rtl="0"/>
            <a:r>
              <a:rPr lang="en-US" dirty="0"/>
              <a:t>Only rigid objects were examined</a:t>
            </a:r>
          </a:p>
          <a:p>
            <a:pPr algn="l" rtl="0"/>
            <a:r>
              <a:rPr lang="en-US" dirty="0"/>
              <a:t>The solution requires a CAD model</a:t>
            </a:r>
          </a:p>
          <a:p>
            <a:pPr lvl="1" algn="l" rtl="0"/>
            <a:r>
              <a:rPr lang="en-US" dirty="0"/>
              <a:t>Usually not accessible to the end user </a:t>
            </a:r>
          </a:p>
          <a:p>
            <a:pPr lvl="1" algn="l" rtl="0"/>
            <a:r>
              <a:rPr lang="en-US" dirty="0"/>
              <a:t>Utilize depth information (e.g., point cloud etc.) instead of prior knowledge</a:t>
            </a:r>
          </a:p>
          <a:p>
            <a:pPr algn="l" rtl="0"/>
            <a:r>
              <a:rPr lang="en-US" dirty="0"/>
              <a:t>Grasping and placing of objects is pre-defined</a:t>
            </a:r>
          </a:p>
          <a:p>
            <a:pPr lvl="1" algn="l" rtl="0"/>
            <a:r>
              <a:rPr lang="en-US" dirty="0"/>
              <a:t>RL methods might reduce the high setup costs</a:t>
            </a:r>
          </a:p>
          <a:p>
            <a:pPr lvl="1" algn="l" rtl="0"/>
            <a:r>
              <a:rPr lang="en-US" dirty="0"/>
              <a:t>Does not include planning algorithms for optimized assembly</a:t>
            </a:r>
          </a:p>
          <a:p>
            <a:pPr lvl="1" algn="l" rtl="0"/>
            <a:endParaRPr lang="en-US" dirty="0"/>
          </a:p>
          <a:p>
            <a:pPr algn="l" rtl="0"/>
            <a:r>
              <a:rPr lang="en-US" b="1" dirty="0"/>
              <a:t>Overall – amazing solution of extremely complex assembly task</a:t>
            </a:r>
          </a:p>
          <a:p>
            <a:pPr algn="l" rtl="0"/>
            <a:endParaRPr lang="en-US" dirty="0"/>
          </a:p>
          <a:p>
            <a:pPr algn="l" rtl="0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29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3D21F-B18E-4448-BDA6-346E5FE8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200" b="1" dirty="0"/>
              <a:t>Today’s Talk</a:t>
            </a:r>
            <a:endParaRPr lang="en-IL" sz="42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BB68E7-9174-4CFC-B941-75FA212B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59836" cy="4987203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sz="3600" dirty="0"/>
              <a:t>Introducing the </a:t>
            </a:r>
            <a:r>
              <a:rPr lang="en-US" sz="3600" i="1" dirty="0"/>
              <a:t>Siemens Innovation Challenge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solving a generic assembly task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Why is it hard? </a:t>
            </a:r>
            <a:endParaRPr lang="en-US" sz="3200" dirty="0"/>
          </a:p>
          <a:p>
            <a:pPr algn="l" rtl="0">
              <a:lnSpc>
                <a:spcPct val="120000"/>
              </a:lnSpc>
            </a:pPr>
            <a:r>
              <a:rPr lang="en-US" sz="3600" dirty="0"/>
              <a:t>Changing perspective – parts assembly as a pose estimation problem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Coarse and refined pose estimation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Bridging the simulation-reality gap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Fusing components for task completion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Experiments and Results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Our thoughts</a:t>
            </a:r>
          </a:p>
          <a:p>
            <a:pPr lvl="1"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EA5A88-DC2B-4AAA-A2AE-0A645638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The Task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4179B8-84E8-4344-8BFF-6F0A1A1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0145"/>
            <a:ext cx="8194964" cy="498273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Assembling of a gear-like mechanism</a:t>
            </a:r>
          </a:p>
          <a:p>
            <a:pPr lvl="1" algn="l" rtl="0"/>
            <a:r>
              <a:rPr lang="en-US" dirty="0"/>
              <a:t>A base, 3 gears, and 2 shafts</a:t>
            </a:r>
          </a:p>
          <a:p>
            <a:pPr algn="l" rtl="0"/>
            <a:r>
              <a:rPr lang="en-US" dirty="0"/>
              <a:t>Previous work mainly focused on grasping the objects</a:t>
            </a:r>
          </a:p>
          <a:p>
            <a:pPr lvl="1" algn="l" rtl="0"/>
            <a:r>
              <a:rPr lang="en-US" dirty="0"/>
              <a:t>Grasping unknown objects</a:t>
            </a:r>
          </a:p>
          <a:p>
            <a:pPr lvl="1" algn="l" rtl="0"/>
            <a:r>
              <a:rPr lang="en-US" dirty="0"/>
              <a:t>Plan the motion towards the object</a:t>
            </a:r>
          </a:p>
          <a:p>
            <a:pPr algn="l" rtl="0"/>
            <a:r>
              <a:rPr lang="en-US" dirty="0"/>
              <a:t>This work focuses on the full assembly task</a:t>
            </a:r>
          </a:p>
          <a:p>
            <a:pPr lvl="1" algn="l" rtl="0"/>
            <a:r>
              <a:rPr lang="en-US" dirty="0"/>
              <a:t>Perception as a main component</a:t>
            </a:r>
          </a:p>
          <a:p>
            <a:pPr lvl="1" algn="l" rtl="0"/>
            <a:r>
              <a:rPr lang="en-US" dirty="0"/>
              <a:t>Combine multiple HW and SW solutions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Bottom line  - observe, detect, grasp, assemble</a:t>
            </a:r>
          </a:p>
          <a:p>
            <a:pPr lvl="1" algn="l" rtl="0"/>
            <a:r>
              <a:rPr lang="en-US" dirty="0"/>
              <a:t>An engineered solution to a complex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A059FB-9D2B-44D9-8811-81A3FD81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860426"/>
            <a:ext cx="1779658" cy="1033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AB688-9406-46E9-A0A8-5FC3F21EB732}"/>
              </a:ext>
            </a:extLst>
          </p:cNvPr>
          <p:cNvSpPr txBox="1"/>
          <p:nvPr/>
        </p:nvSpPr>
        <p:spPr>
          <a:xfrm>
            <a:off x="9033165" y="2835708"/>
            <a:ext cx="27432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ROS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Kuka</a:t>
            </a:r>
            <a:r>
              <a:rPr lang="en-US" sz="1600" dirty="0"/>
              <a:t> LBR IIWA 14 R820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SAKE ROBOTICS </a:t>
            </a:r>
            <a:r>
              <a:rPr lang="en-US" sz="1600" dirty="0" err="1"/>
              <a:t>EZGripper</a:t>
            </a:r>
            <a:endParaRPr lang="en-US" sz="16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Intel RealSense D415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SunRise</a:t>
            </a:r>
            <a:endParaRPr lang="en-US" sz="16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Gazebo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Moveit</a:t>
            </a:r>
            <a:r>
              <a:rPr lang="en-US" sz="1600" dirty="0"/>
              <a:t>!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Python (TensorFlow)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OpenCV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397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BDC59B-1774-45E4-B843-0B1EDDCE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6" y="3546778"/>
            <a:ext cx="7855527" cy="264490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F7C005F-DA96-45E7-873A-AE1547E702D6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Simulate the environment </a:t>
            </a:r>
          </a:p>
          <a:p>
            <a:pPr lvl="1" algn="l" rtl="0"/>
            <a:r>
              <a:rPr lang="en-US" dirty="0"/>
              <a:t>Create a huge datasets in seconds</a:t>
            </a:r>
          </a:p>
          <a:p>
            <a:pPr lvl="1" algn="l" rtl="0"/>
            <a:r>
              <a:rPr lang="en-US" dirty="0"/>
              <a:t>Train a pose estimation pipe on synthetic images (based on RetinaNet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37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0F256-3E92-4764-8030-C480DE2E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64" y="3946352"/>
            <a:ext cx="1590665" cy="1130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C6902-4B60-4464-ADC7-7FFDFD6D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69" y="3946352"/>
            <a:ext cx="1590665" cy="1130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17E8D-B99D-4AB6-A95F-70AA8AAC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64" y="5257977"/>
            <a:ext cx="1590665" cy="1077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F5A63-7815-453D-8DA1-5BB17BE85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1069" y="5257977"/>
            <a:ext cx="1590665" cy="1077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6B7CE-A102-4A6E-8B47-B607E04C4191}"/>
              </a:ext>
            </a:extLst>
          </p:cNvPr>
          <p:cNvSpPr txBox="1"/>
          <p:nvPr/>
        </p:nvSpPr>
        <p:spPr>
          <a:xfrm>
            <a:off x="8755046" y="3509552"/>
            <a:ext cx="7998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before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6D202-E1FB-4F8B-B943-8935A791AA3D}"/>
              </a:ext>
            </a:extLst>
          </p:cNvPr>
          <p:cNvSpPr txBox="1"/>
          <p:nvPr/>
        </p:nvSpPr>
        <p:spPr>
          <a:xfrm>
            <a:off x="10649166" y="3509552"/>
            <a:ext cx="6344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after</a:t>
            </a:r>
            <a:endParaRPr lang="he-IL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6333A9-FF15-42E7-AEAD-D78DCFE3B550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Estimate the parts’ poses using RGB-D images</a:t>
            </a:r>
          </a:p>
          <a:p>
            <a:pPr lvl="1" algn="l" rtl="0"/>
            <a:r>
              <a:rPr lang="en-US" dirty="0"/>
              <a:t>Average 10-images to eliminate noise</a:t>
            </a:r>
          </a:p>
          <a:p>
            <a:pPr lvl="1" algn="l" rtl="0"/>
            <a:r>
              <a:rPr lang="en-US" dirty="0"/>
              <a:t>Bridge the simulation-reality gap</a:t>
            </a:r>
          </a:p>
        </p:txBody>
      </p:sp>
    </p:spTree>
    <p:extLst>
      <p:ext uri="{BB962C8B-B14F-4D97-AF65-F5344CB8AC3E}">
        <p14:creationId xmlns:p14="http://schemas.microsoft.com/office/powerpoint/2010/main" val="24660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5" name="הקלטת מסך 2021-11-20 ב-11.15.52">
            <a:hlinkClick r:id="" action="ppaction://media"/>
            <a:extLst>
              <a:ext uri="{FF2B5EF4-FFF2-40B4-BE49-F238E27FC236}">
                <a16:creationId xmlns:a16="http://schemas.microsoft.com/office/drawing/2014/main" id="{7BE62CE1-A90E-4464-8FE6-31BB3B82D85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4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94898" y="3283527"/>
            <a:ext cx="2062756" cy="25511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E73EF2-8279-4569-9814-83845800CBB4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Estimate the parts’ poses using RGB-D images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Average 10-images to eliminate noise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Bridge the simulation-reality 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Calculate pick-and-place motions for each part</a:t>
            </a:r>
          </a:p>
          <a:p>
            <a:pPr lvl="1" algn="l" rtl="0"/>
            <a:r>
              <a:rPr lang="en-US" dirty="0"/>
              <a:t>‘</a:t>
            </a:r>
            <a:r>
              <a:rPr lang="en-US" dirty="0" err="1"/>
              <a:t>Moveit</a:t>
            </a:r>
            <a:r>
              <a:rPr lang="en-US" dirty="0"/>
              <a:t>!’ for motion trajectory</a:t>
            </a:r>
          </a:p>
          <a:p>
            <a:pPr lvl="1" algn="l" rtl="0"/>
            <a:r>
              <a:rPr lang="en-US" dirty="0"/>
              <a:t>Use prior knowledge to place the parts in the correct location</a:t>
            </a:r>
          </a:p>
        </p:txBody>
      </p:sp>
    </p:spTree>
    <p:extLst>
      <p:ext uri="{BB962C8B-B14F-4D97-AF65-F5344CB8AC3E}">
        <p14:creationId xmlns:p14="http://schemas.microsoft.com/office/powerpoint/2010/main" val="2229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DD66-4050-4406-8766-6D3E3F1C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65857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Estimate the parts’ poses using RGB-D images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Average 10-images to eliminate noise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Bridge the simulation-reality 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Calculate pick-and-place motions for each part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Moveit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!’ for motion trajectory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 prior knowledge to place the parts in the correct location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Anything you can do, I can do better</a:t>
            </a:r>
          </a:p>
          <a:p>
            <a:pPr lvl="1" algn="l" rtl="0"/>
            <a:r>
              <a:rPr lang="en-US" dirty="0"/>
              <a:t>Manipulate the robot from the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A6E2-1B90-45F2-9C55-9A2DE34E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19" y="2863420"/>
            <a:ext cx="1186962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8A4A7-3550-40DE-9E4A-639EDAD1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66" y="2863419"/>
            <a:ext cx="123641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6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5EF7-877B-4D2C-AEDF-1BBFC01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551D-272A-4156-9093-FDD778B1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58 assembly attempts with s success rate of 67.2%</a:t>
            </a:r>
          </a:p>
          <a:p>
            <a:pPr algn="l" rtl="0"/>
            <a:r>
              <a:rPr lang="en-US" dirty="0"/>
              <a:t>Average results and standard deviations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77206-6309-4DA0-A788-63B7C541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2" y="2803383"/>
            <a:ext cx="10983515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9BECDB-EEF5-47F8-958D-4FE8CD38A369}"/>
              </a:ext>
            </a:extLst>
          </p:cNvPr>
          <p:cNvSpPr/>
          <p:nvPr/>
        </p:nvSpPr>
        <p:spPr>
          <a:xfrm>
            <a:off x="3260928" y="6311900"/>
            <a:ext cx="567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dirty="0">
                <a:hlinkClick r:id="rId3"/>
              </a:rPr>
              <a:t>https://www.youtube.com/watch?v=uMvq2-Tg-9g&amp;t=62s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7513-16E4-4FE2-83E8-07A7D2456EFE}"/>
              </a:ext>
            </a:extLst>
          </p:cNvPr>
          <p:cNvSpPr/>
          <p:nvPr/>
        </p:nvSpPr>
        <p:spPr>
          <a:xfrm>
            <a:off x="10224654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847BD-02F7-402E-BEE5-0499EE8959C5}"/>
              </a:ext>
            </a:extLst>
          </p:cNvPr>
          <p:cNvSpPr/>
          <p:nvPr/>
        </p:nvSpPr>
        <p:spPr>
          <a:xfrm>
            <a:off x="7716981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DDA-C5F5-42C2-80D9-D86BED4D83B8}"/>
              </a:ext>
            </a:extLst>
          </p:cNvPr>
          <p:cNvSpPr/>
          <p:nvPr/>
        </p:nvSpPr>
        <p:spPr>
          <a:xfrm>
            <a:off x="5340930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BF9-1F8F-4AFF-8CE3-12ACDCA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23E-D17C-4E14-B6FC-42D91266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Assembly tasks can be treated as a pose estimation problem</a:t>
            </a:r>
          </a:p>
          <a:p>
            <a:pPr lvl="1" algn="l" rtl="0"/>
            <a:r>
              <a:rPr lang="en-US" dirty="0"/>
              <a:t>With simulated components</a:t>
            </a:r>
          </a:p>
          <a:p>
            <a:pPr lvl="1" algn="l" rtl="0"/>
            <a:r>
              <a:rPr lang="en-US" dirty="0"/>
              <a:t>When 3D CAD files are available</a:t>
            </a:r>
          </a:p>
          <a:p>
            <a:pPr lvl="1" algn="l" rtl="0"/>
            <a:r>
              <a:rPr lang="en-US" dirty="0"/>
              <a:t>Using pre-defined conditions and configurations</a:t>
            </a:r>
          </a:p>
          <a:p>
            <a:pPr algn="l" rtl="0"/>
            <a:r>
              <a:rPr lang="en-US" dirty="0"/>
              <a:t>The simulation-to-reality gap can be significantly bridged</a:t>
            </a:r>
          </a:p>
          <a:p>
            <a:pPr lvl="1" algn="l" rtl="0"/>
            <a:r>
              <a:rPr lang="en-US" dirty="0"/>
              <a:t>Using depth images and image processing tools</a:t>
            </a:r>
          </a:p>
          <a:p>
            <a:pPr algn="l" rtl="0"/>
            <a:r>
              <a:rPr lang="en-US" dirty="0"/>
              <a:t>Don’t give up</a:t>
            </a:r>
          </a:p>
          <a:p>
            <a:pPr lvl="1" algn="l" rtl="0"/>
            <a:r>
              <a:rPr lang="en-US" dirty="0"/>
              <a:t>3 stages for extremely accurate pose estimation</a:t>
            </a:r>
          </a:p>
          <a:p>
            <a:pPr lvl="1" algn="l" rtl="0"/>
            <a:r>
              <a:rPr lang="en-US" dirty="0"/>
              <a:t>Stitching up a solution for each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39444489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712</Words>
  <Application>Microsoft Office PowerPoint</Application>
  <PresentationFormat>Widescreen</PresentationFormat>
  <Paragraphs>102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Bell MT</vt:lpstr>
      <vt:lpstr>Calibri</vt:lpstr>
      <vt:lpstr>Calibri Light</vt:lpstr>
      <vt:lpstr>Times New Roman</vt:lpstr>
      <vt:lpstr>Wingdings</vt:lpstr>
      <vt:lpstr>ערכת נושא Office</vt:lpstr>
      <vt:lpstr>Learning a High-Precision Robotic Assembly Task Using Pose Estimation from Simulated Depth Images</vt:lpstr>
      <vt:lpstr>Today’s Talk</vt:lpstr>
      <vt:lpstr>The Task</vt:lpstr>
      <vt:lpstr>Method</vt:lpstr>
      <vt:lpstr>Method</vt:lpstr>
      <vt:lpstr>Method</vt:lpstr>
      <vt:lpstr>Method</vt:lpstr>
      <vt:lpstr>Experiments and Results</vt:lpstr>
      <vt:lpstr>Conclusion</vt:lpstr>
      <vt:lpstr>Our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High-Precision Robotic Assembly Task Using Pose Estimation from Simulated Depth Images</dc:title>
  <dc:creator>ניצן לוי</dc:creator>
  <cp:lastModifiedBy>owner</cp:lastModifiedBy>
  <cp:revision>45</cp:revision>
  <dcterms:created xsi:type="dcterms:W3CDTF">2021-11-16T11:46:37Z</dcterms:created>
  <dcterms:modified xsi:type="dcterms:W3CDTF">2021-11-21T19:00:58Z</dcterms:modified>
</cp:coreProperties>
</file>