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6" r:id="rId7"/>
    <p:sldId id="265" r:id="rId8"/>
    <p:sldId id="263" r:id="rId9"/>
    <p:sldId id="268" r:id="rId10"/>
    <p:sldId id="262" r:id="rId11"/>
    <p:sldId id="259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11/20/2021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955"/>
            <a:ext cx="12192000" cy="1635467"/>
          </a:xfrm>
        </p:spPr>
        <p:txBody>
          <a:bodyPr>
            <a:noAutofit/>
          </a:bodyPr>
          <a:lstStyle/>
          <a:p>
            <a:pPr rtl="0"/>
            <a:r>
              <a:rPr lang="en-US" sz="4200" dirty="0">
                <a:latin typeface="Bell MT" panose="02020503060305020303" pitchFamily="18" charset="0"/>
              </a:rPr>
              <a:t>Learning a High-Precision Robotic Assembly Task Using Pose Estimation from Simulated Depth Images</a:t>
            </a:r>
            <a:endParaRPr lang="en-IL" sz="4200" dirty="0">
              <a:latin typeface="Bell MT" panose="02020503060305020303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28" y="3429000"/>
            <a:ext cx="7183582" cy="1132538"/>
          </a:xfrm>
        </p:spPr>
        <p:txBody>
          <a:bodyPr>
            <a:normAutofit/>
          </a:bodyPr>
          <a:lstStyle/>
          <a:p>
            <a:pPr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A., 2019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of Robotics and Automation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‏</a:t>
            </a:r>
            <a:endParaRPr lang="en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221673" y="5785394"/>
            <a:ext cx="107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/>
              <a:t>Presented by: Guy Farjon, Amit Cohen, Nitzan Levy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4558-72F1-4EDF-B39A-D83A1602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2" y="2337404"/>
            <a:ext cx="25908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BF9-1F8F-4AFF-8CE3-12ACDCA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23E-D17C-4E14-B6FC-42D91266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 assembly task with given 3D CAD files, an accurate pose estimation algorithm can be trained to achieve high assembly success rates.</a:t>
            </a:r>
          </a:p>
          <a:p>
            <a:pPr algn="l" rtl="0"/>
            <a:r>
              <a:rPr lang="en-US" dirty="0"/>
              <a:t>The simulation-to-reality gap can be significantly bridged by using depth images and the assembly task can be learned on simulated images only.</a:t>
            </a:r>
          </a:p>
        </p:txBody>
      </p:sp>
    </p:spTree>
    <p:extLst>
      <p:ext uri="{BB962C8B-B14F-4D97-AF65-F5344CB8AC3E}">
        <p14:creationId xmlns:p14="http://schemas.microsoft.com/office/powerpoint/2010/main" val="394444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Our thoughts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Each subproblem was solved independently, which will cause more difficult adaption to new domain related problems.</a:t>
            </a:r>
          </a:p>
          <a:p>
            <a:pPr algn="l" rtl="0"/>
            <a:r>
              <a:rPr lang="en-US" dirty="0"/>
              <a:t>The solution requires a CAD model – which is rarely accessible to the end user which aims to solve the assembly task.</a:t>
            </a:r>
          </a:p>
          <a:p>
            <a:pPr algn="l" rtl="0"/>
            <a:r>
              <a:rPr lang="en-US" dirty="0"/>
              <a:t>We would suggest a use of reinforcement learning regarding the grip of the parts.</a:t>
            </a:r>
          </a:p>
          <a:p>
            <a:pPr algn="l" rtl="0"/>
            <a:r>
              <a:rPr lang="en-US" dirty="0"/>
              <a:t>Expand the use of depth information (e.g., point cloud etc.) in order to avoid the need of CAD models.</a:t>
            </a:r>
          </a:p>
          <a:p>
            <a:pPr algn="l" rtl="0"/>
            <a:r>
              <a:rPr lang="en-US" dirty="0"/>
              <a:t>No planning algorithms used</a:t>
            </a:r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200" b="1" dirty="0"/>
              <a:t>Today’s Talk</a:t>
            </a:r>
            <a:endParaRPr lang="en-IL" sz="4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59836" cy="4987203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3600" dirty="0"/>
              <a:t>Introducing the </a:t>
            </a:r>
            <a:r>
              <a:rPr lang="en-US" sz="3600" i="1" dirty="0"/>
              <a:t>Siemens Innovation Challenge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solving a generic assembly task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Why is it hard? </a:t>
            </a:r>
            <a:endParaRPr lang="en-US" sz="3200" dirty="0"/>
          </a:p>
          <a:p>
            <a:pPr algn="l" rtl="0">
              <a:lnSpc>
                <a:spcPct val="120000"/>
              </a:lnSpc>
            </a:pPr>
            <a:r>
              <a:rPr lang="en-US" sz="3600" dirty="0"/>
              <a:t>Changing perspective – parts assembly as a pose estimation problem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Coarse and refined pose estimation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Bridging the simulation-reality gap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Fusing components for task completion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Experiments and Results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Our thoughts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The Task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0145"/>
            <a:ext cx="8194964" cy="498273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Assembling of a gear-like mechanism</a:t>
            </a:r>
          </a:p>
          <a:p>
            <a:pPr lvl="1" algn="l" rtl="0"/>
            <a:r>
              <a:rPr lang="en-US" dirty="0"/>
              <a:t>A base, 3 gears, and 2 shafts</a:t>
            </a:r>
          </a:p>
          <a:p>
            <a:pPr algn="l" rtl="0"/>
            <a:r>
              <a:rPr lang="en-US" dirty="0"/>
              <a:t>Previous work mainly focused on grasping the objects</a:t>
            </a:r>
          </a:p>
          <a:p>
            <a:pPr lvl="1" algn="l" rtl="0"/>
            <a:r>
              <a:rPr lang="en-US" dirty="0" err="1"/>
              <a:t>Aaa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Up until this experiment, solvers assumed a predefined location of each part. </a:t>
            </a:r>
          </a:p>
          <a:p>
            <a:pPr algn="l" rtl="0"/>
            <a:r>
              <a:rPr lang="en-US" dirty="0"/>
              <a:t>This experiment now uses perception to eliminate this assumption.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860426"/>
            <a:ext cx="1779658" cy="103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AB688-9406-46E9-A0A8-5FC3F21EB732}"/>
              </a:ext>
            </a:extLst>
          </p:cNvPr>
          <p:cNvSpPr txBox="1"/>
          <p:nvPr/>
        </p:nvSpPr>
        <p:spPr>
          <a:xfrm>
            <a:off x="9351819" y="2389328"/>
            <a:ext cx="27432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ROS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Kuka</a:t>
            </a:r>
            <a:r>
              <a:rPr lang="en-US" sz="1600" dirty="0"/>
              <a:t> LBR IIWA 14 R820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SAKE ROBOTICS </a:t>
            </a:r>
            <a:r>
              <a:rPr lang="en-US" sz="1600" dirty="0" err="1"/>
              <a:t>EZGripper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Intel RealSense D415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SunRise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Gazebo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Moveit</a:t>
            </a:r>
            <a:r>
              <a:rPr lang="en-US" sz="1600" dirty="0"/>
              <a:t>!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Python (TensorFlow)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BDC59B-1774-45E4-B843-0B1EDDCE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6" y="3546778"/>
            <a:ext cx="7855527" cy="264490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F7C005F-DA96-45E7-873A-AE1547E702D6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Simulate the environment </a:t>
            </a:r>
          </a:p>
          <a:p>
            <a:pPr lvl="1" algn="l" rtl="0"/>
            <a:r>
              <a:rPr lang="en-US" dirty="0"/>
              <a:t>Create a huge datasets in seconds</a:t>
            </a:r>
          </a:p>
          <a:p>
            <a:pPr lvl="1" algn="l" rtl="0"/>
            <a:r>
              <a:rPr lang="en-US" dirty="0"/>
              <a:t>Train a pose estimation pipe on synthetic images (based on RetinaNet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3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0F256-3E92-4764-8030-C480DE2E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64" y="3946352"/>
            <a:ext cx="1590665" cy="113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C6902-4B60-4464-ADC7-7FFDFD6D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69" y="3946352"/>
            <a:ext cx="1590665" cy="1130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17E8D-B99D-4AB6-A95F-70AA8AAC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64" y="5257977"/>
            <a:ext cx="1590665" cy="107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F5A63-7815-453D-8DA1-5BB17BE85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069" y="5257977"/>
            <a:ext cx="1590665" cy="1077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6B7CE-A102-4A6E-8B47-B607E04C4191}"/>
              </a:ext>
            </a:extLst>
          </p:cNvPr>
          <p:cNvSpPr txBox="1"/>
          <p:nvPr/>
        </p:nvSpPr>
        <p:spPr>
          <a:xfrm>
            <a:off x="8755046" y="3509552"/>
            <a:ext cx="799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before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6D202-E1FB-4F8B-B943-8935A791AA3D}"/>
              </a:ext>
            </a:extLst>
          </p:cNvPr>
          <p:cNvSpPr txBox="1"/>
          <p:nvPr/>
        </p:nvSpPr>
        <p:spPr>
          <a:xfrm>
            <a:off x="10649166" y="3509552"/>
            <a:ext cx="6344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after</a:t>
            </a:r>
            <a:endParaRPr lang="he-I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6333A9-FF15-42E7-AEAD-D78DCFE3B550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Estimate the parts’ poses using RGB-D images</a:t>
            </a:r>
          </a:p>
          <a:p>
            <a:pPr lvl="1" algn="l" rtl="0"/>
            <a:r>
              <a:rPr lang="en-US" dirty="0"/>
              <a:t>Average 10-images to eliminate noise</a:t>
            </a:r>
          </a:p>
          <a:p>
            <a:pPr lvl="1" algn="l" rtl="0"/>
            <a:r>
              <a:rPr lang="en-US" dirty="0"/>
              <a:t>Bridge the simulation-reality gap</a:t>
            </a:r>
          </a:p>
        </p:txBody>
      </p:sp>
    </p:spTree>
    <p:extLst>
      <p:ext uri="{BB962C8B-B14F-4D97-AF65-F5344CB8AC3E}">
        <p14:creationId xmlns:p14="http://schemas.microsoft.com/office/powerpoint/2010/main" val="2466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הקלטת מסך 2021-11-20 ב-11.15.52">
            <a:hlinkClick r:id="" action="ppaction://media"/>
            <a:extLst>
              <a:ext uri="{FF2B5EF4-FFF2-40B4-BE49-F238E27FC236}">
                <a16:creationId xmlns:a16="http://schemas.microsoft.com/office/drawing/2014/main" id="{7BE62CE1-A90E-4464-8FE6-31BB3B82D8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94898" y="3283527"/>
            <a:ext cx="2062756" cy="2551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E73EF2-8279-4569-9814-83845800CBB4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Calculate pick-and-place motions for each part</a:t>
            </a:r>
          </a:p>
          <a:p>
            <a:pPr lvl="1" algn="l" rtl="0"/>
            <a:r>
              <a:rPr lang="en-US" dirty="0"/>
              <a:t>‘</a:t>
            </a:r>
            <a:r>
              <a:rPr lang="en-US" dirty="0" err="1"/>
              <a:t>Moveit</a:t>
            </a:r>
            <a:r>
              <a:rPr lang="en-US" dirty="0"/>
              <a:t>!’ for motion trajectory</a:t>
            </a:r>
          </a:p>
          <a:p>
            <a:pPr lvl="1" algn="l" rtl="0"/>
            <a:r>
              <a:rPr lang="en-US" dirty="0"/>
              <a:t>Use prior knowledge to place the parts in the correct location</a:t>
            </a:r>
          </a:p>
        </p:txBody>
      </p:sp>
    </p:spTree>
    <p:extLst>
      <p:ext uri="{BB962C8B-B14F-4D97-AF65-F5344CB8AC3E}">
        <p14:creationId xmlns:p14="http://schemas.microsoft.com/office/powerpoint/2010/main" val="2229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DD66-4050-4406-8766-6D3E3F1C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7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pick-and-place motions for each part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Moveit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!’ for motion trajectory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 prior knowledge to place the parts in the correct location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Anything you can do, I can do better</a:t>
            </a:r>
          </a:p>
          <a:p>
            <a:pPr lvl="1" algn="l" rtl="0"/>
            <a:r>
              <a:rPr lang="en-US" dirty="0"/>
              <a:t>Manipulate the robot from the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A6E2-1B90-45F2-9C55-9A2DE34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19" y="2863420"/>
            <a:ext cx="118696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8A4A7-3550-40DE-9E4A-639EDAD1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66" y="2863419"/>
            <a:ext cx="123641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We performed a total of 58 real experiments. </a:t>
            </a:r>
          </a:p>
          <a:p>
            <a:pPr algn="l" rtl="0"/>
            <a:r>
              <a:rPr lang="en-US" dirty="0"/>
              <a:t>The below table shows the detection, pose estimation and assembly rate accuracy for parts of the </a:t>
            </a:r>
            <a:r>
              <a:rPr lang="en-US" i="1" dirty="0"/>
              <a:t>Siemens Innovation Challenge.</a:t>
            </a:r>
          </a:p>
          <a:p>
            <a:pPr algn="l" rtl="0"/>
            <a:r>
              <a:rPr lang="en-US" dirty="0"/>
              <a:t>Pose estimation resulted in an average translational accuracy of 2.16mm and a rotational accuracy of 0.64 degrees. Out of 290 grasps and attempts to assemble, 264 were successful (91%). In 39 experiments, all parts were successfully assembled (67.2%).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Total of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00D0-34C0-49F0-84E2-E0C252BE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717"/>
            <a:ext cx="12192000" cy="38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70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735</Words>
  <Application>Microsoft Office PowerPoint</Application>
  <PresentationFormat>Widescreen</PresentationFormat>
  <Paragraphs>84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Times New Roman</vt:lpstr>
      <vt:lpstr>Wingdings</vt:lpstr>
      <vt:lpstr>ערכת נושא Office</vt:lpstr>
      <vt:lpstr>Learning a High-Precision Robotic Assembly Task Using Pose Estimation from Simulated Depth Images</vt:lpstr>
      <vt:lpstr>Today’s Talk</vt:lpstr>
      <vt:lpstr>The Task</vt:lpstr>
      <vt:lpstr>Method</vt:lpstr>
      <vt:lpstr>Method</vt:lpstr>
      <vt:lpstr>Method</vt:lpstr>
      <vt:lpstr>Method</vt:lpstr>
      <vt:lpstr>Experiments and Results</vt:lpstr>
      <vt:lpstr>Experiments and Results</vt:lpstr>
      <vt:lpstr>Conclusion</vt:lpstr>
      <vt:lpstr>Our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owner</cp:lastModifiedBy>
  <cp:revision>32</cp:revision>
  <dcterms:created xsi:type="dcterms:W3CDTF">2021-11-16T11:46:37Z</dcterms:created>
  <dcterms:modified xsi:type="dcterms:W3CDTF">2021-11-20T23:27:52Z</dcterms:modified>
</cp:coreProperties>
</file>