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8"/>
  </p:notesMasterIdLst>
  <p:sldIdLst>
    <p:sldId id="256" r:id="rId2"/>
    <p:sldId id="259" r:id="rId3"/>
    <p:sldId id="270" r:id="rId4"/>
    <p:sldId id="261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/>
            <a:t>Individualized Plan for Each Employee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/>
            <a:t>Clear Written Guidelines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/>
            <a:t>Improve on the Past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/>
            <a:t>Quarterly and Annual Reviews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4375112" y="404"/>
          <a:ext cx="1278012" cy="8307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Individualized Plan for Each Employee</a:t>
          </a:r>
        </a:p>
      </dsp:txBody>
      <dsp:txXfrm>
        <a:off x="4375112" y="404"/>
        <a:ext cx="1278012" cy="830708"/>
      </dsp:txXfrm>
    </dsp:sp>
    <dsp:sp modelId="{33742EC3-2472-4AD7-8094-46E1F9F1EE37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2022385" y="162509"/>
              </a:moveTo>
              <a:arcTo wR="1374147" hR="1374147" stAng="17888834" swAng="26294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5749259" y="1374551"/>
          <a:ext cx="1278012" cy="8307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Clear Written Guidelines</a:t>
          </a:r>
        </a:p>
      </dsp:txBody>
      <dsp:txXfrm>
        <a:off x="5749259" y="1374551"/>
        <a:ext cx="1278012" cy="830708"/>
      </dsp:txXfrm>
    </dsp:sp>
    <dsp:sp modelId="{EC69EBDC-E4E9-45A4-BA5F-06D1C0D0A683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2680821" y="1799450"/>
              </a:moveTo>
              <a:arcTo wR="1374147" hR="1374147" stAng="1081757" swAng="262940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4375112" y="2748699"/>
          <a:ext cx="1278012" cy="8307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 on the Past</a:t>
          </a:r>
        </a:p>
      </dsp:txBody>
      <dsp:txXfrm>
        <a:off x="4375112" y="2748699"/>
        <a:ext cx="1278012" cy="830708"/>
      </dsp:txXfrm>
    </dsp:sp>
    <dsp:sp modelId="{BB600463-65BA-400E-850B-845768327B9D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725908" y="2585785"/>
              </a:moveTo>
              <a:arcTo wR="1374147" hR="1374147" stAng="7088834" swAng="262940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3000965" y="1374551"/>
          <a:ext cx="1278012" cy="8307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Quarterly and Annual Reviews</a:t>
          </a:r>
        </a:p>
      </dsp:txBody>
      <dsp:txXfrm>
        <a:off x="3000965" y="1374551"/>
        <a:ext cx="1278012" cy="830708"/>
      </dsp:txXfrm>
    </dsp:sp>
    <dsp:sp modelId="{AFD1231E-5014-4F89-9D94-62BA99EBA423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67472" y="948844"/>
              </a:moveTo>
              <a:arcTo wR="1374147" hR="1374147" stAng="11881757" swAng="262940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454" y="1696916"/>
            <a:ext cx="7910146" cy="177549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958F-0FFF-484E-892D-F295DF9038AF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2224454" y="3629888"/>
            <a:ext cx="7910146" cy="271376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4590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22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22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22 August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22 August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2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22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22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C89D05C-9F40-4EA8-AEAF-9B40792D3408}" type="datetime3">
              <a:rPr lang="en-US" smtClean="0"/>
              <a:t>22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794546010"/>
              </p:ext>
            </p:extLst>
          </p:nvPr>
        </p:nvSpPr>
        <p:spPr>
          <a:xfrm rot="19560000">
            <a:off x="1696235" y="1773132"/>
            <a:ext cx="7531497" cy="1204306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Contoso Career Planning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78414">
            <a:off x="2372365" y="2521817"/>
            <a:ext cx="8681508" cy="329259"/>
          </a:xfrm>
        </p:spPr>
        <p:txBody>
          <a:bodyPr>
            <a:normAutofit/>
          </a:bodyPr>
          <a:lstStyle/>
          <a:p>
            <a:r>
              <a:rPr lang="en-US" dirty="0"/>
              <a:t>Guidance for Planning your future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Diego Siciliani, hr manager</a:t>
            </a:r>
          </a:p>
        </p:txBody>
      </p:sp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Planning scope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96348"/>
              </p:ext>
            </p:extLst>
          </p:nvPr>
        </p:nvGraphicFramePr>
        <p:xfrm>
          <a:off x="1096963" y="1100138"/>
          <a:ext cx="10028237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498" y="447675"/>
            <a:ext cx="10027920" cy="54864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V-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A158F-7A6E-458D-924D-C628CF51E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98" y="1410619"/>
            <a:ext cx="9705673" cy="25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Fit the person—not the org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10" y="1100138"/>
            <a:ext cx="8573543" cy="3579812"/>
          </a:xfrm>
        </p:spPr>
      </p:pic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65759"/>
            <a:ext cx="10027920" cy="734869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Obtain buy-in of the plan through emotional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42754"/>
            <a:ext cx="4037428" cy="1733009"/>
          </a:xfrm>
        </p:spPr>
        <p:txBody>
          <a:bodyPr/>
          <a:lstStyle/>
          <a:p>
            <a:pPr lvl="1"/>
            <a:r>
              <a:rPr lang="en-US"/>
              <a:t>Emotional connection is key </a:t>
            </a:r>
          </a:p>
          <a:p>
            <a:pPr lvl="1"/>
            <a:r>
              <a:rPr lang="en-US"/>
              <a:t>The right connection inspires loyalty</a:t>
            </a:r>
          </a:p>
          <a:p>
            <a:pPr lvl="1"/>
            <a:r>
              <a:rPr lang="en-US"/>
              <a:t>It’s time to break new ground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CBF8-3D55-41E0-87EB-571855AF1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178" y="1161477"/>
            <a:ext cx="6349206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00"/>
    </mc:Choice>
    <mc:Fallback xmlns="">
      <p:transition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Making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5468" y="1223387"/>
            <a:ext cx="7910146" cy="785027"/>
          </a:xfrm>
        </p:spPr>
        <p:txBody>
          <a:bodyPr>
            <a:normAutofit/>
          </a:bodyPr>
          <a:lstStyle/>
          <a:p>
            <a:pPr lvl="1"/>
            <a:r>
              <a:rPr lang="en-US"/>
              <a:t>The key is to </a:t>
            </a:r>
            <a:r>
              <a:rPr lang="en-US">
                <a:solidFill>
                  <a:schemeClr val="accent1"/>
                </a:solidFill>
              </a:rPr>
              <a:t>be selective </a:t>
            </a:r>
            <a:r>
              <a:rPr lang="en-US"/>
              <a:t>and make </a:t>
            </a:r>
            <a:r>
              <a:rPr lang="en-US">
                <a:solidFill>
                  <a:schemeClr val="accent1"/>
                </a:solidFill>
              </a:rPr>
              <a:t>effective</a:t>
            </a:r>
            <a:r>
              <a:rPr lang="en-US"/>
              <a:t> choices about your career</a:t>
            </a:r>
          </a:p>
          <a:p>
            <a:pPr lvl="1"/>
            <a:r>
              <a:rPr lang="en-US"/>
              <a:t>Every element in your plan must serve a purpose</a:t>
            </a:r>
          </a:p>
          <a:p>
            <a:pPr lvl="2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6FD04177335141BCB076B685FF0ACF" ma:contentTypeVersion="0" ma:contentTypeDescription="Create a new document." ma:contentTypeScope="" ma:versionID="16ceb12bc71f078166aa612557186eb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4dff355140f49c07207841c7addec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F1231-E89F-49C9-918F-02EE671DD3EF}"/>
</file>

<file path=customXml/itemProps2.xml><?xml version="1.0" encoding="utf-8"?>
<ds:datastoreItem xmlns:ds="http://schemas.openxmlformats.org/officeDocument/2006/customXml" ds:itemID="{6551767D-E953-4D2A-B7C0-F86A6BB37612}"/>
</file>

<file path=customXml/itemProps3.xml><?xml version="1.0" encoding="utf-8"?>
<ds:datastoreItem xmlns:ds="http://schemas.openxmlformats.org/officeDocument/2006/customXml" ds:itemID="{2E4FB702-420D-4C38-B6B6-4FBD282E806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Contoso Career Planning</vt:lpstr>
      <vt:lpstr>Planning scope</vt:lpstr>
      <vt:lpstr>V- team</vt:lpstr>
      <vt:lpstr>Fit the person—not the org chart</vt:lpstr>
      <vt:lpstr>Obtain buy-in of the plan through emotional connection</vt:lpstr>
      <vt:lpstr>Making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modified xsi:type="dcterms:W3CDTF">2017-08-22T18:33:51Z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0x010100356FD04177335141BCB076B685FF0ACF</vt:lpwstr>
  </property>
</Properties>
</file>