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9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84" r:id="rId8"/>
    <p:sldId id="267" r:id="rId9"/>
    <p:sldId id="263" r:id="rId10"/>
    <p:sldId id="266" r:id="rId11"/>
    <p:sldId id="282" r:id="rId12"/>
    <p:sldId id="283" r:id="rId13"/>
    <p:sldId id="285" r:id="rId14"/>
    <p:sldId id="289" r:id="rId15"/>
    <p:sldId id="286" r:id="rId16"/>
    <p:sldId id="287" r:id="rId17"/>
    <p:sldId id="288" r:id="rId18"/>
    <p:sldId id="268" r:id="rId19"/>
    <p:sldId id="269" r:id="rId20"/>
    <p:sldId id="270" r:id="rId21"/>
    <p:sldId id="273" r:id="rId22"/>
    <p:sldId id="271" r:id="rId23"/>
    <p:sldId id="272" r:id="rId24"/>
    <p:sldId id="275" r:id="rId25"/>
    <p:sldId id="274" r:id="rId26"/>
    <p:sldId id="277" r:id="rId27"/>
    <p:sldId id="278" r:id="rId28"/>
    <p:sldId id="279" r:id="rId29"/>
    <p:sldId id="290" r:id="rId30"/>
    <p:sldId id="291" r:id="rId31"/>
    <p:sldId id="280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28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4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071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2473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70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90379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80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53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2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3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7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6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6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4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6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941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7138" y="1398425"/>
            <a:ext cx="7921064" cy="1805474"/>
          </a:xfrm>
        </p:spPr>
        <p:txBody>
          <a:bodyPr>
            <a:normAutofit/>
          </a:bodyPr>
          <a:lstStyle/>
          <a:p>
            <a:pPr algn="ctr"/>
            <a:r>
              <a:rPr lang="fa-IR" sz="4500" dirty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سيستم هاي توصيه گر آگاه به زمينه</a:t>
            </a:r>
            <a:r>
              <a:rPr lang="fa-IR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/>
            </a:r>
            <a:br>
              <a:rPr lang="fa-IR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/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</a:br>
            <a:r>
              <a:rPr lang="fa-IR" sz="2100" dirty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در دامنه     </a:t>
            </a:r>
            <a:r>
              <a:rPr lang="fa-IR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سفر و توريسم</a:t>
            </a:r>
            <a:endParaRPr lang="en-US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77138" y="4584888"/>
            <a:ext cx="7921064" cy="56677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Travel &amp; Tourism Context-Aware 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407439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كارهاي انجام شده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1184989" y="1770413"/>
            <a:ext cx="7791060" cy="56677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روش های انتخاب خصوصیت در یادگیری ماشین برای سيستم هاي توصيه گر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-550511" y="3976047"/>
            <a:ext cx="8789437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embedded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-550510" y="2818963"/>
            <a:ext cx="8789437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wrapper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-550511" y="3397505"/>
            <a:ext cx="8789437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filter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873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كارهاي انجام شده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1184989" y="1770413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2400" dirty="0" err="1"/>
              <a:t>Baltrunas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007706" y="2428151"/>
            <a:ext cx="7968343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Nazanin" panose="00000400000000000000" pitchFamily="2" charset="-78"/>
              </a:rPr>
              <a:t>بر پايه نظرسنجي از كاربران در مورد فاكتورهاي زمينه اي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007705" y="2915734"/>
            <a:ext cx="7968343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توليد ماتريس </a:t>
            </a:r>
            <a:r>
              <a:rPr lang="fa-IR" sz="2000" dirty="0">
                <a:cs typeface="B Nazanin" panose="00000400000000000000" pitchFamily="2" charset="-78"/>
              </a:rPr>
              <a:t>فاكتورگيري آگاه به زمينه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184988" y="3607510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2400" dirty="0" err="1"/>
              <a:t>Odice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007705" y="4265248"/>
            <a:ext cx="7968343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استفاده از روش نظرسنجي </a:t>
            </a:r>
            <a:r>
              <a:rPr lang="fa-IR" sz="2000" dirty="0">
                <a:cs typeface="B Nazanin" panose="00000400000000000000" pitchFamily="2" charset="-78"/>
              </a:rPr>
              <a:t>از كاربران در مورد فاكتورهاي زمينه اي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1007704" y="4752831"/>
            <a:ext cx="7968343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استفاده از رتبه بندي كاربران براي تشخيص ارتباط زمينه و اولويت كاربر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1007704" y="5280011"/>
            <a:ext cx="7968343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مقايسه هر دو روش با داده هاي واقعي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1007703" y="5807191"/>
            <a:ext cx="7968343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بهتر بودن روش تشخيص ارتباط زمينه نسبت به نظرسنجي مستقيم درباره فاكتورهاي زمينه اي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19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كارهاي انجام شده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1184989" y="1770413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افزودن اطلاعات آماري به پياده سازي </a:t>
            </a:r>
            <a:r>
              <a:rPr lang="en-US" sz="2400" dirty="0" err="1" smtClean="0">
                <a:cs typeface="B Nazanin" panose="00000400000000000000" pitchFamily="2" charset="-78"/>
              </a:rPr>
              <a:t>Odice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671388" y="2428151"/>
            <a:ext cx="2304661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عدم شباهت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099249" y="2428151"/>
            <a:ext cx="2304660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آنتروپي</a:t>
            </a:r>
            <a:endParaRPr lang="fa-IR" sz="20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184988" y="3607510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/>
              <a:t>Vargas-</a:t>
            </a:r>
            <a:r>
              <a:rPr lang="en-US" dirty="0" err="1"/>
              <a:t>Govea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007705" y="4265248"/>
            <a:ext cx="7968343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Nazanin" panose="00000400000000000000" pitchFamily="2" charset="-78"/>
              </a:rPr>
              <a:t>سيستم هاي توصيه گر رستوران ها 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1007704" y="4752831"/>
            <a:ext cx="7968343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Nazanin" panose="00000400000000000000" pitchFamily="2" charset="-78"/>
              </a:rPr>
              <a:t>افزايش كارايي با زيرمجموعه كاهش يافته از فاكتورهاي زمينه اي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1007704" y="5280011"/>
            <a:ext cx="7968343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Nazanin" panose="00000400000000000000" pitchFamily="2" charset="-78"/>
              </a:rPr>
              <a:t>الگوريتم فيلتر </a:t>
            </a:r>
            <a:r>
              <a:rPr lang="en-US" sz="2000" dirty="0">
                <a:cs typeface="B Nazanin" panose="00000400000000000000" pitchFamily="2" charset="-78"/>
              </a:rPr>
              <a:t>Las Vegas (LVF)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1007703" y="5807191"/>
            <a:ext cx="7968343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بهتر بودن روش تشخيص ارتباط زمينه نسبت به نظرسنجي مستقيم درباره فاكتورهاي زمينه اي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1007703" y="2370953"/>
            <a:ext cx="2304661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واريانس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8" name="Text Placeholder 4"/>
          <p:cNvSpPr txBox="1">
            <a:spLocks/>
          </p:cNvSpPr>
          <p:nvPr/>
        </p:nvSpPr>
        <p:spPr>
          <a:xfrm>
            <a:off x="6671388" y="2989232"/>
            <a:ext cx="2304661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تست </a:t>
            </a:r>
            <a:r>
              <a:rPr lang="en-US" sz="2000" dirty="0" smtClean="0">
                <a:cs typeface="B Nazanin" panose="00000400000000000000" pitchFamily="2" charset="-78"/>
              </a:rPr>
              <a:t>X^2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3601616" y="2995096"/>
            <a:ext cx="2802293" cy="48758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تست </a:t>
            </a:r>
            <a:r>
              <a:rPr lang="en-US" sz="2000" dirty="0">
                <a:cs typeface="B Nazanin" panose="00000400000000000000" pitchFamily="2" charset="-78"/>
              </a:rPr>
              <a:t>Freeman-</a:t>
            </a:r>
            <a:r>
              <a:rPr lang="en-US" sz="2000" dirty="0" err="1">
                <a:cs typeface="B Nazanin" panose="00000400000000000000" pitchFamily="2" charset="-78"/>
              </a:rPr>
              <a:t>Halton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729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كارهاي انجام شده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1184989" y="1770413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اپليكيشن </a:t>
            </a:r>
            <a:r>
              <a:rPr lang="en-US" dirty="0"/>
              <a:t>South Tyrol Suggests</a:t>
            </a:r>
            <a:r>
              <a:rPr lang="fa-IR" dirty="0"/>
              <a:t> (</a:t>
            </a:r>
            <a:r>
              <a:rPr lang="en-US" dirty="0"/>
              <a:t>STS</a:t>
            </a:r>
            <a:r>
              <a:rPr lang="fa-IR" dirty="0"/>
              <a:t>)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2939144" y="2428151"/>
            <a:ext cx="6036906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Nazanin" panose="00000400000000000000" pitchFamily="2" charset="-78"/>
              </a:rPr>
              <a:t>اپليكيشن سيستم توصيه گر اندرويدي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20" name="Text Placeholder 4"/>
          <p:cNvSpPr txBox="1">
            <a:spLocks/>
          </p:cNvSpPr>
          <p:nvPr/>
        </p:nvSpPr>
        <p:spPr>
          <a:xfrm>
            <a:off x="2939144" y="2876135"/>
            <a:ext cx="6036906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Nazanin" panose="00000400000000000000" pitchFamily="2" charset="-78"/>
              </a:rPr>
              <a:t>راه اندازي پروفايل كاربر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21" name="Text Placeholder 4"/>
          <p:cNvSpPr txBox="1">
            <a:spLocks/>
          </p:cNvSpPr>
          <p:nvPr/>
        </p:nvSpPr>
        <p:spPr>
          <a:xfrm>
            <a:off x="2939144" y="3363718"/>
            <a:ext cx="6036906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پرسشنامه شخصيتي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22" name="Text Placeholder 4"/>
          <p:cNvSpPr txBox="1">
            <a:spLocks/>
          </p:cNvSpPr>
          <p:nvPr/>
        </p:nvSpPr>
        <p:spPr>
          <a:xfrm>
            <a:off x="2939143" y="3875421"/>
            <a:ext cx="6036906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پيشنهاد نقاط مورد علاقه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23" name="Text Placeholder 4"/>
          <p:cNvSpPr txBox="1">
            <a:spLocks/>
          </p:cNvSpPr>
          <p:nvPr/>
        </p:nvSpPr>
        <p:spPr>
          <a:xfrm>
            <a:off x="2939143" y="4453963"/>
            <a:ext cx="6036906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دريافت اطلاعات رتبه بندي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24" name="Text Placeholder 4"/>
          <p:cNvSpPr txBox="1">
            <a:spLocks/>
          </p:cNvSpPr>
          <p:nvPr/>
        </p:nvSpPr>
        <p:spPr>
          <a:xfrm>
            <a:off x="2939143" y="5032505"/>
            <a:ext cx="6036906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smtClean="0">
                <a:cs typeface="B Nazanin" panose="00000400000000000000" pitchFamily="2" charset="-78"/>
              </a:rPr>
              <a:t>تنظيم اطلاعات زمينه اي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742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كارهاي انجام شده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2" t="30925" r="22532" b="5966"/>
          <a:stretch/>
        </p:blipFill>
        <p:spPr bwMode="auto">
          <a:xfrm>
            <a:off x="392460" y="1080655"/>
            <a:ext cx="5663956" cy="520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Placeholder 4"/>
          <p:cNvSpPr txBox="1">
            <a:spLocks/>
          </p:cNvSpPr>
          <p:nvPr/>
        </p:nvSpPr>
        <p:spPr>
          <a:xfrm>
            <a:off x="5581403" y="3588421"/>
            <a:ext cx="4380298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اپليكيشن </a:t>
            </a:r>
            <a:r>
              <a:rPr lang="en-US" dirty="0"/>
              <a:t>South Tyrol Suggests</a:t>
            </a:r>
            <a:r>
              <a:rPr lang="fa-IR" dirty="0"/>
              <a:t> (</a:t>
            </a:r>
            <a:r>
              <a:rPr lang="en-US" dirty="0"/>
              <a:t>STS</a:t>
            </a:r>
            <a:r>
              <a:rPr lang="fa-IR" dirty="0"/>
              <a:t>)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252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استخراج اطلاعات زمینه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1184989" y="1770413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استخراج اطلاعات زمینه به روش انطباقی و با صرفه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2274126" y="3119926"/>
            <a:ext cx="6036906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مشکل دریافت رتبه بندی اطلاعات زمینه بعد از دیدن نقطه مورد علاقه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20" name="Text Placeholder 4"/>
          <p:cNvSpPr txBox="1">
            <a:spLocks/>
          </p:cNvSpPr>
          <p:nvPr/>
        </p:nvSpPr>
        <p:spPr>
          <a:xfrm>
            <a:off x="2274126" y="3567910"/>
            <a:ext cx="6036906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مفهوم صرفه جویانه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21" name="Text Placeholder 4"/>
          <p:cNvSpPr txBox="1">
            <a:spLocks/>
          </p:cNvSpPr>
          <p:nvPr/>
        </p:nvSpPr>
        <p:spPr>
          <a:xfrm>
            <a:off x="2274126" y="4055493"/>
            <a:ext cx="6036906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مفهوم انطباقی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27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استخراج اطلاعات زمینه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1184989" y="1770413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ماتریس فاکتورگیری آگاه به زمینه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2274126" y="3119926"/>
            <a:ext cx="6036906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مدل پیش بینی استفاده شده در سیستم های توصیه گر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20" name="Text Placeholder 4"/>
          <p:cNvSpPr txBox="1">
            <a:spLocks/>
          </p:cNvSpPr>
          <p:nvPr/>
        </p:nvSpPr>
        <p:spPr>
          <a:xfrm>
            <a:off x="2274126" y="3567910"/>
            <a:ext cx="6036906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فرمول محاسبه رتبه بندی براساس ماتریس فاکتورگیری آگاه به زمینه 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6" t="43952" r="25682" b="47404"/>
          <a:stretch/>
        </p:blipFill>
        <p:spPr bwMode="auto">
          <a:xfrm>
            <a:off x="1911928" y="4732318"/>
            <a:ext cx="6068291" cy="84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0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استخراج اطلاعات زمینه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1184989" y="1770413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الگوریتم های استخراج خصوصیت و اطلاعات زمینه ای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2274126" y="2632343"/>
            <a:ext cx="6036906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اطلاعات متقابل </a:t>
            </a:r>
            <a:r>
              <a:rPr lang="en-US" sz="2000" dirty="0" smtClean="0">
                <a:cs typeface="B Nazanin" panose="00000400000000000000" pitchFamily="2" charset="-78"/>
              </a:rPr>
              <a:t>Mutual information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274126" y="3119926"/>
            <a:ext cx="6036906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تست آماری دانش آموز </a:t>
            </a:r>
            <a:r>
              <a:rPr lang="en-US" sz="2000" dirty="0" smtClean="0">
                <a:cs typeface="B Nazanin" panose="00000400000000000000" pitchFamily="2" charset="-78"/>
              </a:rPr>
              <a:t>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2274126" y="3607509"/>
            <a:ext cx="6036906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تست وابستگی </a:t>
            </a:r>
            <a:r>
              <a:rPr lang="en-US" sz="2000" dirty="0" smtClean="0">
                <a:cs typeface="B Nazanin" panose="00000400000000000000" pitchFamily="2" charset="-78"/>
              </a:rPr>
              <a:t>x^2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2274126" y="4095092"/>
            <a:ext cx="6036906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آمار </a:t>
            </a:r>
            <a:r>
              <a:rPr lang="en-US" sz="2000" dirty="0" smtClean="0">
                <a:cs typeface="B Nazanin" panose="00000400000000000000" pitchFamily="2" charset="-78"/>
              </a:rPr>
              <a:t>F</a:t>
            </a:r>
            <a:r>
              <a:rPr lang="fa-IR" sz="2000" dirty="0" smtClean="0">
                <a:cs typeface="B Nazanin" panose="00000400000000000000" pitchFamily="2" charset="-78"/>
              </a:rPr>
              <a:t> در روش </a:t>
            </a:r>
            <a:r>
              <a:rPr lang="en-US" sz="2000" dirty="0" err="1" smtClean="0">
                <a:cs typeface="B Nazanin" panose="00000400000000000000" pitchFamily="2" charset="-78"/>
              </a:rPr>
              <a:t>Anova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2274126" y="4735075"/>
            <a:ext cx="6036906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افزونگی مینی موم – وابستگی حداکثر (</a:t>
            </a:r>
            <a:r>
              <a:rPr lang="en-US" sz="2000" dirty="0" err="1" smtClean="0">
                <a:cs typeface="B Nazanin" panose="00000400000000000000" pitchFamily="2" charset="-78"/>
              </a:rPr>
              <a:t>mRMR</a:t>
            </a:r>
            <a:r>
              <a:rPr lang="fa-IR" sz="2000" dirty="0" smtClean="0">
                <a:cs typeface="B Nazanin" panose="00000400000000000000" pitchFamily="2" charset="-78"/>
              </a:rPr>
              <a:t>) 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2274126" y="5375058"/>
            <a:ext cx="6036906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accent4"/>
                </a:solidFill>
                <a:cs typeface="B Nazanin" panose="00000400000000000000" pitchFamily="2" charset="-78"/>
              </a:rPr>
              <a:t>روش جدید</a:t>
            </a:r>
            <a:r>
              <a:rPr lang="fa-IR" sz="2000" dirty="0" smtClean="0">
                <a:cs typeface="B Nazanin" panose="00000400000000000000" pitchFamily="2" charset="-78"/>
              </a:rPr>
              <a:t>: بزرگترین انحراف </a:t>
            </a:r>
            <a:r>
              <a:rPr lang="en-US" sz="2000" dirty="0" smtClean="0">
                <a:cs typeface="B Nazanin" panose="00000400000000000000" pitchFamily="2" charset="-78"/>
              </a:rPr>
              <a:t>Largest Deviation</a:t>
            </a:r>
            <a:r>
              <a:rPr lang="fa-IR" sz="2000" dirty="0" smtClean="0">
                <a:cs typeface="B Nazanin" panose="00000400000000000000" pitchFamily="2" charset="-78"/>
              </a:rPr>
              <a:t> 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47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فعالسازی انتشاری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681135" y="1938364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فعالسازی انتشاری چیست؟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81135" y="2727896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نحوه کار فعالسازی انتشاری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681135" y="3517428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مزایای </a:t>
            </a:r>
            <a:r>
              <a:rPr lang="fa-I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فعالسازی انتشاری 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10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فعالسازی انتشاری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681135" y="1938364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محاسبه مقدار فعالسازی برای یک گره در شبکه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618" y="3462626"/>
            <a:ext cx="35814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مقدمه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802433" y="2141665"/>
            <a:ext cx="8416212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برنامه ريزي سفر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802433" y="3869228"/>
            <a:ext cx="8416212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حجم بالاي اطلاعات موجود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802433" y="3005446"/>
            <a:ext cx="8416212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مشكلات </a:t>
            </a:r>
            <a:r>
              <a:rPr lang="fa-I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پيش </a:t>
            </a:r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روي تصميم گيري در دامنه توريسم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8" name="Text Placeholder 4"/>
          <p:cNvSpPr txBox="1">
            <a:spLocks/>
          </p:cNvSpPr>
          <p:nvPr/>
        </p:nvSpPr>
        <p:spPr>
          <a:xfrm>
            <a:off x="802433" y="4733010"/>
            <a:ext cx="8416212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نقاط مورد علاقه (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POI</a:t>
            </a:r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)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940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روش پیشنهادی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681135" y="1938364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در نظر گرفتن بازخورد کاربر 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81135" y="3179236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استفاده از فعالسازی انتشاری برای یادگیری پروفایل کاربر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1135" y="2558554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استفاده از هستی شناسی جهت نمایش رسمی اطلاعات زمینه ای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81135" y="3799918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ارائه مقدار سطح اطمینان برای گره های شبکه فاکتور های زمینه ای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625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روش پیشنهادی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681135" y="1938364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در نظر گرفتن بازخورد کاربر 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81135" y="3179236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استفاده از فعالسازی انتشاری برای یادگیری پروفایل کاربر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1135" y="2558554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استفاده از هستی شناسی جهت نمایش رسمی اطلاعات زمینه ای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81135" y="3799918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ارائه مقدار سطح اطمینان برای گره های شبکه فاکتور های زمینه ای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81135" y="4420600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تجمیع مدل سازی فاکتورهای زمینه ای و الگوهای پردازش پس پالایش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038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روش پیشنهادی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1296955" y="1938364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فاز های ارائه پیشنهاد 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469573" y="2738409"/>
            <a:ext cx="6746029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ساخت دامنه و زمینه معنایی شبکه تجمیع شده 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469572" y="3301356"/>
            <a:ext cx="6746029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فاز یادگیری معنایی شبکه 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469572" y="3864303"/>
            <a:ext cx="6746029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فاز پیشنهاد 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770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روش پیشنهادی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1296955" y="1938364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فاز 1) ساخت </a:t>
            </a:r>
            <a:r>
              <a:rPr lang="fa-I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دامنه و زمینه معنایی شبکه تجمیع شده 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296955" y="2505143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مدل بدست آمده بر اساس هستی شناسی برای </a:t>
            </a:r>
            <a:r>
              <a:rPr lang="fa-IR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دامنه دانش </a:t>
            </a:r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توریسم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95" y="3127668"/>
            <a:ext cx="6680866" cy="343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روش پیشنهادی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1296955" y="1938364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فاز 1) ساخت </a:t>
            </a:r>
            <a:r>
              <a:rPr lang="fa-I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دامنه و زمینه معنایی شبکه تجمیع شده 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296955" y="2505143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مدل بدست آمده بر اساس هستی شناسی </a:t>
            </a:r>
            <a:r>
              <a:rPr lang="fa-IR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فاکتورهای زمینه ای </a:t>
            </a:r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توریسم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53" y="3192038"/>
            <a:ext cx="6589467" cy="33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روش پیشنهادی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1296955" y="1938364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تشریح مدل های هستی شناسی بدست آمده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469573" y="2738409"/>
            <a:ext cx="6746029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ساختار شبکه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469572" y="3301356"/>
            <a:ext cx="6746029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گره ها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469572" y="3864303"/>
            <a:ext cx="6746029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پیوند بین گره ها و وزن ها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469572" y="4427250"/>
            <a:ext cx="6746029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مقدار فعالسازی و سطح اطمینان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81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روش پیشنهادی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1296955" y="1938364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فاز 2) فاز یادگیری معنایی شبکه 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469573" y="2738409"/>
            <a:ext cx="6746029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مقدار دهی اولیه – مقادیر اولویت و سطح اطمینان 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469573" y="3898822"/>
            <a:ext cx="6746029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تعیین مقادیر اولویت گره های فرزند (انتشار به پایین) با میانگین وزن دار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55" y="2316589"/>
            <a:ext cx="1962150" cy="144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955" y="4825969"/>
            <a:ext cx="57816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روش پیشنهادی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1296955" y="1938364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فاز 2) فاز یادگیری معنایی شبکه 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469573" y="2738409"/>
            <a:ext cx="6746029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مقدار دهی اولیه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POI</a:t>
            </a: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 سطح پایین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469573" y="4023121"/>
            <a:ext cx="6746029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تعیین مقادیر اولویت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POI</a:t>
            </a: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 های پدر (انتشار به بالا)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55" y="2299705"/>
            <a:ext cx="2895600" cy="1362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955" y="4650241"/>
            <a:ext cx="63246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پیاده سازی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460242" y="2528594"/>
            <a:ext cx="6746029" cy="16277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STS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TripAdvisor</a:t>
            </a: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CoMoDa</a:t>
            </a:r>
            <a:endParaRPr lang="fa-IR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296955" y="1685952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مجمعه داده های مربوط به اطلاعات زمینه ای در دامنه توریسم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471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پیاده سازی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460242" y="2528594"/>
            <a:ext cx="6746029" cy="25565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آفتابی </a:t>
            </a:r>
            <a:r>
              <a:rPr lang="fa-I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و روز کاری </a:t>
            </a:r>
            <a:endParaRPr lang="fa-IR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آخر </a:t>
            </a:r>
            <a:r>
              <a:rPr lang="fa-I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هفته آفتابی </a:t>
            </a:r>
            <a:endParaRPr lang="fa-IR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روز </a:t>
            </a:r>
            <a:r>
              <a:rPr lang="fa-I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کاری برفی </a:t>
            </a:r>
            <a:endParaRPr lang="fa-IR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آخر </a:t>
            </a:r>
            <a:r>
              <a:rPr lang="fa-I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هفته برفی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296955" y="1685952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چهار سناریوی تستی پیاده سازی شده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648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مقدمه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55984" y="2158930"/>
            <a:ext cx="9162661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سيستم هاي توصيه گر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55984" y="4286403"/>
            <a:ext cx="9162661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سيستم هاي توصيه گر آگاه به زمينه در زمينه توريسم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0" y="3213292"/>
            <a:ext cx="9162661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سيستم هاي توصيه گر آگاه به زمينه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پیاده سازی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460242" y="2528594"/>
            <a:ext cx="6746029" cy="58274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جدول نتیایج قابلیت ها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296955" y="1685952"/>
            <a:ext cx="7791060" cy="56677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پیاده سازی استخراج اطلاعات زمینه با روش های قدیمی و روش بزرگترین انحراف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56493" r="18669" b="23174"/>
          <a:stretch/>
        </p:blipFill>
        <p:spPr bwMode="auto">
          <a:xfrm>
            <a:off x="2568038" y="3621974"/>
            <a:ext cx="5248893" cy="198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5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نتیجه پیاده سازی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08002" y="2740652"/>
            <a:ext cx="7627773" cy="117820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U-MAE</a:t>
            </a:r>
            <a:endParaRPr lang="fa-IR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Precision@10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966143" y="1732952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فاکتورهای مقایسه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6" t="36526" r="18377" b="43750"/>
          <a:stretch/>
        </p:blipFill>
        <p:spPr bwMode="auto">
          <a:xfrm>
            <a:off x="694916" y="4441371"/>
            <a:ext cx="7053943" cy="192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0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نتیجه پیاده سازی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7160821" y="3217367"/>
            <a:ext cx="2593909" cy="12833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فاکتورهای </a:t>
            </a:r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مقایسه مجموعه داده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STS</a:t>
            </a:r>
            <a:endParaRPr lang="fa-IR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fa-IR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3" t="12663" r="17013" b="16233"/>
          <a:stretch/>
        </p:blipFill>
        <p:spPr bwMode="auto">
          <a:xfrm>
            <a:off x="1066679" y="1235033"/>
            <a:ext cx="6094142" cy="526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6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نتیجه پیاده سازی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7291449" y="3217367"/>
            <a:ext cx="2463282" cy="128338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فاکتورهای </a:t>
            </a:r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مقایسه مجموعه داده 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TripAdvisor</a:t>
            </a:r>
            <a:endParaRPr lang="fa-IR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fa-IR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3" t="27030" r="16721" b="3937"/>
          <a:stretch/>
        </p:blipFill>
        <p:spPr bwMode="auto">
          <a:xfrm>
            <a:off x="700645" y="1140028"/>
            <a:ext cx="6519554" cy="544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9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نتیجه پیاده سازی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7291449" y="3217367"/>
            <a:ext cx="2463282" cy="128338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فاکتورهای </a:t>
            </a:r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مقایسه مجموعه داده 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CoMoDa</a:t>
            </a:r>
            <a:endParaRPr lang="fa-IR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fa-IR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5" t="15097" r="18767" b="13311"/>
          <a:stretch/>
        </p:blipFill>
        <p:spPr bwMode="auto">
          <a:xfrm>
            <a:off x="950025" y="1163782"/>
            <a:ext cx="6115793" cy="549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نتیجه پیاده سازی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413164" y="1559912"/>
            <a:ext cx="7771551" cy="7320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با در نظر گرفتن شرایط زمینه ای کم در مجموعه داده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STS</a:t>
            </a:r>
            <a:endParaRPr lang="fa-IR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fa-IR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5" t="34091" r="18961" b="25609"/>
          <a:stretch/>
        </p:blipFill>
        <p:spPr bwMode="auto">
          <a:xfrm>
            <a:off x="1011945" y="2523505"/>
            <a:ext cx="7754588" cy="393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2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نتیجه پیاده سازی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413164" y="1193899"/>
            <a:ext cx="7771551" cy="73202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مقایسه کارایی روش ها با افزایش تعداد رتبه بندی- مجموعه داده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STS</a:t>
            </a:r>
            <a:endParaRPr lang="fa-IR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fa-IR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0" t="26177" r="18767" b="13068"/>
          <a:stretch/>
        </p:blipFill>
        <p:spPr bwMode="auto">
          <a:xfrm>
            <a:off x="1175657" y="1925925"/>
            <a:ext cx="7873340" cy="470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40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نتیجه پیاده سازی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413164" y="1193899"/>
            <a:ext cx="7771551" cy="73202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مقایسه کارایی روش ها با افزایش تعداد رتبه بندی- مجموعه داده 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TripAdvisor</a:t>
            </a:r>
            <a:endParaRPr lang="fa-IR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fa-IR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8" t="30682" r="20812" b="8807"/>
          <a:stretch/>
        </p:blipFill>
        <p:spPr bwMode="auto">
          <a:xfrm>
            <a:off x="1187532" y="1925925"/>
            <a:ext cx="7291450" cy="466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41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نتیجه پیاده سازی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413164" y="1193899"/>
            <a:ext cx="7771551" cy="73202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مقایسه کارایی روش ها با افزایش تعداد رتبه بندی- مجموعه داده 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CoMoDa</a:t>
            </a:r>
            <a:endParaRPr lang="fa-IR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fa-IR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5" t="28733" r="21396" b="10633"/>
          <a:stretch/>
        </p:blipFill>
        <p:spPr bwMode="auto">
          <a:xfrm>
            <a:off x="1579418" y="1840676"/>
            <a:ext cx="7018317" cy="489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3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نتیجه پیاده سازی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182443" y="1680787"/>
            <a:ext cx="7771551" cy="73202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مقایسه کارایی روش ها در نظر گرفتن 3 سوال از شرایط زمینه ای- داده پراکنده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fa-IR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3" t="46023" r="18863" b="20495"/>
          <a:stretch/>
        </p:blipFill>
        <p:spPr bwMode="auto">
          <a:xfrm>
            <a:off x="1151905" y="2671948"/>
            <a:ext cx="7802089" cy="326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3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مقدمه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317241" y="1741348"/>
            <a:ext cx="9162661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مشكلات سيستم هاي توصيه گر توريسم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186609" y="3647136"/>
            <a:ext cx="8789437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کمبود تعریف </a:t>
            </a: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رسمی براي </a:t>
            </a:r>
            <a:r>
              <a:rPr lang="fa-I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اطلاعات زمینه و اولویت های کاربر 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86609" y="4225678"/>
            <a:ext cx="8789437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عدم استفاده از بازخورد كاربر براي شخصي سازي پيشنهادات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86609" y="3068594"/>
            <a:ext cx="8789437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عدم در نظر گرفتن اطلاعات زمينه اي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829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پیاده سازی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028701" y="2957802"/>
            <a:ext cx="7627773" cy="25565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برطرف کردن اختصاصی سازی بیش از حد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شخصی سازی بهینه بدون دریافت تمامی اطلاعات و رتبه بندی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POI</a:t>
            </a: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 ها از کاربر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قابلیت استفاده دوباره از مدل دانش و زمینه بدست آمده برای موارد </a:t>
            </a: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دیگر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روش بزررگترین انحراف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334277" y="2040515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نتایج پیاده سازی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43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کارهای آینده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821094" y="2040515"/>
            <a:ext cx="8304243" cy="32592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بكارگيري فاکتورهاي زمينه اي بيشتر</a:t>
            </a:r>
          </a:p>
          <a:p>
            <a:pPr algn="r" rtl="1">
              <a:lnSpc>
                <a:spcPct val="150000"/>
              </a:lnSpc>
            </a:pPr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افزايش مقادير گسسته هر فاكتور زمينه اي</a:t>
            </a:r>
          </a:p>
          <a:p>
            <a:pPr algn="r" rtl="1">
              <a:lnSpc>
                <a:spcPct val="150000"/>
              </a:lnSpc>
            </a:pPr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استفاده از مقداردهي غير مستقيم علاوه بر رتبه بندي مستقيم كاربر</a:t>
            </a:r>
          </a:p>
          <a:p>
            <a:pPr algn="r" rtl="1">
              <a:lnSpc>
                <a:spcPct val="150000"/>
              </a:lnSpc>
            </a:pPr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استفاده از سيستم پاداش دهي براي افزايش كيفيت پيشنهادات آتي سيستم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970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مقدمه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317241" y="1741348"/>
            <a:ext cx="9162661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نوآوري هاي مقاله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317240" y="3390521"/>
            <a:ext cx="8789437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فراهم کردن یک تعریف رسمی برای نمایش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POI </a:t>
            </a:r>
            <a:r>
              <a:rPr lang="fa-I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 های </a:t>
            </a:r>
            <a:r>
              <a:rPr lang="fa-IR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قابل پیشنهاد، اولویت کاربر و فاکتور زمینه ای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17240" y="3931718"/>
            <a:ext cx="8789437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در نظر گرفتن بازخورد کاربر در جهت به روز رسانی پروفایل کاربری با استفاده از مدل فعالسازی انتشاری 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317241" y="2849324"/>
            <a:ext cx="8789437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فراهم کردن یک سیستم توصیه گر توریسم که شرایط زمینه ای را در فرایند پیشنهاد در نظر می گیرد 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17240" y="4472915"/>
            <a:ext cx="8789437" cy="10661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اختصاص یک مقدار سطح اطمینان به هر اولویت کاربر برای در نظر گرفتن تاثیر بیشتر کلاس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POI </a:t>
            </a:r>
            <a:r>
              <a:rPr lang="fa-I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 که </a:t>
            </a:r>
            <a:r>
              <a:rPr lang="fa-IR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مقدار اولویت آن مستقیما توسط کاربر تعیین شده است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56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مقدمه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317241" y="1741348"/>
            <a:ext cx="9162661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نوآوري هاي مقاله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317240" y="3609791"/>
            <a:ext cx="8789437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استراتژي جديد</a:t>
            </a:r>
            <a:r>
              <a:rPr lang="fa-I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: روش بزرگترين انحراف: در نظر گرفتن ارتباط میان کاربر-آیتم-زمینه حین رتبه بندی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317241" y="3068594"/>
            <a:ext cx="8789437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استراتژي قديمي</a:t>
            </a:r>
            <a:r>
              <a:rPr lang="fa-I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: استفاده از تمامي اطلاعات براي استخراج اطلاعات زمينه اي پس از رتبه بندی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57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مقدمه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317241" y="1741348"/>
            <a:ext cx="9162661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نوآوري هاي مقاله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317241" y="3676262"/>
            <a:ext cx="8789437" cy="84908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fa-IR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استراتژي جديد</a:t>
            </a:r>
            <a:r>
              <a:rPr lang="fa-IR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: انتخاب مرتبط ترين فاكتورهاي زمينه اي از كاربران را در زماني كه آنها رتبه اي را براي موردي وارد مي </a:t>
            </a:r>
            <a:r>
              <a:rPr lang="fa-I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كنند، روش بزرگترين انحراف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317241" y="3068594"/>
            <a:ext cx="8789437" cy="48758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استراتژي قديمي</a:t>
            </a:r>
            <a:r>
              <a:rPr lang="fa-IR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: </a:t>
            </a:r>
            <a:r>
              <a:rPr lang="fa-I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انتخاب </a:t>
            </a:r>
            <a:r>
              <a:rPr lang="fa-IR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مرتبط ترين فاكتورهاي زمينه اي قبل يا بعد از بدست آوردن رتبه بندي هاي كاربران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11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هستی شناسی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1184989" y="1770413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هستی شناسی چیست؟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184989" y="2559945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سیستم های توصیه گر بر مبنای هستی شناسی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184989" y="3349477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مزایای هستی شناسی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184989" y="4139009"/>
            <a:ext cx="7791060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کاربرد هستی شناسی در سیستم های توصیه گر توریسم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4985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685175" cy="9808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كارهاي انجام شده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2015411" y="1770413"/>
            <a:ext cx="6960637" cy="566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تكنيك هاي پالايش اطلاعات زمينه در سيستم هاي توصيه گر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-550511" y="3976047"/>
            <a:ext cx="8789437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مبتني بر دانش 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-550511" y="4554589"/>
            <a:ext cx="8789437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تركيبي 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-550510" y="2818963"/>
            <a:ext cx="8789437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مبتني بر همكاري 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-550511" y="3397505"/>
            <a:ext cx="8789437" cy="4875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sz="2000" b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مبتني بر محتوا 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1942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930</TotalTime>
  <Words>1099</Words>
  <Application>Microsoft Office PowerPoint</Application>
  <PresentationFormat>Custom</PresentationFormat>
  <Paragraphs>181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Facet</vt:lpstr>
      <vt:lpstr>سيستم هاي توصيه گر آگاه به زمينه  در دامنه     سفر و توريسم</vt:lpstr>
      <vt:lpstr>مقدمه</vt:lpstr>
      <vt:lpstr>مقدمه</vt:lpstr>
      <vt:lpstr>مقدمه</vt:lpstr>
      <vt:lpstr>مقدمه</vt:lpstr>
      <vt:lpstr>مقدمه</vt:lpstr>
      <vt:lpstr>مقدمه</vt:lpstr>
      <vt:lpstr>هستی شناسی</vt:lpstr>
      <vt:lpstr>كارهاي انجام شده</vt:lpstr>
      <vt:lpstr>كارهاي انجام شده</vt:lpstr>
      <vt:lpstr>كارهاي انجام شده</vt:lpstr>
      <vt:lpstr>كارهاي انجام شده</vt:lpstr>
      <vt:lpstr>كارهاي انجام شده</vt:lpstr>
      <vt:lpstr>كارهاي انجام شده</vt:lpstr>
      <vt:lpstr>استخراج اطلاعات زمینه</vt:lpstr>
      <vt:lpstr>استخراج اطلاعات زمینه</vt:lpstr>
      <vt:lpstr>استخراج اطلاعات زمینه</vt:lpstr>
      <vt:lpstr>فعالسازی انتشاری</vt:lpstr>
      <vt:lpstr>فعالسازی انتشاری</vt:lpstr>
      <vt:lpstr>روش پیشنهادی</vt:lpstr>
      <vt:lpstr>روش پیشنهادی</vt:lpstr>
      <vt:lpstr>روش پیشنهادی</vt:lpstr>
      <vt:lpstr>روش پیشنهادی</vt:lpstr>
      <vt:lpstr>روش پیشنهادی</vt:lpstr>
      <vt:lpstr>روش پیشنهادی</vt:lpstr>
      <vt:lpstr>روش پیشنهادی</vt:lpstr>
      <vt:lpstr>روش پیشنهادی</vt:lpstr>
      <vt:lpstr>پیاده سازی</vt:lpstr>
      <vt:lpstr>پیاده سازی</vt:lpstr>
      <vt:lpstr>پیاده سازی</vt:lpstr>
      <vt:lpstr>نتیجه پیاده سازی</vt:lpstr>
      <vt:lpstr>نتیجه پیاده سازی</vt:lpstr>
      <vt:lpstr>نتیجه پیاده سازی</vt:lpstr>
      <vt:lpstr>نتیجه پیاده سازی</vt:lpstr>
      <vt:lpstr>نتیجه پیاده سازی</vt:lpstr>
      <vt:lpstr>نتیجه پیاده سازی</vt:lpstr>
      <vt:lpstr>نتیجه پیاده سازی</vt:lpstr>
      <vt:lpstr>نتیجه پیاده سازی</vt:lpstr>
      <vt:lpstr>نتیجه پیاده سازی</vt:lpstr>
      <vt:lpstr>پیاده سازی</vt:lpstr>
      <vt:lpstr>کارهای آینده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سيستم هاي توصيه گر آگاه به زمينه</dc:title>
  <dc:creator>asus</dc:creator>
  <cp:lastModifiedBy>poorali_n</cp:lastModifiedBy>
  <cp:revision>61</cp:revision>
  <dcterms:created xsi:type="dcterms:W3CDTF">2018-12-21T08:02:28Z</dcterms:created>
  <dcterms:modified xsi:type="dcterms:W3CDTF">2018-12-22T07:47:14Z</dcterms:modified>
</cp:coreProperties>
</file>