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Pictures/1000020100000403000001E6C4AF3EF85DE9B890.png" manifest:media-type="image/png"/>
  <manifest:file-entry manifest:full-path="Pictures/100002010000045C000001E502E11B07E8F769C8.png" manifest:media-type="image/png"/>
  <manifest:file-entry manifest:full-path="Pictures/1000020100000546000002D84443E2575C874313.png" manifest:media-type="image/png"/>
  <manifest:file-entry manifest:full-path="Pictures/10000201000005410000038537FF70A7E1637771.png" manifest:media-type="image/png"/>
  <manifest:file-entry manifest:full-path="Pictures/1000020100000738000001DD2A2F3B046BEC8A8D.png" manifest:media-type="image/png"/>
  <manifest:file-entry manifest:full-path="Pictures/1000000000000421000000B881081EC8A17CDA3C.jpg" manifest:media-type="image/jpeg"/>
  <manifest:file-entry manifest:full-path="Pictures/10000201000005310000037FF3131FBF080885E0.png" manifest:media-type="image/png"/>
  <manifest:file-entry manifest:full-path="Pictures/1000020100000736000003605D1230B498AA5094.png" manifest:media-type="image/png"/>
  <manifest:file-entry manifest:full-path="Pictures/100002010000071400000375977F082115B48542.png" manifest:media-type="image/png"/>
  <manifest:file-entry manifest:full-path="Pictures/10000201000005410000035AE44B963223A4ED4F.png" manifest:media-type="image/png"/>
  <manifest:file-entry manifest:full-path="settings.xml" manifest:media-type="text/xml"/>
  <manifest:file-entry manifest:full-path="meta.xml" manifest:media-type="text/xml"/>
  <manifest:file-entry manifest:full-path="styles.xml" manifest:media-type="text/xml"/>
  <manifest:file-entry manifest:full-path="Configurations2/" manifest:media-type="application/vnd.sun.xml.ui.configuration"/>
  <manifest:file-entry manifest:full-path="content.xml" manifest:media-type="text/xml"/>
  <manifest:file-entry manifest:full-path="Thumbnails/thumbnail.png" manifest:media-type="image/png"/>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grddl="http://www.w3.org/2003/g/data-view#" xmlns:xhtml="http://www.w3.org/1999/xhtml" xmlns:xsi="http://www.w3.org/2001/XMLSchema-instance" xmlns:xsd="http://www.w3.org/2001/XMLSchema" xmlns:xforms="http://www.w3.org/2002/xforms" xmlns:dom="http://www.w3.org/2001/xml-events" xmlns:script="urn:oasis:names:tc:opendocument:xmlns:script:1.0" xmlns:form="urn:oasis:names:tc:opendocument:xmlns:form:1.0" xmlns:math="http://www.w3.org/1998/Math/MathML" xmlns:draw="urn:oasis:names:tc:opendocument:xmlns:drawing:1.0" xmlns:dr3d="urn:oasis:names:tc:opendocument:xmlns:dr3d:1.0" xmlns:text="urn:oasis:names:tc:opendocument:xmlns:text:1.0" xmlns:style="urn:oasis:names:tc:opendocument:xmlns:style:1.0" xmlns:meta="urn:oasis:names:tc:opendocument:xmlns:meta:1.0" xmlns:ooo="http://openoffice.org/2004/office" xmlns:loext="urn:org:documentfoundation:names:experimental:office:xmlns:loext:1.0" xmlns:svg="urn:oasis:names:tc:opendocument:xmlns:svg-compatible:1.0" xmlns:of="urn:oasis:names:tc:opendocument:xmlns:of:1.2" xmlns:office="urn:oasis:names:tc:opendocument:xmlns:office:1.0" xmlns:fo="urn:oasis:names:tc:opendocument:xmlns:xsl-fo-compatible:1.0" xmlns:field="urn:openoffice:names:experimental:ooo-ms-interop:xmlns:field:1.0" xmlns:xlink="http://www.w3.org/1999/xlink" xmlns:formx="urn:openoffice:names:experimental:ooxml-odf-interop:xmlns:form:1.0" xmlns:dc="http://purl.org/dc/elements/1.1/" xmlns:chart="urn:oasis:names:tc:opendocument:xmlns:chart:1.0" xmlns:rpt="http://openoffice.org/2005/report" xmlns:table="urn:oasis:names:tc:opendocument:xmlns:table:1.0" xmlns:css3t="http://www.w3.org/TR/css3-text/" xmlns:number="urn:oasis:names:tc:opendocument:xmlns:datastyle:1.0" xmlns:ooow="http://openoffice.org/2004/writer" xmlns:oooc="http://openoffice.org/2004/calc" xmlns:tableooo="http://openoffice.org/2009/table" xmlns:calcext="urn:org:documentfoundation:names:experimental:calc:xmlns:calcext:1.0" xmlns:drawooo="http://openoffice.org/2010/draw" office:version="1.2">
  <office:scripts/>
  <office:font-face-decls>
    <style:font-face style:name="Liberation Sans" svg:font-family="'Liberation Sans'" style:font-family-generic="roman" style:font-pitch="variable"/>
    <style:font-face style:name="Noto Sans" svg:font-family="'Noto Sans'" style:font-family-generic="roman"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automatic-styles>
    <style:style style:name="dp1" style:family="drawing-page">
      <style:drawing-page-properties presentation:background-visible="true" presentation:background-objects-visible="true" presentation:display-footer="true" presentation:display-page-number="false" presentation:display-date-time="true"/>
    </style:style>
    <style:style style:name="dp2" style:family="drawing-page">
      <style:drawing-page-properties presentation:display-header="true" presentation:display-footer="true" presentation:display-page-number="false" presentation:display-date-time="true"/>
    </style:style>
    <style:style style:name="gr1" style:family="graphic">
      <style:graphic-properties style:protect="size"/>
    </style:style>
    <style:style style:name="gr2"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style:style>
    <style:style style:name="pr1" style:family="presentation" style:parent-style-name="Blue_5f_Curve-title">
      <style:graphic-properties draw:auto-grow-height="true" fo:min-height="3.506cm"/>
      <style:paragraph-properties style:writing-mode="lr-tb"/>
    </style:style>
    <style:style style:name="pr2" style:family="presentation" style:parent-style-name="Blue_5f_Curve-subtitle">
      <style:graphic-properties draw:fill-color="#ffffff" fo:min-height="4.426cm"/>
      <style:paragraph-properties style:writing-mode="lr-tb"/>
    </style:style>
    <style:style style:name="pr3" style:family="presentation" style:parent-style-name="Blue_5f_Curve-notes">
      <style:graphic-properties draw:fill-color="#ffffff" draw:auto-grow-height="true" fo:min-height="13.364cm"/>
      <style:paragraph-properties style:writing-mode="lr-tb"/>
    </style:style>
    <style:style style:name="pr4" style:family="presentation" style:parent-style-name="Blue_5f_Curve1-title">
      <style:graphic-properties draw:auto-grow-height="true" fo:min-height="7.371cm"/>
      <style:paragraph-properties style:writing-mode="lr-tb"/>
    </style:style>
    <style:style style:name="pr5" style:family="presentation" style:parent-style-name="Blue_5f_Curve1-notes">
      <style:graphic-properties draw:fill-color="#ffffff" draw:auto-grow-height="true" fo:min-height="13.364cm"/>
      <style:paragraph-properties style:writing-mode="lr-tb"/>
    </style:style>
    <style:style style:name="pr6" style:family="presentation" style:parent-style-name="Blue_5f_Curve1-title">
      <style:graphic-properties fo:min-height="5.2cm"/>
      <style:paragraph-properties style:writing-mode="lr-tb"/>
    </style:style>
    <style:style style:name="pr7" style:family="presentation" style:parent-style-name="Blue_5f_Curve1-notes">
      <style:graphic-properties draw:fill-color="#ffffff" fo:min-height="13.364cm"/>
      <style:paragraph-properties style:writing-mode="lr-tb"/>
    </style:style>
    <style:style style:name="pr8" style:family="presentation" style:parent-style-name="Blue_5f_Curve1-title">
      <style:graphic-properties fo:min-height="5.6cm"/>
      <style:paragraph-properties style:writing-mode="lr-tb"/>
    </style:style>
    <style:style style:name="pr9" style:family="presentation" style:parent-style-name="Blue_5f_Curve1-title">
      <style:graphic-properties fo:min-height="5.371cm"/>
      <style:paragraph-properties style:writing-mode="lr-tb"/>
    </style:style>
    <style:style style:name="pr10" style:family="presentation" style:parent-style-name="Blue_5f_Curve1-title">
      <style:graphic-properties fo:min-height="6.171cm"/>
      <style:paragraph-properties style:writing-mode="lr-tb"/>
    </style:style>
    <style:style style:name="pr11" style:family="presentation" style:parent-style-name="Blue_5f_Curve1-title">
      <style:graphic-properties fo:min-height="5cm"/>
      <style:paragraph-properties style:writing-mode="lr-tb"/>
    </style:style>
    <style:style style:name="pr12" style:family="presentation" style:parent-style-name="Blue_5f_Curve1-title">
      <style:graphic-properties fo:min-height="7.822cm"/>
      <style:paragraph-properties style:writing-mode="lr-tb"/>
    </style:style>
    <style:style style:name="pr13" style:family="presentation" style:parent-style-name="Blue_5f_Curve1-title">
      <style:graphic-properties draw:auto-grow-height="true" fo:min-height="3.571cm"/>
      <style:paragraph-properties style:writing-mode="lr-tb"/>
    </style:style>
    <style:style style:name="pr14" style:family="presentation" style:parent-style-name="Blue_5f_Curve1-title">
      <style:graphic-properties fo:min-height="5.571cm"/>
      <style:paragraph-properties style:writing-mode="lr-tb"/>
    </style:style>
    <style:style style:name="pr15" style:family="presentation" style:parent-style-name="Blue_5f_Curve1-outline1">
      <style:graphic-properties fo:min-height="11.929cm"/>
      <style:paragraph-properties style:writing-mode="lr-tb"/>
    </style:style>
    <style:style style:name="P1" style:family="paragraph">
      <style:paragraph-properties fo:text-align="start"/>
      <style:text-properties fo:color="#729fcf" fo:font-size="20pt" style:font-size-asian="20pt" style:font-size-complex="20pt"/>
    </style:style>
    <style:style style:name="P2" style:family="paragraph">
      <loext:graphic-properties draw:fill-color="#ffffff"/>
      <style:paragraph-properties fo:text-align="start"/>
      <style:text-properties fo:color="#729fcf" fo:font-size="20pt" style:font-size-asian="20pt" style:font-size-complex="20pt"/>
    </style:style>
    <style:style style:name="P3" style:family="paragraph">
      <loext:graphic-properties draw:fill-color="#ffffff"/>
    </style:style>
    <style:style style:name="P4" style:family="paragraph">
      <style:paragraph-properties fo:text-align="start"/>
      <style:text-properties fo:color="#000000" fo:font-size="20pt" style:font-size-asian="20pt" style:font-size-complex="20pt"/>
    </style:style>
    <style:style style:name="P5" style:family="paragraph">
      <style:text-properties fo:color="#000000" fo:font-size="20pt" style:font-size-asian="20pt" style:font-size-complex="20pt"/>
    </style:style>
    <style:style style:name="P6" style:family="paragraph">
      <style:paragraph-properties fo:text-align="center"/>
    </style:style>
    <style:style style:name="P7" style:family="paragraph">
      <style:paragraph-properties fo:text-align="start"/>
      <style:text-properties fo:color="#000000" fo:font-size="18pt"/>
    </style:style>
    <style:style style:name="P8" style:family="paragraph">
      <style:paragraph-properties fo:text-align="start"/>
    </style:style>
    <style:style style:name="P9" style:family="paragraph">
      <style:text-properties fo:color="#000000" fo:font-size="18pt"/>
    </style:style>
    <style:style style:name="P10" style:family="paragraph">
      <style:paragraph-properties fo:text-align="start"/>
      <style:text-properties fo:color="#000000" fo:font-size="18pt" style:font-size-asian="18pt" style:font-size-complex="18pt"/>
    </style:style>
    <style:style style:name="P11" style:family="paragraph">
      <style:paragraph-properties fo:text-align="start"/>
      <style:text-properties fo:color="#111111" fo:font-size="18pt"/>
    </style:style>
    <style:style style:name="T1" style:family="text">
      <style:text-properties fo:color="#729fcf" fo:font-size="20pt" style:font-size-asian="20pt" style:font-size-complex="20pt"/>
    </style:style>
    <style:style style:name="T2" style:family="text">
      <style:text-properties fo:color="#729fcf" style:text-position="super 58%" fo:font-size="20pt" style:font-size-asian="20pt" style:font-size-complex="20pt"/>
    </style:style>
    <style:style style:name="T3" style:family="text">
      <style:text-properties fo:color="#000000" fo:font-size="20pt" style:font-size-asian="20pt" style:font-size-complex="20pt"/>
    </style:style>
    <style:style style:name="T4" style:family="text">
      <style:text-properties fo:color="#000000"/>
    </style:style>
    <style:style style:name="T5" style:family="text">
      <style:text-properties fo:color="#000000" fo:font-size="18pt" style:font-size-asian="18pt" style:font-size-complex="18pt"/>
    </style:style>
    <style:style style:name="T6" style:family="text">
      <style:text-properties fo:font-variant="normal" fo:text-transform="none" fo:color="#000000" style:text-outline="false" style:text-line-through-style="none" style:text-line-through-type="none" style:font-name="Liberation Sans" fo:font-size="18pt" fo:font-style="normal" fo:text-shadow="none" style:text-underline-style="none" fo:font-weight="normal" style:letter-kerning="true" fo:background-color="transparent" style:text-emphasize="none" style:font-relief="none" style:text-overline-style="none" style:text-overline-color="font-color"/>
    </style:style>
    <style:style style:name="T7" style:family="text">
      <style:text-properties fo:color="#000000" fo:font-size="18pt"/>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body>
    <office:presentation>
      <draw:page draw:name="page1" draw:style-name="dp1" draw:master-page-name="Blue_5f_Curve" presentation:presentation-page-layout-name="AL1T0">
        <draw:frame presentation:style-name="pr1" draw:layer="layout" svg:width="25.199cm" svg:height="3.506cm" svg:x="0cm" svg:y="6.503cm" presentation:class="title">
          <draw:text-box>
            <text:p>Breast Cancer Prediction using Machine Learning</text:p>
          </draw:text-box>
        </draw:frame>
        <draw:frame presentation:style-name="pr2" draw:text-style-name="P2" draw:layer="layout" svg:width="25.199cm" svg:height="4.426cm" svg:x="1.4cm" svg:y="11.574cm" presentation:class="subtitle" presentation:user-transformed="true">
          <draw:text-box>
            <text:p text:style-name="P1">
              <text:span text:style-name="T1">Done by:</text:span>
              <text:span text:style-name="T1">
                <text:line-break/>
              </text:span>
              <text:span text:style-name="T1">
                <text:s text:c="9"/>
                Fahad Ghayas
              </text:span>
            </text:p>
            <text:p text:style-name="P1">
              <text:span text:style-name="T1">
                <text:s text:c="10"/>
              </text:span>
              <text:span text:style-name="T1">Class roll-99</text:span>
            </text:p>
            <text:p text:style-name="P1">
              <text:span text:style-name="T1">
                <text:s text:c="10"/>
              </text:span>
              <text:span text:style-name="T1">Uni. Roll-10900119113</text:span>
            </text:p>
            <text:p text:style-name="P1">
              <text:span text:style-name="T1">
                <text:s text:c="10"/>
              </text:span>
              <text:span text:style-name="T1">CSE, 3</text:span>
              <text:span text:style-name="T2">rd</text:span>
              <text:span text:style-name="T1"> year</text:span>
            </text:p>
          </draw:text-box>
        </draw:frame>
        <presentation:notes draw:style-name="dp2">
          <draw:page-thumbnail draw:style-name="gr1" draw:layer="layout" svg:width="14.848cm" svg:height="11.136cm" svg:x="3.075cm" svg:y="2.257cm" draw:page-number="1" presentation:class="page"/>
          <draw:frame presentation:style-name="pr3" draw:text-style-name="P3" draw:layer="layout" svg:width="16.799cm" svg:height="13.364cm" svg:x="2.1cm" svg:y="14.107cm" presentation:class="notes" presentation:placeholder="true">
            <draw:text-box/>
          </draw:frame>
        </presentation:notes>
      </draw:page>
      <draw:page draw:name="page2" draw:style-name="dp1" draw:master-page-name="Blue_5f_Curve1" presentation:presentation-page-layout-name="AL2T1">
        <draw:frame presentation:style-name="pr4" draw:text-style-name="P5" draw:layer="layout" svg:width="25.199cm" svg:height="7.871cm" svg:x="1.001cm" svg:y="10.579cm" presentation:class="title" presentation:user-transformed="true">
          <draw:text-box>
            <text:p text:style-name="P4">
              <text:span text:style-name="T3">First we shall import our dataset file which contains different information regarding the topic. Here, we have mean_radius, mean_texture, mean_perimeter, mean_area, mean_smoothness and diagnosis.</text:span>
              <text:span text:style-name="T3">
                <text:line-break/>
              </text:span>
              <text:span text:style-name="T3">Then we will import some libraries which will be used in creating the machine learning model. Libraries used here are-1) numpy: support for large, multi-dimensional arrays and matrices, along with a large collection of high-level mathematical functions to operate on these arrays, 2) pandas: used for data manipulation, analysis and creates dataframe, 3) seaborn: for statistical data visualization, 4) matplotlib.pyplot: is a low level graph plotting library used for data visualization.</text:span>
            </text:p>
          </draw:text-box>
        </draw:frame>
        <draw:frame draw:style-name="gr2" draw:text-style-name="P6" draw:layer="layout" svg:width="25.199cm" svg:height="6.503cm" svg:x="1.001cm" svg:y="3.2cm" presentation:class="graphic" presentation:user-transformed="true">
          <draw:image xlink:href="Pictures/1000020100000738000001DD2A2F3B046BEC8A8D.png" xlink:type="simple" xlink:show="embed" xlink:actuate="onLoad" loext:mime-type="image/png">
            <text:p/>
          </draw:image>
        </draw:frame>
        <presentation:notes draw:style-name="dp2">
          <draw:page-thumbnail draw:style-name="gr1" draw:layer="layout" svg:width="14.85cm" svg:height="11.14cm" svg:x="3.08cm" svg:y="2.26cm" draw:page-number="2" presentation:class="page"/>
          <draw:frame presentation:style-name="pr5" draw:text-style-name="P3" draw:layer="layout" svg:width="16.799cm" svg:height="13.364cm" svg:x="2.1cm" svg:y="14.107cm" presentation:class="notes" presentation:placeholder="true" presentation:user-transformed="true">
            <draw:text-box/>
          </draw:frame>
        </presentation:notes>
      </draw:page>
      <draw:page draw:name="page3" draw:style-name="dp1" draw:master-page-name="Blue_5f_Curve1" presentation:presentation-page-layout-name="AL2T1">
        <draw:frame presentation:style-name="pr6" draw:text-style-name="P7" draw:layer="layout" svg:width="26.599cm" svg:height="5.2cm" svg:x="0.601cm" svg:y="12.8cm" presentation:class="title" presentation:user-transformed="true">
          <draw:text-box>
            <text:p text:style-name="P7">
              <text:span text:style-name="T4">We read the data. Then we print top five rows of dataset using d.head() to get a glimpse of dataset. d.shape() provides us with numbers of rows and columns of dataset. To get concise summary of the dataframe like total columns, null count, data type and memory usage we use d.info().</text:span>
            </text:p>
          </draw:text-box>
        </draw:frame>
        <draw:frame draw:style-name="gr2" draw:text-style-name="P6" draw:layer="layout" svg:width="26.799cm" svg:height="11.793cm" svg:x="0.401cm" svg:y="0.2cm" presentation:class="graphic" presentation:user-transformed="true">
          <draw:image xlink:href="Pictures/1000020100000736000003605D1230B498AA5094.png" xlink:type="simple" xlink:show="embed" xlink:actuate="onLoad" loext:mime-type="image/png">
            <text:p/>
          </draw:image>
        </draw:frame>
        <presentation:notes draw:style-name="dp2">
          <draw:page-thumbnail draw:style-name="gr1" draw:layer="layout" svg:width="14.848cm" svg:height="11.136cm" svg:x="3.075cm" svg:y="2.257cm" draw:page-number="3" presentation:class="page"/>
          <draw:frame presentation:style-name="pr7" draw:text-style-name="P3" draw:layer="layout" svg:width="16.799cm" svg:height="13.364cm" svg:x="2.1cm" svg:y="14.107cm" presentation:class="notes" presentation:placeholder="true">
            <draw:text-box/>
          </draw:frame>
        </presentation:notes>
      </draw:page>
      <draw:page draw:name="page4" draw:style-name="dp1" draw:master-page-name="Blue_5f_Curve1" presentation:presentation-page-layout-name="AL2T1">
        <draw:frame presentation:style-name="pr8" draw:text-style-name="P9" draw:layer="layout" svg:width="27.599cm" svg:height="5.6cm" svg:x="0.201cm" svg:y="12.8cm" presentation:class="title" presentation:user-transformed="true">
          <draw:text-box>
            <text:p text:style-name="P8">
              <text:span text:style-name="T5">d.describe() gives us concise statistical information about the dataset like count, mean value, standard deviation value, minimum value, 25% 50% 75% percentile data values and maximum value of each column.</text:span>
              <text:span text:style-name="T5">
                <text:line-break/>
              </text:span>
              <text:span text:style-name="T5">Our aim is to look out for diagnosis value so we use value_counts() to get number of cases with value 1 i.e. cancer diagnosed and value 0 i.e. cancer not diagnosed.</text:span>
              <text:span text:style-name="T5">
                <text:line-break/>
              </text:span>
              <text:span text:style-name="T5">The same thing is represented using sns.countplot() in histogram manner.</text:span>
            </text:p>
          </draw:text-box>
        </draw:frame>
        <draw:frame draw:style-name="gr2" draw:text-style-name="P6" draw:layer="layout" svg:width="27.536cm" svg:height="12.374cm" svg:x="0.264cm" svg:y="0.226cm" presentation:class="graphic" presentation:user-transformed="true">
          <draw:image xlink:href="Pictures/100002010000071400000375977F082115B48542.png" xlink:type="simple" xlink:show="embed" xlink:actuate="onLoad" loext:mime-type="image/png">
            <text:p/>
          </draw:image>
        </draw:frame>
        <presentation:notes draw:style-name="dp2">
          <draw:page-thumbnail draw:style-name="gr1" draw:layer="layout" svg:width="14.848cm" svg:height="11.136cm" svg:x="3.075cm" svg:y="2.257cm" draw:page-number="4" presentation:class="page"/>
          <draw:frame presentation:style-name="pr7" draw:text-style-name="P3" draw:layer="layout" svg:width="16.799cm" svg:height="13.364cm" svg:x="2.1cm" svg:y="14.107cm" presentation:class="notes" presentation:placeholder="true">
            <draw:text-box/>
          </draw:frame>
        </presentation:notes>
      </draw:page>
      <draw:page draw:name="page5" draw:style-name="dp1" draw:master-page-name="Blue_5f_Curve1" presentation:presentation-page-layout-name="AL2T1">
        <draw:frame presentation:style-name="pr9" draw:text-style-name="P10" draw:layer="layout" svg:width="27.399cm" svg:height="5.371cm" svg:x="0.201cm" svg:y="12.829cm" presentation:class="title" presentation:user-transformed="true">
          <draw:text-box>
            <text:p text:style-name="P10">
              <text:span text:style-name="T5">Using sns.pairplot() will create a grid of Axes such that each numeric variable in data will by shared across the y-axes across a single row and the x-axes across a single column. It gives a correaltion graph of diagnosis.The kind parameter determines both the diagonal and off-diagonal plotting style. Returns the underlying PairGrid instance for further tweaking.</text:span>
            </text:p>
          </draw:text-box>
        </draw:frame>
        <draw:frame draw:style-name="gr2" draw:text-style-name="P6" draw:layer="layout" svg:width="25.6cm" svg:height="12.179cm" svg:x="0.2cm" svg:y="0.2cm" presentation:class="graphic" presentation:user-transformed="true">
          <draw:image xlink:href="Pictures/10000201000005410000035AE44B963223A4ED4F.png" xlink:type="simple" xlink:show="embed" xlink:actuate="onLoad" loext:mime-type="image/png">
            <text:p/>
          </draw:image>
        </draw:frame>
        <presentation:notes draw:style-name="dp2">
          <draw:page-thumbnail draw:style-name="gr1" draw:layer="layout" svg:width="14.848cm" svg:height="11.136cm" svg:x="3.075cm" svg:y="2.257cm" draw:page-number="5" presentation:class="page"/>
          <draw:frame presentation:style-name="pr7" draw:text-style-name="P3" draw:layer="layout" svg:width="16.799cm" svg:height="13.364cm" svg:x="2.1cm" svg:y="14.107cm" presentation:class="notes" presentation:placeholder="true">
            <draw:text-box/>
          </draw:frame>
        </presentation:notes>
      </draw:page>
      <draw:page draw:name="page6" draw:style-name="dp1" draw:master-page-name="Blue_5f_Curve1" presentation:presentation-page-layout-name="AL2T1">
        <draw:frame presentation:style-name="pr10" draw:text-style-name="P11" draw:layer="layout" svg:width="27.4cm" svg:height="6.171cm" svg:x="0.2cm" svg:y="11.829cm" presentation:class="title" presentation:user-transformed="true">
          <draw:text-box>
            <text:p text:style-name="P11">
              d.corr() gives the correaltion value of different parameteres. Greatet the value tends toward 1 means they are highly co-related.
              <text:line-break/>
              Then we represent the correlation using heatmap. Same paramteres gives 100% co-relation. Farther from 100% value means less co-related.
            </text:p>
          </draw:text-box>
        </draw:frame>
        <draw:frame draw:style-name="gr2" draw:text-style-name="P6" draw:layer="layout" svg:width="24.58cm" svg:height="12.927cm" svg:x="0.42cm" svg:y="0.2cm" presentation:class="graphic" presentation:user-transformed="true">
          <draw:image xlink:href="Pictures/10000201000005410000038537FF70A7E1637771.png" xlink:type="simple" xlink:show="embed" xlink:actuate="onLoad" loext:mime-type="image/png">
            <text:p/>
          </draw:image>
        </draw:frame>
        <presentation:notes draw:style-name="dp2">
          <draw:page-thumbnail draw:style-name="gr1" draw:layer="layout" svg:width="14.848cm" svg:height="11.136cm" svg:x="3.075cm" svg:y="2.257cm" draw:page-number="6" presentation:class="page"/>
          <draw:frame presentation:style-name="pr7" draw:text-style-name="P3" draw:layer="layout" svg:width="16.799cm" svg:height="13.364cm" svg:x="2.1cm" svg:y="14.107cm" presentation:class="notes" presentation:placeholder="true">
            <draw:text-box/>
          </draw:frame>
        </presentation:notes>
      </draw:page>
      <draw:page draw:name="page7" draw:style-name="dp1" draw:master-page-name="Blue_5f_Curve1" presentation:presentation-page-layout-name="AL2T1">
        <draw:frame presentation:style-name="pr11" draw:text-style-name="P7" draw:layer="layout" svg:width="27.599cm" svg:height="5cm" svg:x="0.201cm" svg:y="13.4cm" presentation:class="title" presentation:user-transformed="true">
          <draw:text-box>
            <text:p text:style-name="P7">
              <text:span text:style-name="T6">Here we split dataset into indepandant(y) i.e. diagnosis and depandant dataset(x). Then we check the values of indepandant data using print(y) and and depandant dataset using print(x).</text:span>
              <text:span text:style-name="T6">
                <text:line-break/>
              </text:span>
              <text:span text:style-name="T6">We split the data into 80:20 ratio of training and testing. train_test_split is a function in Sklearn model selection for splitting dataset into two subsets.</text:span>
              <text:span text:style-name="T6">
                <text:line-break/>
              </text:span>
              <text:span text:style-name="T6">Feature scaling is a method used to normalize the range of independent variables or features of data. In data processing, it is also known as data normalization and is generally performed during the data preprocessing step.</text:span>
            </text:p>
          </draw:text-box>
        </draw:frame>
        <draw:frame draw:style-name="gr2" draw:text-style-name="P6" draw:layer="layout" svg:width="26.385cm" svg:height="12.2cm" svg:x="0.215cm" svg:y="0.4cm" presentation:class="graphic" presentation:user-transformed="true">
          <draw:image xlink:href="Pictures/1000020100000546000002D84443E2575C874313.png" xlink:type="simple" xlink:show="embed" xlink:actuate="onLoad" loext:mime-type="image/png">
            <text:p/>
          </draw:image>
        </draw:frame>
        <presentation:notes draw:style-name="dp2">
          <draw:page-thumbnail draw:style-name="gr1" draw:layer="layout" svg:width="14.848cm" svg:height="11.136cm" svg:x="3.075cm" svg:y="2.257cm" draw:page-number="7" presentation:class="page"/>
          <draw:frame presentation:style-name="pr7" draw:text-style-name="P3" draw:layer="layout" svg:width="16.799cm" svg:height="13.364cm" svg:x="2.1cm" svg:y="14.107cm" presentation:class="notes" presentation:placeholder="true">
            <draw:text-box/>
          </draw:frame>
        </presentation:notes>
      </draw:page>
      <draw:page draw:name="page8" draw:style-name="dp1" draw:master-page-name="Blue_5f_Curve1" presentation:presentation-page-layout-name="AL2T1">
        <draw:frame presentation:style-name="pr12" draw:text-style-name="P7" draw:layer="layout" svg:width="27.399cm" svg:height="7.822cm" svg:x="0.401cm" svg:y="11.305cm" presentation:class="title" presentation:user-transformed="true">
          <draw:text-box>
            <text:p text:style-name="P7">
              <text:span text:style-name="T7">We train our model using three algorithms: logistic regression, decision tree and random forest. </text:span>
              <text:span text:style-name="T7">
                <text:line-break/>
              </text:span>
              <text:span text:style-name="T7">Logistic Regression is a supervised method of learning used for predicting the probability of a dependent or a target variable.</text:span>
              <text:span text:style-name="T7">
                <text:line-break/>
              </text:span>
              <text:span text:style-name="T7">Decision Tree is generally a prediction modeling technique, it is a decision-supporting tool. </text:span>
              <text:span text:style-name="T7">
                <text:line-break/>
              </text:span>
              <text:span text:style-name="T7">Random forests or random decision forests are an ensemble learning method for classification, regression and other tasks that operates by constructing a multitude of decision trees at training time.</text:span>
              <text:span text:style-name="T7">
                <text:line-break/>
              </text:span>
              <text:span text:style-name="T7">We print the accuracy of all three algorithms used. Accuracy is the most important factor that makes such developments successful and reliable in the market.</text:span>
            </text:p>
          </draw:text-box>
        </draw:frame>
        <draw:frame draw:style-name="gr2" draw:text-style-name="P6" draw:layer="layout" svg:width="26.235cm" svg:height="11.4cm" svg:x="0.4cm" svg:y="0.4cm" presentation:class="graphic" presentation:user-transformed="true">
          <draw:image xlink:href="Pictures/100002010000045C000001E502E11B07E8F769C8.png" xlink:type="simple" xlink:show="embed" xlink:actuate="onLoad" loext:mime-type="image/png">
            <text:p/>
          </draw:image>
        </draw:frame>
        <presentation:notes draw:style-name="dp2">
          <draw:page-thumbnail draw:style-name="gr1" draw:layer="layout" svg:width="14.848cm" svg:height="11.136cm" svg:x="3.075cm" svg:y="2.257cm" draw:page-number="8" presentation:class="page"/>
          <draw:frame presentation:style-name="pr7" draw:text-style-name="P3" draw:layer="layout" svg:width="16.799cm" svg:height="13.364cm" svg:x="2.1cm" svg:y="14.107cm" presentation:class="notes" presentation:placeholder="true">
            <draw:text-box/>
          </draw:frame>
        </presentation:notes>
      </draw:page>
      <draw:page draw:name="page9" draw:style-name="dp1" draw:master-page-name="Blue_5f_Curve1" presentation:presentation-page-layout-name="AL2T1">
        <draw:frame presentation:style-name="pr13" draw:text-style-name="P10" draw:layer="layout" svg:width="27.599cm" svg:height="3.571cm" svg:x="0.201cm" svg:y="14.629cm" presentation:class="title" presentation:user-transformed="true">
          <draw:text-box>
            <text:p text:style-name="P8">
              <text:span text:style-name="T5">A Classification report is used to measure the quality of predictions from a classification algorithm. The reported averages include macro average (averaging the unweighted mean per label), weighted average (averaging the support-weighted mean per label). </text:span>
              <text:span text:style-name="T5">
                <text:line-break/>
              </text:span>
              <text:span text:style-name="T5">We print the predicted values and actual values using random forest model.</text:span>
            </text:p>
          </draw:text-box>
        </draw:frame>
        <draw:frame draw:style-name="gr2" draw:text-style-name="P6" draw:layer="layout" svg:width="26.906cm" svg:height="13.924cm" svg:x="0.294cm" svg:y="0.076cm" presentation:class="graphic" presentation:user-transformed="true">
          <draw:image xlink:href="Pictures/10000201000005310000037FF3131FBF080885E0.png" xlink:type="simple" xlink:show="embed" xlink:actuate="onLoad" loext:mime-type="image/png">
            <text:p/>
          </draw:image>
        </draw:frame>
        <presentation:notes draw:style-name="dp2">
          <draw:page-thumbnail draw:style-name="gr1" draw:layer="layout" svg:width="14.848cm" svg:height="11.136cm" svg:x="3.075cm" svg:y="2.257cm" draw:page-number="9" presentation:class="page"/>
          <draw:frame presentation:style-name="pr7" draw:text-style-name="P3" draw:layer="layout" svg:width="16.799cm" svg:height="13.364cm" svg:x="2.1cm" svg:y="14.107cm" presentation:class="notes" presentation:placeholder="true">
            <draw:text-box/>
          </draw:frame>
        </presentation:notes>
      </draw:page>
      <draw:page draw:name="page10" draw:style-name="dp1" draw:master-page-name="Blue_5f_Curve1" presentation:presentation-page-layout-name="AL2T1">
        <draw:frame presentation:style-name="pr14" draw:text-style-name="P7" draw:layer="layout" svg:width="27.399cm" svg:height="5.571cm" svg:x="0.201cm" svg:y="12.629cm" presentation:class="title" presentation:user-transformed="true">
          <draw:text-box>
            <text:p text:style-name="P7">
              <text:span text:style-name="T7">Printing the predicted and actual values of logistic regression model.</text:span>
              <text:span text:style-name="T7">
                <text:line-break/>
              </text:span>
              <text:span text:style-name="T7">joblib used to import and save into one file. In addition to the content of the model file itself, your registered model will store metadata. The metadata includes the model description, tags, and framework information.</text:span>
            </text:p>
          </draw:text-box>
        </draw:frame>
        <draw:frame draw:style-name="gr2" draw:text-style-name="P6" draw:layer="layout" svg:width="25.199cm" svg:height="11.924cm" svg:x="0.401cm" svg:y="0.2cm" presentation:class="graphic" presentation:user-transformed="true">
          <draw:image xlink:href="Pictures/1000020100000403000001E6C4AF3EF85DE9B890.png" xlink:type="simple" xlink:show="embed" xlink:actuate="onLoad" loext:mime-type="image/png">
            <text:p/>
          </draw:image>
        </draw:frame>
        <presentation:notes draw:style-name="dp2">
          <draw:page-thumbnail draw:style-name="gr1" draw:layer="layout" svg:width="14.848cm" svg:height="11.136cm" svg:x="3.075cm" svg:y="2.257cm" draw:page-number="10" presentation:class="page"/>
          <draw:frame presentation:style-name="pr7" draw:text-style-name="P3" draw:layer="layout" svg:width="16.799cm" svg:height="13.364cm" svg:x="2.1cm" svg:y="14.107cm" presentation:class="notes" presentation:placeholder="true">
            <draw:text-box/>
          </draw:frame>
        </presentation:notes>
      </draw:page>
      <draw:page draw:name="page11" draw:style-name="dp1" draw:master-page-name="Blue_5f_Curve1" presentation:presentation-page-layout-name="AL2T1">
        <draw:frame presentation:style-name="pr15" draw:layer="layout" svg:width="25.199cm" svg:height="12.179cm" svg:x="1.4cm" svg:y="4.914cm" presentation:class="outline">
          <draw:text-box>
            <text:list text:style-name="L2">
              <text:list-header>
                <text:p>
                  <text:s text:c="28"/>
                </text:p>
                <text:p>
                  <text:s text:c="28"/>
                  Thank You
                </text:p>
              </text:list-header>
            </text:list>
          </draw:text-box>
        </draw:frame>
        <presentation:notes draw:style-name="dp2">
          <draw:page-thumbnail draw:style-name="gr1" draw:layer="layout" svg:width="14.848cm" svg:height="11.136cm" svg:x="3.075cm" svg:y="2.257cm" draw:page-number="11" presentation:class="page"/>
          <draw:frame presentation:style-name="pr7" draw:text-style-name="P3"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ooo="http://openoffice.org/2009/office" xmlns:presentation="urn:oasis:names:tc:opendocument:xmlns:presentation:1.0" xmlns:grddl="http://www.w3.org/2003/g/data-view#" xmlns:anim="urn:oasis:names:tc:opendocument:xmlns:animation:1.0" xmlns:ooo="http://openoffice.org/2004/office" xmlns:office="urn:oasis:names:tc:opendocument:xmlns:office:1.0" xmlns:xlink="http://www.w3.org/1999/xlink" xmlns:dc="http://purl.org/dc/elements/1.1/" xmlns:smil="urn:oasis:names:tc:opendocument:xmlns:smil-compatible:1.0" xmlns:meta="urn:oasis:names:tc:opendocument:xmlns:meta:1.0" office:version="1.2">
  <office:meta>
    <meta:creation-date>2021-10-05T14:04:50.964750442</meta:creation-date>
    <meta:editing-duration>PT8M43S</meta:editing-duration>
    <meta:editing-cycles>2</meta:editing-cycles>
    <meta:generator>LibreOffice/6.3.5.2$Linux_X86_64 LibreOffice_project/30$Build-2</meta:generator>
    <dc:title>Blue Curve</dc:title>
    <dc:date>2021-10-05T16:23:16.856916504</dc:date>
    <meta:document-statistic meta:object-count="78"/>
  </office:meta>
</office:document-meta>
</file>

<file path=settings.xml><?xml version="1.0" encoding="utf-8"?>
<office:document-settings xmlns:officeooo="http://openoffice.org/2009/office" xmlns:anim="urn:oasis:names:tc:opendocument:xmlns:animation:1.0" xmlns:ooo="http://openoffice.org/2004/office" xmlns:office="urn:oasis:names:tc:opendocument:xmlns:office:1.0" xmlns:presentation="urn:oasis:names:tc:opendocument:xmlns:presentation:1.0" xmlns:xlink="http://www.w3.org/1999/xlink" xmlns:smil="urn:oasis:names:tc:opendocument:xmlns:smil-compatible:1.0" xmlns:config="urn:oasis:names:tc:opendocument:xmlns:config:1.0" office:version="1.2">
  <office:settings>
    <config:config-item-set config:name="ooo:view-settings">
      <config:config-item config:name="VisibleAreaTop" config:type="int">-3165</config:config-item>
      <config:config-item config:name="VisibleAreaLeft" config:type="int">-1434</config:config-item>
      <config:config-item config:name="VisibleAreaWidth" config:type="int">31033</config:config-item>
      <config:config-item config:name="VisibleAreaHeight" config:type="int">21735</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0</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-3165</config:config-item>
          <config:config-item config:name="VisibleAreaLeft" config:type="int">-1434</config:config-item>
          <config:config-item config:name="VisibleAreaWidth" config:type="int">31034</config:config-item>
          <config:config-item config:name="VisibleAreaHeight" config:type="int">21736</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1250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PaperFromSetup" config:type="boolean">false</config:config-item>
      <config:config-item config:name="PrinterSetup" config:type="base64Binary"/>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grddl="http://www.w3.org/2003/g/data-view#" xmlns:xhtml="http://www.w3.org/1999/xhtml" xmlns:dom="http://www.w3.org/2001/xml-events" xmlns:script="urn:oasis:names:tc:opendocument:xmlns:script:1.0" xmlns:form="urn:oasis:names:tc:opendocument:xmlns:form:1.0" xmlns:math="http://www.w3.org/1998/Math/MathML" xmlns:draw="urn:oasis:names:tc:opendocument:xmlns:drawing:1.0" xmlns:dr3d="urn:oasis:names:tc:opendocument:xmlns:dr3d:1.0" xmlns:text="urn:oasis:names:tc:opendocument:xmlns:text:1.0" xmlns:style="urn:oasis:names:tc:opendocument:xmlns:style:1.0" xmlns:meta="urn:oasis:names:tc:opendocument:xmlns:meta:1.0" xmlns:ooo="http://openoffice.org/2004/office" xmlns:loext="urn:org:documentfoundation:names:experimental:office:xmlns:loext:1.0" xmlns:svg="urn:oasis:names:tc:opendocument:xmlns:svg-compatible:1.0" xmlns:of="urn:oasis:names:tc:opendocument:xmlns:of:1.2" xmlns:office="urn:oasis:names:tc:opendocument:xmlns:office:1.0" xmlns:fo="urn:oasis:names:tc:opendocument:xmlns:xsl-fo-compatible:1.0" xmlns:field="urn:openoffice:names:experimental:ooo-ms-interop:xmlns:field:1.0" xmlns:xlink="http://www.w3.org/1999/xlink" xmlns:dc="http://purl.org/dc/elements/1.1/" xmlns:chart="urn:oasis:names:tc:opendocument:xmlns:chart:1.0" xmlns:rpt="http://openoffice.org/2005/report" xmlns:table="urn:oasis:names:tc:opendocument:xmlns:table:1.0" xmlns:css3t="http://www.w3.org/TR/css3-text/" xmlns:number="urn:oasis:names:tc:opendocument:xmlns:datastyle:1.0" xmlns:ooow="http://openoffice.org/2004/writer" xmlns:oooc="http://openoffice.org/2004/calc" xmlns:tableooo="http://openoffice.org/2009/table" xmlns:calcext="urn:org:documentfoundation:names:experimental:calc:xmlns:calcext:1.0" xmlns:drawooo="http://openoffice.org/2010/draw" office:version="1.2">
  <office:font-face-decls>
    <style:font-face style:name="Liberation Sans" svg:font-family="'Liberation Sans'" style:font-family-generic="roman" style:font-pitch="variable"/>
    <style:font-face style:name="Noto Sans" svg:font-family="'Noto Sans'" style:font-family-generic="roman"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styles>
    <draw:gradient draw:name="Filled" draw:style="linear" draw:start-color="#ffffff" draw:end-color="#cccccc" draw:start-intensity="100%" draw:end-intensity="100%" draw:angle="300" draw:border="0%"/>
    <draw:gradient draw:name="Filled_20_Blue" draw:display-name="Filled Blue" draw:style="linear" draw:start-color="#729fcf" draw:end-color="#355269" draw:start-intensity="100%" draw:end-intensity="100%" draw:angle="300" draw:border="0%"/>
    <draw:gradient draw:name="Filled_20_Green" draw:display-name="Filled Green" draw:style="linear" draw:start-color="#77bc65" draw:end-color="#127622" draw:start-intensity="100%" draw:end-intensity="100%" draw:angle="300" draw:border="0%"/>
    <draw:gradient draw:name="Filled_20_Red" draw:display-name="Filled Red" draw:style="linear" draw:start-color="#ff6d6d" draw:end-color="#c9211e" draw:start-intensity="100%" draw:end-intensity="100%" draw:angle="300" draw:border="0%"/>
    <draw:gradient draw:name="Filled_20_Yellow" draw:display-name="Filled Yellow" draw:style="linear" draw:start-color="#ffde59" draw:end-color="#b47804" draw:start-intensity="100%" draw:end-intensity="100%" draw:angle="300" draw:border="0%"/>
    <draw:gradient draw:name="Gradient_20_2" draw:display-name="Gradient 2" draw:style="linear" draw:start-color="#dff2fc" draw:end-color="#009bdd" draw:start-intensity="100%" draw:end-intensity="100%" draw:angle="2700" draw:border="0%"/>
    <draw:gradient draw:name="Shapes" draw:style="rectangular" draw:cx="50%" draw:cy="50%" draw:start-color="#cccccc" draw:end-color="#ffffff" draw:start-intensity="100%" draw:end-intensity="100%" draw:angle="0" draw:border="0%"/>
    <draw:marker draw:name="Arrow" svg:viewBox="0 0 20 30" svg:d="M10 0l-10 30h20z"/>
    <style:default-style style:family="graphic">
      <style:graphic-properties svg:stroke-color="#3465a4" draw:fill-color="#729fcf" fo:wrap-option="no-wrap"/>
      <style:paragraph-properties style:text-autospace="none" style:punctuation-wrap="simple" style:line-break="strict" style:writing-mode="lr-tb" style:font-independent-line-spacing="false">
        <style:tab-stops/>
      </style:paragraph-properties>
      <style:text-properties style:use-window-font-color="true" style:font-name="Liberation Sans" fo:font-size="24pt" fo:language="en" fo:country="IN"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text-emphasize="none" style:font-relief="none" style:text-overline-style="none" style:text-overline-color="font-color"/>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2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style:style>
    <style:style style:name="Filled_20_Green" style:display-name="Filled Green" style:family="graphic" style:parent-style-name="Filled">
      <style:graphic-properties draw:fill-gradient-name="Filled_20_Green"/>
      <style:text-properties fo:color="#ffffff"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style:style>
    <style:style style:name="Filled_20_Yellow" style:display-name="Filled Yellow" style:family="graphic" style:parent-style-name="Filled">
      <style:graphic-properties draw:fill-gradient-name="Filled_20_Yellow"/>
      <style:text-properties fo:color="#ffffff"/>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style:style>
    <style:style style:name="Outlined_20_Green" style:display-name="Outlined Green" style:family="graphic" style:parent-style-name="Outlined">
      <style:graphic-properties svg:stroke-color="#127622"/>
      <style:text-properties fo:color="#127622"/>
    </style:style>
    <style:style style:name="Outlined_20_Red" style:display-name="Outlined Red" style:family="graphic" style:parent-style-name="Outlined">
      <style:graphic-properties svg:stroke-color="#c9211e"/>
      <style:text-properties fo:color="#c9211e"/>
    </style:style>
    <style:style style:name="Outlined_20_Yellow" style:display-name="Outlined Yellow" style:family="graphic" style:parent-style-name="Outlined">
      <style:graphic-properties draw:stroke="solid" svg:stroke-color="#b47804"/>
      <style:text-properties fo:color="#b47804"/>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Blue_5f_Curve-background" style:display-name="Blue_Curve-background" style:family="presentation">
      <style:graphic-properties draw:stroke="none" draw:fill="none"/>
      <style:text-properties style:letter-kerning="true"/>
    </style:style>
    <style:style style:name="Blue_5f_Curve-backgroundobjects" style:display-name="Blue_Curve-backgroundobjects" style:family="presentation">
      <style:graphic-properties draw:textarea-horizontal-align="justify" draw:shadow="hidden" draw:shadow-offset-x="0.2cm" draw:shadow-offset-y="0.2cm" draw:shadow-color="#808080"/>
      <style:text-properties style:letter-kerning="true"/>
    </style:style>
    <style:style style:name="Blue_5f_Curve-notes" style:display-name="Blue_Curv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text-emphasize="none" style:font-relief="none" style:text-overline-style="none" style:text-overline-color="font-color"/>
    </style:style>
    <style:style style:name="Blue_5f_Curve-outline1" style:display-name="Blue_Curve-outline1" style:family="presentation">
      <style:graphic-properties draw:stroke="none" draw:fill="none" draw:auto-grow-height="false" draw:fit-to-size="shrink-to-fit" style:shrink-to-fit="true">
        <text:list-style style:name="Blue_5f_Curve-outline1" style:display-name="Blue_Curv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text-emphasize="none" style:font-relief="none" style:text-overline-style="none" style:text-overline-color="font-color"/>
    </style:style>
    <style:style style:name="Blue_5f_Curve-outline2" style:display-name="Blue_Curve-outline2" style:family="presentation" style:parent-style-name="Blue_5f_Curve-outline1">
      <style:paragraph-properties fo:margin-top="0.4cm" fo:margin-bottom="0cm"/>
      <style:text-properties fo:font-size="28pt"/>
    </style:style>
    <style:style style:name="Blue_5f_Curve-outline3" style:display-name="Blue_Curve-outline3" style:family="presentation" style:parent-style-name="Blue_5f_Curve-outline2">
      <style:paragraph-properties fo:margin-top="0.3cm" fo:margin-bottom="0cm"/>
      <style:text-properties fo:font-size="24pt"/>
    </style:style>
    <style:style style:name="Blue_5f_Curve-outline4" style:display-name="Blue_Curve-outline4" style:family="presentation" style:parent-style-name="Blue_5f_Curve-outline3">
      <style:paragraph-properties fo:margin-top="0.2cm" fo:margin-bottom="0cm"/>
      <style:text-properties fo:font-size="20pt"/>
    </style:style>
    <style:style style:name="Blue_5f_Curve-outline5" style:display-name="Blue_Curve-outline5" style:family="presentation" style:parent-style-name="Blue_5f_Curve-outline4">
      <style:paragraph-properties fo:margin-top="0.1cm" fo:margin-bottom="0cm"/>
      <style:text-properties fo:font-size="20pt"/>
    </style:style>
    <style:style style:name="Blue_5f_Curve-outline6" style:display-name="Blue_Curve-outline6" style:family="presentation" style:parent-style-name="Blue_5f_Curve-outline5">
      <style:paragraph-properties fo:margin-top="0.1cm" fo:margin-bottom="0cm"/>
      <style:text-properties fo:font-size="20pt"/>
    </style:style>
    <style:style style:name="Blue_5f_Curve-outline7" style:display-name="Blue_Curve-outline7" style:family="presentation" style:parent-style-name="Blue_5f_Curve-outline6">
      <style:paragraph-properties fo:margin-top="0.1cm" fo:margin-bottom="0cm"/>
      <style:text-properties fo:font-size="20pt"/>
    </style:style>
    <style:style style:name="Blue_5f_Curve-outline8" style:display-name="Blue_Curve-outline8" style:family="presentation" style:parent-style-name="Blue_5f_Curve-outline7">
      <style:paragraph-properties fo:margin-top="0.1cm" fo:margin-bottom="0cm"/>
      <style:text-properties fo:font-size="20pt"/>
    </style:style>
    <style:style style:name="Blue_5f_Curve-outline9" style:display-name="Blue_Curve-outline9" style:family="presentation" style:parent-style-name="Blue_5f_Curve-outline8">
      <style:paragraph-properties fo:margin-top="0.1cm" fo:margin-bottom="0cm"/>
      <style:text-properties fo:font-size="20pt"/>
    </style:style>
    <style:style style:name="Blue_5f_Curve-subtitle" style:display-name="Blue_Curve-subtitle" style:family="presentation">
      <style:graphic-properties draw:stroke="none" draw:fill="none" draw:textarea-vertical-align="middle">
        <text:list-style style:name="Blue_5f_Curve-subtitle" style:display-name="Blue_Curv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text-emphasize="none" style:font-relief="none" style:text-overline-style="none" style:text-overline-color="font-color"/>
    </style:style>
    <style:style style:name="Blue_5f_Curve-title" style:display-name="Blue_Curve-title" style:family="presentation">
      <style:graphic-properties draw:stroke="none" draw:fill="none" draw:textarea-vertical-align="middle">
        <text:list-style style:name="Blue_5f_Curve-title" style:display-name="Blue_Curv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006699"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text-emphasize="none" style:font-relief="none" style:text-overline-style="none" style:text-overline-color="font-color"/>
    </style:style>
    <style:style style:name="Blue_5f_Curve1-background" style:display-name="Blue_Curve1-background" style:family="presentation">
      <style:graphic-properties draw:stroke="none" draw:fill="none"/>
      <style:text-properties style:letter-kerning="true"/>
    </style:style>
    <style:style style:name="Blue_5f_Curve1-backgroundobjects" style:display-name="Blue_Curve1-backgroundobjects" style:family="presentation">
      <style:graphic-properties draw:textarea-horizontal-align="justify" draw:shadow="hidden" draw:shadow-offset-x="0.2cm" draw:shadow-offset-y="0.2cm" draw:shadow-color="#808080"/>
      <style:text-properties style:letter-kerning="true"/>
    </style:style>
    <style:style style:name="Blue_5f_Curve1-notes" style:display-name="Blue_Curve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text-emphasize="none" style:font-relief="none" style:text-overline-style="none" style:text-overline-color="font-color"/>
    </style:style>
    <style:style style:name="Blue_5f_Curve1-outline1" style:display-name="Blue_Curve1-outline1" style:family="presentation">
      <style:graphic-properties draw:stroke="none" draw:fill="none" draw:auto-grow-height="false" draw:fit-to-size="false" style:shrink-to-fit="false">
        <text:list-style style:name="Blue_5f_Curve1-outline1" style:display-name="Blue_Curve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fo:color="#0066cc"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text-emphasize="none" style:font-relief="none" style:text-overline-style="none" style:text-overline-color="font-color"/>
    </style:style>
    <style:style style:name="Blue_5f_Curve1-outline2" style:display-name="Blue_Curve1-outline2" style:family="presentation" style:parent-style-name="Blue_5f_Curve1-outline1">
      <style:paragraph-properties fo:margin-top="0.4cm" fo:margin-bottom="0cm"/>
      <style:text-properties fo:font-size="28pt"/>
    </style:style>
    <style:style style:name="Blue_5f_Curve1-outline3" style:display-name="Blue_Curve1-outline3" style:family="presentation" style:parent-style-name="Blue_5f_Curve1-outline2">
      <style:paragraph-properties fo:margin-top="0.3cm" fo:margin-bottom="0cm"/>
      <style:text-properties fo:font-size="24pt"/>
    </style:style>
    <style:style style:name="Blue_5f_Curve1-outline4" style:display-name="Blue_Curve1-outline4" style:family="presentation" style:parent-style-name="Blue_5f_Curve1-outline3">
      <style:paragraph-properties fo:margin-top="0.2cm" fo:margin-bottom="0cm"/>
      <style:text-properties fo:font-size="20pt"/>
    </style:style>
    <style:style style:name="Blue_5f_Curve1-outline5" style:display-name="Blue_Curve1-outline5" style:family="presentation" style:parent-style-name="Blue_5f_Curve1-outline4">
      <style:paragraph-properties fo:margin-top="0.1cm" fo:margin-bottom="0cm"/>
      <style:text-properties fo:font-size="20pt"/>
    </style:style>
    <style:style style:name="Blue_5f_Curve1-outline6" style:display-name="Blue_Curve1-outline6" style:family="presentation" style:parent-style-name="Blue_5f_Curve1-outline5">
      <style:paragraph-properties fo:margin-top="0.1cm" fo:margin-bottom="0cm"/>
      <style:text-properties fo:font-size="20pt"/>
    </style:style>
    <style:style style:name="Blue_5f_Curve1-outline7" style:display-name="Blue_Curve1-outline7" style:family="presentation" style:parent-style-name="Blue_5f_Curve1-outline6">
      <style:paragraph-properties fo:margin-top="0.1cm" fo:margin-bottom="0cm"/>
      <style:text-properties fo:font-size="20pt"/>
    </style:style>
    <style:style style:name="Blue_5f_Curve1-outline8" style:display-name="Blue_Curve1-outline8" style:family="presentation" style:parent-style-name="Blue_5f_Curve1-outline7">
      <style:paragraph-properties fo:margin-top="0.1cm" fo:margin-bottom="0cm"/>
      <style:text-properties fo:font-size="20pt"/>
    </style:style>
    <style:style style:name="Blue_5f_Curve1-outline9" style:display-name="Blue_Curve1-outline9" style:family="presentation" style:parent-style-name="Blue_5f_Curve1-outline8">
      <style:paragraph-properties fo:margin-top="0.1cm" fo:margin-bottom="0cm"/>
      <style:text-properties fo:font-size="20pt"/>
    </style:style>
    <style:style style:name="Blue_5f_Curve1-subtitle" style:display-name="Blue_Curve1-subtitle" style:family="presentation">
      <style:graphic-properties draw:stroke="none" draw:fill="none" draw:textarea-vertical-align="middle">
        <text:list-style style:name="Blue_5f_Curve1-subtitle" style:display-name="Blue_Curve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text-emphasize="none" style:font-relief="none" style:text-overline-style="none" style:text-overline-color="font-color"/>
    </style:style>
    <style:style style:name="Blue_5f_Curve1-title" style:display-name="Blue_Curve1-title" style:family="presentation">
      <style:graphic-properties draw:stroke="none" draw:fill="none" draw:textarea-vertical-align="middle">
        <text:list-style style:name="Blue_5f_Curve1-title" style:display-name="Blue_Curve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ffffff"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21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standard">
      <style:graphic-properties draw:stroke="none" draw:fill="none" draw:textarea-vertical-align="middle" draw:color-mode="standard" draw:luminance="0%" draw:contrast="0%" draw:gamma="100%" draw:red="0%" draw:green="0%" draw:blue="0%" fo:clip="rect(0cm, 0cm, 0cm, 0cm)" draw:image-opacity="100%" style:mirror="none"/>
    </style:style>
    <style:style style:name="Mpr1" style:family="presentation" style:parent-style-name="Blue_5f_Curve-backgroundobjects">
      <style:graphic-properties draw:stroke="none" draw:fill="none" draw:fill-color="#ffffff" draw:auto-grow-height="false" fo:min-height="1.449cm"/>
      <style:paragraph-properties style:writing-mode="lr-tb"/>
    </style:style>
    <style:style style:name="Mpr2" style:family="presentation" style:parent-style-name="Blue_5f_Curve-backgroundobjects">
      <style:graphic-properties draw:stroke="none" draw:fill="none" draw:fill-color="#ffffff" draw:auto-grow-height="false" fo:min-height="1.485cm"/>
      <style:paragraph-properties style:writing-mode="lr-tb"/>
    </style:style>
    <style:style style:name="Mpr3" style:family="presentation" style:parent-style-name="Blue_5f_Curve-backgroundobjects">
      <style:graphic-properties draw:stroke="none" draw:fill="none" draw:fill-color="#ffffff" draw:textarea-vertical-align="bottom" draw:auto-grow-height="false" fo:min-height="1.485cm"/>
      <style:paragraph-properties style:writing-mode="lr-tb"/>
    </style:style>
    <style:style style:name="Mpr4" style:family="presentation" style:parent-style-name="Blue_5f_Curve1-backgroundobjects">
      <style:graphic-properties draw:stroke="none" draw:fill="gradient" draw:fill-color="#009bdd" draw:fill-gradient-name="Gradient_20_2" draw:textarea-vertical-align="middle" draw:auto-grow-height="false" fo:min-height="2.616cm" fo:min-width="27.991cm"/>
    </style:style>
    <style:style style:name="Mpr5" style:family="presentation" style:parent-style-name="Blue_5f_Curve1-backgroundobjects">
      <style:graphic-properties draw:stroke="none" draw:fill="none" draw:fill-color="#ffffff" draw:auto-grow-height="false" fo:min-height="1.449cm"/>
      <style:paragraph-properties style:writing-mode="lr-tb"/>
    </style:style>
    <style:style style:name="Mpr6" style:family="presentation" style:parent-style-name="Blue_5f_Curve1-backgroundobjects">
      <style:graphic-properties draw:stroke="none" draw:fill="none" draw:fill-color="#ffffff" draw:auto-grow-height="false" fo:min-height="1.485cm"/>
      <style:paragraph-properties style:writing-mode="lr-tb"/>
    </style:style>
    <style:style style:name="Mpr7" style:family="presentation" style:parent-style-name="Blue_5f_Curve1-backgroundobjects">
      <style:graphic-properties draw:stroke="none" draw:fill="none" draw:fill-color="#ffffff" draw:textarea-vertical-align="bottom" draw:auto-grow-height="false" fo:min-height="1.485cm"/>
      <style:paragraph-properties style:writing-mode="lr-tb"/>
    </style:style>
    <style:style style:name="MP1" style:family="paragraph">
      <style:text-properties fo:font-size="14pt"/>
    </style:style>
    <style:style style:name="MP2" style:family="paragraph">
      <loext:graphic-properties draw:fill="none" draw:fill-color="#ffffff"/>
      <style:text-properties fo:font-size="14pt"/>
    </style:style>
    <style:style style:name="MP3" style:family="paragraph">
      <style:paragraph-properties fo:text-align="end"/>
      <style:text-properties fo:font-size="14pt"/>
    </style:style>
    <style:style style:name="MP4" style:family="paragraph">
      <loext:graphic-properties draw:fill="none" draw:fill-color="#ffffff"/>
      <style:paragraph-properties fo:text-align="end"/>
      <style:text-properties fo:font-size="14pt"/>
    </style:style>
    <style:style style:name="MP5" style:family="paragraph">
      <loext:graphic-properties draw:fill="none"/>
      <style:paragraph-properties fo:text-align="center"/>
    </style:style>
    <style:style style:name="MP6" style:family="paragraph">
      <style:paragraph-properties fo:text-align="center"/>
      <style:text-properties fo:font-size="14pt"/>
    </style:style>
    <style:style style:name="MP7" style:family="paragraph">
      <loext:graphic-properties draw:fill="none" draw:fill-color="#ffffff"/>
      <style:paragraph-properties fo:text-align="center"/>
      <style:text-properties fo:font-size="14pt"/>
    </style:style>
    <style:style style:name="MP8" style:family="paragraph">
      <loext:graphic-properties draw:fill="gradient" draw:fill-color="#009bdd" draw:fill-gradient-name="Gradient_20_2"/>
      <style:paragraph-properties fo:text-align="center"/>
    </style:style>
    <style:style style:name="MT1" style:family="text">
      <style:text-properties fo:font-size="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style:handout-master>
    <style:master-page style:name="Blue_5f_Curve" style:display-name="Blue_Curve" style:page-layout-name="PM1" draw:style-name="Mdp1">
      <draw:frame draw:style-name="Mgr3" draw:text-style-name="MP5" draw:layer="backgroundobjects" svg:width="27.999cm" svg:height="4.873cm" svg:x="0cm" svg:y="16.129cm">
        <draw:image xlink:href="Pictures/1000000000000421000000B881081EC8A17CDA3C.jpg" xlink:type="simple" xlink:show="embed" xlink:actuate="onLoad" loext:mime-type="image/jpeg">
          <text:p/>
        </draw:image>
      </draw:frame>
      <draw:frame presentation:style-name="Blue_5f_Curve-title" draw:layer="backgroundobjects" svg:width="25.199cm" svg:height="3.506cm" svg:x="0cm" svg:y="6.503cm" presentation:class="title" presentation:placeholder="true">
        <draw:text-box/>
      </draw:frame>
      <draw:frame presentation:style-name="Blue_5f_Curve-outline1" draw:layer="backgroundobjects" svg:width="25.199cm" svg:height="5.826cm" svg:x="1.4cm" svg:y="11.267cm" presentation:class="outline" presentation:placeholder="true">
        <draw:text-box/>
      </draw:frame>
      <draw:frame presentation:style-name="Mpr1" draw:text-style-name="MP2" draw:layer="backgroundobjects" svg:width="6.523cm" svg:height="1.448cm" svg:x="1.4cm" svg:y="19.131cm" presentation:class="date-time">
        <draw:text-box>
          <text:p text:style-name="MP1">
            <text:span text:style-name="MT1">
              <presentation:date-time/>
            </text:span>
          </text:p>
        </draw:text-box>
      </draw:frame>
      <draw:frame presentation:style-name="Mpr1" draw:text-style-name="MP7" draw:layer="backgroundobjects" svg:width="8.875cm" svg:height="1.448cm" svg:x="9.576cm" svg:y="19.131cm" presentation:class="footer">
        <draw:text-box>
          <text:p text:style-name="MP6">
            <text:span text:style-name="MT1">
              <presentation:footer/>
            </text:span>
          </text:p>
        </draw:text-box>
      </draw:frame>
      <draw:frame presentation:style-name="Mpr1" draw:text-style-name="MP4" draw:layer="backgroundobjects" svg:width="6.523cm" svg:height="1.448cm" svg:x="20.076cm" svg:y="19.131cm" presentation:class="page-number">
        <draw:text-box>
          <text:p text:style-name="MP3">
            <text:span text:style-name="MT1">
              <text:page-number>&lt;number&gt;</text:page-number>
            </text:span>
          </text:p>
        </draw:text-box>
      </draw:frame>
      <presentation:notes style:page-layout-name="PM0">
        <draw:page-thumbnail presentation:style-name="Blue_5f_Curve-title" draw:layer="backgroundobjects" svg:width="14.848cm" svg:height="11.136cm" svg:x="3.075cm" svg:y="2.257cm" presentation:class="page"/>
        <draw:frame presentation:style-name="Blue_5f_Curve-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Blue_5f_Curve1" style:display-name="Blue_Curve1" style:page-layout-name="PM1" draw:style-name="Mdp1">
      <draw:custom-shape presentation:style-name="Mpr4" draw:text-style-name="MP8" draw:layer="backgroundobjects" svg:width="27.991cm" svg:height="2.616cm" svg:x="0cm" svg:y="0cm">
        <text:p/>
        <draw:enhanced-geometry svg:viewBox="0 0 21600 21600" draw:type="rectangle" draw:enhanced-path="M 0 0 L 21600 0 21600 21600 0 21600 0 0 Z N"/>
      </draw:custom-shape>
      <draw:custom-shape presentation:style-name="Mpr4" draw:text-style-name="MP8" draw:layer="backgroundobjects" svg:width="27.991cm" svg:height="2.616cm" svg:x="0cm" svg:y="18.39cm">
        <text:p/>
        <draw:enhanced-geometry svg:viewBox="0 0 21600 21600" draw:type="rectangle" draw:enhanced-path="M 0 0 L 21600 0 21600 21600 0 21600 0 0 Z N"/>
      </draw:custom-shape>
      <draw:frame presentation:style-name="Blue_5f_Curve1-title" draw:layer="backgroundobjects" svg:width="25.199cm" svg:height="1.771cm" svg:x="1.4cm" svg:y="0.837cm" presentation:class="title" presentation:placeholder="true">
        <draw:text-box/>
      </draw:frame>
      <draw:frame presentation:style-name="Blue_5f_Curve1-outline1" draw:layer="backgroundobjects" svg:width="25.199cm" svg:height="12.179cm" svg:x="1.4cm" svg:y="4.914cm" presentation:class="outline" presentation:placeholder="true">
        <draw:text-box/>
      </draw:frame>
      <draw:frame presentation:style-name="Mpr5" draw:text-style-name="MP2" draw:layer="backgroundobjects" svg:width="6.523cm" svg:height="1.448cm" svg:x="1.4cm" svg:y="19.131cm" presentation:class="date-time">
        <draw:text-box>
          <text:p text:style-name="MP1">
            <text:span text:style-name="MT1">
              <presentation:date-time/>
            </text:span>
          </text:p>
        </draw:text-box>
      </draw:frame>
      <draw:frame presentation:style-name="Mpr5" draw:text-style-name="MP7" draw:layer="backgroundobjects" svg:width="8.875cm" svg:height="1.448cm" svg:x="9.576cm" svg:y="19.131cm" presentation:class="footer">
        <draw:text-box>
          <text:p text:style-name="MP6">
            <text:span text:style-name="MT1">
              <presentation:footer/>
            </text:span>
          </text:p>
        </draw:text-box>
      </draw:frame>
      <draw:frame presentation:style-name="Mpr5" draw:text-style-name="MP4" draw:layer="backgroundobjects" svg:width="6.523cm" svg:height="1.448cm" svg:x="20.076cm" svg:y="19.131cm" presentation:class="page-number">
        <draw:text-box>
          <text:p text:style-name="MP3">
            <text:span text:style-name="MT1">
              <text:page-number>&lt;number&gt;</text:page-number>
            </text:span>
          </text:p>
        </draw:text-box>
      </draw:frame>
      <presentation:notes style:page-layout-name="PM0">
        <draw:page-thumbnail presentation:style-name="Blue_5f_Curve1-title" draw:layer="backgroundobjects" svg:width="14.848cm" svg:height="11.136cm" svg:x="3.075cm" svg:y="2.257cm" presentation:class="page"/>
        <draw:frame presentation:style-name="Blue_5f_Curve1-notes" draw:layer="backgroundobjects" svg:width="16.799cm" svg:height="13.364cm" svg:x="2.1cm" svg:y="14.107cm" presentation:class="notes" presentation:placeholder="true">
          <draw:text-box/>
        </draw:frame>
        <draw:frame presentation:style-name="Mpr6" draw:text-style-name="MP2" draw:layer="backgroundobjects" svg:width="9.113cm" svg:height="1.484cm" svg:x="0cm" svg:y="0cm" presentation:class="header">
          <draw:text-box>
            <text:p text:style-name="MP1">
              <text:span text:style-name="MT1">
                <presentation:header/>
              </text:span>
            </text:p>
          </draw:text-box>
        </draw:frame>
        <draw:frame presentation:style-name="Mpr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7" draw:text-style-name="MP2" draw:layer="backgroundobjects" svg:width="9.113cm" svg:height="1.484cm" svg:x="0cm" svg:y="28.215cm" presentation:class="footer">
          <draw:text-box>
            <text:p text:style-name="MP1">
              <text:span text:style-name="MT1">
                <presentation:footer/>
              </text:span>
            </text:p>
          </draw:text-box>
        </draw:frame>
        <draw:frame presentation:style-name="Mpr7"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