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925171B5-49CD-4865-8C77-96988EBF73AA}">
          <p14:sldIdLst>
            <p14:sldId id="256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A2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5DB6-B4E3-455C-A24D-AF8639C2D8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725462-D6E9-47B6-B9E7-16333D17DD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F1C53-BCF2-4D54-8024-E9AADCAA1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5D48-1B7A-4328-8A92-3989B43617AB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9B101-A173-4C8C-A9B3-E839BBFCE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4B905-7E1C-42F9-AD7B-58AEC13AF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6372-B1B3-4B44-8372-5C28814C4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95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8C6E9-1E94-4123-9B95-460DDB649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084075-407A-4F0A-9BA3-3BD6F403F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E6B9A-C3F9-454F-8515-F9D1E4E2C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5D48-1B7A-4328-8A92-3989B43617AB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CA9C4-79B1-46A6-B0F4-926A0B915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495ED-87A5-41FD-879B-CE83A3776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6372-B1B3-4B44-8372-5C28814C4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931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68D35A-FEED-4A56-A9FC-8967E16E35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64F389-34ED-4DA7-B4EE-274741209D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0BAEE-B048-49F6-A097-DC2B35D5F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5D48-1B7A-4328-8A92-3989B43617AB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D22DE-42CF-4E0E-A712-E56BDF7C8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BD253-5540-45FD-B246-BFCA65CD0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6372-B1B3-4B44-8372-5C28814C4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78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1EF41-BBDC-4D87-A065-EC9BE5BA7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EBBA6-2349-4091-B6BD-B8CF0F157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A326F-50EE-43C0-B20F-45F6682E6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5D48-1B7A-4328-8A92-3989B43617AB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9F37C-54EB-4432-BF15-5851370A0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737DD-0438-40AE-B1FA-65242BF6E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6372-B1B3-4B44-8372-5C28814C4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61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B0A3D-BC5E-4ECD-B1AA-B97CEC43D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D7DD8-5279-4A0E-BCFE-FEA3E48C1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8C960-8E5E-47BE-902D-272F7B880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5D48-1B7A-4328-8A92-3989B43617AB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8F1CB-2463-4227-B5B6-921A62221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1DA6F-3C2A-465B-BDAD-CF3DD82B4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6372-B1B3-4B44-8372-5C28814C4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50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C74DF-07A1-46A5-8DED-59C1346F1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C9402-CDD3-476E-8307-6E3638783D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E63221-F991-4005-AE63-DC50E1AA95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2A6A6F-5DE0-473F-B400-0227E6CDA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5D48-1B7A-4328-8A92-3989B43617AB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704C30-BF14-4F16-A3EF-0B5657D2D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128DF4-D04A-4BF1-8BD8-F7AA62243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6372-B1B3-4B44-8372-5C28814C4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830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41684-1548-42BF-B0C0-FEDE0586C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2B879-FF2D-4A17-9001-AEFB6FCB5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BEC2B9-F1B1-4549-8C2C-071B71DCA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979925-1E7F-442B-9005-80410396D1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462A34-CEC3-4F3B-AB44-04FEC5595E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F80DFD-6BD5-4D96-87E1-A1CF9A557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5D48-1B7A-4328-8A92-3989B43617AB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7A87A7-977B-4A59-AF4E-A79A9199F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278CCB-9C72-45B8-9E6E-12ACE17C5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6372-B1B3-4B44-8372-5C28814C4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9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78BC-7920-4BDF-92F6-89D5A702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0378C5-6E13-4AEC-AC0F-07BC5484D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5D48-1B7A-4328-8A92-3989B43617AB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5EBE59-54AB-42FF-A228-48A96AFEB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9E29E1-9B1E-4E88-9004-67BC348D0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6372-B1B3-4B44-8372-5C28814C4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483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C6A579-B015-413F-822B-E208D4B91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5D48-1B7A-4328-8A92-3989B43617AB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17AB05-4E73-4ED6-930E-56650D64C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87C25-8410-4139-827A-CBB362439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6372-B1B3-4B44-8372-5C28814C4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122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22E8A-47E4-4C14-8829-2A34DAFB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30050-CD23-4073-B9A2-5DC6828E3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293D19-E029-4E79-8832-9C969AB23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538F46-7B68-494F-92D9-F7E5D323D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5D48-1B7A-4328-8A92-3989B43617AB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B7DAB-4BC9-4931-86A4-9BE5E86E0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50BB49-212D-4F6D-833E-6DCADCCB8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6372-B1B3-4B44-8372-5C28814C4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810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9B5FF-9729-4900-8D1F-BE5624D5C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231429-720B-4809-91A0-6235FCE677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0FE95C-F632-400E-916E-5149589D5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990D0E-C990-48E3-B6FA-F5D9C075E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5D48-1B7A-4328-8A92-3989B43617AB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C193ED-6720-4FAD-8CA5-D2C4B28B4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CAF2BE-7595-4C4F-9712-49F997287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6372-B1B3-4B44-8372-5C28814C4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55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97AD12-B6AC-4B1B-AC56-C6730ADA8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C9734-8DC2-47DE-8FFB-BBB333E5F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0B3DB-6E11-4DB4-AA63-8A57A88D9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35D48-1B7A-4328-8A92-3989B43617AB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50B6B-8273-4372-85A5-DB16E3E64A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2BC6E-2F17-4BF4-8642-504C32E043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56372-B1B3-4B44-8372-5C28814C4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169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D4DF441-67FB-4937-AADC-6AD95384B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753702"/>
              </p:ext>
            </p:extLst>
          </p:nvPr>
        </p:nvGraphicFramePr>
        <p:xfrm>
          <a:off x="1848501" y="500751"/>
          <a:ext cx="7219998" cy="51397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174">
                  <a:extLst>
                    <a:ext uri="{9D8B030D-6E8A-4147-A177-3AD203B41FA5}">
                      <a16:colId xmlns:a16="http://schemas.microsoft.com/office/drawing/2014/main" val="1454963116"/>
                    </a:ext>
                  </a:extLst>
                </a:gridCol>
                <a:gridCol w="2253913">
                  <a:extLst>
                    <a:ext uri="{9D8B030D-6E8A-4147-A177-3AD203B41FA5}">
                      <a16:colId xmlns:a16="http://schemas.microsoft.com/office/drawing/2014/main" val="297471673"/>
                    </a:ext>
                  </a:extLst>
                </a:gridCol>
                <a:gridCol w="2230016">
                  <a:extLst>
                    <a:ext uri="{9D8B030D-6E8A-4147-A177-3AD203B41FA5}">
                      <a16:colId xmlns:a16="http://schemas.microsoft.com/office/drawing/2014/main" val="1561921124"/>
                    </a:ext>
                  </a:extLst>
                </a:gridCol>
                <a:gridCol w="1995895">
                  <a:extLst>
                    <a:ext uri="{9D8B030D-6E8A-4147-A177-3AD203B41FA5}">
                      <a16:colId xmlns:a16="http://schemas.microsoft.com/office/drawing/2014/main" val="3695193737"/>
                    </a:ext>
                  </a:extLst>
                </a:gridCol>
              </a:tblGrid>
              <a:tr h="1182567">
                <a:tc row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Aggressively limited shared contracts and fundamental domain entities</a:t>
                      </a:r>
                    </a:p>
                  </a:txBody>
                  <a:tcPr marL="137160" marR="137160" marT="137160" marB="137160" vert="vert27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37160" marR="137160" marT="137160" marB="137160" anchor="ctr"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Code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marL="137160" marR="137160" marT="137160" marB="137160"/>
                </a:tc>
                <a:extLst>
                  <a:ext uri="{0D108BD9-81ED-4DB2-BD59-A6C34878D82A}">
                    <a16:rowId xmlns:a16="http://schemas.microsoft.com/office/drawing/2014/main" val="3517474822"/>
                  </a:ext>
                </a:extLst>
              </a:tr>
              <a:tr h="1222305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Manager Adapters</a:t>
                      </a:r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37160" marR="137160" marT="137160" marB="137160" anchor="ctr"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49826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37160" marR="137160" marT="137160" marB="137160" anchor="ctr"/>
                </a:tc>
                <a:tc row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37160" marR="137160" marT="137160" marB="13716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Engine Adapters</a:t>
                      </a:r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37160" marR="137160" marT="137160" marB="137160" anchor="ctr"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4783207"/>
                  </a:ext>
                </a:extLst>
              </a:tr>
              <a:tr h="11660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External Code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sz="1600" dirty="0"/>
                        <a:t>Frameworks</a:t>
                      </a:r>
                    </a:p>
                    <a:p>
                      <a:pPr algn="ctr"/>
                      <a:r>
                        <a:rPr lang="en-US" sz="1600" dirty="0"/>
                        <a:t>Infrastructure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marL="137160" marR="137160" marT="137160" marB="137160"/>
                </a:tc>
                <a:extLst>
                  <a:ext uri="{0D108BD9-81ED-4DB2-BD59-A6C34878D82A}">
                    <a16:rowId xmlns:a16="http://schemas.microsoft.com/office/drawing/2014/main" val="2122513008"/>
                  </a:ext>
                </a:extLst>
              </a:tr>
              <a:tr h="1406243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37160" marR="137160" marT="137160" marB="137160" anchor="ctr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25994517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B57C177-C91B-44A9-8725-62A09FCCC899}"/>
              </a:ext>
            </a:extLst>
          </p:cNvPr>
          <p:cNvCxnSpPr>
            <a:cxnSpLocks/>
          </p:cNvCxnSpPr>
          <p:nvPr/>
        </p:nvCxnSpPr>
        <p:spPr>
          <a:xfrm>
            <a:off x="1408494" y="576444"/>
            <a:ext cx="0" cy="5068973"/>
          </a:xfrm>
          <a:prstGeom prst="straightConnector1">
            <a:avLst/>
          </a:prstGeom>
          <a:ln w="3175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F57FB27-A64B-4C6C-87B1-B6F9F3E6F513}"/>
              </a:ext>
            </a:extLst>
          </p:cNvPr>
          <p:cNvCxnSpPr>
            <a:cxnSpLocks/>
          </p:cNvCxnSpPr>
          <p:nvPr/>
        </p:nvCxnSpPr>
        <p:spPr>
          <a:xfrm flipH="1">
            <a:off x="1848501" y="5989877"/>
            <a:ext cx="6986250" cy="0"/>
          </a:xfrm>
          <a:prstGeom prst="straightConnector1">
            <a:avLst/>
          </a:prstGeom>
          <a:ln w="3175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5312A636-CD78-468E-B540-96F787C85B31}"/>
              </a:ext>
            </a:extLst>
          </p:cNvPr>
          <p:cNvSpPr/>
          <p:nvPr/>
        </p:nvSpPr>
        <p:spPr>
          <a:xfrm>
            <a:off x="2800941" y="4508531"/>
            <a:ext cx="1853961" cy="9311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Accessors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(Atomic Actions)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A1CADB-F37B-4D4E-A079-FA981B394296}"/>
              </a:ext>
            </a:extLst>
          </p:cNvPr>
          <p:cNvSpPr/>
          <p:nvPr/>
        </p:nvSpPr>
        <p:spPr>
          <a:xfrm>
            <a:off x="2800940" y="3110930"/>
            <a:ext cx="1853961" cy="9311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Engines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(Equivalent Calculations)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AD58BE-EDC4-4F35-94FD-E0458C0C5C78}"/>
              </a:ext>
            </a:extLst>
          </p:cNvPr>
          <p:cNvSpPr/>
          <p:nvPr/>
        </p:nvSpPr>
        <p:spPr>
          <a:xfrm>
            <a:off x="2800940" y="1810429"/>
            <a:ext cx="1853961" cy="9311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Managers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(Use cases)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5F2C5C-307D-4C8B-808D-FBFF1320B81E}"/>
              </a:ext>
            </a:extLst>
          </p:cNvPr>
          <p:cNvSpPr/>
          <p:nvPr/>
        </p:nvSpPr>
        <p:spPr>
          <a:xfrm>
            <a:off x="2800940" y="623031"/>
            <a:ext cx="1853961" cy="9311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(Consumers)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CD86E9-C174-410D-946D-F18601288BCC}"/>
              </a:ext>
            </a:extLst>
          </p:cNvPr>
          <p:cNvSpPr txBox="1"/>
          <p:nvPr/>
        </p:nvSpPr>
        <p:spPr>
          <a:xfrm rot="10800000">
            <a:off x="726826" y="1668122"/>
            <a:ext cx="461665" cy="2840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dirty="0"/>
              <a:t>Business/Domain Spectrum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7665E2-1485-463D-A351-5DB69373C7A9}"/>
              </a:ext>
            </a:extLst>
          </p:cNvPr>
          <p:cNvSpPr txBox="1"/>
          <p:nvPr/>
        </p:nvSpPr>
        <p:spPr>
          <a:xfrm>
            <a:off x="2939143" y="6090063"/>
            <a:ext cx="4460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Decision Bind Time Spectrum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5402C7-7C65-4E1F-8CF3-6799BF23C05E}"/>
              </a:ext>
            </a:extLst>
          </p:cNvPr>
          <p:cNvSpPr txBox="1"/>
          <p:nvPr/>
        </p:nvSpPr>
        <p:spPr>
          <a:xfrm>
            <a:off x="2632092" y="5644660"/>
            <a:ext cx="2191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Domain Truths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3BD3FE-8C50-4FE5-8577-189773BE4FB5}"/>
              </a:ext>
            </a:extLst>
          </p:cNvPr>
          <p:cNvSpPr txBox="1"/>
          <p:nvPr/>
        </p:nvSpPr>
        <p:spPr>
          <a:xfrm>
            <a:off x="4823747" y="5646102"/>
            <a:ext cx="2191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Integration-time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B18649-46B5-48C6-82F7-4179A54CF67D}"/>
              </a:ext>
            </a:extLst>
          </p:cNvPr>
          <p:cNvSpPr txBox="1"/>
          <p:nvPr/>
        </p:nvSpPr>
        <p:spPr>
          <a:xfrm>
            <a:off x="6887826" y="5648166"/>
            <a:ext cx="2191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Deploy/Runtime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A51C91-5C0A-4316-9BF2-EA5E6CCC7E0B}"/>
              </a:ext>
            </a:extLst>
          </p:cNvPr>
          <p:cNvSpPr txBox="1"/>
          <p:nvPr/>
        </p:nvSpPr>
        <p:spPr>
          <a:xfrm>
            <a:off x="1408494" y="6090063"/>
            <a:ext cx="114809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General, Stable,</a:t>
            </a:r>
          </a:p>
          <a:p>
            <a:r>
              <a:rPr lang="en-US" sz="1050" dirty="0"/>
              <a:t>Strict Separation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2A33A1-7E44-4D7B-8288-6EC4CE06D8F4}"/>
              </a:ext>
            </a:extLst>
          </p:cNvPr>
          <p:cNvSpPr txBox="1"/>
          <p:nvPr/>
        </p:nvSpPr>
        <p:spPr>
          <a:xfrm>
            <a:off x="8167398" y="6090063"/>
            <a:ext cx="122852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Specific, Unstable,</a:t>
            </a:r>
          </a:p>
          <a:p>
            <a:r>
              <a:rPr lang="en-US" sz="1050" dirty="0"/>
              <a:t>Loose Separation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DC223D-2AA7-4B7E-B2F7-CD0A0B35CED0}"/>
              </a:ext>
            </a:extLst>
          </p:cNvPr>
          <p:cNvSpPr txBox="1"/>
          <p:nvPr/>
        </p:nvSpPr>
        <p:spPr>
          <a:xfrm>
            <a:off x="726826" y="500751"/>
            <a:ext cx="66806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Specific</a:t>
            </a:r>
          </a:p>
          <a:p>
            <a:r>
              <a:rPr lang="en-US" sz="1050" dirty="0"/>
              <a:t>Unstable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95A5A1-F7F3-401F-B31F-F10F70C9A880}"/>
              </a:ext>
            </a:extLst>
          </p:cNvPr>
          <p:cNvSpPr txBox="1"/>
          <p:nvPr/>
        </p:nvSpPr>
        <p:spPr>
          <a:xfrm>
            <a:off x="698858" y="5351245"/>
            <a:ext cx="61217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General</a:t>
            </a:r>
          </a:p>
          <a:p>
            <a:r>
              <a:rPr lang="en-US" sz="1050" dirty="0"/>
              <a:t>Stable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D2590A-735B-45F6-8DAC-F21756A51B86}"/>
              </a:ext>
            </a:extLst>
          </p:cNvPr>
          <p:cNvSpPr/>
          <p:nvPr/>
        </p:nvSpPr>
        <p:spPr>
          <a:xfrm>
            <a:off x="7155815" y="2030298"/>
            <a:ext cx="1853961" cy="931169"/>
          </a:xfrm>
          <a:prstGeom prst="rect">
            <a:avLst/>
          </a:prstGeom>
          <a:solidFill>
            <a:srgbClr val="DBA2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Utilities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(External domains)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0A032E-474E-40D9-BBB4-9F6A6F305F18}"/>
              </a:ext>
            </a:extLst>
          </p:cNvPr>
          <p:cNvSpPr txBox="1"/>
          <p:nvPr/>
        </p:nvSpPr>
        <p:spPr>
          <a:xfrm>
            <a:off x="2632092" y="91915"/>
            <a:ext cx="2191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 Business Rules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EBBFD6-9AE6-4883-A5E2-E0ACE5601D53}"/>
              </a:ext>
            </a:extLst>
          </p:cNvPr>
          <p:cNvSpPr txBox="1"/>
          <p:nvPr/>
        </p:nvSpPr>
        <p:spPr>
          <a:xfrm>
            <a:off x="1603771" y="-46585"/>
            <a:ext cx="1148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Enterprise Rules</a:t>
            </a:r>
            <a:endParaRPr 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F6CC3A-CDA0-41D1-909A-EE7F86EAEF52}"/>
              </a:ext>
            </a:extLst>
          </p:cNvPr>
          <p:cNvSpPr txBox="1"/>
          <p:nvPr/>
        </p:nvSpPr>
        <p:spPr>
          <a:xfrm>
            <a:off x="4823746" y="93979"/>
            <a:ext cx="2191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Interface Adapters</a:t>
            </a:r>
            <a:endParaRPr lang="en-US" sz="2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3A6415-E9CA-47FD-8F6B-232ECEBF8C92}"/>
              </a:ext>
            </a:extLst>
          </p:cNvPr>
          <p:cNvSpPr txBox="1"/>
          <p:nvPr/>
        </p:nvSpPr>
        <p:spPr>
          <a:xfrm>
            <a:off x="6887825" y="94927"/>
            <a:ext cx="2191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“Mechanisms”</a:t>
            </a:r>
            <a:endParaRPr lang="en-US" sz="2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4CB0373-0D4D-4F4B-93DA-3078D0A5B67E}"/>
              </a:ext>
            </a:extLst>
          </p:cNvPr>
          <p:cNvSpPr/>
          <p:nvPr/>
        </p:nvSpPr>
        <p:spPr>
          <a:xfrm>
            <a:off x="7155815" y="1032069"/>
            <a:ext cx="1853961" cy="9311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(Consumers)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274D0A8-DE1E-47FD-9E5C-C49804E22A1D}"/>
              </a:ext>
            </a:extLst>
          </p:cNvPr>
          <p:cNvSpPr/>
          <p:nvPr/>
        </p:nvSpPr>
        <p:spPr>
          <a:xfrm>
            <a:off x="7155815" y="4487006"/>
            <a:ext cx="1853961" cy="931169"/>
          </a:xfrm>
          <a:prstGeom prst="rect">
            <a:avLst/>
          </a:prstGeom>
          <a:solidFill>
            <a:srgbClr val="DBA2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Utilities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(External domains)</a:t>
            </a:r>
          </a:p>
        </p:txBody>
      </p:sp>
    </p:spTree>
    <p:extLst>
      <p:ext uri="{BB962C8B-B14F-4D97-AF65-F5344CB8AC3E}">
        <p14:creationId xmlns:p14="http://schemas.microsoft.com/office/powerpoint/2010/main" val="861446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E788C-49B6-4720-861D-C43A08867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2C552D-668D-4231-B506-9A43F35560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 fontScale="70000" lnSpcReduction="20000"/>
          </a:bodyPr>
          <a:lstStyle/>
          <a:p>
            <a:r>
              <a:rPr lang="en-US" dirty="0"/>
              <a:t>Design time</a:t>
            </a:r>
          </a:p>
          <a:p>
            <a:pPr lvl="1"/>
            <a:r>
              <a:rPr lang="en-US" dirty="0"/>
              <a:t>Encoding of the business domain</a:t>
            </a:r>
          </a:p>
          <a:p>
            <a:pPr lvl="2"/>
            <a:r>
              <a:rPr lang="en-US" dirty="0"/>
              <a:t>Consumers</a:t>
            </a:r>
          </a:p>
          <a:p>
            <a:pPr lvl="2"/>
            <a:r>
              <a:rPr lang="en-US" dirty="0"/>
              <a:t>Use cases</a:t>
            </a:r>
          </a:p>
          <a:p>
            <a:pPr lvl="2"/>
            <a:r>
              <a:rPr lang="en-US" dirty="0"/>
              <a:t>Equivalent calculations (</a:t>
            </a:r>
            <a:r>
              <a:rPr lang="en-US" dirty="0" err="1"/>
              <a:t>i.e</a:t>
            </a:r>
            <a:r>
              <a:rPr lang="en-US" dirty="0"/>
              <a:t> taxes)</a:t>
            </a:r>
          </a:p>
          <a:p>
            <a:pPr lvl="2"/>
            <a:r>
              <a:rPr lang="en-US" dirty="0"/>
              <a:t>Atomic actions</a:t>
            </a:r>
          </a:p>
          <a:p>
            <a:r>
              <a:rPr lang="en-US" dirty="0"/>
              <a:t>Integration-time decisions</a:t>
            </a:r>
          </a:p>
          <a:p>
            <a:pPr lvl="1"/>
            <a:r>
              <a:rPr lang="en-US" dirty="0"/>
              <a:t>Framework-related scaling decisions (i.e. message bus, pre-built distributed identity platform, transactional mail, calling domain services remotely…)</a:t>
            </a:r>
          </a:p>
          <a:p>
            <a:pPr lvl="1"/>
            <a:r>
              <a:rPr lang="en-US" dirty="0"/>
              <a:t>Framework-related flexibility concerns (business-editable emails, identity management accessible to business team,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Runtime decisions</a:t>
            </a:r>
          </a:p>
          <a:p>
            <a:pPr lvl="1"/>
            <a:r>
              <a:rPr lang="en-US" dirty="0"/>
              <a:t>Infrastructure and infrastructure-related scale</a:t>
            </a:r>
          </a:p>
          <a:p>
            <a:pPr lvl="1"/>
            <a:r>
              <a:rPr lang="en-US" dirty="0"/>
              <a:t>Final mix of potential utility integrations  </a:t>
            </a:r>
          </a:p>
          <a:p>
            <a:pPr lvl="1"/>
            <a:endParaRPr lang="en-US" dirty="0"/>
          </a:p>
          <a:p>
            <a:r>
              <a:rPr lang="en-US" dirty="0"/>
              <a:t>Question: do accessor implementations belong in the adapter section and only accessor abstractions in the domain category?</a:t>
            </a:r>
          </a:p>
        </p:txBody>
      </p:sp>
    </p:spTree>
    <p:extLst>
      <p:ext uri="{BB962C8B-B14F-4D97-AF65-F5344CB8AC3E}">
        <p14:creationId xmlns:p14="http://schemas.microsoft.com/office/powerpoint/2010/main" val="2183261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184</Words>
  <Application>Microsoft Office PowerPoint</Application>
  <PresentationFormat>Widescreen</PresentationFormat>
  <Paragraphs>54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Spencer Farley</dc:creator>
  <cp:lastModifiedBy>Spencer Farley</cp:lastModifiedBy>
  <cp:revision>26</cp:revision>
  <dcterms:created xsi:type="dcterms:W3CDTF">2020-08-05T02:02:33Z</dcterms:created>
  <dcterms:modified xsi:type="dcterms:W3CDTF">2020-08-08T14:49:17Z</dcterms:modified>
</cp:coreProperties>
</file>