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25171B5-49CD-4865-8C77-96988EBF73AA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A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5DB6-B4E3-455C-A24D-AF8639C2D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25462-D6E9-47B6-B9E7-16333D17D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F1C53-BCF2-4D54-8024-E9AADCAA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9B101-A173-4C8C-A9B3-E839BBFC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4B905-7E1C-42F9-AD7B-58AEC13A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9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C6E9-1E94-4123-9B95-460DDB64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84075-407A-4F0A-9BA3-3BD6F403F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E6B9A-C3F9-454F-8515-F9D1E4E2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CA9C4-79B1-46A6-B0F4-926A0B91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495ED-87A5-41FD-879B-CE83A377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3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D35A-FEED-4A56-A9FC-8967E16E3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4F389-34ED-4DA7-B4EE-274741209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0BAEE-B048-49F6-A097-DC2B35D5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D22DE-42CF-4E0E-A712-E56BDF7C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BD253-5540-45FD-B246-BFCA65CD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7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EF41-BBDC-4D87-A065-EC9BE5BA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EBBA6-2349-4091-B6BD-B8CF0F15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A326F-50EE-43C0-B20F-45F6682E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9F37C-54EB-4432-BF15-5851370A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737DD-0438-40AE-B1FA-65242BF6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0A3D-BC5E-4ECD-B1AA-B97CEC43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D7DD8-5279-4A0E-BCFE-FEA3E48C1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8C960-8E5E-47BE-902D-272F7B88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8F1CB-2463-4227-B5B6-921A6222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1DA6F-3C2A-465B-BDAD-CF3DD82B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5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74DF-07A1-46A5-8DED-59C1346F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C9402-CDD3-476E-8307-6E3638783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63221-F991-4005-AE63-DC50E1AA9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A6A6F-5DE0-473F-B400-0227E6CD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04C30-BF14-4F16-A3EF-0B5657D2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28DF4-D04A-4BF1-8BD8-F7AA6224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3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1684-1548-42BF-B0C0-FEDE0586C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2B879-FF2D-4A17-9001-AEFB6FCB5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EC2B9-F1B1-4549-8C2C-071B71DCA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979925-1E7F-442B-9005-80410396D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62A34-CEC3-4F3B-AB44-04FEC5595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F80DFD-6BD5-4D96-87E1-A1CF9A55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A87A7-977B-4A59-AF4E-A79A9199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278CCB-9C72-45B8-9E6E-12ACE17C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9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78BC-7920-4BDF-92F6-89D5A702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378C5-6E13-4AEC-AC0F-07BC5484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EBE59-54AB-42FF-A228-48A96AFE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E29E1-9B1E-4E88-9004-67BC348D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8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6A579-B015-413F-822B-E208D4B9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7AB05-4E73-4ED6-930E-56650D64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87C25-8410-4139-827A-CBB36243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2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2E8A-47E4-4C14-8829-2A34DAFB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0050-CD23-4073-B9A2-5DC6828E3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93D19-E029-4E79-8832-9C969AB23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38F46-7B68-494F-92D9-F7E5D323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B7DAB-4BC9-4931-86A4-9BE5E86E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0BB49-212D-4F6D-833E-6DCADCCB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1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B5FF-9729-4900-8D1F-BE5624D5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31429-720B-4809-91A0-6235FCE67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FE95C-F632-400E-916E-5149589D5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90D0E-C990-48E3-B6FA-F5D9C075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193ED-6720-4FAD-8CA5-D2C4B28B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AF2BE-7595-4C4F-9712-49F99728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5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7AD12-B6AC-4B1B-AC56-C6730ADA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C9734-8DC2-47DE-8FFB-BBB333E5F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0B3DB-6E11-4DB4-AA63-8A57A88D9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35D48-1B7A-4328-8A92-3989B43617A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50B6B-8273-4372-85A5-DB16E3E64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2BC6E-2F17-4BF4-8642-504C32E04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6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4DF441-67FB-4937-AADC-6AD95384B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696181"/>
              </p:ext>
            </p:extLst>
          </p:nvPr>
        </p:nvGraphicFramePr>
        <p:xfrm>
          <a:off x="1829172" y="1105476"/>
          <a:ext cx="7219998" cy="4343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174">
                  <a:extLst>
                    <a:ext uri="{9D8B030D-6E8A-4147-A177-3AD203B41FA5}">
                      <a16:colId xmlns:a16="http://schemas.microsoft.com/office/drawing/2014/main" val="1454963116"/>
                    </a:ext>
                  </a:extLst>
                </a:gridCol>
                <a:gridCol w="2253913">
                  <a:extLst>
                    <a:ext uri="{9D8B030D-6E8A-4147-A177-3AD203B41FA5}">
                      <a16:colId xmlns:a16="http://schemas.microsoft.com/office/drawing/2014/main" val="297471673"/>
                    </a:ext>
                  </a:extLst>
                </a:gridCol>
                <a:gridCol w="2230016">
                  <a:extLst>
                    <a:ext uri="{9D8B030D-6E8A-4147-A177-3AD203B41FA5}">
                      <a16:colId xmlns:a16="http://schemas.microsoft.com/office/drawing/2014/main" val="1561921124"/>
                    </a:ext>
                  </a:extLst>
                </a:gridCol>
                <a:gridCol w="1995895">
                  <a:extLst>
                    <a:ext uri="{9D8B030D-6E8A-4147-A177-3AD203B41FA5}">
                      <a16:colId xmlns:a16="http://schemas.microsoft.com/office/drawing/2014/main" val="3695193737"/>
                    </a:ext>
                  </a:extLst>
                </a:gridCol>
              </a:tblGrid>
              <a:tr h="1144277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Aggressively limited shared contracts and fundamental domain entities</a:t>
                      </a:r>
                    </a:p>
                  </a:txBody>
                  <a:tcPr marL="137160" marR="137160" marT="137160" marB="137160"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Manager Adapters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Code</a:t>
                      </a:r>
                    </a:p>
                  </a:txBody>
                  <a:tcPr marL="137160" marR="137160" marT="137160" marB="137160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98260"/>
                  </a:ext>
                </a:extLst>
              </a:tr>
              <a:tr h="1045028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Engine Adapters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783207"/>
                  </a:ext>
                </a:extLst>
              </a:tr>
              <a:tr h="30683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Accessor Adapters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25994517"/>
                  </a:ext>
                </a:extLst>
              </a:tr>
              <a:tr h="7931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External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marL="137160" marR="137160" marT="137160" marB="137160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23149218"/>
                  </a:ext>
                </a:extLst>
              </a:tr>
              <a:tr h="105436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Utility Adapters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7383317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57C177-C91B-44A9-8725-62A09FCCC899}"/>
              </a:ext>
            </a:extLst>
          </p:cNvPr>
          <p:cNvCxnSpPr>
            <a:cxnSpLocks/>
          </p:cNvCxnSpPr>
          <p:nvPr/>
        </p:nvCxnSpPr>
        <p:spPr>
          <a:xfrm>
            <a:off x="1408494" y="1178284"/>
            <a:ext cx="0" cy="4224227"/>
          </a:xfrm>
          <a:prstGeom prst="straightConnector1">
            <a:avLst/>
          </a:prstGeom>
          <a:ln w="317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57FB27-A64B-4C6C-87B1-B6F9F3E6F513}"/>
              </a:ext>
            </a:extLst>
          </p:cNvPr>
          <p:cNvCxnSpPr>
            <a:cxnSpLocks/>
          </p:cNvCxnSpPr>
          <p:nvPr/>
        </p:nvCxnSpPr>
        <p:spPr>
          <a:xfrm flipH="1">
            <a:off x="1848502" y="5814760"/>
            <a:ext cx="7219997" cy="0"/>
          </a:xfrm>
          <a:prstGeom prst="straightConnector1">
            <a:avLst/>
          </a:prstGeom>
          <a:ln w="317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312A636-CD78-468E-B540-96F787C85B31}"/>
              </a:ext>
            </a:extLst>
          </p:cNvPr>
          <p:cNvSpPr/>
          <p:nvPr/>
        </p:nvSpPr>
        <p:spPr>
          <a:xfrm>
            <a:off x="2800935" y="3418967"/>
            <a:ext cx="1853961" cy="8229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Accessors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(Atomic Actions)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A1CADB-F37B-4D4E-A079-FA981B394296}"/>
              </a:ext>
            </a:extLst>
          </p:cNvPr>
          <p:cNvSpPr/>
          <p:nvPr/>
        </p:nvSpPr>
        <p:spPr>
          <a:xfrm>
            <a:off x="2800937" y="2360335"/>
            <a:ext cx="1853961" cy="822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Engines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(Equivalent Calculations)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AD58BE-EDC4-4F35-94FD-E0458C0C5C78}"/>
              </a:ext>
            </a:extLst>
          </p:cNvPr>
          <p:cNvSpPr/>
          <p:nvPr/>
        </p:nvSpPr>
        <p:spPr>
          <a:xfrm>
            <a:off x="2800937" y="1232293"/>
            <a:ext cx="1853961" cy="8229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Managers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(Use cases)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D86E9-C174-410D-946D-F18601288BCC}"/>
              </a:ext>
            </a:extLst>
          </p:cNvPr>
          <p:cNvSpPr txBox="1"/>
          <p:nvPr/>
        </p:nvSpPr>
        <p:spPr>
          <a:xfrm rot="10800000">
            <a:off x="726826" y="1660497"/>
            <a:ext cx="461665" cy="2840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Business/Domain Spectrum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7665E2-1485-463D-A351-5DB69373C7A9}"/>
              </a:ext>
            </a:extLst>
          </p:cNvPr>
          <p:cNvSpPr txBox="1"/>
          <p:nvPr/>
        </p:nvSpPr>
        <p:spPr>
          <a:xfrm>
            <a:off x="3066718" y="5914946"/>
            <a:ext cx="446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Decision Bind Time Spectrum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5402C7-7C65-4E1F-8CF3-6799BF23C05E}"/>
              </a:ext>
            </a:extLst>
          </p:cNvPr>
          <p:cNvSpPr txBox="1"/>
          <p:nvPr/>
        </p:nvSpPr>
        <p:spPr>
          <a:xfrm>
            <a:off x="2632089" y="5418810"/>
            <a:ext cx="2191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Domain Truths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3BD3FE-8C50-4FE5-8577-189773BE4FB5}"/>
              </a:ext>
            </a:extLst>
          </p:cNvPr>
          <p:cNvSpPr txBox="1"/>
          <p:nvPr/>
        </p:nvSpPr>
        <p:spPr>
          <a:xfrm>
            <a:off x="4823746" y="5420712"/>
            <a:ext cx="2191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Integration-time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B18649-46B5-48C6-82F7-4179A54CF67D}"/>
              </a:ext>
            </a:extLst>
          </p:cNvPr>
          <p:cNvSpPr txBox="1"/>
          <p:nvPr/>
        </p:nvSpPr>
        <p:spPr>
          <a:xfrm>
            <a:off x="6989833" y="5418810"/>
            <a:ext cx="2191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Deploy/Runtime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A51C91-5C0A-4316-9BF2-EA5E6CCC7E0B}"/>
              </a:ext>
            </a:extLst>
          </p:cNvPr>
          <p:cNvSpPr txBox="1"/>
          <p:nvPr/>
        </p:nvSpPr>
        <p:spPr>
          <a:xfrm>
            <a:off x="1408493" y="5901032"/>
            <a:ext cx="15779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General, Stable,</a:t>
            </a:r>
          </a:p>
          <a:p>
            <a:r>
              <a:rPr lang="en-US" sz="1050" dirty="0"/>
              <a:t>Strict Separation</a:t>
            </a:r>
          </a:p>
          <a:p>
            <a:r>
              <a:rPr lang="en-US" sz="1050" dirty="0"/>
              <a:t>Abstract Dependencies</a:t>
            </a:r>
          </a:p>
          <a:p>
            <a:r>
              <a:rPr lang="en-US" sz="1050" dirty="0"/>
              <a:t>Owned Dependencies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2A33A1-7E44-4D7B-8288-6EC4CE06D8F4}"/>
              </a:ext>
            </a:extLst>
          </p:cNvPr>
          <p:cNvSpPr txBox="1"/>
          <p:nvPr/>
        </p:nvSpPr>
        <p:spPr>
          <a:xfrm>
            <a:off x="8353696" y="5901032"/>
            <a:ext cx="14782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Specific, Unstable,</a:t>
            </a:r>
          </a:p>
          <a:p>
            <a:r>
              <a:rPr lang="en-US" sz="1050" dirty="0"/>
              <a:t>Loose Separation</a:t>
            </a:r>
          </a:p>
          <a:p>
            <a:r>
              <a:rPr lang="en-US" sz="1050" dirty="0"/>
              <a:t>Concrete Dependencies</a:t>
            </a:r>
          </a:p>
          <a:p>
            <a:r>
              <a:rPr lang="en-US" sz="1050" dirty="0"/>
              <a:t>External Dependencies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DC223D-2AA7-4B7E-B2F7-CD0A0B35CED0}"/>
              </a:ext>
            </a:extLst>
          </p:cNvPr>
          <p:cNvSpPr txBox="1"/>
          <p:nvPr/>
        </p:nvSpPr>
        <p:spPr>
          <a:xfrm>
            <a:off x="726826" y="1118692"/>
            <a:ext cx="6680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Specific</a:t>
            </a:r>
          </a:p>
          <a:p>
            <a:r>
              <a:rPr lang="en-US" sz="1050" dirty="0"/>
              <a:t>Unstable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95A5A1-F7F3-401F-B31F-F10F70C9A880}"/>
              </a:ext>
            </a:extLst>
          </p:cNvPr>
          <p:cNvSpPr txBox="1"/>
          <p:nvPr/>
        </p:nvSpPr>
        <p:spPr>
          <a:xfrm>
            <a:off x="698858" y="5042711"/>
            <a:ext cx="6121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General</a:t>
            </a:r>
          </a:p>
          <a:p>
            <a:r>
              <a:rPr lang="en-US" sz="1050" dirty="0"/>
              <a:t>Stable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D2590A-735B-45F6-8DAC-F21756A51B86}"/>
              </a:ext>
            </a:extLst>
          </p:cNvPr>
          <p:cNvSpPr/>
          <p:nvPr/>
        </p:nvSpPr>
        <p:spPr>
          <a:xfrm>
            <a:off x="7389660" y="2476933"/>
            <a:ext cx="1392002" cy="813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Sub-Domains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0A032E-474E-40D9-BBB4-9F6A6F305F18}"/>
              </a:ext>
            </a:extLst>
          </p:cNvPr>
          <p:cNvSpPr txBox="1"/>
          <p:nvPr/>
        </p:nvSpPr>
        <p:spPr>
          <a:xfrm>
            <a:off x="2632092" y="561699"/>
            <a:ext cx="219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 Business Rules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EBBFD6-9AE6-4883-A5E2-E0ACE5601D53}"/>
              </a:ext>
            </a:extLst>
          </p:cNvPr>
          <p:cNvSpPr txBox="1"/>
          <p:nvPr/>
        </p:nvSpPr>
        <p:spPr>
          <a:xfrm>
            <a:off x="1603771" y="423199"/>
            <a:ext cx="1148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Enterprise Rules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F6CC3A-CDA0-41D1-909A-EE7F86EAEF52}"/>
              </a:ext>
            </a:extLst>
          </p:cNvPr>
          <p:cNvSpPr txBox="1"/>
          <p:nvPr/>
        </p:nvSpPr>
        <p:spPr>
          <a:xfrm>
            <a:off x="4823746" y="563763"/>
            <a:ext cx="219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Interface Adapters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3A6415-E9CA-47FD-8F6B-232ECEBF8C92}"/>
              </a:ext>
            </a:extLst>
          </p:cNvPr>
          <p:cNvSpPr txBox="1"/>
          <p:nvPr/>
        </p:nvSpPr>
        <p:spPr>
          <a:xfrm>
            <a:off x="6887825" y="564711"/>
            <a:ext cx="219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“Mechanisms”</a:t>
            </a:r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CB0373-0D4D-4F4B-93DA-3078D0A5B67E}"/>
              </a:ext>
            </a:extLst>
          </p:cNvPr>
          <p:cNvSpPr/>
          <p:nvPr/>
        </p:nvSpPr>
        <p:spPr>
          <a:xfrm>
            <a:off x="7389660" y="1648465"/>
            <a:ext cx="1392002" cy="7614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(Consumers)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44BD4B-7EDD-4CCA-A496-660C0EEC005F}"/>
              </a:ext>
            </a:extLst>
          </p:cNvPr>
          <p:cNvSpPr/>
          <p:nvPr/>
        </p:nvSpPr>
        <p:spPr>
          <a:xfrm>
            <a:off x="2800935" y="4518523"/>
            <a:ext cx="1856232" cy="822960"/>
          </a:xfrm>
          <a:prstGeom prst="rect">
            <a:avLst/>
          </a:prstGeom>
          <a:solidFill>
            <a:srgbClr val="DBA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Utilities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(Non-core domains)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266D5AE-66E1-4795-B86F-6DA72E0BD69D}"/>
              </a:ext>
            </a:extLst>
          </p:cNvPr>
          <p:cNvSpPr/>
          <p:nvPr/>
        </p:nvSpPr>
        <p:spPr>
          <a:xfrm>
            <a:off x="7389658" y="4241927"/>
            <a:ext cx="1392003" cy="6977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Frameworks,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86144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788C-49B6-4720-861D-C43A0886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C552D-668D-4231-B506-9A43F3556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70000" lnSpcReduction="20000"/>
          </a:bodyPr>
          <a:lstStyle/>
          <a:p>
            <a:r>
              <a:rPr lang="en-US" dirty="0"/>
              <a:t>Design time</a:t>
            </a:r>
          </a:p>
          <a:p>
            <a:pPr lvl="1"/>
            <a:r>
              <a:rPr lang="en-US" dirty="0"/>
              <a:t>Encoding of the business domain</a:t>
            </a:r>
          </a:p>
          <a:p>
            <a:pPr lvl="2"/>
            <a:r>
              <a:rPr lang="en-US" dirty="0"/>
              <a:t>Consumers</a:t>
            </a:r>
          </a:p>
          <a:p>
            <a:pPr lvl="2"/>
            <a:r>
              <a:rPr lang="en-US" dirty="0"/>
              <a:t>Use cases</a:t>
            </a:r>
          </a:p>
          <a:p>
            <a:pPr lvl="2"/>
            <a:r>
              <a:rPr lang="en-US" dirty="0"/>
              <a:t>Equivalent calculations (</a:t>
            </a:r>
            <a:r>
              <a:rPr lang="en-US" dirty="0" err="1"/>
              <a:t>i.e</a:t>
            </a:r>
            <a:r>
              <a:rPr lang="en-US" dirty="0"/>
              <a:t> taxes)</a:t>
            </a:r>
          </a:p>
          <a:p>
            <a:pPr lvl="2"/>
            <a:r>
              <a:rPr lang="en-US" dirty="0"/>
              <a:t>Atomic actions</a:t>
            </a:r>
          </a:p>
          <a:p>
            <a:r>
              <a:rPr lang="en-US" dirty="0"/>
              <a:t>Integration-time decisions</a:t>
            </a:r>
          </a:p>
          <a:p>
            <a:pPr lvl="1"/>
            <a:r>
              <a:rPr lang="en-US" dirty="0"/>
              <a:t>Framework-related scaling decisions (i.e. message bus, pre-built distributed identity platform, transactional mail, calling domain services remotely…)</a:t>
            </a:r>
          </a:p>
          <a:p>
            <a:pPr lvl="1"/>
            <a:r>
              <a:rPr lang="en-US" dirty="0"/>
              <a:t>Framework-related flexibility concerns (business-editable emails, identity management accessible to business team,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Runtime decisions</a:t>
            </a:r>
          </a:p>
          <a:p>
            <a:pPr lvl="1"/>
            <a:r>
              <a:rPr lang="en-US" dirty="0"/>
              <a:t>Infrastructure and infrastructure-related scale</a:t>
            </a:r>
          </a:p>
          <a:p>
            <a:pPr lvl="1"/>
            <a:r>
              <a:rPr lang="en-US" dirty="0"/>
              <a:t>Final mix of potential utility integrations  </a:t>
            </a:r>
          </a:p>
          <a:p>
            <a:pPr lvl="1"/>
            <a:endParaRPr lang="en-US" dirty="0"/>
          </a:p>
          <a:p>
            <a:r>
              <a:rPr lang="en-US" dirty="0"/>
              <a:t>Question: do accessor implementations belong in the adapter section and only accessor abstractions in the domain category?</a:t>
            </a:r>
          </a:p>
        </p:txBody>
      </p:sp>
    </p:spTree>
    <p:extLst>
      <p:ext uri="{BB962C8B-B14F-4D97-AF65-F5344CB8AC3E}">
        <p14:creationId xmlns:p14="http://schemas.microsoft.com/office/powerpoint/2010/main" val="218326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188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Farley</dc:creator>
  <cp:lastModifiedBy>Spencer Farley</cp:lastModifiedBy>
  <cp:revision>36</cp:revision>
  <dcterms:created xsi:type="dcterms:W3CDTF">2020-08-05T02:02:33Z</dcterms:created>
  <dcterms:modified xsi:type="dcterms:W3CDTF">2021-02-18T17:25:58Z</dcterms:modified>
</cp:coreProperties>
</file>