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Raleway"/>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DDF0F80-3D1C-4D4C-8355-3D3C41C991DF}">
  <a:tblStyle styleId="{1DDF0F80-3D1C-4D4C-8355-3D3C41C991D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aleway-regular.fntdata"/><Relationship Id="rId21" Type="http://schemas.openxmlformats.org/officeDocument/2006/relationships/slide" Target="slides/slide15.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Raleway-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0920ced33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0920ced33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0920ced33a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0920ced33a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0920ced33a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0920ced33a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0920ced33a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0920ced33a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0920ced33a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0920ced33a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0971c4071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0971c4071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0971c4071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0971c4071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0920ced33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0920ced33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0920ced33a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0920ced33a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0920ced33a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0920ced33a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0920ced33a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0920ced33a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0920ced33a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0920ced33a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0920ced33a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0920ced33a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0920ced33a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0920ced33a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0920ced33a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0920ced33a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400">
                <a:latin typeface="Raleway"/>
                <a:ea typeface="Raleway"/>
                <a:cs typeface="Raleway"/>
                <a:sym typeface="Raleway"/>
              </a:rPr>
              <a:t>Taking Root Data Analyst Take Home Exercise</a:t>
            </a:r>
            <a:endParaRPr sz="4400">
              <a:latin typeface="Raleway"/>
              <a:ea typeface="Raleway"/>
              <a:cs typeface="Raleway"/>
              <a:sym typeface="Raleway"/>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Raleway"/>
                <a:ea typeface="Raleway"/>
                <a:cs typeface="Raleway"/>
                <a:sym typeface="Raleway"/>
              </a:rPr>
              <a:t>Victor Denisov</a:t>
            </a:r>
            <a:endParaRPr>
              <a:latin typeface="Raleway"/>
              <a:ea typeface="Raleway"/>
              <a:cs typeface="Raleway"/>
              <a:sym typeface="Ralew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101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120" u="sng">
                <a:solidFill>
                  <a:srgbClr val="034739"/>
                </a:solidFill>
                <a:latin typeface="Raleway"/>
                <a:ea typeface="Raleway"/>
                <a:cs typeface="Raleway"/>
                <a:sym typeface="Raleway"/>
              </a:rPr>
              <a:t>Solution</a:t>
            </a:r>
            <a:r>
              <a:rPr b="1" lang="en" sz="2120" u="sng">
                <a:solidFill>
                  <a:srgbClr val="034739"/>
                </a:solidFill>
                <a:latin typeface="Raleway"/>
                <a:ea typeface="Raleway"/>
                <a:cs typeface="Raleway"/>
                <a:sym typeface="Raleway"/>
              </a:rPr>
              <a:t>: Focus on Improving Data Extraction and Transformation</a:t>
            </a:r>
            <a:endParaRPr b="1" sz="2120" u="sng">
              <a:solidFill>
                <a:srgbClr val="034739"/>
              </a:solidFill>
              <a:latin typeface="Raleway"/>
              <a:ea typeface="Raleway"/>
              <a:cs typeface="Raleway"/>
              <a:sym typeface="Raleway"/>
            </a:endParaRPr>
          </a:p>
        </p:txBody>
      </p:sp>
      <p:sp>
        <p:nvSpPr>
          <p:cNvPr id="124" name="Google Shape;124;p22"/>
          <p:cNvSpPr/>
          <p:nvPr/>
        </p:nvSpPr>
        <p:spPr>
          <a:xfrm>
            <a:off x="311700" y="1527238"/>
            <a:ext cx="1374600" cy="1078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034739"/>
                </a:solidFill>
                <a:latin typeface="Raleway"/>
                <a:ea typeface="Raleway"/>
                <a:cs typeface="Raleway"/>
                <a:sym typeface="Raleway"/>
              </a:rPr>
              <a:t>1. </a:t>
            </a:r>
            <a:r>
              <a:rPr b="1" lang="en" sz="1200">
                <a:solidFill>
                  <a:srgbClr val="034739"/>
                </a:solidFill>
                <a:latin typeface="Raleway"/>
                <a:ea typeface="Raleway"/>
                <a:cs typeface="Raleway"/>
                <a:sym typeface="Raleway"/>
              </a:rPr>
              <a:t>Data Extraction</a:t>
            </a:r>
            <a:endParaRPr b="1" sz="1200">
              <a:solidFill>
                <a:srgbClr val="034739"/>
              </a:solidFill>
              <a:latin typeface="Raleway"/>
              <a:ea typeface="Raleway"/>
              <a:cs typeface="Raleway"/>
              <a:sym typeface="Raleway"/>
            </a:endParaRPr>
          </a:p>
        </p:txBody>
      </p:sp>
      <p:sp>
        <p:nvSpPr>
          <p:cNvPr id="125" name="Google Shape;125;p22"/>
          <p:cNvSpPr/>
          <p:nvPr/>
        </p:nvSpPr>
        <p:spPr>
          <a:xfrm>
            <a:off x="1686307" y="1055038"/>
            <a:ext cx="3204600" cy="47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034739"/>
                </a:solidFill>
                <a:latin typeface="Raleway"/>
                <a:ea typeface="Raleway"/>
                <a:cs typeface="Raleway"/>
                <a:sym typeface="Raleway"/>
              </a:rPr>
              <a:t>Proposal</a:t>
            </a:r>
            <a:endParaRPr b="1" sz="1200">
              <a:solidFill>
                <a:srgbClr val="034739"/>
              </a:solidFill>
              <a:latin typeface="Raleway"/>
              <a:ea typeface="Raleway"/>
              <a:cs typeface="Raleway"/>
              <a:sym typeface="Raleway"/>
            </a:endParaRPr>
          </a:p>
        </p:txBody>
      </p:sp>
      <p:sp>
        <p:nvSpPr>
          <p:cNvPr id="126" name="Google Shape;126;p22"/>
          <p:cNvSpPr/>
          <p:nvPr/>
        </p:nvSpPr>
        <p:spPr>
          <a:xfrm>
            <a:off x="311700" y="2605438"/>
            <a:ext cx="1374600" cy="10782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034739"/>
                </a:solidFill>
                <a:latin typeface="Raleway"/>
                <a:ea typeface="Raleway"/>
                <a:cs typeface="Raleway"/>
                <a:sym typeface="Raleway"/>
              </a:rPr>
              <a:t>2. </a:t>
            </a:r>
            <a:r>
              <a:rPr b="1" lang="en" sz="1200">
                <a:solidFill>
                  <a:srgbClr val="034739"/>
                </a:solidFill>
                <a:latin typeface="Raleway"/>
                <a:ea typeface="Raleway"/>
                <a:cs typeface="Raleway"/>
                <a:sym typeface="Raleway"/>
              </a:rPr>
              <a:t>Data Transformation</a:t>
            </a:r>
            <a:endParaRPr b="1" sz="1200">
              <a:solidFill>
                <a:srgbClr val="034739"/>
              </a:solidFill>
              <a:latin typeface="Raleway"/>
              <a:ea typeface="Raleway"/>
              <a:cs typeface="Raleway"/>
              <a:sym typeface="Raleway"/>
            </a:endParaRPr>
          </a:p>
        </p:txBody>
      </p:sp>
      <p:grpSp>
        <p:nvGrpSpPr>
          <p:cNvPr id="127" name="Google Shape;127;p22"/>
          <p:cNvGrpSpPr/>
          <p:nvPr/>
        </p:nvGrpSpPr>
        <p:grpSpPr>
          <a:xfrm>
            <a:off x="4891025" y="771113"/>
            <a:ext cx="3941275" cy="3196450"/>
            <a:chOff x="4891025" y="973525"/>
            <a:chExt cx="3941275" cy="3196450"/>
          </a:xfrm>
        </p:grpSpPr>
        <p:pic>
          <p:nvPicPr>
            <p:cNvPr id="128" name="Google Shape;128;p22"/>
            <p:cNvPicPr preferRelativeResize="0"/>
            <p:nvPr/>
          </p:nvPicPr>
          <p:blipFill rotWithShape="1">
            <a:blip r:embed="rId3">
              <a:alphaModFix/>
            </a:blip>
            <a:srcRect b="9804" l="0" r="12087" t="0"/>
            <a:stretch/>
          </p:blipFill>
          <p:spPr>
            <a:xfrm>
              <a:off x="4891025" y="973525"/>
              <a:ext cx="3941275" cy="3196450"/>
            </a:xfrm>
            <a:prstGeom prst="rect">
              <a:avLst/>
            </a:prstGeom>
            <a:noFill/>
            <a:ln>
              <a:noFill/>
            </a:ln>
          </p:spPr>
        </p:pic>
        <p:sp>
          <p:nvSpPr>
            <p:cNvPr id="129" name="Google Shape;129;p22"/>
            <p:cNvSpPr/>
            <p:nvPr/>
          </p:nvSpPr>
          <p:spPr>
            <a:xfrm>
              <a:off x="6019325" y="1784875"/>
              <a:ext cx="455400" cy="4416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 name="Google Shape;130;p22"/>
          <p:cNvSpPr/>
          <p:nvPr/>
        </p:nvSpPr>
        <p:spPr>
          <a:xfrm>
            <a:off x="1686300" y="1527239"/>
            <a:ext cx="3204600" cy="10782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2"/>
                </a:solidFill>
                <a:latin typeface="Raleway"/>
                <a:ea typeface="Raleway"/>
                <a:cs typeface="Raleway"/>
                <a:sym typeface="Raleway"/>
              </a:rPr>
              <a:t>- Conduct user interviews</a:t>
            </a:r>
            <a:r>
              <a:rPr lang="en" sz="1200">
                <a:solidFill>
                  <a:schemeClr val="dk2"/>
                </a:solidFill>
                <a:latin typeface="Raleway"/>
                <a:ea typeface="Raleway"/>
                <a:cs typeface="Raleway"/>
                <a:sym typeface="Raleway"/>
              </a:rPr>
              <a:t> to understand how parcel data is ingested</a:t>
            </a:r>
            <a:r>
              <a:rPr b="1" lang="en" sz="1200">
                <a:solidFill>
                  <a:schemeClr val="dk2"/>
                </a:solidFill>
                <a:latin typeface="Raleway"/>
                <a:ea typeface="Raleway"/>
                <a:cs typeface="Raleway"/>
                <a:sym typeface="Raleway"/>
              </a:rPr>
              <a:t> </a:t>
            </a:r>
            <a:r>
              <a:rPr lang="en" sz="1200">
                <a:solidFill>
                  <a:schemeClr val="dk2"/>
                </a:solidFill>
                <a:latin typeface="Raleway"/>
                <a:ea typeface="Raleway"/>
                <a:cs typeface="Raleway"/>
                <a:sym typeface="Raleway"/>
              </a:rPr>
              <a:t>and create a process to minimize duplication</a:t>
            </a:r>
            <a:endParaRPr sz="1200">
              <a:solidFill>
                <a:schemeClr val="dk2"/>
              </a:solidFill>
              <a:latin typeface="Raleway"/>
              <a:ea typeface="Raleway"/>
              <a:cs typeface="Raleway"/>
              <a:sym typeface="Raleway"/>
            </a:endParaRPr>
          </a:p>
          <a:p>
            <a:pPr indent="0" lvl="0" marL="0" rtl="0" algn="l">
              <a:spcBef>
                <a:spcPts val="0"/>
              </a:spcBef>
              <a:spcAft>
                <a:spcPts val="0"/>
              </a:spcAft>
              <a:buNone/>
            </a:pPr>
            <a:r>
              <a:rPr b="1" lang="en" sz="1200">
                <a:solidFill>
                  <a:schemeClr val="dk2"/>
                </a:solidFill>
                <a:latin typeface="Raleway"/>
                <a:ea typeface="Raleway"/>
                <a:cs typeface="Raleway"/>
                <a:sym typeface="Raleway"/>
              </a:rPr>
              <a:t>- Effort: </a:t>
            </a:r>
            <a:r>
              <a:rPr lang="en" sz="1200">
                <a:solidFill>
                  <a:schemeClr val="dk2"/>
                </a:solidFill>
                <a:latin typeface="Raleway"/>
                <a:ea typeface="Raleway"/>
                <a:cs typeface="Raleway"/>
                <a:sym typeface="Raleway"/>
              </a:rPr>
              <a:t>Medium</a:t>
            </a:r>
            <a:endParaRPr sz="1200">
              <a:solidFill>
                <a:schemeClr val="dk2"/>
              </a:solidFill>
              <a:latin typeface="Raleway"/>
              <a:ea typeface="Raleway"/>
              <a:cs typeface="Raleway"/>
              <a:sym typeface="Raleway"/>
            </a:endParaRPr>
          </a:p>
          <a:p>
            <a:pPr indent="0" lvl="0" marL="0" rtl="0" algn="l">
              <a:spcBef>
                <a:spcPts val="0"/>
              </a:spcBef>
              <a:spcAft>
                <a:spcPts val="0"/>
              </a:spcAft>
              <a:buNone/>
            </a:pPr>
            <a:r>
              <a:rPr b="1" lang="en" sz="1200">
                <a:solidFill>
                  <a:schemeClr val="dk2"/>
                </a:solidFill>
                <a:latin typeface="Raleway"/>
                <a:ea typeface="Raleway"/>
                <a:cs typeface="Raleway"/>
                <a:sym typeface="Raleway"/>
              </a:rPr>
              <a:t>- Impact:</a:t>
            </a:r>
            <a:r>
              <a:rPr lang="en" sz="1200">
                <a:solidFill>
                  <a:schemeClr val="dk2"/>
                </a:solidFill>
                <a:latin typeface="Raleway"/>
                <a:ea typeface="Raleway"/>
                <a:cs typeface="Raleway"/>
                <a:sym typeface="Raleway"/>
              </a:rPr>
              <a:t> High</a:t>
            </a:r>
            <a:endParaRPr sz="1200">
              <a:solidFill>
                <a:schemeClr val="dk2"/>
              </a:solidFill>
              <a:latin typeface="Raleway"/>
              <a:ea typeface="Raleway"/>
              <a:cs typeface="Raleway"/>
              <a:sym typeface="Raleway"/>
            </a:endParaRPr>
          </a:p>
        </p:txBody>
      </p:sp>
      <p:sp>
        <p:nvSpPr>
          <p:cNvPr id="131" name="Google Shape;131;p22"/>
          <p:cNvSpPr/>
          <p:nvPr/>
        </p:nvSpPr>
        <p:spPr>
          <a:xfrm>
            <a:off x="1686300" y="2600837"/>
            <a:ext cx="3204600" cy="1078200"/>
          </a:xfrm>
          <a:prstGeom prst="rect">
            <a:avLst/>
          </a:prstGeom>
          <a:solidFill>
            <a:srgbClr val="D9D9D9"/>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2"/>
                </a:solidFill>
                <a:latin typeface="Raleway"/>
                <a:ea typeface="Raleway"/>
                <a:cs typeface="Raleway"/>
                <a:sym typeface="Raleway"/>
              </a:rPr>
              <a:t>- C</a:t>
            </a:r>
            <a:r>
              <a:rPr b="1" lang="en" sz="1200">
                <a:solidFill>
                  <a:schemeClr val="dk2"/>
                </a:solidFill>
                <a:latin typeface="Raleway"/>
                <a:ea typeface="Raleway"/>
                <a:cs typeface="Raleway"/>
                <a:sym typeface="Raleway"/>
              </a:rPr>
              <a:t>oalesce </a:t>
            </a:r>
            <a:r>
              <a:rPr lang="en" sz="1200">
                <a:solidFill>
                  <a:schemeClr val="dk2"/>
                </a:solidFill>
                <a:latin typeface="Raleway"/>
                <a:ea typeface="Raleway"/>
                <a:cs typeface="Raleway"/>
                <a:sym typeface="Raleway"/>
              </a:rPr>
              <a:t>all duplicate parcel IDs to create a unique identifier based on date of creation and identify its neighbours</a:t>
            </a:r>
            <a:endParaRPr sz="1200">
              <a:solidFill>
                <a:schemeClr val="dk2"/>
              </a:solidFill>
              <a:latin typeface="Raleway"/>
              <a:ea typeface="Raleway"/>
              <a:cs typeface="Raleway"/>
              <a:sym typeface="Raleway"/>
            </a:endParaRPr>
          </a:p>
          <a:p>
            <a:pPr indent="0" lvl="0" marL="0" rtl="0" algn="l">
              <a:spcBef>
                <a:spcPts val="0"/>
              </a:spcBef>
              <a:spcAft>
                <a:spcPts val="0"/>
              </a:spcAft>
              <a:buNone/>
            </a:pPr>
            <a:r>
              <a:rPr b="1" lang="en" sz="1200">
                <a:solidFill>
                  <a:schemeClr val="dk2"/>
                </a:solidFill>
                <a:latin typeface="Raleway"/>
                <a:ea typeface="Raleway"/>
                <a:cs typeface="Raleway"/>
                <a:sym typeface="Raleway"/>
              </a:rPr>
              <a:t>- Effort: </a:t>
            </a:r>
            <a:r>
              <a:rPr lang="en" sz="1200">
                <a:solidFill>
                  <a:schemeClr val="dk2"/>
                </a:solidFill>
                <a:latin typeface="Raleway"/>
                <a:ea typeface="Raleway"/>
                <a:cs typeface="Raleway"/>
                <a:sym typeface="Raleway"/>
              </a:rPr>
              <a:t>Low</a:t>
            </a:r>
            <a:endParaRPr sz="1200">
              <a:solidFill>
                <a:schemeClr val="dk2"/>
              </a:solidFill>
              <a:latin typeface="Raleway"/>
              <a:ea typeface="Raleway"/>
              <a:cs typeface="Raleway"/>
              <a:sym typeface="Raleway"/>
            </a:endParaRPr>
          </a:p>
          <a:p>
            <a:pPr indent="0" lvl="0" marL="0" rtl="0" algn="l">
              <a:spcBef>
                <a:spcPts val="0"/>
              </a:spcBef>
              <a:spcAft>
                <a:spcPts val="0"/>
              </a:spcAft>
              <a:buClr>
                <a:schemeClr val="dk1"/>
              </a:buClr>
              <a:buSzPts val="1100"/>
              <a:buFont typeface="Arial"/>
              <a:buNone/>
            </a:pPr>
            <a:r>
              <a:rPr b="1" lang="en" sz="1200">
                <a:solidFill>
                  <a:schemeClr val="dk2"/>
                </a:solidFill>
                <a:latin typeface="Raleway"/>
                <a:ea typeface="Raleway"/>
                <a:cs typeface="Raleway"/>
                <a:sym typeface="Raleway"/>
              </a:rPr>
              <a:t>- Impact:</a:t>
            </a:r>
            <a:r>
              <a:rPr lang="en" sz="1200">
                <a:solidFill>
                  <a:schemeClr val="dk2"/>
                </a:solidFill>
                <a:latin typeface="Raleway"/>
                <a:ea typeface="Raleway"/>
                <a:cs typeface="Raleway"/>
                <a:sym typeface="Raleway"/>
              </a:rPr>
              <a:t> Medium</a:t>
            </a:r>
            <a:endParaRPr b="1" sz="1200">
              <a:solidFill>
                <a:schemeClr val="dk2"/>
              </a:solidFill>
              <a:latin typeface="Raleway"/>
              <a:ea typeface="Raleway"/>
              <a:cs typeface="Raleway"/>
              <a:sym typeface="Raleway"/>
            </a:endParaRPr>
          </a:p>
          <a:p>
            <a:pPr indent="0" lvl="0" marL="0" rtl="0" algn="l">
              <a:spcBef>
                <a:spcPts val="0"/>
              </a:spcBef>
              <a:spcAft>
                <a:spcPts val="0"/>
              </a:spcAft>
              <a:buNone/>
            </a:pPr>
            <a:r>
              <a:t/>
            </a:r>
            <a:endParaRPr b="1" sz="1200">
              <a:solidFill>
                <a:schemeClr val="dk2"/>
              </a:solidFill>
              <a:latin typeface="Raleway"/>
              <a:ea typeface="Raleway"/>
              <a:cs typeface="Raleway"/>
              <a:sym typeface="Raleway"/>
            </a:endParaRPr>
          </a:p>
        </p:txBody>
      </p:sp>
      <p:sp>
        <p:nvSpPr>
          <p:cNvPr id="132" name="Google Shape;132;p22"/>
          <p:cNvSpPr/>
          <p:nvPr/>
        </p:nvSpPr>
        <p:spPr>
          <a:xfrm>
            <a:off x="311700" y="3688238"/>
            <a:ext cx="1374600" cy="1078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034739"/>
                </a:solidFill>
                <a:latin typeface="Raleway"/>
                <a:ea typeface="Raleway"/>
                <a:cs typeface="Raleway"/>
                <a:sym typeface="Raleway"/>
              </a:rPr>
              <a:t>3. </a:t>
            </a:r>
            <a:r>
              <a:rPr b="1" lang="en" sz="1200">
                <a:solidFill>
                  <a:srgbClr val="034739"/>
                </a:solidFill>
                <a:latin typeface="Raleway"/>
                <a:ea typeface="Raleway"/>
                <a:cs typeface="Raleway"/>
                <a:sym typeface="Raleway"/>
              </a:rPr>
              <a:t>Data Validation</a:t>
            </a:r>
            <a:endParaRPr b="1" sz="1200">
              <a:solidFill>
                <a:srgbClr val="034739"/>
              </a:solidFill>
              <a:latin typeface="Raleway"/>
              <a:ea typeface="Raleway"/>
              <a:cs typeface="Raleway"/>
              <a:sym typeface="Raleway"/>
            </a:endParaRPr>
          </a:p>
        </p:txBody>
      </p:sp>
      <p:sp>
        <p:nvSpPr>
          <p:cNvPr id="133" name="Google Shape;133;p22"/>
          <p:cNvSpPr/>
          <p:nvPr/>
        </p:nvSpPr>
        <p:spPr>
          <a:xfrm>
            <a:off x="1686300" y="3683637"/>
            <a:ext cx="3204600" cy="10782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solidFill>
                  <a:schemeClr val="dk2"/>
                </a:solidFill>
                <a:latin typeface="Raleway"/>
                <a:ea typeface="Raleway"/>
                <a:cs typeface="Raleway"/>
                <a:sym typeface="Raleway"/>
              </a:rPr>
              <a:t>- Create a tool</a:t>
            </a:r>
            <a:r>
              <a:rPr lang="en" sz="1200">
                <a:solidFill>
                  <a:schemeClr val="dk2"/>
                </a:solidFill>
                <a:latin typeface="Raleway"/>
                <a:ea typeface="Raleway"/>
                <a:cs typeface="Raleway"/>
                <a:sym typeface="Raleway"/>
              </a:rPr>
              <a:t> for project managers to flag new data as duplicate, extension, or neighbours of</a:t>
            </a:r>
            <a:endParaRPr sz="1200">
              <a:solidFill>
                <a:schemeClr val="dk2"/>
              </a:solidFill>
              <a:latin typeface="Raleway"/>
              <a:ea typeface="Raleway"/>
              <a:cs typeface="Raleway"/>
              <a:sym typeface="Raleway"/>
            </a:endParaRPr>
          </a:p>
          <a:p>
            <a:pPr indent="0" lvl="0" marL="0" rtl="0" algn="l">
              <a:spcBef>
                <a:spcPts val="0"/>
              </a:spcBef>
              <a:spcAft>
                <a:spcPts val="0"/>
              </a:spcAft>
              <a:buClr>
                <a:schemeClr val="dk1"/>
              </a:buClr>
              <a:buSzPts val="1100"/>
              <a:buFont typeface="Arial"/>
              <a:buNone/>
            </a:pPr>
            <a:r>
              <a:rPr b="1" lang="en" sz="1200">
                <a:solidFill>
                  <a:schemeClr val="dk2"/>
                </a:solidFill>
                <a:latin typeface="Raleway"/>
                <a:ea typeface="Raleway"/>
                <a:cs typeface="Raleway"/>
                <a:sym typeface="Raleway"/>
              </a:rPr>
              <a:t>- Effort: </a:t>
            </a:r>
            <a:r>
              <a:rPr lang="en" sz="1200">
                <a:solidFill>
                  <a:schemeClr val="dk2"/>
                </a:solidFill>
                <a:latin typeface="Raleway"/>
                <a:ea typeface="Raleway"/>
                <a:cs typeface="Raleway"/>
                <a:sym typeface="Raleway"/>
              </a:rPr>
              <a:t>Medium</a:t>
            </a:r>
            <a:endParaRPr sz="1200">
              <a:solidFill>
                <a:schemeClr val="dk2"/>
              </a:solidFill>
              <a:latin typeface="Raleway"/>
              <a:ea typeface="Raleway"/>
              <a:cs typeface="Raleway"/>
              <a:sym typeface="Raleway"/>
            </a:endParaRPr>
          </a:p>
          <a:p>
            <a:pPr indent="0" lvl="0" marL="0" rtl="0" algn="l">
              <a:spcBef>
                <a:spcPts val="0"/>
              </a:spcBef>
              <a:spcAft>
                <a:spcPts val="0"/>
              </a:spcAft>
              <a:buClr>
                <a:schemeClr val="dk1"/>
              </a:buClr>
              <a:buSzPts val="1100"/>
              <a:buFont typeface="Arial"/>
              <a:buNone/>
            </a:pPr>
            <a:r>
              <a:rPr b="1" lang="en" sz="1200">
                <a:solidFill>
                  <a:schemeClr val="dk2"/>
                </a:solidFill>
                <a:latin typeface="Raleway"/>
                <a:ea typeface="Raleway"/>
                <a:cs typeface="Raleway"/>
                <a:sym typeface="Raleway"/>
              </a:rPr>
              <a:t>- Impact:</a:t>
            </a:r>
            <a:r>
              <a:rPr lang="en" sz="1200">
                <a:solidFill>
                  <a:schemeClr val="dk2"/>
                </a:solidFill>
                <a:latin typeface="Raleway"/>
                <a:ea typeface="Raleway"/>
                <a:cs typeface="Raleway"/>
                <a:sym typeface="Raleway"/>
              </a:rPr>
              <a:t> Medium</a:t>
            </a:r>
            <a:endParaRPr>
              <a:solidFill>
                <a:schemeClr val="dk2"/>
              </a:solidFill>
            </a:endParaRPr>
          </a:p>
        </p:txBody>
      </p:sp>
      <p:sp>
        <p:nvSpPr>
          <p:cNvPr id="134" name="Google Shape;134;p22"/>
          <p:cNvSpPr txBox="1"/>
          <p:nvPr>
            <p:ph idx="1" type="body"/>
          </p:nvPr>
        </p:nvSpPr>
        <p:spPr>
          <a:xfrm>
            <a:off x="5333775" y="3811088"/>
            <a:ext cx="3702900" cy="908700"/>
          </a:xfrm>
          <a:prstGeom prst="rect">
            <a:avLst/>
          </a:prstGeom>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None/>
            </a:pPr>
            <a:r>
              <a:rPr b="1" lang="en" sz="1600">
                <a:latin typeface="Raleway"/>
                <a:ea typeface="Raleway"/>
                <a:cs typeface="Raleway"/>
                <a:sym typeface="Raleway"/>
              </a:rPr>
              <a:t>Prioritization</a:t>
            </a:r>
            <a:r>
              <a:rPr lang="en" sz="1600">
                <a:latin typeface="Raleway"/>
                <a:ea typeface="Raleway"/>
                <a:cs typeface="Raleway"/>
                <a:sym typeface="Raleway"/>
              </a:rPr>
              <a:t>: </a:t>
            </a:r>
            <a:endParaRPr sz="1600">
              <a:latin typeface="Raleway"/>
              <a:ea typeface="Raleway"/>
              <a:cs typeface="Raleway"/>
              <a:sym typeface="Raleway"/>
            </a:endParaRPr>
          </a:p>
          <a:p>
            <a:pPr indent="0" lvl="0" marL="0" rtl="0" algn="l">
              <a:lnSpc>
                <a:spcPct val="100000"/>
              </a:lnSpc>
              <a:spcBef>
                <a:spcPts val="0"/>
              </a:spcBef>
              <a:spcAft>
                <a:spcPts val="0"/>
              </a:spcAft>
              <a:buNone/>
            </a:pPr>
            <a:r>
              <a:rPr lang="en" sz="1600">
                <a:latin typeface="Raleway"/>
                <a:ea typeface="Raleway"/>
                <a:cs typeface="Raleway"/>
                <a:sym typeface="Raleway"/>
              </a:rPr>
              <a:t>Work on proposal 2 for a quick win, if time permits focus on proposal 1 to identify root cause and 3 concurrently</a:t>
            </a:r>
            <a:endParaRPr sz="1600">
              <a:latin typeface="Raleway"/>
              <a:ea typeface="Raleway"/>
              <a:cs typeface="Raleway"/>
              <a:sym typeface="Raleway"/>
            </a:endParaRPr>
          </a:p>
        </p:txBody>
      </p:sp>
      <p:sp>
        <p:nvSpPr>
          <p:cNvPr id="135" name="Google Shape;135;p22"/>
          <p:cNvSpPr/>
          <p:nvPr/>
        </p:nvSpPr>
        <p:spPr>
          <a:xfrm>
            <a:off x="6932988" y="1207913"/>
            <a:ext cx="564000" cy="527400"/>
          </a:xfrm>
          <a:prstGeom prst="ellipse">
            <a:avLst/>
          </a:prstGeom>
          <a:solidFill>
            <a:srgbClr val="03473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Raleway"/>
                <a:ea typeface="Raleway"/>
                <a:cs typeface="Raleway"/>
                <a:sym typeface="Raleway"/>
              </a:rPr>
              <a:t>1</a:t>
            </a:r>
            <a:endParaRPr b="1">
              <a:solidFill>
                <a:schemeClr val="lt1"/>
              </a:solidFill>
              <a:latin typeface="Raleway"/>
              <a:ea typeface="Raleway"/>
              <a:cs typeface="Raleway"/>
              <a:sym typeface="Raleway"/>
            </a:endParaRPr>
          </a:p>
        </p:txBody>
      </p:sp>
      <p:sp>
        <p:nvSpPr>
          <p:cNvPr id="136" name="Google Shape;136;p22"/>
          <p:cNvSpPr/>
          <p:nvPr/>
        </p:nvSpPr>
        <p:spPr>
          <a:xfrm>
            <a:off x="5543013" y="2105638"/>
            <a:ext cx="564000" cy="527400"/>
          </a:xfrm>
          <a:prstGeom prst="ellipse">
            <a:avLst/>
          </a:prstGeom>
          <a:solidFill>
            <a:srgbClr val="03473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Raleway"/>
                <a:ea typeface="Raleway"/>
                <a:cs typeface="Raleway"/>
                <a:sym typeface="Raleway"/>
              </a:rPr>
              <a:t>2</a:t>
            </a:r>
            <a:endParaRPr b="1">
              <a:solidFill>
                <a:schemeClr val="lt1"/>
              </a:solidFill>
              <a:latin typeface="Raleway"/>
              <a:ea typeface="Raleway"/>
              <a:cs typeface="Raleway"/>
              <a:sym typeface="Raleway"/>
            </a:endParaRPr>
          </a:p>
        </p:txBody>
      </p:sp>
      <p:sp>
        <p:nvSpPr>
          <p:cNvPr id="137" name="Google Shape;137;p22"/>
          <p:cNvSpPr/>
          <p:nvPr/>
        </p:nvSpPr>
        <p:spPr>
          <a:xfrm>
            <a:off x="6721388" y="2073438"/>
            <a:ext cx="564000" cy="527400"/>
          </a:xfrm>
          <a:prstGeom prst="ellipse">
            <a:avLst/>
          </a:prstGeom>
          <a:solidFill>
            <a:srgbClr val="03473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Raleway"/>
                <a:ea typeface="Raleway"/>
                <a:cs typeface="Raleway"/>
                <a:sym typeface="Raleway"/>
              </a:rPr>
              <a:t>3</a:t>
            </a:r>
            <a:endParaRPr b="1">
              <a:solidFill>
                <a:schemeClr val="lt1"/>
              </a:solidFill>
              <a:latin typeface="Raleway"/>
              <a:ea typeface="Raleway"/>
              <a:cs typeface="Raleway"/>
              <a:sym typeface="Ralew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311700" y="101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920" u="sng">
                <a:solidFill>
                  <a:srgbClr val="034739"/>
                </a:solidFill>
                <a:latin typeface="Raleway"/>
                <a:ea typeface="Raleway"/>
                <a:cs typeface="Raleway"/>
                <a:sym typeface="Raleway"/>
              </a:rPr>
              <a:t>Solution: Parcel Overlap Tool</a:t>
            </a:r>
            <a:endParaRPr b="1" sz="2920" u="sng">
              <a:solidFill>
                <a:srgbClr val="034739"/>
              </a:solidFill>
              <a:latin typeface="Raleway"/>
              <a:ea typeface="Raleway"/>
              <a:cs typeface="Raleway"/>
              <a:sym typeface="Raleway"/>
            </a:endParaRPr>
          </a:p>
        </p:txBody>
      </p:sp>
      <p:pic>
        <p:nvPicPr>
          <p:cNvPr id="143" name="Google Shape;143;p23"/>
          <p:cNvPicPr preferRelativeResize="0"/>
          <p:nvPr/>
        </p:nvPicPr>
        <p:blipFill>
          <a:blip r:embed="rId3">
            <a:alphaModFix/>
          </a:blip>
          <a:stretch>
            <a:fillRect/>
          </a:stretch>
        </p:blipFill>
        <p:spPr>
          <a:xfrm>
            <a:off x="2414088" y="757950"/>
            <a:ext cx="3926834" cy="4164225"/>
          </a:xfrm>
          <a:prstGeom prst="rect">
            <a:avLst/>
          </a:prstGeom>
          <a:noFill/>
          <a:ln>
            <a:noFill/>
          </a:ln>
        </p:spPr>
      </p:pic>
      <p:sp>
        <p:nvSpPr>
          <p:cNvPr id="144" name="Google Shape;144;p23"/>
          <p:cNvSpPr txBox="1"/>
          <p:nvPr>
            <p:ph idx="1" type="body"/>
          </p:nvPr>
        </p:nvSpPr>
        <p:spPr>
          <a:xfrm>
            <a:off x="311700" y="757950"/>
            <a:ext cx="2102400" cy="472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600">
                <a:latin typeface="Raleway"/>
                <a:ea typeface="Raleway"/>
                <a:cs typeface="Raleway"/>
                <a:sym typeface="Raleway"/>
              </a:rPr>
              <a:t>Demo Time!</a:t>
            </a:r>
            <a:endParaRPr sz="1600">
              <a:latin typeface="Raleway"/>
              <a:ea typeface="Raleway"/>
              <a:cs typeface="Raleway"/>
              <a:sym typeface="Ralewa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311700" y="101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920" u="sng">
                <a:solidFill>
                  <a:srgbClr val="034739"/>
                </a:solidFill>
                <a:latin typeface="Raleway"/>
                <a:ea typeface="Raleway"/>
                <a:cs typeface="Raleway"/>
                <a:sym typeface="Raleway"/>
              </a:rPr>
              <a:t>Risks and Next Steps</a:t>
            </a:r>
            <a:endParaRPr b="1" sz="2920" u="sng">
              <a:solidFill>
                <a:srgbClr val="034739"/>
              </a:solidFill>
              <a:latin typeface="Raleway"/>
              <a:ea typeface="Raleway"/>
              <a:cs typeface="Raleway"/>
              <a:sym typeface="Raleway"/>
            </a:endParaRPr>
          </a:p>
        </p:txBody>
      </p:sp>
      <p:sp>
        <p:nvSpPr>
          <p:cNvPr id="150" name="Google Shape;150;p24"/>
          <p:cNvSpPr txBox="1"/>
          <p:nvPr>
            <p:ph idx="1" type="body"/>
          </p:nvPr>
        </p:nvSpPr>
        <p:spPr>
          <a:xfrm>
            <a:off x="270500" y="674475"/>
            <a:ext cx="8520600" cy="41289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700" u="sng">
                <a:latin typeface="Raleway"/>
                <a:ea typeface="Raleway"/>
                <a:cs typeface="Raleway"/>
                <a:sym typeface="Raleway"/>
              </a:rPr>
              <a:t>Risks</a:t>
            </a:r>
            <a:endParaRPr b="1" sz="1700" u="sng">
              <a:latin typeface="Raleway"/>
              <a:ea typeface="Raleway"/>
              <a:cs typeface="Raleway"/>
              <a:sym typeface="Raleway"/>
            </a:endParaRPr>
          </a:p>
          <a:p>
            <a:pPr indent="-311150" lvl="0" marL="457200" rtl="0" algn="l">
              <a:lnSpc>
                <a:spcPct val="100000"/>
              </a:lnSpc>
              <a:spcBef>
                <a:spcPts val="0"/>
              </a:spcBef>
              <a:spcAft>
                <a:spcPts val="0"/>
              </a:spcAft>
              <a:buSzPts val="1300"/>
              <a:buFont typeface="Raleway"/>
              <a:buAutoNum type="arabicPeriod"/>
            </a:pPr>
            <a:r>
              <a:rPr lang="en" sz="1300">
                <a:latin typeface="Raleway"/>
                <a:ea typeface="Raleway"/>
                <a:cs typeface="Raleway"/>
                <a:sym typeface="Raleway"/>
              </a:rPr>
              <a:t>Doesn’t exactly fix the core problem of duplicate data occurring in the data collection process, need more details from project team to investigate the issue (user interviews)</a:t>
            </a:r>
            <a:endParaRPr sz="1300">
              <a:latin typeface="Raleway"/>
              <a:ea typeface="Raleway"/>
              <a:cs typeface="Raleway"/>
              <a:sym typeface="Raleway"/>
            </a:endParaRPr>
          </a:p>
          <a:p>
            <a:pPr indent="-311150" lvl="0" marL="457200" rtl="0" algn="l">
              <a:lnSpc>
                <a:spcPct val="100000"/>
              </a:lnSpc>
              <a:spcBef>
                <a:spcPts val="0"/>
              </a:spcBef>
              <a:spcAft>
                <a:spcPts val="0"/>
              </a:spcAft>
              <a:buSzPts val="1300"/>
              <a:buFont typeface="Raleway"/>
              <a:buAutoNum type="arabicPeriod"/>
            </a:pPr>
            <a:r>
              <a:rPr lang="en" sz="1300">
                <a:latin typeface="Raleway"/>
                <a:ea typeface="Raleway"/>
                <a:cs typeface="Raleway"/>
                <a:sym typeface="Raleway"/>
              </a:rPr>
              <a:t>Inherent assumption that Parcel A is not always equivalent to Parcel B</a:t>
            </a:r>
            <a:endParaRPr sz="1300">
              <a:latin typeface="Raleway"/>
              <a:ea typeface="Raleway"/>
              <a:cs typeface="Raleway"/>
              <a:sym typeface="Raleway"/>
            </a:endParaRPr>
          </a:p>
          <a:p>
            <a:pPr indent="-311150" lvl="1" marL="914400" rtl="0" algn="l">
              <a:lnSpc>
                <a:spcPct val="100000"/>
              </a:lnSpc>
              <a:spcBef>
                <a:spcPts val="0"/>
              </a:spcBef>
              <a:spcAft>
                <a:spcPts val="0"/>
              </a:spcAft>
              <a:buSzPts val="1300"/>
              <a:buFont typeface="Raleway"/>
              <a:buAutoNum type="alphaLcPeriod"/>
            </a:pPr>
            <a:r>
              <a:rPr lang="en" sz="1300">
                <a:latin typeface="Raleway"/>
                <a:ea typeface="Raleway"/>
                <a:cs typeface="Raleway"/>
                <a:sym typeface="Raleway"/>
              </a:rPr>
              <a:t>I assume that they are neighbours and thus both should be counted, but this could be a false assumption. Perhaps Parcel B is a remapping of Parcel A due to environmental changes of the landscape or another good reason for this to occur</a:t>
            </a:r>
            <a:endParaRPr sz="1300">
              <a:latin typeface="Raleway"/>
              <a:ea typeface="Raleway"/>
              <a:cs typeface="Raleway"/>
              <a:sym typeface="Raleway"/>
            </a:endParaRPr>
          </a:p>
          <a:p>
            <a:pPr indent="-311150" lvl="0" marL="457200" rtl="0" algn="l">
              <a:lnSpc>
                <a:spcPct val="100000"/>
              </a:lnSpc>
              <a:spcBef>
                <a:spcPts val="0"/>
              </a:spcBef>
              <a:spcAft>
                <a:spcPts val="0"/>
              </a:spcAft>
              <a:buSzPts val="1300"/>
              <a:buFont typeface="Raleway"/>
              <a:buAutoNum type="arabicPeriod"/>
            </a:pPr>
            <a:r>
              <a:rPr lang="en" sz="1300">
                <a:latin typeface="Raleway"/>
                <a:ea typeface="Raleway"/>
                <a:cs typeface="Raleway"/>
                <a:sym typeface="Raleway"/>
              </a:rPr>
              <a:t>Additional engineering resources required, prioritization may take time to implement these solutions</a:t>
            </a:r>
            <a:endParaRPr sz="1300">
              <a:latin typeface="Raleway"/>
              <a:ea typeface="Raleway"/>
              <a:cs typeface="Raleway"/>
              <a:sym typeface="Raleway"/>
            </a:endParaRPr>
          </a:p>
          <a:p>
            <a:pPr indent="0" lvl="0" marL="0" rtl="0" algn="l">
              <a:lnSpc>
                <a:spcPct val="100000"/>
              </a:lnSpc>
              <a:spcBef>
                <a:spcPts val="0"/>
              </a:spcBef>
              <a:spcAft>
                <a:spcPts val="0"/>
              </a:spcAft>
              <a:buNone/>
            </a:pPr>
            <a:r>
              <a:t/>
            </a:r>
            <a:endParaRPr b="1" sz="1500">
              <a:latin typeface="Raleway"/>
              <a:ea typeface="Raleway"/>
              <a:cs typeface="Raleway"/>
              <a:sym typeface="Raleway"/>
            </a:endParaRPr>
          </a:p>
          <a:p>
            <a:pPr indent="0" lvl="0" marL="0" rtl="0" algn="l">
              <a:lnSpc>
                <a:spcPct val="100000"/>
              </a:lnSpc>
              <a:spcBef>
                <a:spcPts val="0"/>
              </a:spcBef>
              <a:spcAft>
                <a:spcPts val="0"/>
              </a:spcAft>
              <a:buNone/>
            </a:pPr>
            <a:r>
              <a:t/>
            </a:r>
            <a:endParaRPr b="1" sz="1500">
              <a:latin typeface="Raleway"/>
              <a:ea typeface="Raleway"/>
              <a:cs typeface="Raleway"/>
              <a:sym typeface="Raleway"/>
            </a:endParaRPr>
          </a:p>
          <a:p>
            <a:pPr indent="0" lvl="0" marL="0" rtl="0" algn="l">
              <a:lnSpc>
                <a:spcPct val="100000"/>
              </a:lnSpc>
              <a:spcBef>
                <a:spcPts val="0"/>
              </a:spcBef>
              <a:spcAft>
                <a:spcPts val="0"/>
              </a:spcAft>
              <a:buNone/>
            </a:pPr>
            <a:r>
              <a:rPr b="1" lang="en" sz="1700" u="sng">
                <a:latin typeface="Raleway"/>
                <a:ea typeface="Raleway"/>
                <a:cs typeface="Raleway"/>
                <a:sym typeface="Raleway"/>
              </a:rPr>
              <a:t>Next Steps</a:t>
            </a:r>
            <a:r>
              <a:rPr lang="en" sz="1700" u="sng">
                <a:latin typeface="Raleway"/>
                <a:ea typeface="Raleway"/>
                <a:cs typeface="Raleway"/>
                <a:sym typeface="Raleway"/>
              </a:rPr>
              <a:t>: </a:t>
            </a:r>
            <a:endParaRPr sz="1700" u="sng">
              <a:latin typeface="Raleway"/>
              <a:ea typeface="Raleway"/>
              <a:cs typeface="Raleway"/>
              <a:sym typeface="Raleway"/>
            </a:endParaRPr>
          </a:p>
          <a:p>
            <a:pPr indent="-311150" lvl="0" marL="457200" rtl="0" algn="l">
              <a:lnSpc>
                <a:spcPct val="100000"/>
              </a:lnSpc>
              <a:spcBef>
                <a:spcPts val="0"/>
              </a:spcBef>
              <a:spcAft>
                <a:spcPts val="0"/>
              </a:spcAft>
              <a:buSzPts val="1300"/>
              <a:buFont typeface="Raleway"/>
              <a:buAutoNum type="arabicPeriod"/>
            </a:pPr>
            <a:r>
              <a:rPr lang="en" sz="1300">
                <a:latin typeface="Raleway"/>
                <a:ea typeface="Raleway"/>
                <a:cs typeface="Raleway"/>
                <a:sym typeface="Raleway"/>
              </a:rPr>
              <a:t>Work with data engineering to establish a process for unique key identifiers for each land parcel</a:t>
            </a:r>
            <a:endParaRPr sz="1300">
              <a:latin typeface="Raleway"/>
              <a:ea typeface="Raleway"/>
              <a:cs typeface="Raleway"/>
              <a:sym typeface="Raleway"/>
            </a:endParaRPr>
          </a:p>
          <a:p>
            <a:pPr indent="-311150" lvl="1" marL="914400" rtl="0" algn="l">
              <a:lnSpc>
                <a:spcPct val="100000"/>
              </a:lnSpc>
              <a:spcBef>
                <a:spcPts val="0"/>
              </a:spcBef>
              <a:spcAft>
                <a:spcPts val="0"/>
              </a:spcAft>
              <a:buSzPts val="1300"/>
              <a:buFont typeface="Raleway"/>
              <a:buAutoNum type="alphaLcPeriod"/>
            </a:pPr>
            <a:r>
              <a:rPr lang="en" sz="1300">
                <a:latin typeface="Raleway"/>
                <a:ea typeface="Raleway"/>
                <a:cs typeface="Raleway"/>
                <a:sym typeface="Raleway"/>
              </a:rPr>
              <a:t>Create a process that identifies which duplicate to use as the primary</a:t>
            </a:r>
            <a:endParaRPr sz="1300">
              <a:latin typeface="Raleway"/>
              <a:ea typeface="Raleway"/>
              <a:cs typeface="Raleway"/>
              <a:sym typeface="Raleway"/>
            </a:endParaRPr>
          </a:p>
          <a:p>
            <a:pPr indent="-311150" lvl="1" marL="914400" rtl="0" algn="l">
              <a:lnSpc>
                <a:spcPct val="100000"/>
              </a:lnSpc>
              <a:spcBef>
                <a:spcPts val="0"/>
              </a:spcBef>
              <a:spcAft>
                <a:spcPts val="0"/>
              </a:spcAft>
              <a:buSzPts val="1300"/>
              <a:buFont typeface="Raleway"/>
              <a:buAutoNum type="alphaLcPeriod"/>
            </a:pPr>
            <a:r>
              <a:rPr lang="en" sz="1300">
                <a:latin typeface="Raleway"/>
                <a:ea typeface="Raleway"/>
                <a:cs typeface="Raleway"/>
                <a:sym typeface="Raleway"/>
              </a:rPr>
              <a:t>Understand the graph of neighbours to build a concise model of geographical dependencies based on unique identifiers</a:t>
            </a:r>
            <a:endParaRPr sz="1300">
              <a:latin typeface="Raleway"/>
              <a:ea typeface="Raleway"/>
              <a:cs typeface="Raleway"/>
              <a:sym typeface="Raleway"/>
            </a:endParaRPr>
          </a:p>
          <a:p>
            <a:pPr indent="-311150" lvl="0" marL="457200" rtl="0" algn="l">
              <a:lnSpc>
                <a:spcPct val="100000"/>
              </a:lnSpc>
              <a:spcBef>
                <a:spcPts val="0"/>
              </a:spcBef>
              <a:spcAft>
                <a:spcPts val="0"/>
              </a:spcAft>
              <a:buSzPts val="1300"/>
              <a:buFont typeface="Raleway"/>
              <a:buAutoNum type="arabicPeriod"/>
            </a:pPr>
            <a:r>
              <a:rPr lang="en" sz="1300">
                <a:latin typeface="Raleway"/>
                <a:ea typeface="Raleway"/>
                <a:cs typeface="Raleway"/>
                <a:sym typeface="Raleway"/>
              </a:rPr>
              <a:t>Implement new tools that flag similar parcel data and a process where project managers can visually identify duplication</a:t>
            </a:r>
            <a:endParaRPr sz="1300">
              <a:latin typeface="Raleway"/>
              <a:ea typeface="Raleway"/>
              <a:cs typeface="Raleway"/>
              <a:sym typeface="Raleway"/>
            </a:endParaRPr>
          </a:p>
          <a:p>
            <a:pPr indent="-311150" lvl="1" marL="914400" rtl="0" algn="l">
              <a:lnSpc>
                <a:spcPct val="100000"/>
              </a:lnSpc>
              <a:spcBef>
                <a:spcPts val="0"/>
              </a:spcBef>
              <a:spcAft>
                <a:spcPts val="0"/>
              </a:spcAft>
              <a:buSzPts val="1300"/>
              <a:buFont typeface="Raleway"/>
              <a:buAutoNum type="alphaLcPeriod"/>
            </a:pPr>
            <a:r>
              <a:rPr lang="en" sz="1300">
                <a:latin typeface="Raleway"/>
                <a:ea typeface="Raleway"/>
                <a:cs typeface="Raleway"/>
                <a:sym typeface="Raleway"/>
              </a:rPr>
              <a:t>Understand the process of data ingestion and how this tool can fit to improve data collection</a:t>
            </a:r>
            <a:endParaRPr sz="1300">
              <a:latin typeface="Raleway"/>
              <a:ea typeface="Raleway"/>
              <a:cs typeface="Raleway"/>
              <a:sym typeface="Ralewa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400">
                <a:latin typeface="Raleway"/>
                <a:ea typeface="Raleway"/>
                <a:cs typeface="Raleway"/>
                <a:sym typeface="Raleway"/>
              </a:rPr>
              <a:t>Thank You</a:t>
            </a:r>
            <a:endParaRPr sz="4400">
              <a:latin typeface="Raleway"/>
              <a:ea typeface="Raleway"/>
              <a:cs typeface="Raleway"/>
              <a:sym typeface="Raleway"/>
            </a:endParaRPr>
          </a:p>
        </p:txBody>
      </p:sp>
      <p:sp>
        <p:nvSpPr>
          <p:cNvPr id="156" name="Google Shape;156;p25"/>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Raleway"/>
                <a:ea typeface="Raleway"/>
                <a:cs typeface="Raleway"/>
                <a:sym typeface="Raleway"/>
              </a:rPr>
              <a:t>Victor Denisov</a:t>
            </a:r>
            <a:endParaRPr>
              <a:latin typeface="Raleway"/>
              <a:ea typeface="Raleway"/>
              <a:cs typeface="Raleway"/>
              <a:sym typeface="Ralewa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400">
                <a:latin typeface="Raleway"/>
                <a:ea typeface="Raleway"/>
                <a:cs typeface="Raleway"/>
                <a:sym typeface="Raleway"/>
              </a:rPr>
              <a:t>Appendix</a:t>
            </a:r>
            <a:endParaRPr sz="4400">
              <a:latin typeface="Raleway"/>
              <a:ea typeface="Raleway"/>
              <a:cs typeface="Raleway"/>
              <a:sym typeface="Raleway"/>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graphicFrame>
        <p:nvGraphicFramePr>
          <p:cNvPr id="166" name="Google Shape;166;p27"/>
          <p:cNvGraphicFramePr/>
          <p:nvPr/>
        </p:nvGraphicFramePr>
        <p:xfrm>
          <a:off x="311700" y="1073875"/>
          <a:ext cx="3000000" cy="3000000"/>
        </p:xfrm>
        <a:graphic>
          <a:graphicData uri="http://schemas.openxmlformats.org/drawingml/2006/table">
            <a:tbl>
              <a:tblPr>
                <a:noFill/>
                <a:tableStyleId>{1DDF0F80-3D1C-4D4C-8355-3D3C41C991DF}</a:tableStyleId>
              </a:tblPr>
              <a:tblGrid>
                <a:gridCol w="672550"/>
                <a:gridCol w="2161075"/>
                <a:gridCol w="1984600"/>
              </a:tblGrid>
              <a:tr h="128025">
                <a:tc>
                  <a:txBody>
                    <a:bodyPr/>
                    <a:lstStyle/>
                    <a:p>
                      <a:pPr indent="0" lvl="0" marL="0" rtl="0" algn="l">
                        <a:lnSpc>
                          <a:spcPct val="115000"/>
                        </a:lnSpc>
                        <a:spcBef>
                          <a:spcPts val="0"/>
                        </a:spcBef>
                        <a:spcAft>
                          <a:spcPts val="0"/>
                        </a:spcAft>
                        <a:buNone/>
                      </a:pPr>
                      <a:r>
                        <a:rPr b="1" lang="en" sz="1000"/>
                        <a:t>id</a:t>
                      </a:r>
                      <a:endParaRPr b="1" sz="1000"/>
                    </a:p>
                  </a:txBody>
                  <a:tcPr marT="19050" marB="19050" marR="28575" marL="28575" anchor="b">
                    <a:lnL cap="flat" cmpd="sng" w="10575">
                      <a:solidFill>
                        <a:srgbClr val="F3F3F3"/>
                      </a:solidFill>
                      <a:prstDash val="solid"/>
                      <a:round/>
                      <a:headEnd len="sm" w="sm" type="none"/>
                      <a:tailEnd len="sm" w="sm" type="none"/>
                    </a:lnL>
                    <a:lnR cap="flat" cmpd="sng" w="10575">
                      <a:solidFill>
                        <a:srgbClr val="F3F3F3"/>
                      </a:solidFill>
                      <a:prstDash val="solid"/>
                      <a:round/>
                      <a:headEnd len="sm" w="sm" type="none"/>
                      <a:tailEnd len="sm" w="sm" type="none"/>
                    </a:lnR>
                    <a:lnT cap="flat" cmpd="sng" w="10575">
                      <a:solidFill>
                        <a:srgbClr val="F3F3F3"/>
                      </a:solidFill>
                      <a:prstDash val="solid"/>
                      <a:round/>
                      <a:headEnd len="sm" w="sm" type="none"/>
                      <a:tailEnd len="sm" w="sm" type="none"/>
                    </a:lnT>
                    <a:lnB cap="flat" cmpd="sng" w="10575">
                      <a:solidFill>
                        <a:srgbClr val="F3F3F3"/>
                      </a:solidFill>
                      <a:prstDash val="solid"/>
                      <a:round/>
                      <a:headEnd len="sm" w="sm" type="none"/>
                      <a:tailEnd len="sm" w="sm" type="none"/>
                    </a:lnB>
                    <a:solidFill>
                      <a:srgbClr val="399381"/>
                    </a:solidFill>
                  </a:tcPr>
                </a:tc>
                <a:tc>
                  <a:txBody>
                    <a:bodyPr/>
                    <a:lstStyle/>
                    <a:p>
                      <a:pPr indent="0" lvl="0" marL="0" rtl="0" algn="l">
                        <a:lnSpc>
                          <a:spcPct val="115000"/>
                        </a:lnSpc>
                        <a:spcBef>
                          <a:spcPts val="0"/>
                        </a:spcBef>
                        <a:spcAft>
                          <a:spcPts val="0"/>
                        </a:spcAft>
                        <a:buNone/>
                      </a:pPr>
                      <a:r>
                        <a:rPr b="1" lang="en" sz="1000"/>
                        <a:t>pair_a</a:t>
                      </a:r>
                      <a:endParaRPr b="1" sz="1000"/>
                    </a:p>
                  </a:txBody>
                  <a:tcPr marT="19050" marB="19050" marR="28575" marL="28575" anchor="b">
                    <a:lnL cap="flat" cmpd="sng" w="10575">
                      <a:solidFill>
                        <a:srgbClr val="F3F3F3"/>
                      </a:solidFill>
                      <a:prstDash val="solid"/>
                      <a:round/>
                      <a:headEnd len="sm" w="sm" type="none"/>
                      <a:tailEnd len="sm" w="sm" type="none"/>
                    </a:lnL>
                    <a:lnR cap="flat" cmpd="sng" w="10575">
                      <a:solidFill>
                        <a:srgbClr val="F3F3F3"/>
                      </a:solidFill>
                      <a:prstDash val="solid"/>
                      <a:round/>
                      <a:headEnd len="sm" w="sm" type="none"/>
                      <a:tailEnd len="sm" w="sm" type="none"/>
                    </a:lnR>
                    <a:lnT cap="flat" cmpd="sng" w="10575">
                      <a:solidFill>
                        <a:srgbClr val="F3F3F3"/>
                      </a:solidFill>
                      <a:prstDash val="solid"/>
                      <a:round/>
                      <a:headEnd len="sm" w="sm" type="none"/>
                      <a:tailEnd len="sm" w="sm" type="none"/>
                    </a:lnT>
                    <a:lnB cap="flat" cmpd="sng" w="10575">
                      <a:solidFill>
                        <a:srgbClr val="F3F3F3"/>
                      </a:solidFill>
                      <a:prstDash val="solid"/>
                      <a:round/>
                      <a:headEnd len="sm" w="sm" type="none"/>
                      <a:tailEnd len="sm" w="sm" type="none"/>
                    </a:lnB>
                    <a:solidFill>
                      <a:srgbClr val="399381"/>
                    </a:solidFill>
                  </a:tcPr>
                </a:tc>
                <a:tc>
                  <a:txBody>
                    <a:bodyPr/>
                    <a:lstStyle/>
                    <a:p>
                      <a:pPr indent="0" lvl="0" marL="0" rtl="0" algn="l">
                        <a:lnSpc>
                          <a:spcPct val="115000"/>
                        </a:lnSpc>
                        <a:spcBef>
                          <a:spcPts val="0"/>
                        </a:spcBef>
                        <a:spcAft>
                          <a:spcPts val="0"/>
                        </a:spcAft>
                        <a:buNone/>
                      </a:pPr>
                      <a:r>
                        <a:rPr b="1" lang="en" sz="1000"/>
                        <a:t>pair_b</a:t>
                      </a:r>
                      <a:endParaRPr b="1" sz="1000"/>
                    </a:p>
                  </a:txBody>
                  <a:tcPr marT="19050" marB="19050" marR="28575" marL="28575" anchor="b">
                    <a:lnL cap="flat" cmpd="sng" w="10575">
                      <a:solidFill>
                        <a:srgbClr val="F3F3F3"/>
                      </a:solidFill>
                      <a:prstDash val="solid"/>
                      <a:round/>
                      <a:headEnd len="sm" w="sm" type="none"/>
                      <a:tailEnd len="sm" w="sm" type="none"/>
                    </a:lnL>
                    <a:lnR cap="flat" cmpd="sng" w="10575">
                      <a:solidFill>
                        <a:srgbClr val="F3F3F3"/>
                      </a:solidFill>
                      <a:prstDash val="solid"/>
                      <a:round/>
                      <a:headEnd len="sm" w="sm" type="none"/>
                      <a:tailEnd len="sm" w="sm" type="none"/>
                    </a:lnR>
                    <a:lnT cap="flat" cmpd="sng" w="10575">
                      <a:solidFill>
                        <a:srgbClr val="F3F3F3"/>
                      </a:solidFill>
                      <a:prstDash val="solid"/>
                      <a:round/>
                      <a:headEnd len="sm" w="sm" type="none"/>
                      <a:tailEnd len="sm" w="sm" type="none"/>
                    </a:lnT>
                    <a:lnB cap="flat" cmpd="sng" w="10575">
                      <a:solidFill>
                        <a:srgbClr val="F3F3F3"/>
                      </a:solidFill>
                      <a:prstDash val="solid"/>
                      <a:round/>
                      <a:headEnd len="sm" w="sm" type="none"/>
                      <a:tailEnd len="sm" w="sm" type="none"/>
                    </a:lnB>
                    <a:solidFill>
                      <a:srgbClr val="399381"/>
                    </a:solidFill>
                  </a:tcPr>
                </a:tc>
              </a:tr>
              <a:tr h="289600">
                <a:tc>
                  <a:txBody>
                    <a:bodyPr/>
                    <a:lstStyle/>
                    <a:p>
                      <a:pPr indent="0" lvl="0" marL="0" rtl="0" algn="l">
                        <a:lnSpc>
                          <a:spcPct val="115000"/>
                        </a:lnSpc>
                        <a:spcBef>
                          <a:spcPts val="0"/>
                        </a:spcBef>
                        <a:spcAft>
                          <a:spcPts val="0"/>
                        </a:spcAft>
                        <a:buNone/>
                      </a:pPr>
                      <a:r>
                        <a:rPr b="1" lang="en" sz="1000"/>
                        <a:t>12</a:t>
                      </a:r>
                      <a:endParaRPr b="1" sz="1000"/>
                    </a:p>
                  </a:txBody>
                  <a:tcPr marT="19050" marB="19050" marR="28575" marL="28575">
                    <a:lnL cap="flat" cmpd="sng" w="10575">
                      <a:solidFill>
                        <a:srgbClr val="F3F3F3"/>
                      </a:solidFill>
                      <a:prstDash val="solid"/>
                      <a:round/>
                      <a:headEnd len="sm" w="sm" type="none"/>
                      <a:tailEnd len="sm" w="sm" type="none"/>
                    </a:lnL>
                    <a:lnR cap="flat" cmpd="sng" w="10575">
                      <a:solidFill>
                        <a:srgbClr val="F3F3F3"/>
                      </a:solidFill>
                      <a:prstDash val="solid"/>
                      <a:round/>
                      <a:headEnd len="sm" w="sm" type="none"/>
                      <a:tailEnd len="sm" w="sm" type="none"/>
                    </a:lnR>
                    <a:lnT cap="flat" cmpd="sng" w="10575">
                      <a:solidFill>
                        <a:srgbClr val="F3F3F3"/>
                      </a:solidFill>
                      <a:prstDash val="solid"/>
                      <a:round/>
                      <a:headEnd len="sm" w="sm" type="none"/>
                      <a:tailEnd len="sm" w="sm" type="none"/>
                    </a:lnT>
                    <a:lnB cap="flat" cmpd="sng" w="10575">
                      <a:solidFill>
                        <a:srgbClr val="F3F3F3"/>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en" sz="1000"/>
                        <a:t>POLYGON ((31.7234581283977 1.83297173912079, 3..</a:t>
                      </a:r>
                      <a:endParaRPr sz="1000"/>
                    </a:p>
                  </a:txBody>
                  <a:tcPr marT="19050" marB="19050" marR="28575" marL="28575">
                    <a:lnL cap="flat" cmpd="sng" w="10575">
                      <a:solidFill>
                        <a:srgbClr val="F3F3F3"/>
                      </a:solidFill>
                      <a:prstDash val="solid"/>
                      <a:round/>
                      <a:headEnd len="sm" w="sm" type="none"/>
                      <a:tailEnd len="sm" w="sm" type="none"/>
                    </a:lnL>
                    <a:lnR cap="flat" cmpd="sng" w="10575">
                      <a:solidFill>
                        <a:srgbClr val="F3F3F3"/>
                      </a:solidFill>
                      <a:prstDash val="solid"/>
                      <a:round/>
                      <a:headEnd len="sm" w="sm" type="none"/>
                      <a:tailEnd len="sm" w="sm" type="none"/>
                    </a:lnR>
                    <a:lnT cap="flat" cmpd="sng" w="10575">
                      <a:solidFill>
                        <a:srgbClr val="F3F3F3"/>
                      </a:solidFill>
                      <a:prstDash val="solid"/>
                      <a:round/>
                      <a:headEnd len="sm" w="sm" type="none"/>
                      <a:tailEnd len="sm" w="sm" type="none"/>
                    </a:lnT>
                    <a:lnB cap="flat" cmpd="sng" w="10575">
                      <a:solidFill>
                        <a:srgbClr val="F3F3F3"/>
                      </a:solidFill>
                      <a:prstDash val="solid"/>
                      <a:round/>
                      <a:headEnd len="sm" w="sm" type="none"/>
                      <a:tailEnd len="sm" w="sm" type="none"/>
                    </a:lnB>
                    <a:solidFill>
                      <a:srgbClr val="EFEFEF"/>
                    </a:solidFill>
                  </a:tcPr>
                </a:tc>
                <a:tc>
                  <a:txBody>
                    <a:bodyPr/>
                    <a:lstStyle/>
                    <a:p>
                      <a:pPr indent="0" lvl="0" marL="0" rtl="0" algn="r">
                        <a:lnSpc>
                          <a:spcPct val="115000"/>
                        </a:lnSpc>
                        <a:spcBef>
                          <a:spcPts val="0"/>
                        </a:spcBef>
                        <a:spcAft>
                          <a:spcPts val="0"/>
                        </a:spcAft>
                        <a:buNone/>
                      </a:pPr>
                      <a:r>
                        <a:rPr lang="en" sz="1000"/>
                        <a:t>POLYGON ((31.7234581283977 1.83297173912079, 3...</a:t>
                      </a:r>
                      <a:endParaRPr sz="1000"/>
                    </a:p>
                  </a:txBody>
                  <a:tcPr marT="19050" marB="19050" marR="28575" marL="28575">
                    <a:lnL cap="flat" cmpd="sng" w="10575">
                      <a:solidFill>
                        <a:srgbClr val="F3F3F3"/>
                      </a:solidFill>
                      <a:prstDash val="solid"/>
                      <a:round/>
                      <a:headEnd len="sm" w="sm" type="none"/>
                      <a:tailEnd len="sm" w="sm" type="none"/>
                    </a:lnL>
                    <a:lnR cap="flat" cmpd="sng" w="10575">
                      <a:solidFill>
                        <a:srgbClr val="F3F3F3"/>
                      </a:solidFill>
                      <a:prstDash val="solid"/>
                      <a:round/>
                      <a:headEnd len="sm" w="sm" type="none"/>
                      <a:tailEnd len="sm" w="sm" type="none"/>
                    </a:lnR>
                    <a:lnT cap="flat" cmpd="sng" w="10575">
                      <a:solidFill>
                        <a:srgbClr val="F3F3F3"/>
                      </a:solidFill>
                      <a:prstDash val="solid"/>
                      <a:round/>
                      <a:headEnd len="sm" w="sm" type="none"/>
                      <a:tailEnd len="sm" w="sm" type="none"/>
                    </a:lnT>
                    <a:lnB cap="flat" cmpd="sng" w="10575">
                      <a:solidFill>
                        <a:srgbClr val="F3F3F3"/>
                      </a:solidFill>
                      <a:prstDash val="solid"/>
                      <a:round/>
                      <a:headEnd len="sm" w="sm" type="none"/>
                      <a:tailEnd len="sm" w="sm" type="none"/>
                    </a:lnB>
                    <a:solidFill>
                      <a:srgbClr val="EFEFEF"/>
                    </a:solidFill>
                  </a:tcPr>
                </a:tc>
              </a:tr>
            </a:tbl>
          </a:graphicData>
        </a:graphic>
      </p:graphicFrame>
      <p:sp>
        <p:nvSpPr>
          <p:cNvPr id="167" name="Google Shape;167;p27"/>
          <p:cNvSpPr txBox="1"/>
          <p:nvPr>
            <p:ph idx="1" type="body"/>
          </p:nvPr>
        </p:nvSpPr>
        <p:spPr>
          <a:xfrm>
            <a:off x="311700" y="601675"/>
            <a:ext cx="2102400" cy="472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600">
                <a:latin typeface="Raleway"/>
                <a:ea typeface="Raleway"/>
                <a:cs typeface="Raleway"/>
                <a:sym typeface="Raleway"/>
              </a:rPr>
              <a:t>Current</a:t>
            </a:r>
            <a:endParaRPr sz="1600">
              <a:latin typeface="Raleway"/>
              <a:ea typeface="Raleway"/>
              <a:cs typeface="Raleway"/>
              <a:sym typeface="Raleway"/>
            </a:endParaRPr>
          </a:p>
        </p:txBody>
      </p:sp>
      <p:graphicFrame>
        <p:nvGraphicFramePr>
          <p:cNvPr id="168" name="Google Shape;168;p27"/>
          <p:cNvGraphicFramePr/>
          <p:nvPr/>
        </p:nvGraphicFramePr>
        <p:xfrm>
          <a:off x="311700" y="2491775"/>
          <a:ext cx="3000000" cy="3000000"/>
        </p:xfrm>
        <a:graphic>
          <a:graphicData uri="http://schemas.openxmlformats.org/drawingml/2006/table">
            <a:tbl>
              <a:tblPr>
                <a:noFill/>
                <a:tableStyleId>{1DDF0F80-3D1C-4D4C-8355-3D3C41C991DF}</a:tableStyleId>
              </a:tblPr>
              <a:tblGrid>
                <a:gridCol w="423950"/>
                <a:gridCol w="1207825"/>
                <a:gridCol w="1299475"/>
                <a:gridCol w="1356900"/>
                <a:gridCol w="733875"/>
                <a:gridCol w="733875"/>
              </a:tblGrid>
              <a:tr h="128025">
                <a:tc>
                  <a:txBody>
                    <a:bodyPr/>
                    <a:lstStyle/>
                    <a:p>
                      <a:pPr indent="0" lvl="0" marL="0" rtl="0" algn="l">
                        <a:lnSpc>
                          <a:spcPct val="115000"/>
                        </a:lnSpc>
                        <a:spcBef>
                          <a:spcPts val="0"/>
                        </a:spcBef>
                        <a:spcAft>
                          <a:spcPts val="0"/>
                        </a:spcAft>
                        <a:buNone/>
                      </a:pPr>
                      <a:r>
                        <a:rPr b="1" lang="en" sz="1000"/>
                        <a:t>id</a:t>
                      </a:r>
                      <a:endParaRPr b="1" sz="1000"/>
                    </a:p>
                  </a:txBody>
                  <a:tcPr marT="19050" marB="19050" marR="28575" marL="28575" anchor="b">
                    <a:lnL cap="flat" cmpd="sng" w="10575">
                      <a:solidFill>
                        <a:srgbClr val="F3F3F3"/>
                      </a:solidFill>
                      <a:prstDash val="solid"/>
                      <a:round/>
                      <a:headEnd len="sm" w="sm" type="none"/>
                      <a:tailEnd len="sm" w="sm" type="none"/>
                    </a:lnL>
                    <a:lnR cap="flat" cmpd="sng" w="10575">
                      <a:solidFill>
                        <a:srgbClr val="F3F3F3"/>
                      </a:solidFill>
                      <a:prstDash val="solid"/>
                      <a:round/>
                      <a:headEnd len="sm" w="sm" type="none"/>
                      <a:tailEnd len="sm" w="sm" type="none"/>
                    </a:lnR>
                    <a:lnT cap="flat" cmpd="sng" w="10575">
                      <a:solidFill>
                        <a:srgbClr val="F3F3F3"/>
                      </a:solidFill>
                      <a:prstDash val="solid"/>
                      <a:round/>
                      <a:headEnd len="sm" w="sm" type="none"/>
                      <a:tailEnd len="sm" w="sm" type="none"/>
                    </a:lnT>
                    <a:lnB cap="flat" cmpd="sng" w="10575">
                      <a:solidFill>
                        <a:srgbClr val="F3F3F3"/>
                      </a:solidFill>
                      <a:prstDash val="solid"/>
                      <a:round/>
                      <a:headEnd len="sm" w="sm" type="none"/>
                      <a:tailEnd len="sm" w="sm" type="none"/>
                    </a:lnB>
                    <a:solidFill>
                      <a:srgbClr val="399381"/>
                    </a:solidFill>
                  </a:tcPr>
                </a:tc>
                <a:tc>
                  <a:txBody>
                    <a:bodyPr/>
                    <a:lstStyle/>
                    <a:p>
                      <a:pPr indent="0" lvl="0" marL="0" rtl="0" algn="l">
                        <a:lnSpc>
                          <a:spcPct val="115000"/>
                        </a:lnSpc>
                        <a:spcBef>
                          <a:spcPts val="0"/>
                        </a:spcBef>
                        <a:spcAft>
                          <a:spcPts val="0"/>
                        </a:spcAft>
                        <a:buNone/>
                      </a:pPr>
                      <a:r>
                        <a:rPr b="1" lang="en" sz="1000"/>
                        <a:t>Duplicates</a:t>
                      </a:r>
                      <a:endParaRPr b="1" sz="1000"/>
                    </a:p>
                  </a:txBody>
                  <a:tcPr marT="19050" marB="19050" marR="28575" marL="28575" anchor="b">
                    <a:lnL cap="flat" cmpd="sng" w="10575">
                      <a:solidFill>
                        <a:srgbClr val="F3F3F3"/>
                      </a:solidFill>
                      <a:prstDash val="solid"/>
                      <a:round/>
                      <a:headEnd len="sm" w="sm" type="none"/>
                      <a:tailEnd len="sm" w="sm" type="none"/>
                    </a:lnL>
                    <a:lnR cap="flat" cmpd="sng" w="10575">
                      <a:solidFill>
                        <a:srgbClr val="F3F3F3"/>
                      </a:solidFill>
                      <a:prstDash val="solid"/>
                      <a:round/>
                      <a:headEnd len="sm" w="sm" type="none"/>
                      <a:tailEnd len="sm" w="sm" type="none"/>
                    </a:lnR>
                    <a:lnT cap="flat" cmpd="sng" w="10575">
                      <a:solidFill>
                        <a:srgbClr val="F3F3F3"/>
                      </a:solidFill>
                      <a:prstDash val="solid"/>
                      <a:round/>
                      <a:headEnd len="sm" w="sm" type="none"/>
                      <a:tailEnd len="sm" w="sm" type="none"/>
                    </a:lnT>
                    <a:lnB cap="flat" cmpd="sng" w="10575">
                      <a:solidFill>
                        <a:srgbClr val="F3F3F3"/>
                      </a:solidFill>
                      <a:prstDash val="solid"/>
                      <a:round/>
                      <a:headEnd len="sm" w="sm" type="none"/>
                      <a:tailEnd len="sm" w="sm" type="none"/>
                    </a:lnB>
                    <a:solidFill>
                      <a:srgbClr val="399381"/>
                    </a:solidFill>
                  </a:tcPr>
                </a:tc>
                <a:tc>
                  <a:txBody>
                    <a:bodyPr/>
                    <a:lstStyle/>
                    <a:p>
                      <a:pPr indent="0" lvl="0" marL="0" rtl="0" algn="l">
                        <a:lnSpc>
                          <a:spcPct val="115000"/>
                        </a:lnSpc>
                        <a:spcBef>
                          <a:spcPts val="0"/>
                        </a:spcBef>
                        <a:spcAft>
                          <a:spcPts val="0"/>
                        </a:spcAft>
                        <a:buNone/>
                      </a:pPr>
                      <a:r>
                        <a:rPr b="1" lang="en" sz="1000"/>
                        <a:t>Neighbours</a:t>
                      </a:r>
                      <a:endParaRPr b="1" sz="1000"/>
                    </a:p>
                  </a:txBody>
                  <a:tcPr marT="19050" marB="19050" marR="28575" marL="28575" anchor="b">
                    <a:lnL cap="flat" cmpd="sng" w="10575">
                      <a:solidFill>
                        <a:srgbClr val="F3F3F3"/>
                      </a:solidFill>
                      <a:prstDash val="solid"/>
                      <a:round/>
                      <a:headEnd len="sm" w="sm" type="none"/>
                      <a:tailEnd len="sm" w="sm" type="none"/>
                    </a:lnL>
                    <a:lnR cap="flat" cmpd="sng" w="10575">
                      <a:solidFill>
                        <a:srgbClr val="F3F3F3"/>
                      </a:solidFill>
                      <a:prstDash val="solid"/>
                      <a:round/>
                      <a:headEnd len="sm" w="sm" type="none"/>
                      <a:tailEnd len="sm" w="sm" type="none"/>
                    </a:lnR>
                    <a:lnT cap="flat" cmpd="sng" w="10575">
                      <a:solidFill>
                        <a:srgbClr val="F3F3F3"/>
                      </a:solidFill>
                      <a:prstDash val="solid"/>
                      <a:round/>
                      <a:headEnd len="sm" w="sm" type="none"/>
                      <a:tailEnd len="sm" w="sm" type="none"/>
                    </a:lnT>
                    <a:lnB cap="flat" cmpd="sng" w="10575">
                      <a:solidFill>
                        <a:srgbClr val="F3F3F3"/>
                      </a:solidFill>
                      <a:prstDash val="solid"/>
                      <a:round/>
                      <a:headEnd len="sm" w="sm" type="none"/>
                      <a:tailEnd len="sm" w="sm" type="none"/>
                    </a:lnB>
                    <a:solidFill>
                      <a:srgbClr val="399381"/>
                    </a:solidFill>
                  </a:tcPr>
                </a:tc>
                <a:tc>
                  <a:txBody>
                    <a:bodyPr/>
                    <a:lstStyle/>
                    <a:p>
                      <a:pPr indent="0" lvl="0" marL="0" rtl="0" algn="l">
                        <a:lnSpc>
                          <a:spcPct val="115000"/>
                        </a:lnSpc>
                        <a:spcBef>
                          <a:spcPts val="0"/>
                        </a:spcBef>
                        <a:spcAft>
                          <a:spcPts val="0"/>
                        </a:spcAft>
                        <a:buNone/>
                      </a:pPr>
                      <a:r>
                        <a:rPr b="1" lang="en" sz="1000"/>
                        <a:t>Latest Date Collected</a:t>
                      </a:r>
                      <a:endParaRPr b="1" sz="1000"/>
                    </a:p>
                  </a:txBody>
                  <a:tcPr marT="19050" marB="19050" marR="28575" marL="28575" anchor="b">
                    <a:lnL cap="flat" cmpd="sng" w="10575">
                      <a:solidFill>
                        <a:srgbClr val="F3F3F3"/>
                      </a:solidFill>
                      <a:prstDash val="solid"/>
                      <a:round/>
                      <a:headEnd len="sm" w="sm" type="none"/>
                      <a:tailEnd len="sm" w="sm" type="none"/>
                    </a:lnL>
                    <a:lnR cap="flat" cmpd="sng" w="10575">
                      <a:solidFill>
                        <a:srgbClr val="F3F3F3"/>
                      </a:solidFill>
                      <a:prstDash val="solid"/>
                      <a:round/>
                      <a:headEnd len="sm" w="sm" type="none"/>
                      <a:tailEnd len="sm" w="sm" type="none"/>
                    </a:lnR>
                    <a:lnT cap="flat" cmpd="sng" w="10575">
                      <a:solidFill>
                        <a:srgbClr val="F3F3F3"/>
                      </a:solidFill>
                      <a:prstDash val="solid"/>
                      <a:round/>
                      <a:headEnd len="sm" w="sm" type="none"/>
                      <a:tailEnd len="sm" w="sm" type="none"/>
                    </a:lnT>
                    <a:lnB cap="flat" cmpd="sng" w="10575">
                      <a:solidFill>
                        <a:srgbClr val="F3F3F3"/>
                      </a:solidFill>
                      <a:prstDash val="solid"/>
                      <a:round/>
                      <a:headEnd len="sm" w="sm" type="none"/>
                      <a:tailEnd len="sm" w="sm" type="none"/>
                    </a:lnB>
                    <a:solidFill>
                      <a:srgbClr val="399381"/>
                    </a:solidFill>
                  </a:tcPr>
                </a:tc>
                <a:tc>
                  <a:txBody>
                    <a:bodyPr/>
                    <a:lstStyle/>
                    <a:p>
                      <a:pPr indent="0" lvl="0" marL="0" rtl="0" algn="l">
                        <a:lnSpc>
                          <a:spcPct val="115000"/>
                        </a:lnSpc>
                        <a:spcBef>
                          <a:spcPts val="0"/>
                        </a:spcBef>
                        <a:spcAft>
                          <a:spcPts val="0"/>
                        </a:spcAft>
                        <a:buNone/>
                      </a:pPr>
                      <a:r>
                        <a:rPr b="1" lang="en" sz="1000"/>
                        <a:t>Primary</a:t>
                      </a:r>
                      <a:endParaRPr b="1" sz="1000"/>
                    </a:p>
                  </a:txBody>
                  <a:tcPr marT="19050" marB="19050" marR="28575" marL="28575" anchor="b">
                    <a:lnL cap="flat" cmpd="sng" w="10575">
                      <a:solidFill>
                        <a:srgbClr val="F3F3F3"/>
                      </a:solidFill>
                      <a:prstDash val="solid"/>
                      <a:round/>
                      <a:headEnd len="sm" w="sm" type="none"/>
                      <a:tailEnd len="sm" w="sm" type="none"/>
                    </a:lnL>
                    <a:lnR cap="flat" cmpd="sng" w="10575">
                      <a:solidFill>
                        <a:srgbClr val="F3F3F3"/>
                      </a:solidFill>
                      <a:prstDash val="solid"/>
                      <a:round/>
                      <a:headEnd len="sm" w="sm" type="none"/>
                      <a:tailEnd len="sm" w="sm" type="none"/>
                    </a:lnR>
                    <a:lnT cap="flat" cmpd="sng" w="10575">
                      <a:solidFill>
                        <a:srgbClr val="F3F3F3"/>
                      </a:solidFill>
                      <a:prstDash val="solid"/>
                      <a:round/>
                      <a:headEnd len="sm" w="sm" type="none"/>
                      <a:tailEnd len="sm" w="sm" type="none"/>
                    </a:lnT>
                    <a:lnB cap="flat" cmpd="sng" w="10575">
                      <a:solidFill>
                        <a:srgbClr val="F3F3F3"/>
                      </a:solidFill>
                      <a:prstDash val="solid"/>
                      <a:round/>
                      <a:headEnd len="sm" w="sm" type="none"/>
                      <a:tailEnd len="sm" w="sm" type="none"/>
                    </a:lnB>
                    <a:solidFill>
                      <a:srgbClr val="399381"/>
                    </a:solidFill>
                  </a:tcPr>
                </a:tc>
                <a:tc>
                  <a:txBody>
                    <a:bodyPr/>
                    <a:lstStyle/>
                    <a:p>
                      <a:pPr indent="0" lvl="0" marL="0" rtl="0" algn="l">
                        <a:lnSpc>
                          <a:spcPct val="115000"/>
                        </a:lnSpc>
                        <a:spcBef>
                          <a:spcPts val="0"/>
                        </a:spcBef>
                        <a:spcAft>
                          <a:spcPts val="0"/>
                        </a:spcAft>
                        <a:buNone/>
                      </a:pPr>
                      <a:r>
                        <a:rPr b="1" lang="en" sz="1000"/>
                        <a:t>Prev_ID</a:t>
                      </a:r>
                      <a:endParaRPr b="1" sz="1000"/>
                    </a:p>
                  </a:txBody>
                  <a:tcPr marT="19050" marB="19050" marR="28575" marL="28575" anchor="b">
                    <a:lnL cap="flat" cmpd="sng" w="10575">
                      <a:solidFill>
                        <a:srgbClr val="F3F3F3"/>
                      </a:solidFill>
                      <a:prstDash val="solid"/>
                      <a:round/>
                      <a:headEnd len="sm" w="sm" type="none"/>
                      <a:tailEnd len="sm" w="sm" type="none"/>
                    </a:lnL>
                    <a:lnR cap="flat" cmpd="sng" w="10575">
                      <a:solidFill>
                        <a:srgbClr val="F3F3F3"/>
                      </a:solidFill>
                      <a:prstDash val="solid"/>
                      <a:round/>
                      <a:headEnd len="sm" w="sm" type="none"/>
                      <a:tailEnd len="sm" w="sm" type="none"/>
                    </a:lnR>
                    <a:lnT cap="flat" cmpd="sng" w="10575">
                      <a:solidFill>
                        <a:srgbClr val="F3F3F3"/>
                      </a:solidFill>
                      <a:prstDash val="solid"/>
                      <a:round/>
                      <a:headEnd len="sm" w="sm" type="none"/>
                      <a:tailEnd len="sm" w="sm" type="none"/>
                    </a:lnT>
                    <a:lnB cap="flat" cmpd="sng" w="10575">
                      <a:solidFill>
                        <a:srgbClr val="F3F3F3"/>
                      </a:solidFill>
                      <a:prstDash val="solid"/>
                      <a:round/>
                      <a:headEnd len="sm" w="sm" type="none"/>
                      <a:tailEnd len="sm" w="sm" type="none"/>
                    </a:lnB>
                    <a:solidFill>
                      <a:srgbClr val="399381"/>
                    </a:solidFill>
                  </a:tcPr>
                </a:tc>
              </a:tr>
              <a:tr h="289600">
                <a:tc>
                  <a:txBody>
                    <a:bodyPr/>
                    <a:lstStyle/>
                    <a:p>
                      <a:pPr indent="0" lvl="0" marL="0" rtl="0" algn="l">
                        <a:lnSpc>
                          <a:spcPct val="115000"/>
                        </a:lnSpc>
                        <a:spcBef>
                          <a:spcPts val="0"/>
                        </a:spcBef>
                        <a:spcAft>
                          <a:spcPts val="0"/>
                        </a:spcAft>
                        <a:buNone/>
                      </a:pPr>
                      <a:r>
                        <a:rPr b="1" lang="en" sz="1000"/>
                        <a:t>12A</a:t>
                      </a:r>
                      <a:endParaRPr b="1" sz="1000"/>
                    </a:p>
                  </a:txBody>
                  <a:tcPr marT="19050" marB="19050" marR="28575" marL="28575">
                    <a:lnL cap="flat" cmpd="sng" w="10575">
                      <a:solidFill>
                        <a:srgbClr val="F3F3F3"/>
                      </a:solidFill>
                      <a:prstDash val="solid"/>
                      <a:round/>
                      <a:headEnd len="sm" w="sm" type="none"/>
                      <a:tailEnd len="sm" w="sm" type="none"/>
                    </a:lnL>
                    <a:lnR cap="flat" cmpd="sng" w="10575">
                      <a:solidFill>
                        <a:srgbClr val="F3F3F3"/>
                      </a:solidFill>
                      <a:prstDash val="solid"/>
                      <a:round/>
                      <a:headEnd len="sm" w="sm" type="none"/>
                      <a:tailEnd len="sm" w="sm" type="none"/>
                    </a:lnR>
                    <a:lnT cap="flat" cmpd="sng" w="10575">
                      <a:solidFill>
                        <a:srgbClr val="F3F3F3"/>
                      </a:solidFill>
                      <a:prstDash val="solid"/>
                      <a:round/>
                      <a:headEnd len="sm" w="sm" type="none"/>
                      <a:tailEnd len="sm" w="sm" type="none"/>
                    </a:lnT>
                    <a:lnB cap="flat" cmpd="sng" w="10575">
                      <a:solidFill>
                        <a:srgbClr val="F3F3F3"/>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en" sz="1000"/>
                        <a:t>12B, 13A, 14A, 15A, 17A, 18A, 19A</a:t>
                      </a:r>
                      <a:endParaRPr sz="1000"/>
                    </a:p>
                  </a:txBody>
                  <a:tcPr marT="19050" marB="19050" marR="28575" marL="28575">
                    <a:lnL cap="flat" cmpd="sng" w="10575">
                      <a:solidFill>
                        <a:srgbClr val="F3F3F3"/>
                      </a:solidFill>
                      <a:prstDash val="solid"/>
                      <a:round/>
                      <a:headEnd len="sm" w="sm" type="none"/>
                      <a:tailEnd len="sm" w="sm" type="none"/>
                    </a:lnL>
                    <a:lnR cap="flat" cmpd="sng" w="10575">
                      <a:solidFill>
                        <a:srgbClr val="F3F3F3"/>
                      </a:solidFill>
                      <a:prstDash val="solid"/>
                      <a:round/>
                      <a:headEnd len="sm" w="sm" type="none"/>
                      <a:tailEnd len="sm" w="sm" type="none"/>
                    </a:lnR>
                    <a:lnT cap="flat" cmpd="sng" w="10575">
                      <a:solidFill>
                        <a:srgbClr val="F3F3F3"/>
                      </a:solidFill>
                      <a:prstDash val="solid"/>
                      <a:round/>
                      <a:headEnd len="sm" w="sm" type="none"/>
                      <a:tailEnd len="sm" w="sm" type="none"/>
                    </a:lnT>
                    <a:lnB cap="flat" cmpd="sng" w="10575">
                      <a:solidFill>
                        <a:srgbClr val="F3F3F3"/>
                      </a:solidFill>
                      <a:prstDash val="solid"/>
                      <a:round/>
                      <a:headEnd len="sm" w="sm" type="none"/>
                      <a:tailEnd len="sm" w="sm" type="none"/>
                    </a:lnB>
                    <a:solidFill>
                      <a:srgbClr val="EFEFEF"/>
                    </a:solidFill>
                  </a:tcPr>
                </a:tc>
                <a:tc>
                  <a:txBody>
                    <a:bodyPr/>
                    <a:lstStyle/>
                    <a:p>
                      <a:pPr indent="0" lvl="0" marL="0" rtl="0" algn="r">
                        <a:lnSpc>
                          <a:spcPct val="115000"/>
                        </a:lnSpc>
                        <a:spcBef>
                          <a:spcPts val="0"/>
                        </a:spcBef>
                        <a:spcAft>
                          <a:spcPts val="0"/>
                        </a:spcAft>
                        <a:buNone/>
                      </a:pPr>
                      <a:r>
                        <a:rPr lang="en" sz="1000"/>
                        <a:t>13B, 14B, 15B, 17B, 18B, 19B, 9A, 10A</a:t>
                      </a:r>
                      <a:endParaRPr sz="1000"/>
                    </a:p>
                  </a:txBody>
                  <a:tcPr marT="19050" marB="19050" marR="28575" marL="28575">
                    <a:lnL cap="flat" cmpd="sng" w="10575">
                      <a:solidFill>
                        <a:srgbClr val="F3F3F3"/>
                      </a:solidFill>
                      <a:prstDash val="solid"/>
                      <a:round/>
                      <a:headEnd len="sm" w="sm" type="none"/>
                      <a:tailEnd len="sm" w="sm" type="none"/>
                    </a:lnL>
                    <a:lnR cap="flat" cmpd="sng" w="10575">
                      <a:solidFill>
                        <a:srgbClr val="F3F3F3"/>
                      </a:solidFill>
                      <a:prstDash val="solid"/>
                      <a:round/>
                      <a:headEnd len="sm" w="sm" type="none"/>
                      <a:tailEnd len="sm" w="sm" type="none"/>
                    </a:lnR>
                    <a:lnT cap="flat" cmpd="sng" w="10575">
                      <a:solidFill>
                        <a:srgbClr val="F3F3F3"/>
                      </a:solidFill>
                      <a:prstDash val="solid"/>
                      <a:round/>
                      <a:headEnd len="sm" w="sm" type="none"/>
                      <a:tailEnd len="sm" w="sm" type="none"/>
                    </a:lnT>
                    <a:lnB cap="flat" cmpd="sng" w="10575">
                      <a:solidFill>
                        <a:srgbClr val="F3F3F3"/>
                      </a:solidFill>
                      <a:prstDash val="solid"/>
                      <a:round/>
                      <a:headEnd len="sm" w="sm" type="none"/>
                      <a:tailEnd len="sm" w="sm" type="none"/>
                    </a:lnB>
                    <a:solidFill>
                      <a:srgbClr val="EFEFEF"/>
                    </a:solidFill>
                  </a:tcPr>
                </a:tc>
                <a:tc>
                  <a:txBody>
                    <a:bodyPr/>
                    <a:lstStyle/>
                    <a:p>
                      <a:pPr indent="0" lvl="0" marL="0" rtl="0" algn="r">
                        <a:lnSpc>
                          <a:spcPct val="115000"/>
                        </a:lnSpc>
                        <a:spcBef>
                          <a:spcPts val="0"/>
                        </a:spcBef>
                        <a:spcAft>
                          <a:spcPts val="0"/>
                        </a:spcAft>
                        <a:buNone/>
                      </a:pPr>
                      <a:r>
                        <a:rPr lang="en" sz="1000"/>
                        <a:t>1/1/2023 00:00:000</a:t>
                      </a:r>
                      <a:endParaRPr sz="1000"/>
                    </a:p>
                  </a:txBody>
                  <a:tcPr marT="19050" marB="19050" marR="28575" marL="28575">
                    <a:lnL cap="flat" cmpd="sng" w="10575">
                      <a:solidFill>
                        <a:srgbClr val="F3F3F3"/>
                      </a:solidFill>
                      <a:prstDash val="solid"/>
                      <a:round/>
                      <a:headEnd len="sm" w="sm" type="none"/>
                      <a:tailEnd len="sm" w="sm" type="none"/>
                    </a:lnL>
                    <a:lnR cap="flat" cmpd="sng" w="10575">
                      <a:solidFill>
                        <a:srgbClr val="F3F3F3"/>
                      </a:solidFill>
                      <a:prstDash val="solid"/>
                      <a:round/>
                      <a:headEnd len="sm" w="sm" type="none"/>
                      <a:tailEnd len="sm" w="sm" type="none"/>
                    </a:lnR>
                    <a:lnT cap="flat" cmpd="sng" w="10575">
                      <a:solidFill>
                        <a:srgbClr val="F3F3F3"/>
                      </a:solidFill>
                      <a:prstDash val="solid"/>
                      <a:round/>
                      <a:headEnd len="sm" w="sm" type="none"/>
                      <a:tailEnd len="sm" w="sm" type="none"/>
                    </a:lnT>
                    <a:lnB cap="flat" cmpd="sng" w="10575">
                      <a:solidFill>
                        <a:srgbClr val="F3F3F3"/>
                      </a:solidFill>
                      <a:prstDash val="solid"/>
                      <a:round/>
                      <a:headEnd len="sm" w="sm" type="none"/>
                      <a:tailEnd len="sm" w="sm" type="none"/>
                    </a:lnB>
                    <a:solidFill>
                      <a:srgbClr val="EFEFEF"/>
                    </a:solidFill>
                  </a:tcPr>
                </a:tc>
                <a:tc>
                  <a:txBody>
                    <a:bodyPr/>
                    <a:lstStyle/>
                    <a:p>
                      <a:pPr indent="0" lvl="0" marL="0" rtl="0" algn="r">
                        <a:lnSpc>
                          <a:spcPct val="115000"/>
                        </a:lnSpc>
                        <a:spcBef>
                          <a:spcPts val="0"/>
                        </a:spcBef>
                        <a:spcAft>
                          <a:spcPts val="0"/>
                        </a:spcAft>
                        <a:buNone/>
                      </a:pPr>
                      <a:r>
                        <a:rPr lang="en" sz="1000"/>
                        <a:t>1</a:t>
                      </a:r>
                      <a:endParaRPr sz="1000"/>
                    </a:p>
                  </a:txBody>
                  <a:tcPr marT="19050" marB="19050" marR="28575" marL="28575">
                    <a:lnL cap="flat" cmpd="sng" w="10575">
                      <a:solidFill>
                        <a:srgbClr val="F3F3F3"/>
                      </a:solidFill>
                      <a:prstDash val="solid"/>
                      <a:round/>
                      <a:headEnd len="sm" w="sm" type="none"/>
                      <a:tailEnd len="sm" w="sm" type="none"/>
                    </a:lnL>
                    <a:lnR cap="flat" cmpd="sng" w="10575">
                      <a:solidFill>
                        <a:srgbClr val="F3F3F3"/>
                      </a:solidFill>
                      <a:prstDash val="solid"/>
                      <a:round/>
                      <a:headEnd len="sm" w="sm" type="none"/>
                      <a:tailEnd len="sm" w="sm" type="none"/>
                    </a:lnR>
                    <a:lnT cap="flat" cmpd="sng" w="10575">
                      <a:solidFill>
                        <a:srgbClr val="F3F3F3"/>
                      </a:solidFill>
                      <a:prstDash val="solid"/>
                      <a:round/>
                      <a:headEnd len="sm" w="sm" type="none"/>
                      <a:tailEnd len="sm" w="sm" type="none"/>
                    </a:lnT>
                    <a:lnB cap="flat" cmpd="sng" w="10575">
                      <a:solidFill>
                        <a:srgbClr val="F3F3F3"/>
                      </a:solidFill>
                      <a:prstDash val="solid"/>
                      <a:round/>
                      <a:headEnd len="sm" w="sm" type="none"/>
                      <a:tailEnd len="sm" w="sm" type="none"/>
                    </a:lnB>
                    <a:solidFill>
                      <a:srgbClr val="EFEFEF"/>
                    </a:solidFill>
                  </a:tcPr>
                </a:tc>
                <a:tc>
                  <a:txBody>
                    <a:bodyPr/>
                    <a:lstStyle/>
                    <a:p>
                      <a:pPr indent="0" lvl="0" marL="0" rtl="0" algn="r">
                        <a:lnSpc>
                          <a:spcPct val="115000"/>
                        </a:lnSpc>
                        <a:spcBef>
                          <a:spcPts val="0"/>
                        </a:spcBef>
                        <a:spcAft>
                          <a:spcPts val="0"/>
                        </a:spcAft>
                        <a:buNone/>
                      </a:pPr>
                      <a:r>
                        <a:rPr lang="en" sz="1000"/>
                        <a:t>12</a:t>
                      </a:r>
                      <a:endParaRPr sz="1000"/>
                    </a:p>
                  </a:txBody>
                  <a:tcPr marT="19050" marB="19050" marR="28575" marL="28575">
                    <a:lnL cap="flat" cmpd="sng" w="10575">
                      <a:solidFill>
                        <a:srgbClr val="F3F3F3"/>
                      </a:solidFill>
                      <a:prstDash val="solid"/>
                      <a:round/>
                      <a:headEnd len="sm" w="sm" type="none"/>
                      <a:tailEnd len="sm" w="sm" type="none"/>
                    </a:lnL>
                    <a:lnR cap="flat" cmpd="sng" w="10575">
                      <a:solidFill>
                        <a:srgbClr val="F3F3F3"/>
                      </a:solidFill>
                      <a:prstDash val="solid"/>
                      <a:round/>
                      <a:headEnd len="sm" w="sm" type="none"/>
                      <a:tailEnd len="sm" w="sm" type="none"/>
                    </a:lnR>
                    <a:lnT cap="flat" cmpd="sng" w="10575">
                      <a:solidFill>
                        <a:srgbClr val="F3F3F3"/>
                      </a:solidFill>
                      <a:prstDash val="solid"/>
                      <a:round/>
                      <a:headEnd len="sm" w="sm" type="none"/>
                      <a:tailEnd len="sm" w="sm" type="none"/>
                    </a:lnT>
                    <a:lnB cap="flat" cmpd="sng" w="10575">
                      <a:solidFill>
                        <a:srgbClr val="F3F3F3"/>
                      </a:solidFill>
                      <a:prstDash val="solid"/>
                      <a:round/>
                      <a:headEnd len="sm" w="sm" type="none"/>
                      <a:tailEnd len="sm" w="sm" type="none"/>
                    </a:lnB>
                    <a:solidFill>
                      <a:srgbClr val="EFEFEF"/>
                    </a:solidFill>
                  </a:tcPr>
                </a:tc>
              </a:tr>
              <a:tr h="289600">
                <a:tc>
                  <a:txBody>
                    <a:bodyPr/>
                    <a:lstStyle/>
                    <a:p>
                      <a:pPr indent="0" lvl="0" marL="0" rtl="0" algn="l">
                        <a:lnSpc>
                          <a:spcPct val="115000"/>
                        </a:lnSpc>
                        <a:spcBef>
                          <a:spcPts val="0"/>
                        </a:spcBef>
                        <a:spcAft>
                          <a:spcPts val="0"/>
                        </a:spcAft>
                        <a:buNone/>
                      </a:pPr>
                      <a:r>
                        <a:rPr b="1" lang="en" sz="1000"/>
                        <a:t>12B</a:t>
                      </a:r>
                      <a:endParaRPr b="1" sz="1000"/>
                    </a:p>
                  </a:txBody>
                  <a:tcPr marT="19050" marB="19050" marR="28575" marL="28575">
                    <a:lnL cap="flat" cmpd="sng" w="10575">
                      <a:solidFill>
                        <a:srgbClr val="F3F3F3"/>
                      </a:solidFill>
                      <a:prstDash val="solid"/>
                      <a:round/>
                      <a:headEnd len="sm" w="sm" type="none"/>
                      <a:tailEnd len="sm" w="sm" type="none"/>
                    </a:lnL>
                    <a:lnR cap="flat" cmpd="sng" w="10575">
                      <a:solidFill>
                        <a:srgbClr val="F3F3F3"/>
                      </a:solidFill>
                      <a:prstDash val="solid"/>
                      <a:round/>
                      <a:headEnd len="sm" w="sm" type="none"/>
                      <a:tailEnd len="sm" w="sm" type="none"/>
                    </a:lnR>
                    <a:lnT cap="flat" cmpd="sng" w="10575">
                      <a:solidFill>
                        <a:srgbClr val="F3F3F3"/>
                      </a:solidFill>
                      <a:prstDash val="solid"/>
                      <a:round/>
                      <a:headEnd len="sm" w="sm" type="none"/>
                      <a:tailEnd len="sm" w="sm" type="none"/>
                    </a:lnT>
                    <a:lnB cap="flat" cmpd="sng" w="10575">
                      <a:solidFill>
                        <a:srgbClr val="F3F3F3"/>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en" sz="1000"/>
                        <a:t>9B, 10B</a:t>
                      </a:r>
                      <a:endParaRPr sz="1000"/>
                    </a:p>
                  </a:txBody>
                  <a:tcPr marT="19050" marB="19050" marR="28575" marL="28575">
                    <a:lnL cap="flat" cmpd="sng" w="10575">
                      <a:solidFill>
                        <a:srgbClr val="F3F3F3"/>
                      </a:solidFill>
                      <a:prstDash val="solid"/>
                      <a:round/>
                      <a:headEnd len="sm" w="sm" type="none"/>
                      <a:tailEnd len="sm" w="sm" type="none"/>
                    </a:lnL>
                    <a:lnR cap="flat" cmpd="sng" w="10575">
                      <a:solidFill>
                        <a:srgbClr val="F3F3F3"/>
                      </a:solidFill>
                      <a:prstDash val="solid"/>
                      <a:round/>
                      <a:headEnd len="sm" w="sm" type="none"/>
                      <a:tailEnd len="sm" w="sm" type="none"/>
                    </a:lnR>
                    <a:lnT cap="flat" cmpd="sng" w="10575">
                      <a:solidFill>
                        <a:srgbClr val="F3F3F3"/>
                      </a:solidFill>
                      <a:prstDash val="solid"/>
                      <a:round/>
                      <a:headEnd len="sm" w="sm" type="none"/>
                      <a:tailEnd len="sm" w="sm" type="none"/>
                    </a:lnT>
                    <a:lnB cap="flat" cmpd="sng" w="10575">
                      <a:solidFill>
                        <a:srgbClr val="F3F3F3"/>
                      </a:solidFill>
                      <a:prstDash val="solid"/>
                      <a:round/>
                      <a:headEnd len="sm" w="sm" type="none"/>
                      <a:tailEnd len="sm" w="sm" type="none"/>
                    </a:lnB>
                    <a:solidFill>
                      <a:srgbClr val="EFEFEF"/>
                    </a:solidFill>
                  </a:tcPr>
                </a:tc>
                <a:tc>
                  <a:txBody>
                    <a:bodyPr/>
                    <a:lstStyle/>
                    <a:p>
                      <a:pPr indent="0" lvl="0" marL="0" rtl="0" algn="r">
                        <a:lnSpc>
                          <a:spcPct val="115000"/>
                        </a:lnSpc>
                        <a:spcBef>
                          <a:spcPts val="0"/>
                        </a:spcBef>
                        <a:spcAft>
                          <a:spcPts val="0"/>
                        </a:spcAft>
                        <a:buNone/>
                      </a:pPr>
                      <a:r>
                        <a:rPr lang="en" sz="1000">
                          <a:solidFill>
                            <a:schemeClr val="dk1"/>
                          </a:solidFill>
                        </a:rPr>
                        <a:t>13B, 14B, 15B, 17B, 18B, 19B, 9A, 10A</a:t>
                      </a:r>
                      <a:endParaRPr sz="1000"/>
                    </a:p>
                  </a:txBody>
                  <a:tcPr marT="19050" marB="19050" marR="28575" marL="28575">
                    <a:lnL cap="flat" cmpd="sng" w="10575">
                      <a:solidFill>
                        <a:srgbClr val="F3F3F3"/>
                      </a:solidFill>
                      <a:prstDash val="solid"/>
                      <a:round/>
                      <a:headEnd len="sm" w="sm" type="none"/>
                      <a:tailEnd len="sm" w="sm" type="none"/>
                    </a:lnL>
                    <a:lnR cap="flat" cmpd="sng" w="10575">
                      <a:solidFill>
                        <a:srgbClr val="F3F3F3"/>
                      </a:solidFill>
                      <a:prstDash val="solid"/>
                      <a:round/>
                      <a:headEnd len="sm" w="sm" type="none"/>
                      <a:tailEnd len="sm" w="sm" type="none"/>
                    </a:lnR>
                    <a:lnT cap="flat" cmpd="sng" w="10575">
                      <a:solidFill>
                        <a:srgbClr val="F3F3F3"/>
                      </a:solidFill>
                      <a:prstDash val="solid"/>
                      <a:round/>
                      <a:headEnd len="sm" w="sm" type="none"/>
                      <a:tailEnd len="sm" w="sm" type="none"/>
                    </a:lnT>
                    <a:lnB cap="flat" cmpd="sng" w="10575">
                      <a:solidFill>
                        <a:srgbClr val="F3F3F3"/>
                      </a:solidFill>
                      <a:prstDash val="solid"/>
                      <a:round/>
                      <a:headEnd len="sm" w="sm" type="none"/>
                      <a:tailEnd len="sm" w="sm" type="none"/>
                    </a:lnB>
                    <a:solidFill>
                      <a:srgbClr val="EFEFEF"/>
                    </a:solidFill>
                  </a:tcPr>
                </a:tc>
                <a:tc>
                  <a:txBody>
                    <a:bodyPr/>
                    <a:lstStyle/>
                    <a:p>
                      <a:pPr indent="0" lvl="0" marL="0" rtl="0" algn="r">
                        <a:lnSpc>
                          <a:spcPct val="115000"/>
                        </a:lnSpc>
                        <a:spcBef>
                          <a:spcPts val="0"/>
                        </a:spcBef>
                        <a:spcAft>
                          <a:spcPts val="0"/>
                        </a:spcAft>
                        <a:buNone/>
                      </a:pPr>
                      <a:r>
                        <a:rPr lang="en" sz="1000">
                          <a:solidFill>
                            <a:schemeClr val="dk1"/>
                          </a:solidFill>
                        </a:rPr>
                        <a:t>1/1/2023 00:00:000</a:t>
                      </a:r>
                      <a:endParaRPr sz="1000"/>
                    </a:p>
                  </a:txBody>
                  <a:tcPr marT="19050" marB="19050" marR="28575" marL="28575">
                    <a:lnL cap="flat" cmpd="sng" w="10575">
                      <a:solidFill>
                        <a:srgbClr val="F3F3F3"/>
                      </a:solidFill>
                      <a:prstDash val="solid"/>
                      <a:round/>
                      <a:headEnd len="sm" w="sm" type="none"/>
                      <a:tailEnd len="sm" w="sm" type="none"/>
                    </a:lnL>
                    <a:lnR cap="flat" cmpd="sng" w="10575">
                      <a:solidFill>
                        <a:srgbClr val="F3F3F3"/>
                      </a:solidFill>
                      <a:prstDash val="solid"/>
                      <a:round/>
                      <a:headEnd len="sm" w="sm" type="none"/>
                      <a:tailEnd len="sm" w="sm" type="none"/>
                    </a:lnR>
                    <a:lnT cap="flat" cmpd="sng" w="10575">
                      <a:solidFill>
                        <a:srgbClr val="F3F3F3"/>
                      </a:solidFill>
                      <a:prstDash val="solid"/>
                      <a:round/>
                      <a:headEnd len="sm" w="sm" type="none"/>
                      <a:tailEnd len="sm" w="sm" type="none"/>
                    </a:lnT>
                    <a:lnB cap="flat" cmpd="sng" w="10575">
                      <a:solidFill>
                        <a:srgbClr val="F3F3F3"/>
                      </a:solidFill>
                      <a:prstDash val="solid"/>
                      <a:round/>
                      <a:headEnd len="sm" w="sm" type="none"/>
                      <a:tailEnd len="sm" w="sm" type="none"/>
                    </a:lnB>
                    <a:solidFill>
                      <a:srgbClr val="EFEFEF"/>
                    </a:solidFill>
                  </a:tcPr>
                </a:tc>
                <a:tc>
                  <a:txBody>
                    <a:bodyPr/>
                    <a:lstStyle/>
                    <a:p>
                      <a:pPr indent="0" lvl="0" marL="0" rtl="0" algn="r">
                        <a:lnSpc>
                          <a:spcPct val="115000"/>
                        </a:lnSpc>
                        <a:spcBef>
                          <a:spcPts val="0"/>
                        </a:spcBef>
                        <a:spcAft>
                          <a:spcPts val="0"/>
                        </a:spcAft>
                        <a:buNone/>
                      </a:pPr>
                      <a:r>
                        <a:rPr lang="en" sz="1000">
                          <a:solidFill>
                            <a:schemeClr val="dk1"/>
                          </a:solidFill>
                        </a:rPr>
                        <a:t>0</a:t>
                      </a:r>
                      <a:endParaRPr sz="1000">
                        <a:solidFill>
                          <a:schemeClr val="dk1"/>
                        </a:solidFill>
                      </a:endParaRPr>
                    </a:p>
                  </a:txBody>
                  <a:tcPr marT="19050" marB="19050" marR="28575" marL="28575">
                    <a:lnL cap="flat" cmpd="sng" w="10575">
                      <a:solidFill>
                        <a:srgbClr val="F3F3F3"/>
                      </a:solidFill>
                      <a:prstDash val="solid"/>
                      <a:round/>
                      <a:headEnd len="sm" w="sm" type="none"/>
                      <a:tailEnd len="sm" w="sm" type="none"/>
                    </a:lnL>
                    <a:lnR cap="flat" cmpd="sng" w="10575">
                      <a:solidFill>
                        <a:srgbClr val="F3F3F3"/>
                      </a:solidFill>
                      <a:prstDash val="solid"/>
                      <a:round/>
                      <a:headEnd len="sm" w="sm" type="none"/>
                      <a:tailEnd len="sm" w="sm" type="none"/>
                    </a:lnR>
                    <a:lnT cap="flat" cmpd="sng" w="10575">
                      <a:solidFill>
                        <a:srgbClr val="F3F3F3"/>
                      </a:solidFill>
                      <a:prstDash val="solid"/>
                      <a:round/>
                      <a:headEnd len="sm" w="sm" type="none"/>
                      <a:tailEnd len="sm" w="sm" type="none"/>
                    </a:lnT>
                    <a:lnB cap="flat" cmpd="sng" w="10575">
                      <a:solidFill>
                        <a:srgbClr val="F3F3F3"/>
                      </a:solidFill>
                      <a:prstDash val="solid"/>
                      <a:round/>
                      <a:headEnd len="sm" w="sm" type="none"/>
                      <a:tailEnd len="sm" w="sm" type="none"/>
                    </a:lnB>
                    <a:solidFill>
                      <a:srgbClr val="EFEFEF"/>
                    </a:solidFill>
                  </a:tcPr>
                </a:tc>
                <a:tc>
                  <a:txBody>
                    <a:bodyPr/>
                    <a:lstStyle/>
                    <a:p>
                      <a:pPr indent="0" lvl="0" marL="0" rtl="0" algn="r">
                        <a:lnSpc>
                          <a:spcPct val="115000"/>
                        </a:lnSpc>
                        <a:spcBef>
                          <a:spcPts val="0"/>
                        </a:spcBef>
                        <a:spcAft>
                          <a:spcPts val="0"/>
                        </a:spcAft>
                        <a:buNone/>
                      </a:pPr>
                      <a:r>
                        <a:rPr lang="en" sz="1000">
                          <a:solidFill>
                            <a:schemeClr val="dk1"/>
                          </a:solidFill>
                        </a:rPr>
                        <a:t>12</a:t>
                      </a:r>
                      <a:endParaRPr sz="1000">
                        <a:solidFill>
                          <a:schemeClr val="dk1"/>
                        </a:solidFill>
                      </a:endParaRPr>
                    </a:p>
                  </a:txBody>
                  <a:tcPr marT="19050" marB="19050" marR="28575" marL="28575">
                    <a:lnL cap="flat" cmpd="sng" w="10575">
                      <a:solidFill>
                        <a:srgbClr val="F3F3F3"/>
                      </a:solidFill>
                      <a:prstDash val="solid"/>
                      <a:round/>
                      <a:headEnd len="sm" w="sm" type="none"/>
                      <a:tailEnd len="sm" w="sm" type="none"/>
                    </a:lnL>
                    <a:lnR cap="flat" cmpd="sng" w="10575">
                      <a:solidFill>
                        <a:srgbClr val="F3F3F3"/>
                      </a:solidFill>
                      <a:prstDash val="solid"/>
                      <a:round/>
                      <a:headEnd len="sm" w="sm" type="none"/>
                      <a:tailEnd len="sm" w="sm" type="none"/>
                    </a:lnR>
                    <a:lnT cap="flat" cmpd="sng" w="10575">
                      <a:solidFill>
                        <a:srgbClr val="F3F3F3"/>
                      </a:solidFill>
                      <a:prstDash val="solid"/>
                      <a:round/>
                      <a:headEnd len="sm" w="sm" type="none"/>
                      <a:tailEnd len="sm" w="sm" type="none"/>
                    </a:lnT>
                    <a:lnB cap="flat" cmpd="sng" w="10575">
                      <a:solidFill>
                        <a:srgbClr val="F3F3F3"/>
                      </a:solidFill>
                      <a:prstDash val="solid"/>
                      <a:round/>
                      <a:headEnd len="sm" w="sm" type="none"/>
                      <a:tailEnd len="sm" w="sm" type="none"/>
                    </a:lnB>
                    <a:solidFill>
                      <a:srgbClr val="EFEFEF"/>
                    </a:solidFill>
                  </a:tcPr>
                </a:tc>
              </a:tr>
            </a:tbl>
          </a:graphicData>
        </a:graphic>
      </p:graphicFrame>
      <p:sp>
        <p:nvSpPr>
          <p:cNvPr id="169" name="Google Shape;169;p27"/>
          <p:cNvSpPr txBox="1"/>
          <p:nvPr>
            <p:ph idx="1" type="body"/>
          </p:nvPr>
        </p:nvSpPr>
        <p:spPr>
          <a:xfrm>
            <a:off x="311750" y="1664425"/>
            <a:ext cx="4818300" cy="827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600">
                <a:latin typeface="Raleway"/>
                <a:ea typeface="Raleway"/>
                <a:cs typeface="Raleway"/>
                <a:sym typeface="Raleway"/>
              </a:rPr>
              <a:t>Proposed</a:t>
            </a:r>
            <a:endParaRPr b="1" sz="1600">
              <a:latin typeface="Raleway"/>
              <a:ea typeface="Raleway"/>
              <a:cs typeface="Raleway"/>
              <a:sym typeface="Raleway"/>
            </a:endParaRPr>
          </a:p>
          <a:p>
            <a:pPr indent="0" lvl="0" marL="0" rtl="0" algn="l">
              <a:lnSpc>
                <a:spcPct val="100000"/>
              </a:lnSpc>
              <a:spcBef>
                <a:spcPts val="0"/>
              </a:spcBef>
              <a:spcAft>
                <a:spcPts val="0"/>
              </a:spcAft>
              <a:buNone/>
            </a:pPr>
            <a:r>
              <a:rPr lang="en" sz="1200">
                <a:latin typeface="Raleway"/>
                <a:ea typeface="Raleway"/>
                <a:cs typeface="Raleway"/>
                <a:sym typeface="Raleway"/>
              </a:rPr>
              <a:t>Using the </a:t>
            </a:r>
            <a:r>
              <a:rPr b="1" lang="en" sz="1200">
                <a:latin typeface="Raleway"/>
                <a:ea typeface="Raleway"/>
                <a:cs typeface="Raleway"/>
                <a:sym typeface="Raleway"/>
              </a:rPr>
              <a:t>existing </a:t>
            </a:r>
            <a:r>
              <a:rPr lang="en" sz="1200">
                <a:latin typeface="Raleway"/>
                <a:ea typeface="Raleway"/>
                <a:cs typeface="Raleway"/>
                <a:sym typeface="Raleway"/>
              </a:rPr>
              <a:t>data collection process, create a set of unique identifiers based on date of collection and their duplicates</a:t>
            </a:r>
            <a:endParaRPr sz="1200">
              <a:latin typeface="Raleway"/>
              <a:ea typeface="Raleway"/>
              <a:cs typeface="Raleway"/>
              <a:sym typeface="Raleway"/>
            </a:endParaRPr>
          </a:p>
        </p:txBody>
      </p:sp>
      <p:sp>
        <p:nvSpPr>
          <p:cNvPr id="170" name="Google Shape;170;p27"/>
          <p:cNvSpPr txBox="1"/>
          <p:nvPr>
            <p:ph idx="1" type="body"/>
          </p:nvPr>
        </p:nvSpPr>
        <p:spPr>
          <a:xfrm>
            <a:off x="311750" y="3599375"/>
            <a:ext cx="8375100" cy="14130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en" sz="1200">
                <a:latin typeface="Raleway"/>
                <a:ea typeface="Raleway"/>
                <a:cs typeface="Raleway"/>
                <a:sym typeface="Raleway"/>
              </a:rPr>
              <a:t>- This doesn’t exactly solve the problem - we still don’t know why we have so many duplicates. But we can create a graph to build a representation of “who is who in the zoo” and assign unique identifiers for duplicates that temporarily address the problem (</a:t>
            </a:r>
            <a:r>
              <a:rPr b="1" lang="en" sz="1200">
                <a:latin typeface="Raleway"/>
                <a:ea typeface="Raleway"/>
                <a:cs typeface="Raleway"/>
                <a:sym typeface="Raleway"/>
              </a:rPr>
              <a:t>Data Transformation Improvemen</a:t>
            </a:r>
            <a:r>
              <a:rPr lang="en" sz="1200">
                <a:latin typeface="Raleway"/>
                <a:ea typeface="Raleway"/>
                <a:cs typeface="Raleway"/>
                <a:sym typeface="Raleway"/>
              </a:rPr>
              <a:t>t)</a:t>
            </a:r>
            <a:endParaRPr sz="1200">
              <a:latin typeface="Raleway"/>
              <a:ea typeface="Raleway"/>
              <a:cs typeface="Raleway"/>
              <a:sym typeface="Raleway"/>
            </a:endParaRPr>
          </a:p>
          <a:p>
            <a:pPr indent="0" lvl="0" marL="0" rtl="0" algn="l">
              <a:lnSpc>
                <a:spcPct val="100000"/>
              </a:lnSpc>
              <a:spcBef>
                <a:spcPts val="0"/>
              </a:spcBef>
              <a:spcAft>
                <a:spcPts val="0"/>
              </a:spcAft>
              <a:buNone/>
            </a:pPr>
            <a:r>
              <a:t/>
            </a:r>
            <a:endParaRPr sz="1200">
              <a:latin typeface="Raleway"/>
              <a:ea typeface="Raleway"/>
              <a:cs typeface="Raleway"/>
              <a:sym typeface="Raleway"/>
            </a:endParaRPr>
          </a:p>
          <a:p>
            <a:pPr indent="0" lvl="0" marL="0" rtl="0" algn="l">
              <a:lnSpc>
                <a:spcPct val="100000"/>
              </a:lnSpc>
              <a:spcBef>
                <a:spcPts val="0"/>
              </a:spcBef>
              <a:spcAft>
                <a:spcPts val="0"/>
              </a:spcAft>
              <a:buNone/>
            </a:pPr>
            <a:r>
              <a:rPr lang="en" sz="1200">
                <a:latin typeface="Raleway"/>
                <a:ea typeface="Raleway"/>
                <a:cs typeface="Raleway"/>
                <a:sym typeface="Raleway"/>
              </a:rPr>
              <a:t>- It would be much more thorough to identify how these duplicates occur. Are they an update of existing parcels of land or are they neighbours? Through this classification, we can determine which “duplicate” to use moving forward as the “primary” (</a:t>
            </a:r>
            <a:r>
              <a:rPr b="1" lang="en" sz="1200">
                <a:latin typeface="Raleway"/>
                <a:ea typeface="Raleway"/>
                <a:cs typeface="Raleway"/>
                <a:sym typeface="Raleway"/>
              </a:rPr>
              <a:t>Data Extraction Improvement</a:t>
            </a:r>
            <a:r>
              <a:rPr lang="en" sz="1200">
                <a:latin typeface="Raleway"/>
                <a:ea typeface="Raleway"/>
                <a:cs typeface="Raleway"/>
                <a:sym typeface="Raleway"/>
              </a:rPr>
              <a:t>)</a:t>
            </a:r>
            <a:endParaRPr sz="1200">
              <a:latin typeface="Raleway"/>
              <a:ea typeface="Raleway"/>
              <a:cs typeface="Raleway"/>
              <a:sym typeface="Raleway"/>
            </a:endParaRPr>
          </a:p>
        </p:txBody>
      </p:sp>
      <p:sp>
        <p:nvSpPr>
          <p:cNvPr id="171" name="Google Shape;171;p27"/>
          <p:cNvSpPr/>
          <p:nvPr/>
        </p:nvSpPr>
        <p:spPr>
          <a:xfrm>
            <a:off x="6278175" y="852763"/>
            <a:ext cx="1399700" cy="1032775"/>
          </a:xfrm>
          <a:prstGeom prst="flowChartMagneticDisk">
            <a:avLst/>
          </a:prstGeom>
          <a:solidFill>
            <a:srgbClr val="39938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aleway"/>
                <a:ea typeface="Raleway"/>
                <a:cs typeface="Raleway"/>
                <a:sym typeface="Raleway"/>
              </a:rPr>
              <a:t>Current Table</a:t>
            </a:r>
            <a:endParaRPr b="1">
              <a:latin typeface="Raleway"/>
              <a:ea typeface="Raleway"/>
              <a:cs typeface="Raleway"/>
              <a:sym typeface="Raleway"/>
            </a:endParaRPr>
          </a:p>
        </p:txBody>
      </p:sp>
      <p:sp>
        <p:nvSpPr>
          <p:cNvPr id="172" name="Google Shape;172;p27"/>
          <p:cNvSpPr/>
          <p:nvPr/>
        </p:nvSpPr>
        <p:spPr>
          <a:xfrm>
            <a:off x="6278175" y="2461150"/>
            <a:ext cx="1399700" cy="1032775"/>
          </a:xfrm>
          <a:prstGeom prst="flowChartMagneticDisk">
            <a:avLst/>
          </a:prstGeom>
          <a:solidFill>
            <a:srgbClr val="39938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aleway"/>
                <a:ea typeface="Raleway"/>
                <a:cs typeface="Raleway"/>
                <a:sym typeface="Raleway"/>
              </a:rPr>
              <a:t>Proposed Table</a:t>
            </a:r>
            <a:endParaRPr b="1">
              <a:latin typeface="Raleway"/>
              <a:ea typeface="Raleway"/>
              <a:cs typeface="Raleway"/>
              <a:sym typeface="Raleway"/>
            </a:endParaRPr>
          </a:p>
        </p:txBody>
      </p:sp>
      <p:cxnSp>
        <p:nvCxnSpPr>
          <p:cNvPr id="173" name="Google Shape;173;p27"/>
          <p:cNvCxnSpPr>
            <a:stCxn id="171" idx="4"/>
            <a:endCxn id="172" idx="4"/>
          </p:cNvCxnSpPr>
          <p:nvPr/>
        </p:nvCxnSpPr>
        <p:spPr>
          <a:xfrm>
            <a:off x="7677875" y="1369150"/>
            <a:ext cx="600" cy="1608300"/>
          </a:xfrm>
          <a:prstGeom prst="bentConnector3">
            <a:avLst>
              <a:gd fmla="val 39687500" name="adj1"/>
            </a:avLst>
          </a:prstGeom>
          <a:noFill/>
          <a:ln cap="flat" cmpd="sng" w="9525">
            <a:solidFill>
              <a:schemeClr val="dk2"/>
            </a:solidFill>
            <a:prstDash val="solid"/>
            <a:round/>
            <a:headEnd len="med" w="med" type="none"/>
            <a:tailEnd len="med" w="med" type="none"/>
          </a:ln>
        </p:spPr>
      </p:cxnSp>
      <p:sp>
        <p:nvSpPr>
          <p:cNvPr id="174" name="Google Shape;174;p27"/>
          <p:cNvSpPr txBox="1"/>
          <p:nvPr/>
        </p:nvSpPr>
        <p:spPr>
          <a:xfrm>
            <a:off x="7916000" y="2003950"/>
            <a:ext cx="1201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aleway"/>
                <a:ea typeface="Raleway"/>
                <a:cs typeface="Raleway"/>
                <a:sym typeface="Raleway"/>
              </a:rPr>
              <a:t>id = prev_id</a:t>
            </a:r>
            <a:endParaRPr sz="1000">
              <a:latin typeface="Raleway"/>
              <a:ea typeface="Raleway"/>
              <a:cs typeface="Raleway"/>
              <a:sym typeface="Raleway"/>
            </a:endParaRPr>
          </a:p>
        </p:txBody>
      </p:sp>
      <p:sp>
        <p:nvSpPr>
          <p:cNvPr id="175" name="Google Shape;175;p27"/>
          <p:cNvSpPr txBox="1"/>
          <p:nvPr>
            <p:ph type="title"/>
          </p:nvPr>
        </p:nvSpPr>
        <p:spPr>
          <a:xfrm>
            <a:off x="311700" y="101775"/>
            <a:ext cx="9013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120" u="sng">
                <a:solidFill>
                  <a:srgbClr val="034739"/>
                </a:solidFill>
                <a:latin typeface="Raleway"/>
                <a:ea typeface="Raleway"/>
                <a:cs typeface="Raleway"/>
                <a:sym typeface="Raleway"/>
              </a:rPr>
              <a:t>Solution: Focus on Improving Data Extraction and Transformation</a:t>
            </a:r>
            <a:endParaRPr b="1" sz="2120" u="sng">
              <a:solidFill>
                <a:srgbClr val="034739"/>
              </a:solidFill>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101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920" u="sng">
                <a:solidFill>
                  <a:srgbClr val="034739"/>
                </a:solidFill>
                <a:latin typeface="Raleway"/>
                <a:ea typeface="Raleway"/>
                <a:cs typeface="Raleway"/>
                <a:sym typeface="Raleway"/>
              </a:rPr>
              <a:t>Executive Summary</a:t>
            </a:r>
            <a:endParaRPr b="1" sz="2920" u="sng">
              <a:solidFill>
                <a:srgbClr val="034739"/>
              </a:solidFill>
              <a:latin typeface="Raleway"/>
              <a:ea typeface="Raleway"/>
              <a:cs typeface="Raleway"/>
              <a:sym typeface="Raleway"/>
            </a:endParaRPr>
          </a:p>
        </p:txBody>
      </p:sp>
      <p:sp>
        <p:nvSpPr>
          <p:cNvPr id="61" name="Google Shape;61;p14"/>
          <p:cNvSpPr txBox="1"/>
          <p:nvPr/>
        </p:nvSpPr>
        <p:spPr>
          <a:xfrm>
            <a:off x="4929000" y="674475"/>
            <a:ext cx="4062900" cy="430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u="sng">
                <a:solidFill>
                  <a:schemeClr val="dk2"/>
                </a:solidFill>
                <a:latin typeface="Raleway"/>
                <a:ea typeface="Raleway"/>
                <a:cs typeface="Raleway"/>
                <a:sym typeface="Raleway"/>
              </a:rPr>
              <a:t>Recommendation</a:t>
            </a:r>
            <a:r>
              <a:rPr b="1" lang="en" sz="1600">
                <a:solidFill>
                  <a:schemeClr val="dk2"/>
                </a:solidFill>
                <a:latin typeface="Raleway"/>
                <a:ea typeface="Raleway"/>
                <a:cs typeface="Raleway"/>
                <a:sym typeface="Raleway"/>
              </a:rPr>
              <a:t>:</a:t>
            </a:r>
            <a:endParaRPr b="1" sz="1600">
              <a:solidFill>
                <a:schemeClr val="dk2"/>
              </a:solidFill>
              <a:latin typeface="Raleway"/>
              <a:ea typeface="Raleway"/>
              <a:cs typeface="Raleway"/>
              <a:sym typeface="Raleway"/>
            </a:endParaRPr>
          </a:p>
          <a:p>
            <a:pPr indent="-304800" lvl="0" marL="457200" rtl="0" algn="l">
              <a:spcBef>
                <a:spcPts val="0"/>
              </a:spcBef>
              <a:spcAft>
                <a:spcPts val="0"/>
              </a:spcAft>
              <a:buClr>
                <a:schemeClr val="dk2"/>
              </a:buClr>
              <a:buSzPts val="1200"/>
              <a:buFont typeface="Raleway"/>
              <a:buAutoNum type="arabicPeriod"/>
            </a:pPr>
            <a:r>
              <a:rPr lang="en" sz="1200">
                <a:solidFill>
                  <a:schemeClr val="dk2"/>
                </a:solidFill>
                <a:latin typeface="Raleway"/>
                <a:ea typeface="Raleway"/>
                <a:cs typeface="Raleway"/>
                <a:sym typeface="Raleway"/>
              </a:rPr>
              <a:t>Restructure the process of data transformation to include a unique key identifier for each land parcel</a:t>
            </a:r>
            <a:endParaRPr sz="1200">
              <a:solidFill>
                <a:schemeClr val="dk2"/>
              </a:solidFill>
              <a:latin typeface="Raleway"/>
              <a:ea typeface="Raleway"/>
              <a:cs typeface="Raleway"/>
              <a:sym typeface="Raleway"/>
            </a:endParaRPr>
          </a:p>
          <a:p>
            <a:pPr indent="-304800" lvl="0" marL="457200" rtl="0" algn="l">
              <a:spcBef>
                <a:spcPts val="0"/>
              </a:spcBef>
              <a:spcAft>
                <a:spcPts val="0"/>
              </a:spcAft>
              <a:buClr>
                <a:schemeClr val="dk2"/>
              </a:buClr>
              <a:buSzPts val="1200"/>
              <a:buFont typeface="Raleway"/>
              <a:buAutoNum type="arabicPeriod"/>
            </a:pPr>
            <a:r>
              <a:rPr lang="en" sz="1200">
                <a:solidFill>
                  <a:schemeClr val="dk2"/>
                </a:solidFill>
                <a:latin typeface="Raleway"/>
                <a:ea typeface="Raleway"/>
                <a:cs typeface="Raleway"/>
                <a:sym typeface="Raleway"/>
              </a:rPr>
              <a:t>Create a classification process to implement new tooling that flags new parcel data with </a:t>
            </a:r>
            <a:r>
              <a:rPr b="1" lang="en" sz="1200">
                <a:solidFill>
                  <a:schemeClr val="dk2"/>
                </a:solidFill>
                <a:latin typeface="Raleway"/>
                <a:ea typeface="Raleway"/>
                <a:cs typeface="Raleway"/>
                <a:sym typeface="Raleway"/>
              </a:rPr>
              <a:t>&gt;20% overlapped area</a:t>
            </a:r>
            <a:r>
              <a:rPr lang="en" sz="1200">
                <a:solidFill>
                  <a:schemeClr val="dk2"/>
                </a:solidFill>
                <a:latin typeface="Raleway"/>
                <a:ea typeface="Raleway"/>
                <a:cs typeface="Raleway"/>
                <a:sym typeface="Raleway"/>
              </a:rPr>
              <a:t> vs. existing parcels</a:t>
            </a:r>
            <a:endParaRPr sz="1200">
              <a:solidFill>
                <a:schemeClr val="dk2"/>
              </a:solidFill>
              <a:latin typeface="Raleway"/>
              <a:ea typeface="Raleway"/>
              <a:cs typeface="Raleway"/>
              <a:sym typeface="Raleway"/>
            </a:endParaRPr>
          </a:p>
          <a:p>
            <a:pPr indent="0" lvl="0" marL="0" rtl="0" algn="l">
              <a:spcBef>
                <a:spcPts val="0"/>
              </a:spcBef>
              <a:spcAft>
                <a:spcPts val="0"/>
              </a:spcAft>
              <a:buNone/>
            </a:pPr>
            <a:r>
              <a:t/>
            </a:r>
            <a:endParaRPr>
              <a:solidFill>
                <a:schemeClr val="dk2"/>
              </a:solidFill>
              <a:latin typeface="Raleway"/>
              <a:ea typeface="Raleway"/>
              <a:cs typeface="Raleway"/>
              <a:sym typeface="Raleway"/>
            </a:endParaRPr>
          </a:p>
          <a:p>
            <a:pPr indent="0" lvl="0" marL="0" rtl="0" algn="l">
              <a:spcBef>
                <a:spcPts val="0"/>
              </a:spcBef>
              <a:spcAft>
                <a:spcPts val="0"/>
              </a:spcAft>
              <a:buNone/>
            </a:pPr>
            <a:r>
              <a:rPr b="1" lang="en" sz="1600" u="sng">
                <a:solidFill>
                  <a:schemeClr val="dk2"/>
                </a:solidFill>
                <a:latin typeface="Raleway"/>
                <a:ea typeface="Raleway"/>
                <a:cs typeface="Raleway"/>
                <a:sym typeface="Raleway"/>
              </a:rPr>
              <a:t>Risks:</a:t>
            </a:r>
            <a:r>
              <a:rPr lang="en" sz="1600" u="sng">
                <a:solidFill>
                  <a:schemeClr val="dk2"/>
                </a:solidFill>
                <a:latin typeface="Raleway"/>
                <a:ea typeface="Raleway"/>
                <a:cs typeface="Raleway"/>
                <a:sym typeface="Raleway"/>
              </a:rPr>
              <a:t> </a:t>
            </a:r>
            <a:endParaRPr sz="1600" u="sng">
              <a:solidFill>
                <a:schemeClr val="dk2"/>
              </a:solidFill>
              <a:latin typeface="Raleway"/>
              <a:ea typeface="Raleway"/>
              <a:cs typeface="Raleway"/>
              <a:sym typeface="Raleway"/>
            </a:endParaRPr>
          </a:p>
          <a:p>
            <a:pPr indent="0" lvl="0" marL="0" rtl="0" algn="l">
              <a:spcBef>
                <a:spcPts val="0"/>
              </a:spcBef>
              <a:spcAft>
                <a:spcPts val="0"/>
              </a:spcAft>
              <a:buNone/>
            </a:pPr>
            <a:r>
              <a:rPr lang="en" sz="1200">
                <a:solidFill>
                  <a:schemeClr val="dk2"/>
                </a:solidFill>
                <a:latin typeface="Raleway"/>
                <a:ea typeface="Raleway"/>
                <a:cs typeface="Raleway"/>
                <a:sym typeface="Raleway"/>
              </a:rPr>
              <a:t>- Doesn’t exactly fix the core problem of duplicate data occurring in the data collection process, need more details from project team to investigate the issue</a:t>
            </a:r>
            <a:endParaRPr sz="1200">
              <a:solidFill>
                <a:schemeClr val="dk2"/>
              </a:solidFill>
              <a:latin typeface="Raleway"/>
              <a:ea typeface="Raleway"/>
              <a:cs typeface="Raleway"/>
              <a:sym typeface="Raleway"/>
            </a:endParaRPr>
          </a:p>
          <a:p>
            <a:pPr indent="0" lvl="0" marL="0" rtl="0" algn="l">
              <a:spcBef>
                <a:spcPts val="0"/>
              </a:spcBef>
              <a:spcAft>
                <a:spcPts val="0"/>
              </a:spcAft>
              <a:buNone/>
            </a:pPr>
            <a:r>
              <a:rPr lang="en" sz="1200">
                <a:solidFill>
                  <a:schemeClr val="dk2"/>
                </a:solidFill>
                <a:latin typeface="Raleway"/>
                <a:ea typeface="Raleway"/>
                <a:cs typeface="Raleway"/>
                <a:sym typeface="Raleway"/>
              </a:rPr>
              <a:t>- Inherent assumption that Parcel A is not always equivalent to Parcel B</a:t>
            </a:r>
            <a:endParaRPr sz="1200">
              <a:solidFill>
                <a:schemeClr val="dk2"/>
              </a:solidFill>
              <a:latin typeface="Raleway"/>
              <a:ea typeface="Raleway"/>
              <a:cs typeface="Raleway"/>
              <a:sym typeface="Raleway"/>
            </a:endParaRPr>
          </a:p>
          <a:p>
            <a:pPr indent="0" lvl="0" marL="0" rtl="0" algn="l">
              <a:spcBef>
                <a:spcPts val="0"/>
              </a:spcBef>
              <a:spcAft>
                <a:spcPts val="0"/>
              </a:spcAft>
              <a:buNone/>
            </a:pPr>
            <a:r>
              <a:t/>
            </a:r>
            <a:endParaRPr>
              <a:solidFill>
                <a:schemeClr val="dk2"/>
              </a:solidFill>
              <a:latin typeface="Raleway"/>
              <a:ea typeface="Raleway"/>
              <a:cs typeface="Raleway"/>
              <a:sym typeface="Raleway"/>
            </a:endParaRPr>
          </a:p>
          <a:p>
            <a:pPr indent="0" lvl="0" marL="0" rtl="0" algn="l">
              <a:spcBef>
                <a:spcPts val="0"/>
              </a:spcBef>
              <a:spcAft>
                <a:spcPts val="0"/>
              </a:spcAft>
              <a:buNone/>
            </a:pPr>
            <a:r>
              <a:rPr b="1" lang="en" sz="1600" u="sng">
                <a:solidFill>
                  <a:schemeClr val="dk2"/>
                </a:solidFill>
                <a:latin typeface="Raleway"/>
                <a:ea typeface="Raleway"/>
                <a:cs typeface="Raleway"/>
                <a:sym typeface="Raleway"/>
              </a:rPr>
              <a:t>Next Steps:</a:t>
            </a:r>
            <a:endParaRPr b="1" sz="1600" u="sng">
              <a:solidFill>
                <a:schemeClr val="dk2"/>
              </a:solidFill>
              <a:latin typeface="Raleway"/>
              <a:ea typeface="Raleway"/>
              <a:cs typeface="Raleway"/>
              <a:sym typeface="Raleway"/>
            </a:endParaRPr>
          </a:p>
          <a:p>
            <a:pPr indent="0" lvl="0" marL="0" rtl="0" algn="l">
              <a:spcBef>
                <a:spcPts val="0"/>
              </a:spcBef>
              <a:spcAft>
                <a:spcPts val="0"/>
              </a:spcAft>
              <a:buNone/>
            </a:pPr>
            <a:r>
              <a:rPr lang="en" sz="1200">
                <a:solidFill>
                  <a:schemeClr val="dk2"/>
                </a:solidFill>
                <a:latin typeface="Raleway"/>
                <a:ea typeface="Raleway"/>
                <a:cs typeface="Raleway"/>
                <a:sym typeface="Raleway"/>
              </a:rPr>
              <a:t>- Work with data engineering to establish a process for unique key identifiers for each land parcel</a:t>
            </a:r>
            <a:endParaRPr sz="1200">
              <a:solidFill>
                <a:schemeClr val="dk2"/>
              </a:solidFill>
              <a:latin typeface="Raleway"/>
              <a:ea typeface="Raleway"/>
              <a:cs typeface="Raleway"/>
              <a:sym typeface="Raleway"/>
            </a:endParaRPr>
          </a:p>
          <a:p>
            <a:pPr indent="0" lvl="0" marL="0" rtl="0" algn="l">
              <a:spcBef>
                <a:spcPts val="0"/>
              </a:spcBef>
              <a:spcAft>
                <a:spcPts val="0"/>
              </a:spcAft>
              <a:buNone/>
            </a:pPr>
            <a:r>
              <a:rPr lang="en" sz="1200">
                <a:solidFill>
                  <a:schemeClr val="dk2"/>
                </a:solidFill>
                <a:latin typeface="Raleway"/>
                <a:ea typeface="Raleway"/>
                <a:cs typeface="Raleway"/>
                <a:sym typeface="Raleway"/>
              </a:rPr>
              <a:t>- Implement new tools that flag similar parcel data and a process where project managers can visually identify duplication</a:t>
            </a:r>
            <a:endParaRPr>
              <a:solidFill>
                <a:schemeClr val="dk2"/>
              </a:solidFill>
              <a:latin typeface="Raleway"/>
              <a:ea typeface="Raleway"/>
              <a:cs typeface="Raleway"/>
              <a:sym typeface="Raleway"/>
            </a:endParaRPr>
          </a:p>
        </p:txBody>
      </p:sp>
      <p:sp>
        <p:nvSpPr>
          <p:cNvPr id="62" name="Google Shape;62;p14"/>
          <p:cNvSpPr txBox="1"/>
          <p:nvPr>
            <p:ph idx="1" type="body"/>
          </p:nvPr>
        </p:nvSpPr>
        <p:spPr>
          <a:xfrm>
            <a:off x="270500" y="674475"/>
            <a:ext cx="4260300" cy="41289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600" u="sng">
                <a:latin typeface="Raleway"/>
                <a:ea typeface="Raleway"/>
                <a:cs typeface="Raleway"/>
                <a:sym typeface="Raleway"/>
              </a:rPr>
              <a:t>Situation: </a:t>
            </a:r>
            <a:endParaRPr b="1" sz="1600" u="sng">
              <a:latin typeface="Raleway"/>
              <a:ea typeface="Raleway"/>
              <a:cs typeface="Raleway"/>
              <a:sym typeface="Raleway"/>
            </a:endParaRPr>
          </a:p>
          <a:p>
            <a:pPr indent="0" lvl="0" marL="0" rtl="0" algn="l">
              <a:lnSpc>
                <a:spcPct val="100000"/>
              </a:lnSpc>
              <a:spcBef>
                <a:spcPts val="0"/>
              </a:spcBef>
              <a:spcAft>
                <a:spcPts val="0"/>
              </a:spcAft>
              <a:buNone/>
            </a:pPr>
            <a:r>
              <a:rPr lang="en" sz="1200">
                <a:latin typeface="Raleway"/>
                <a:ea typeface="Raleway"/>
                <a:cs typeface="Raleway"/>
                <a:sym typeface="Raleway"/>
              </a:rPr>
              <a:t>Field survey carbon estimates are based on extrapolations of sampled parts of land. If overlaps of land exist then overestimation of carbon occur due to double counting.</a:t>
            </a:r>
            <a:endParaRPr sz="1200">
              <a:latin typeface="Raleway"/>
              <a:ea typeface="Raleway"/>
              <a:cs typeface="Raleway"/>
              <a:sym typeface="Raleway"/>
            </a:endParaRPr>
          </a:p>
          <a:p>
            <a:pPr indent="0" lvl="0" marL="0" rtl="0" algn="l">
              <a:lnSpc>
                <a:spcPct val="100000"/>
              </a:lnSpc>
              <a:spcBef>
                <a:spcPts val="0"/>
              </a:spcBef>
              <a:spcAft>
                <a:spcPts val="0"/>
              </a:spcAft>
              <a:buNone/>
            </a:pPr>
            <a:r>
              <a:rPr lang="en" sz="1200">
                <a:latin typeface="Raleway"/>
                <a:ea typeface="Raleway"/>
                <a:cs typeface="Raleway"/>
                <a:sym typeface="Raleway"/>
              </a:rPr>
              <a:t>This leads to unfavourable outcomes like </a:t>
            </a:r>
            <a:r>
              <a:rPr lang="en" sz="1200">
                <a:latin typeface="Raleway"/>
                <a:ea typeface="Raleway"/>
                <a:cs typeface="Raleway"/>
                <a:sym typeface="Raleway"/>
              </a:rPr>
              <a:t>jeopardizing</a:t>
            </a:r>
            <a:r>
              <a:rPr lang="en" sz="1200">
                <a:latin typeface="Raleway"/>
                <a:ea typeface="Raleway"/>
                <a:cs typeface="Raleway"/>
                <a:sym typeface="Raleway"/>
              </a:rPr>
              <a:t> Taking Root’s credibility in the market and operational inefficiencies in fixing these overlaps.</a:t>
            </a:r>
            <a:endParaRPr b="1" sz="1200">
              <a:latin typeface="Raleway"/>
              <a:ea typeface="Raleway"/>
              <a:cs typeface="Raleway"/>
              <a:sym typeface="Raleway"/>
            </a:endParaRPr>
          </a:p>
          <a:p>
            <a:pPr indent="0" lvl="0" marL="0" rtl="0" algn="l">
              <a:lnSpc>
                <a:spcPct val="100000"/>
              </a:lnSpc>
              <a:spcBef>
                <a:spcPts val="0"/>
              </a:spcBef>
              <a:spcAft>
                <a:spcPts val="0"/>
              </a:spcAft>
              <a:buNone/>
            </a:pPr>
            <a:r>
              <a:t/>
            </a:r>
            <a:endParaRPr b="1" sz="1400">
              <a:latin typeface="Raleway"/>
              <a:ea typeface="Raleway"/>
              <a:cs typeface="Raleway"/>
              <a:sym typeface="Raleway"/>
            </a:endParaRPr>
          </a:p>
          <a:p>
            <a:pPr indent="0" lvl="0" marL="0" rtl="0" algn="l">
              <a:lnSpc>
                <a:spcPct val="100000"/>
              </a:lnSpc>
              <a:spcBef>
                <a:spcPts val="0"/>
              </a:spcBef>
              <a:spcAft>
                <a:spcPts val="0"/>
              </a:spcAft>
              <a:buNone/>
            </a:pPr>
            <a:r>
              <a:t/>
            </a:r>
            <a:endParaRPr b="1" sz="1400">
              <a:latin typeface="Raleway"/>
              <a:ea typeface="Raleway"/>
              <a:cs typeface="Raleway"/>
              <a:sym typeface="Raleway"/>
            </a:endParaRPr>
          </a:p>
          <a:p>
            <a:pPr indent="0" lvl="0" marL="0" rtl="0" algn="l">
              <a:lnSpc>
                <a:spcPct val="100000"/>
              </a:lnSpc>
              <a:spcBef>
                <a:spcPts val="0"/>
              </a:spcBef>
              <a:spcAft>
                <a:spcPts val="0"/>
              </a:spcAft>
              <a:buNone/>
            </a:pPr>
            <a:r>
              <a:rPr b="1" lang="en" sz="1600" u="sng">
                <a:latin typeface="Raleway"/>
                <a:ea typeface="Raleway"/>
                <a:cs typeface="Raleway"/>
                <a:sym typeface="Raleway"/>
              </a:rPr>
              <a:t>Objective</a:t>
            </a:r>
            <a:r>
              <a:rPr lang="en" sz="1600" u="sng">
                <a:latin typeface="Raleway"/>
                <a:ea typeface="Raleway"/>
                <a:cs typeface="Raleway"/>
                <a:sym typeface="Raleway"/>
              </a:rPr>
              <a:t>: </a:t>
            </a:r>
            <a:endParaRPr sz="1600" u="sng">
              <a:latin typeface="Raleway"/>
              <a:ea typeface="Raleway"/>
              <a:cs typeface="Raleway"/>
              <a:sym typeface="Raleway"/>
            </a:endParaRPr>
          </a:p>
          <a:p>
            <a:pPr indent="-304800" lvl="0" marL="457200" rtl="0" algn="l">
              <a:lnSpc>
                <a:spcPct val="100000"/>
              </a:lnSpc>
              <a:spcBef>
                <a:spcPts val="0"/>
              </a:spcBef>
              <a:spcAft>
                <a:spcPts val="0"/>
              </a:spcAft>
              <a:buSzPts val="1200"/>
              <a:buFont typeface="Raleway"/>
              <a:buAutoNum type="arabicPeriod"/>
            </a:pPr>
            <a:r>
              <a:rPr lang="en" sz="1200">
                <a:latin typeface="Raleway"/>
                <a:ea typeface="Raleway"/>
                <a:cs typeface="Raleway"/>
                <a:sym typeface="Raleway"/>
              </a:rPr>
              <a:t>Identify data quality issues with overlaps of land to minimize efforts of remapping</a:t>
            </a:r>
            <a:endParaRPr sz="1200">
              <a:latin typeface="Raleway"/>
              <a:ea typeface="Raleway"/>
              <a:cs typeface="Raleway"/>
              <a:sym typeface="Raleway"/>
            </a:endParaRPr>
          </a:p>
          <a:p>
            <a:pPr indent="0" lvl="0" marL="457200" rtl="0" algn="l">
              <a:lnSpc>
                <a:spcPct val="100000"/>
              </a:lnSpc>
              <a:spcBef>
                <a:spcPts val="0"/>
              </a:spcBef>
              <a:spcAft>
                <a:spcPts val="0"/>
              </a:spcAft>
              <a:buNone/>
            </a:pPr>
            <a:r>
              <a:t/>
            </a:r>
            <a:endParaRPr sz="1200">
              <a:latin typeface="Raleway"/>
              <a:ea typeface="Raleway"/>
              <a:cs typeface="Raleway"/>
              <a:sym typeface="Raleway"/>
            </a:endParaRPr>
          </a:p>
          <a:p>
            <a:pPr indent="-304800" lvl="0" marL="457200" rtl="0" algn="l">
              <a:lnSpc>
                <a:spcPct val="100000"/>
              </a:lnSpc>
              <a:spcBef>
                <a:spcPts val="0"/>
              </a:spcBef>
              <a:spcAft>
                <a:spcPts val="0"/>
              </a:spcAft>
              <a:buSzPts val="1200"/>
              <a:buFont typeface="Raleway"/>
              <a:buAutoNum type="arabicPeriod"/>
            </a:pPr>
            <a:r>
              <a:rPr lang="en" sz="1200">
                <a:latin typeface="Raleway"/>
                <a:ea typeface="Raleway"/>
                <a:cs typeface="Raleway"/>
                <a:sym typeface="Raleway"/>
              </a:rPr>
              <a:t>Assist project managers to create action plans with partners to mitigate future issues</a:t>
            </a:r>
            <a:endParaRPr sz="1200">
              <a:latin typeface="Raleway"/>
              <a:ea typeface="Raleway"/>
              <a:cs typeface="Raleway"/>
              <a:sym typeface="Raleway"/>
            </a:endParaRPr>
          </a:p>
          <a:p>
            <a:pPr indent="0" lvl="0" marL="0" rtl="0" algn="l">
              <a:lnSpc>
                <a:spcPct val="100000"/>
              </a:lnSpc>
              <a:spcBef>
                <a:spcPts val="0"/>
              </a:spcBef>
              <a:spcAft>
                <a:spcPts val="0"/>
              </a:spcAft>
              <a:buNone/>
            </a:pPr>
            <a:r>
              <a:t/>
            </a:r>
            <a:endParaRPr sz="1400" u="sng">
              <a:latin typeface="Raleway"/>
              <a:ea typeface="Raleway"/>
              <a:cs typeface="Raleway"/>
              <a:sym typeface="Raleway"/>
            </a:endParaRPr>
          </a:p>
          <a:p>
            <a:pPr indent="0" lvl="0" marL="0" rtl="0" algn="l">
              <a:lnSpc>
                <a:spcPct val="100000"/>
              </a:lnSpc>
              <a:spcBef>
                <a:spcPts val="0"/>
              </a:spcBef>
              <a:spcAft>
                <a:spcPts val="0"/>
              </a:spcAft>
              <a:buNone/>
            </a:pPr>
            <a:r>
              <a:t/>
            </a:r>
            <a:endParaRPr sz="1400">
              <a:latin typeface="Raleway"/>
              <a:ea typeface="Raleway"/>
              <a:cs typeface="Raleway"/>
              <a:sym typeface="Raleway"/>
            </a:endParaRPr>
          </a:p>
        </p:txBody>
      </p:sp>
      <p:cxnSp>
        <p:nvCxnSpPr>
          <p:cNvPr id="63" name="Google Shape;63;p14"/>
          <p:cNvCxnSpPr/>
          <p:nvPr/>
        </p:nvCxnSpPr>
        <p:spPr>
          <a:xfrm>
            <a:off x="4791675" y="794600"/>
            <a:ext cx="6900" cy="4008900"/>
          </a:xfrm>
          <a:prstGeom prst="straightConnector1">
            <a:avLst/>
          </a:prstGeom>
          <a:noFill/>
          <a:ln cap="flat" cmpd="sng" w="38100">
            <a:solidFill>
              <a:srgbClr val="034739"/>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101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920" u="sng">
                <a:solidFill>
                  <a:srgbClr val="034739"/>
                </a:solidFill>
                <a:latin typeface="Raleway"/>
                <a:ea typeface="Raleway"/>
                <a:cs typeface="Raleway"/>
                <a:sym typeface="Raleway"/>
              </a:rPr>
              <a:t>Example 1: Minimal Overlap</a:t>
            </a:r>
            <a:endParaRPr b="1" sz="2920" u="sng">
              <a:solidFill>
                <a:srgbClr val="034739"/>
              </a:solidFill>
              <a:latin typeface="Raleway"/>
              <a:ea typeface="Raleway"/>
              <a:cs typeface="Raleway"/>
              <a:sym typeface="Raleway"/>
            </a:endParaRPr>
          </a:p>
        </p:txBody>
      </p:sp>
      <p:pic>
        <p:nvPicPr>
          <p:cNvPr id="69" name="Google Shape;69;p15"/>
          <p:cNvPicPr preferRelativeResize="0"/>
          <p:nvPr/>
        </p:nvPicPr>
        <p:blipFill>
          <a:blip r:embed="rId3">
            <a:alphaModFix/>
          </a:blip>
          <a:stretch>
            <a:fillRect/>
          </a:stretch>
        </p:blipFill>
        <p:spPr>
          <a:xfrm>
            <a:off x="311700" y="714250"/>
            <a:ext cx="6248825" cy="4256125"/>
          </a:xfrm>
          <a:prstGeom prst="rect">
            <a:avLst/>
          </a:prstGeom>
          <a:noFill/>
          <a:ln>
            <a:noFill/>
          </a:ln>
        </p:spPr>
      </p:pic>
      <p:sp>
        <p:nvSpPr>
          <p:cNvPr id="70" name="Google Shape;70;p15"/>
          <p:cNvSpPr txBox="1"/>
          <p:nvPr>
            <p:ph idx="1" type="body"/>
          </p:nvPr>
        </p:nvSpPr>
        <p:spPr>
          <a:xfrm>
            <a:off x="6560525" y="777873"/>
            <a:ext cx="2132400" cy="36273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sz="1600">
              <a:latin typeface="Raleway"/>
              <a:ea typeface="Raleway"/>
              <a:cs typeface="Raleway"/>
              <a:sym typeface="Raleway"/>
            </a:endParaRPr>
          </a:p>
          <a:p>
            <a:pPr indent="0" lvl="0" marL="0" rtl="0" algn="l">
              <a:lnSpc>
                <a:spcPct val="100000"/>
              </a:lnSpc>
              <a:spcBef>
                <a:spcPts val="0"/>
              </a:spcBef>
              <a:spcAft>
                <a:spcPts val="0"/>
              </a:spcAft>
              <a:buNone/>
            </a:pPr>
            <a:r>
              <a:t/>
            </a:r>
            <a:endParaRPr sz="1600">
              <a:latin typeface="Raleway"/>
              <a:ea typeface="Raleway"/>
              <a:cs typeface="Raleway"/>
              <a:sym typeface="Raleway"/>
            </a:endParaRPr>
          </a:p>
          <a:p>
            <a:pPr indent="0" lvl="0" marL="0" rtl="0" algn="l">
              <a:lnSpc>
                <a:spcPct val="100000"/>
              </a:lnSpc>
              <a:spcBef>
                <a:spcPts val="0"/>
              </a:spcBef>
              <a:spcAft>
                <a:spcPts val="0"/>
              </a:spcAft>
              <a:buNone/>
            </a:pPr>
            <a:r>
              <a:rPr b="1" lang="en" sz="1600">
                <a:latin typeface="Raleway"/>
                <a:ea typeface="Raleway"/>
                <a:cs typeface="Raleway"/>
                <a:sym typeface="Raleway"/>
              </a:rPr>
              <a:t>ID: 0</a:t>
            </a:r>
            <a:endParaRPr b="1" sz="1600">
              <a:latin typeface="Raleway"/>
              <a:ea typeface="Raleway"/>
              <a:cs typeface="Raleway"/>
              <a:sym typeface="Raleway"/>
            </a:endParaRPr>
          </a:p>
          <a:p>
            <a:pPr indent="0" lvl="0" marL="0" rtl="0" algn="l">
              <a:lnSpc>
                <a:spcPct val="100000"/>
              </a:lnSpc>
              <a:spcBef>
                <a:spcPts val="0"/>
              </a:spcBef>
              <a:spcAft>
                <a:spcPts val="0"/>
              </a:spcAft>
              <a:buNone/>
            </a:pPr>
            <a:r>
              <a:rPr lang="en" sz="1600">
                <a:latin typeface="Raleway"/>
                <a:ea typeface="Raleway"/>
                <a:cs typeface="Raleway"/>
                <a:sym typeface="Raleway"/>
              </a:rPr>
              <a:t>ParcelA in Red</a:t>
            </a:r>
            <a:endParaRPr sz="1600">
              <a:latin typeface="Raleway"/>
              <a:ea typeface="Raleway"/>
              <a:cs typeface="Raleway"/>
              <a:sym typeface="Raleway"/>
            </a:endParaRPr>
          </a:p>
          <a:p>
            <a:pPr indent="0" lvl="0" marL="0" rtl="0" algn="l">
              <a:lnSpc>
                <a:spcPct val="100000"/>
              </a:lnSpc>
              <a:spcBef>
                <a:spcPts val="0"/>
              </a:spcBef>
              <a:spcAft>
                <a:spcPts val="0"/>
              </a:spcAft>
              <a:buNone/>
            </a:pPr>
            <a:r>
              <a:rPr lang="en" sz="1600">
                <a:latin typeface="Raleway"/>
                <a:ea typeface="Raleway"/>
                <a:cs typeface="Raleway"/>
                <a:sym typeface="Raleway"/>
              </a:rPr>
              <a:t>ParcelB in Blue</a:t>
            </a:r>
            <a:endParaRPr sz="1600">
              <a:latin typeface="Raleway"/>
              <a:ea typeface="Raleway"/>
              <a:cs typeface="Raleway"/>
              <a:sym typeface="Raleway"/>
            </a:endParaRPr>
          </a:p>
          <a:p>
            <a:pPr indent="0" lvl="0" marL="0" rtl="0" algn="l">
              <a:lnSpc>
                <a:spcPct val="100000"/>
              </a:lnSpc>
              <a:spcBef>
                <a:spcPts val="0"/>
              </a:spcBef>
              <a:spcAft>
                <a:spcPts val="0"/>
              </a:spcAft>
              <a:buNone/>
            </a:pPr>
            <a:r>
              <a:t/>
            </a:r>
            <a:endParaRPr sz="1600">
              <a:latin typeface="Raleway"/>
              <a:ea typeface="Raleway"/>
              <a:cs typeface="Raleway"/>
              <a:sym typeface="Raleway"/>
            </a:endParaRPr>
          </a:p>
          <a:p>
            <a:pPr indent="0" lvl="0" marL="0" rtl="0" algn="l">
              <a:lnSpc>
                <a:spcPct val="100000"/>
              </a:lnSpc>
              <a:spcBef>
                <a:spcPts val="0"/>
              </a:spcBef>
              <a:spcAft>
                <a:spcPts val="0"/>
              </a:spcAft>
              <a:buNone/>
            </a:pPr>
            <a:r>
              <a:rPr lang="en" sz="1600">
                <a:latin typeface="Raleway"/>
                <a:ea typeface="Raleway"/>
                <a:cs typeface="Raleway"/>
                <a:sym typeface="Raleway"/>
              </a:rPr>
              <a:t>The total overlapped area in this example is </a:t>
            </a:r>
            <a:r>
              <a:rPr b="1" lang="en" sz="1600">
                <a:latin typeface="Raleway"/>
                <a:ea typeface="Raleway"/>
                <a:cs typeface="Raleway"/>
                <a:sym typeface="Raleway"/>
              </a:rPr>
              <a:t>~2%</a:t>
            </a:r>
            <a:endParaRPr b="1" sz="1600">
              <a:latin typeface="Raleway"/>
              <a:ea typeface="Raleway"/>
              <a:cs typeface="Raleway"/>
              <a:sym typeface="Raleway"/>
            </a:endParaRPr>
          </a:p>
          <a:p>
            <a:pPr indent="0" lvl="0" marL="0" rtl="0" algn="l">
              <a:lnSpc>
                <a:spcPct val="100000"/>
              </a:lnSpc>
              <a:spcBef>
                <a:spcPts val="0"/>
              </a:spcBef>
              <a:spcAft>
                <a:spcPts val="0"/>
              </a:spcAft>
              <a:buNone/>
            </a:pPr>
            <a:r>
              <a:t/>
            </a:r>
            <a:endParaRPr b="1" sz="1600">
              <a:latin typeface="Raleway"/>
              <a:ea typeface="Raleway"/>
              <a:cs typeface="Raleway"/>
              <a:sym typeface="Raleway"/>
            </a:endParaRPr>
          </a:p>
          <a:p>
            <a:pPr indent="0" lvl="0" marL="0" rtl="0" algn="l">
              <a:lnSpc>
                <a:spcPct val="100000"/>
              </a:lnSpc>
              <a:spcBef>
                <a:spcPts val="0"/>
              </a:spcBef>
              <a:spcAft>
                <a:spcPts val="0"/>
              </a:spcAft>
              <a:buNone/>
            </a:pPr>
            <a:r>
              <a:rPr b="1" lang="en" sz="1600">
                <a:latin typeface="Raleway"/>
                <a:ea typeface="Raleway"/>
                <a:cs typeface="Raleway"/>
                <a:sym typeface="Raleway"/>
              </a:rPr>
              <a:t>~40% of the data </a:t>
            </a:r>
            <a:endParaRPr b="1" sz="1600">
              <a:latin typeface="Raleway"/>
              <a:ea typeface="Raleway"/>
              <a:cs typeface="Raleway"/>
              <a:sym typeface="Raleway"/>
            </a:endParaRPr>
          </a:p>
          <a:p>
            <a:pPr indent="0" lvl="0" marL="0" rtl="0" algn="l">
              <a:lnSpc>
                <a:spcPct val="100000"/>
              </a:lnSpc>
              <a:spcBef>
                <a:spcPts val="0"/>
              </a:spcBef>
              <a:spcAft>
                <a:spcPts val="0"/>
              </a:spcAft>
              <a:buNone/>
            </a:pPr>
            <a:r>
              <a:t/>
            </a:r>
            <a:endParaRPr sz="1600">
              <a:latin typeface="Raleway"/>
              <a:ea typeface="Raleway"/>
              <a:cs typeface="Raleway"/>
              <a:sym typeface="Raleway"/>
            </a:endParaRPr>
          </a:p>
          <a:p>
            <a:pPr indent="0" lvl="0" marL="0" rtl="0" algn="l">
              <a:lnSpc>
                <a:spcPct val="100000"/>
              </a:lnSpc>
              <a:spcBef>
                <a:spcPts val="0"/>
              </a:spcBef>
              <a:spcAft>
                <a:spcPts val="0"/>
              </a:spcAft>
              <a:buNone/>
            </a:pPr>
            <a:r>
              <a:t/>
            </a:r>
            <a:endParaRPr sz="1600">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101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920" u="sng">
                <a:solidFill>
                  <a:srgbClr val="034739"/>
                </a:solidFill>
                <a:latin typeface="Raleway"/>
                <a:ea typeface="Raleway"/>
                <a:cs typeface="Raleway"/>
                <a:sym typeface="Raleway"/>
              </a:rPr>
              <a:t>Example 2: Significant Overlap</a:t>
            </a:r>
            <a:endParaRPr b="1" sz="2920" u="sng">
              <a:solidFill>
                <a:srgbClr val="034739"/>
              </a:solidFill>
              <a:latin typeface="Raleway"/>
              <a:ea typeface="Raleway"/>
              <a:cs typeface="Raleway"/>
              <a:sym typeface="Raleway"/>
            </a:endParaRPr>
          </a:p>
        </p:txBody>
      </p:sp>
      <p:sp>
        <p:nvSpPr>
          <p:cNvPr id="76" name="Google Shape;76;p16"/>
          <p:cNvSpPr txBox="1"/>
          <p:nvPr>
            <p:ph idx="1" type="body"/>
          </p:nvPr>
        </p:nvSpPr>
        <p:spPr>
          <a:xfrm>
            <a:off x="5925650" y="777875"/>
            <a:ext cx="2767200" cy="36273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sz="1600">
              <a:latin typeface="Raleway"/>
              <a:ea typeface="Raleway"/>
              <a:cs typeface="Raleway"/>
              <a:sym typeface="Raleway"/>
            </a:endParaRPr>
          </a:p>
          <a:p>
            <a:pPr indent="0" lvl="0" marL="0" rtl="0" algn="l">
              <a:lnSpc>
                <a:spcPct val="100000"/>
              </a:lnSpc>
              <a:spcBef>
                <a:spcPts val="0"/>
              </a:spcBef>
              <a:spcAft>
                <a:spcPts val="0"/>
              </a:spcAft>
              <a:buNone/>
            </a:pPr>
            <a:r>
              <a:t/>
            </a:r>
            <a:endParaRPr sz="1600">
              <a:latin typeface="Raleway"/>
              <a:ea typeface="Raleway"/>
              <a:cs typeface="Raleway"/>
              <a:sym typeface="Raleway"/>
            </a:endParaRPr>
          </a:p>
          <a:p>
            <a:pPr indent="0" lvl="0" marL="0" rtl="0" algn="l">
              <a:lnSpc>
                <a:spcPct val="100000"/>
              </a:lnSpc>
              <a:spcBef>
                <a:spcPts val="0"/>
              </a:spcBef>
              <a:spcAft>
                <a:spcPts val="0"/>
              </a:spcAft>
              <a:buNone/>
            </a:pPr>
            <a:r>
              <a:rPr b="1" lang="en" sz="1600">
                <a:latin typeface="Raleway"/>
                <a:ea typeface="Raleway"/>
                <a:cs typeface="Raleway"/>
                <a:sym typeface="Raleway"/>
              </a:rPr>
              <a:t>ID: 229</a:t>
            </a:r>
            <a:endParaRPr b="1" sz="1600">
              <a:latin typeface="Raleway"/>
              <a:ea typeface="Raleway"/>
              <a:cs typeface="Raleway"/>
              <a:sym typeface="Raleway"/>
            </a:endParaRPr>
          </a:p>
          <a:p>
            <a:pPr indent="0" lvl="0" marL="0" rtl="0" algn="l">
              <a:lnSpc>
                <a:spcPct val="100000"/>
              </a:lnSpc>
              <a:spcBef>
                <a:spcPts val="0"/>
              </a:spcBef>
              <a:spcAft>
                <a:spcPts val="0"/>
              </a:spcAft>
              <a:buNone/>
            </a:pPr>
            <a:r>
              <a:rPr lang="en" sz="1600">
                <a:latin typeface="Raleway"/>
                <a:ea typeface="Raleway"/>
                <a:cs typeface="Raleway"/>
                <a:sym typeface="Raleway"/>
              </a:rPr>
              <a:t>ParcelA in Red</a:t>
            </a:r>
            <a:endParaRPr sz="1600">
              <a:latin typeface="Raleway"/>
              <a:ea typeface="Raleway"/>
              <a:cs typeface="Raleway"/>
              <a:sym typeface="Raleway"/>
            </a:endParaRPr>
          </a:p>
          <a:p>
            <a:pPr indent="0" lvl="0" marL="0" rtl="0" algn="l">
              <a:lnSpc>
                <a:spcPct val="100000"/>
              </a:lnSpc>
              <a:spcBef>
                <a:spcPts val="0"/>
              </a:spcBef>
              <a:spcAft>
                <a:spcPts val="0"/>
              </a:spcAft>
              <a:buNone/>
            </a:pPr>
            <a:r>
              <a:rPr lang="en" sz="1600">
                <a:latin typeface="Raleway"/>
                <a:ea typeface="Raleway"/>
                <a:cs typeface="Raleway"/>
                <a:sym typeface="Raleway"/>
              </a:rPr>
              <a:t>ParcelB in Blue</a:t>
            </a:r>
            <a:endParaRPr sz="1600">
              <a:latin typeface="Raleway"/>
              <a:ea typeface="Raleway"/>
              <a:cs typeface="Raleway"/>
              <a:sym typeface="Raleway"/>
            </a:endParaRPr>
          </a:p>
          <a:p>
            <a:pPr indent="0" lvl="0" marL="0" rtl="0" algn="l">
              <a:lnSpc>
                <a:spcPct val="100000"/>
              </a:lnSpc>
              <a:spcBef>
                <a:spcPts val="0"/>
              </a:spcBef>
              <a:spcAft>
                <a:spcPts val="0"/>
              </a:spcAft>
              <a:buNone/>
            </a:pPr>
            <a:r>
              <a:t/>
            </a:r>
            <a:endParaRPr sz="1600">
              <a:latin typeface="Raleway"/>
              <a:ea typeface="Raleway"/>
              <a:cs typeface="Raleway"/>
              <a:sym typeface="Raleway"/>
            </a:endParaRPr>
          </a:p>
          <a:p>
            <a:pPr indent="0" lvl="0" marL="0" rtl="0" algn="l">
              <a:lnSpc>
                <a:spcPct val="100000"/>
              </a:lnSpc>
              <a:spcBef>
                <a:spcPts val="0"/>
              </a:spcBef>
              <a:spcAft>
                <a:spcPts val="0"/>
              </a:spcAft>
              <a:buNone/>
            </a:pPr>
            <a:r>
              <a:rPr lang="en" sz="1600">
                <a:latin typeface="Raleway"/>
                <a:ea typeface="Raleway"/>
                <a:cs typeface="Raleway"/>
                <a:sym typeface="Raleway"/>
              </a:rPr>
              <a:t>The total overlapped area in this example is </a:t>
            </a:r>
            <a:r>
              <a:rPr b="1" lang="en" sz="1600">
                <a:latin typeface="Raleway"/>
                <a:ea typeface="Raleway"/>
                <a:cs typeface="Raleway"/>
                <a:sym typeface="Raleway"/>
              </a:rPr>
              <a:t>~89%</a:t>
            </a:r>
            <a:endParaRPr b="1" sz="1600">
              <a:latin typeface="Raleway"/>
              <a:ea typeface="Raleway"/>
              <a:cs typeface="Raleway"/>
              <a:sym typeface="Raleway"/>
            </a:endParaRPr>
          </a:p>
          <a:p>
            <a:pPr indent="0" lvl="0" marL="0" rtl="0" algn="l">
              <a:lnSpc>
                <a:spcPct val="100000"/>
              </a:lnSpc>
              <a:spcBef>
                <a:spcPts val="0"/>
              </a:spcBef>
              <a:spcAft>
                <a:spcPts val="0"/>
              </a:spcAft>
              <a:buNone/>
            </a:pPr>
            <a:r>
              <a:t/>
            </a:r>
            <a:endParaRPr b="1" sz="1600">
              <a:latin typeface="Raleway"/>
              <a:ea typeface="Raleway"/>
              <a:cs typeface="Raleway"/>
              <a:sym typeface="Raleway"/>
            </a:endParaRPr>
          </a:p>
          <a:p>
            <a:pPr indent="0" lvl="0" marL="0" rtl="0" algn="l">
              <a:lnSpc>
                <a:spcPct val="100000"/>
              </a:lnSpc>
              <a:spcBef>
                <a:spcPts val="0"/>
              </a:spcBef>
              <a:spcAft>
                <a:spcPts val="0"/>
              </a:spcAft>
              <a:buNone/>
            </a:pPr>
            <a:r>
              <a:t/>
            </a:r>
            <a:endParaRPr b="1" sz="1600">
              <a:latin typeface="Raleway"/>
              <a:ea typeface="Raleway"/>
              <a:cs typeface="Raleway"/>
              <a:sym typeface="Raleway"/>
            </a:endParaRPr>
          </a:p>
          <a:p>
            <a:pPr indent="0" lvl="0" marL="0" rtl="0" algn="l">
              <a:lnSpc>
                <a:spcPct val="100000"/>
              </a:lnSpc>
              <a:spcBef>
                <a:spcPts val="0"/>
              </a:spcBef>
              <a:spcAft>
                <a:spcPts val="0"/>
              </a:spcAft>
              <a:buNone/>
            </a:pPr>
            <a:r>
              <a:rPr b="1" lang="en" sz="1600">
                <a:latin typeface="Raleway"/>
                <a:ea typeface="Raleway"/>
                <a:cs typeface="Raleway"/>
                <a:sym typeface="Raleway"/>
              </a:rPr>
              <a:t>~59% of the data</a:t>
            </a:r>
            <a:endParaRPr b="1" sz="1600">
              <a:latin typeface="Raleway"/>
              <a:ea typeface="Raleway"/>
              <a:cs typeface="Raleway"/>
              <a:sym typeface="Raleway"/>
            </a:endParaRPr>
          </a:p>
          <a:p>
            <a:pPr indent="0" lvl="0" marL="0" rtl="0" algn="l">
              <a:lnSpc>
                <a:spcPct val="100000"/>
              </a:lnSpc>
              <a:spcBef>
                <a:spcPts val="0"/>
              </a:spcBef>
              <a:spcAft>
                <a:spcPts val="0"/>
              </a:spcAft>
              <a:buNone/>
            </a:pPr>
            <a:r>
              <a:t/>
            </a:r>
            <a:endParaRPr sz="1600">
              <a:latin typeface="Raleway"/>
              <a:ea typeface="Raleway"/>
              <a:cs typeface="Raleway"/>
              <a:sym typeface="Raleway"/>
            </a:endParaRPr>
          </a:p>
        </p:txBody>
      </p:sp>
      <p:pic>
        <p:nvPicPr>
          <p:cNvPr id="77" name="Google Shape;77;p16"/>
          <p:cNvPicPr preferRelativeResize="0"/>
          <p:nvPr/>
        </p:nvPicPr>
        <p:blipFill>
          <a:blip r:embed="rId3">
            <a:alphaModFix/>
          </a:blip>
          <a:stretch>
            <a:fillRect/>
          </a:stretch>
        </p:blipFill>
        <p:spPr>
          <a:xfrm>
            <a:off x="1640638" y="674463"/>
            <a:ext cx="3590925" cy="4105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101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920" u="sng">
                <a:solidFill>
                  <a:srgbClr val="034739"/>
                </a:solidFill>
                <a:latin typeface="Raleway"/>
                <a:ea typeface="Raleway"/>
                <a:cs typeface="Raleway"/>
                <a:sym typeface="Raleway"/>
              </a:rPr>
              <a:t>Example 3: Extension Area</a:t>
            </a:r>
            <a:endParaRPr b="1" sz="2920" u="sng">
              <a:solidFill>
                <a:srgbClr val="034739"/>
              </a:solidFill>
              <a:latin typeface="Raleway"/>
              <a:ea typeface="Raleway"/>
              <a:cs typeface="Raleway"/>
              <a:sym typeface="Raleway"/>
            </a:endParaRPr>
          </a:p>
        </p:txBody>
      </p:sp>
      <p:sp>
        <p:nvSpPr>
          <p:cNvPr id="83" name="Google Shape;83;p17"/>
          <p:cNvSpPr txBox="1"/>
          <p:nvPr>
            <p:ph idx="1" type="body"/>
          </p:nvPr>
        </p:nvSpPr>
        <p:spPr>
          <a:xfrm>
            <a:off x="6797075" y="758100"/>
            <a:ext cx="2132400" cy="40368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sz="1600">
              <a:latin typeface="Raleway"/>
              <a:ea typeface="Raleway"/>
              <a:cs typeface="Raleway"/>
              <a:sym typeface="Raleway"/>
            </a:endParaRPr>
          </a:p>
          <a:p>
            <a:pPr indent="0" lvl="0" marL="0" rtl="0" algn="l">
              <a:lnSpc>
                <a:spcPct val="100000"/>
              </a:lnSpc>
              <a:spcBef>
                <a:spcPts val="0"/>
              </a:spcBef>
              <a:spcAft>
                <a:spcPts val="0"/>
              </a:spcAft>
              <a:buNone/>
            </a:pPr>
            <a:r>
              <a:t/>
            </a:r>
            <a:endParaRPr sz="1600">
              <a:latin typeface="Raleway"/>
              <a:ea typeface="Raleway"/>
              <a:cs typeface="Raleway"/>
              <a:sym typeface="Raleway"/>
            </a:endParaRPr>
          </a:p>
          <a:p>
            <a:pPr indent="0" lvl="0" marL="0" rtl="0" algn="l">
              <a:lnSpc>
                <a:spcPct val="100000"/>
              </a:lnSpc>
              <a:spcBef>
                <a:spcPts val="0"/>
              </a:spcBef>
              <a:spcAft>
                <a:spcPts val="0"/>
              </a:spcAft>
              <a:buNone/>
            </a:pPr>
            <a:r>
              <a:rPr b="1" lang="en" sz="1600">
                <a:latin typeface="Raleway"/>
                <a:ea typeface="Raleway"/>
                <a:cs typeface="Raleway"/>
                <a:sym typeface="Raleway"/>
              </a:rPr>
              <a:t>Left ID: 227</a:t>
            </a:r>
            <a:endParaRPr b="1" sz="1600">
              <a:latin typeface="Raleway"/>
              <a:ea typeface="Raleway"/>
              <a:cs typeface="Raleway"/>
              <a:sym typeface="Raleway"/>
            </a:endParaRPr>
          </a:p>
          <a:p>
            <a:pPr indent="0" lvl="0" marL="0" rtl="0" algn="l">
              <a:lnSpc>
                <a:spcPct val="100000"/>
              </a:lnSpc>
              <a:spcBef>
                <a:spcPts val="0"/>
              </a:spcBef>
              <a:spcAft>
                <a:spcPts val="0"/>
              </a:spcAft>
              <a:buNone/>
            </a:pPr>
            <a:r>
              <a:rPr b="1" lang="en" sz="1600">
                <a:latin typeface="Raleway"/>
                <a:ea typeface="Raleway"/>
                <a:cs typeface="Raleway"/>
                <a:sym typeface="Raleway"/>
              </a:rPr>
              <a:t>Right ID: 24</a:t>
            </a:r>
            <a:endParaRPr b="1" sz="1600">
              <a:latin typeface="Raleway"/>
              <a:ea typeface="Raleway"/>
              <a:cs typeface="Raleway"/>
              <a:sym typeface="Raleway"/>
            </a:endParaRPr>
          </a:p>
          <a:p>
            <a:pPr indent="0" lvl="0" marL="0" rtl="0" algn="l">
              <a:lnSpc>
                <a:spcPct val="100000"/>
              </a:lnSpc>
              <a:spcBef>
                <a:spcPts val="0"/>
              </a:spcBef>
              <a:spcAft>
                <a:spcPts val="0"/>
              </a:spcAft>
              <a:buNone/>
            </a:pPr>
            <a:r>
              <a:t/>
            </a:r>
            <a:endParaRPr b="1" sz="1600">
              <a:latin typeface="Raleway"/>
              <a:ea typeface="Raleway"/>
              <a:cs typeface="Raleway"/>
              <a:sym typeface="Raleway"/>
            </a:endParaRPr>
          </a:p>
          <a:p>
            <a:pPr indent="0" lvl="0" marL="0" rtl="0" algn="l">
              <a:lnSpc>
                <a:spcPct val="100000"/>
              </a:lnSpc>
              <a:spcBef>
                <a:spcPts val="0"/>
              </a:spcBef>
              <a:spcAft>
                <a:spcPts val="0"/>
              </a:spcAft>
              <a:buNone/>
            </a:pPr>
            <a:r>
              <a:rPr lang="en" sz="1600">
                <a:latin typeface="Raleway"/>
                <a:ea typeface="Raleway"/>
                <a:cs typeface="Raleway"/>
                <a:sym typeface="Raleway"/>
              </a:rPr>
              <a:t>ParcelA in Red</a:t>
            </a:r>
            <a:endParaRPr sz="1600">
              <a:latin typeface="Raleway"/>
              <a:ea typeface="Raleway"/>
              <a:cs typeface="Raleway"/>
              <a:sym typeface="Raleway"/>
            </a:endParaRPr>
          </a:p>
          <a:p>
            <a:pPr indent="0" lvl="0" marL="0" rtl="0" algn="l">
              <a:lnSpc>
                <a:spcPct val="100000"/>
              </a:lnSpc>
              <a:spcBef>
                <a:spcPts val="0"/>
              </a:spcBef>
              <a:spcAft>
                <a:spcPts val="0"/>
              </a:spcAft>
              <a:buNone/>
            </a:pPr>
            <a:r>
              <a:rPr lang="en" sz="1600">
                <a:latin typeface="Raleway"/>
                <a:ea typeface="Raleway"/>
                <a:cs typeface="Raleway"/>
                <a:sym typeface="Raleway"/>
              </a:rPr>
              <a:t>ParcelB in Blue</a:t>
            </a:r>
            <a:endParaRPr sz="1600">
              <a:latin typeface="Raleway"/>
              <a:ea typeface="Raleway"/>
              <a:cs typeface="Raleway"/>
              <a:sym typeface="Raleway"/>
            </a:endParaRPr>
          </a:p>
          <a:p>
            <a:pPr indent="0" lvl="0" marL="0" rtl="0" algn="l">
              <a:lnSpc>
                <a:spcPct val="100000"/>
              </a:lnSpc>
              <a:spcBef>
                <a:spcPts val="0"/>
              </a:spcBef>
              <a:spcAft>
                <a:spcPts val="0"/>
              </a:spcAft>
              <a:buNone/>
            </a:pPr>
            <a:r>
              <a:t/>
            </a:r>
            <a:endParaRPr sz="1600">
              <a:latin typeface="Raleway"/>
              <a:ea typeface="Raleway"/>
              <a:cs typeface="Raleway"/>
              <a:sym typeface="Raleway"/>
            </a:endParaRPr>
          </a:p>
          <a:p>
            <a:pPr indent="0" lvl="0" marL="0" rtl="0" algn="l">
              <a:lnSpc>
                <a:spcPct val="100000"/>
              </a:lnSpc>
              <a:spcBef>
                <a:spcPts val="0"/>
              </a:spcBef>
              <a:spcAft>
                <a:spcPts val="0"/>
              </a:spcAft>
              <a:buNone/>
            </a:pPr>
            <a:r>
              <a:rPr lang="en" sz="1600">
                <a:latin typeface="Raleway"/>
                <a:ea typeface="Raleway"/>
                <a:cs typeface="Raleway"/>
                <a:sym typeface="Raleway"/>
              </a:rPr>
              <a:t>The total overlapped area in these examples are </a:t>
            </a:r>
            <a:r>
              <a:rPr b="1" lang="en" sz="1600">
                <a:latin typeface="Raleway"/>
                <a:ea typeface="Raleway"/>
                <a:cs typeface="Raleway"/>
                <a:sym typeface="Raleway"/>
              </a:rPr>
              <a:t>~40%</a:t>
            </a:r>
            <a:r>
              <a:rPr lang="en" sz="1600">
                <a:latin typeface="Raleway"/>
                <a:ea typeface="Raleway"/>
                <a:cs typeface="Raleway"/>
                <a:sym typeface="Raleway"/>
              </a:rPr>
              <a:t> and ~</a:t>
            </a:r>
            <a:r>
              <a:rPr b="1" lang="en" sz="1600">
                <a:latin typeface="Raleway"/>
                <a:ea typeface="Raleway"/>
                <a:cs typeface="Raleway"/>
                <a:sym typeface="Raleway"/>
              </a:rPr>
              <a:t>24</a:t>
            </a:r>
            <a:r>
              <a:rPr lang="en" sz="1600">
                <a:latin typeface="Raleway"/>
                <a:ea typeface="Raleway"/>
                <a:cs typeface="Raleway"/>
                <a:sym typeface="Raleway"/>
              </a:rPr>
              <a:t>%</a:t>
            </a:r>
            <a:endParaRPr sz="1600">
              <a:latin typeface="Raleway"/>
              <a:ea typeface="Raleway"/>
              <a:cs typeface="Raleway"/>
              <a:sym typeface="Raleway"/>
            </a:endParaRPr>
          </a:p>
          <a:p>
            <a:pPr indent="0" lvl="0" marL="0" rtl="0" algn="l">
              <a:lnSpc>
                <a:spcPct val="100000"/>
              </a:lnSpc>
              <a:spcBef>
                <a:spcPts val="0"/>
              </a:spcBef>
              <a:spcAft>
                <a:spcPts val="0"/>
              </a:spcAft>
              <a:buNone/>
            </a:pPr>
            <a:r>
              <a:t/>
            </a:r>
            <a:endParaRPr sz="1600">
              <a:latin typeface="Raleway"/>
              <a:ea typeface="Raleway"/>
              <a:cs typeface="Raleway"/>
              <a:sym typeface="Raleway"/>
            </a:endParaRPr>
          </a:p>
          <a:p>
            <a:pPr indent="0" lvl="0" marL="0" rtl="0" algn="l">
              <a:lnSpc>
                <a:spcPct val="100000"/>
              </a:lnSpc>
              <a:spcBef>
                <a:spcPts val="0"/>
              </a:spcBef>
              <a:spcAft>
                <a:spcPts val="0"/>
              </a:spcAft>
              <a:buClr>
                <a:schemeClr val="dk1"/>
              </a:buClr>
              <a:buSzPts val="1100"/>
              <a:buFont typeface="Arial"/>
              <a:buNone/>
            </a:pPr>
            <a:r>
              <a:rPr b="1" lang="en" sz="1600">
                <a:latin typeface="Raleway"/>
                <a:ea typeface="Raleway"/>
                <a:cs typeface="Raleway"/>
                <a:sym typeface="Raleway"/>
              </a:rPr>
              <a:t>~1% of the data</a:t>
            </a:r>
            <a:endParaRPr b="1" sz="1600">
              <a:latin typeface="Raleway"/>
              <a:ea typeface="Raleway"/>
              <a:cs typeface="Raleway"/>
              <a:sym typeface="Raleway"/>
            </a:endParaRPr>
          </a:p>
          <a:p>
            <a:pPr indent="0" lvl="0" marL="0" rtl="0" algn="l">
              <a:lnSpc>
                <a:spcPct val="100000"/>
              </a:lnSpc>
              <a:spcBef>
                <a:spcPts val="0"/>
              </a:spcBef>
              <a:spcAft>
                <a:spcPts val="0"/>
              </a:spcAft>
              <a:buNone/>
            </a:pPr>
            <a:r>
              <a:t/>
            </a:r>
            <a:endParaRPr sz="1600">
              <a:latin typeface="Raleway"/>
              <a:ea typeface="Raleway"/>
              <a:cs typeface="Raleway"/>
              <a:sym typeface="Raleway"/>
            </a:endParaRPr>
          </a:p>
        </p:txBody>
      </p:sp>
      <p:pic>
        <p:nvPicPr>
          <p:cNvPr id="84" name="Google Shape;84;p17"/>
          <p:cNvPicPr preferRelativeResize="0"/>
          <p:nvPr/>
        </p:nvPicPr>
        <p:blipFill>
          <a:blip r:embed="rId3">
            <a:alphaModFix/>
          </a:blip>
          <a:stretch>
            <a:fillRect/>
          </a:stretch>
        </p:blipFill>
        <p:spPr>
          <a:xfrm>
            <a:off x="311699" y="1747824"/>
            <a:ext cx="3314975" cy="2082275"/>
          </a:xfrm>
          <a:prstGeom prst="rect">
            <a:avLst/>
          </a:prstGeom>
          <a:noFill/>
          <a:ln>
            <a:noFill/>
          </a:ln>
        </p:spPr>
      </p:pic>
      <p:pic>
        <p:nvPicPr>
          <p:cNvPr id="85" name="Google Shape;85;p17"/>
          <p:cNvPicPr preferRelativeResize="0"/>
          <p:nvPr/>
        </p:nvPicPr>
        <p:blipFill>
          <a:blip r:embed="rId4">
            <a:alphaModFix/>
          </a:blip>
          <a:stretch>
            <a:fillRect/>
          </a:stretch>
        </p:blipFill>
        <p:spPr>
          <a:xfrm>
            <a:off x="3482100" y="1161682"/>
            <a:ext cx="3314975" cy="325456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nvSpPr>
        <p:spPr>
          <a:xfrm>
            <a:off x="4935800" y="674475"/>
            <a:ext cx="4121400" cy="338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2"/>
                </a:solidFill>
                <a:latin typeface="Raleway"/>
                <a:ea typeface="Raleway"/>
                <a:cs typeface="Raleway"/>
                <a:sym typeface="Raleway"/>
              </a:rPr>
              <a:t>This inverted bell curve distribution describes the frequency of overlapped areas between two parcels of land as a percentage.</a:t>
            </a:r>
            <a:endParaRPr sz="1600">
              <a:solidFill>
                <a:schemeClr val="dk2"/>
              </a:solidFill>
              <a:latin typeface="Raleway"/>
              <a:ea typeface="Raleway"/>
              <a:cs typeface="Raleway"/>
              <a:sym typeface="Raleway"/>
            </a:endParaRPr>
          </a:p>
          <a:p>
            <a:pPr indent="0" lvl="0" marL="0" rtl="0" algn="l">
              <a:spcBef>
                <a:spcPts val="0"/>
              </a:spcBef>
              <a:spcAft>
                <a:spcPts val="0"/>
              </a:spcAft>
              <a:buNone/>
            </a:pPr>
            <a:r>
              <a:t/>
            </a:r>
            <a:endParaRPr sz="1600">
              <a:solidFill>
                <a:schemeClr val="dk2"/>
              </a:solidFill>
              <a:latin typeface="Raleway"/>
              <a:ea typeface="Raleway"/>
              <a:cs typeface="Raleway"/>
              <a:sym typeface="Raleway"/>
            </a:endParaRPr>
          </a:p>
          <a:p>
            <a:pPr indent="0" lvl="0" marL="0" rtl="0" algn="l">
              <a:spcBef>
                <a:spcPts val="0"/>
              </a:spcBef>
              <a:spcAft>
                <a:spcPts val="0"/>
              </a:spcAft>
              <a:buNone/>
            </a:pPr>
            <a:r>
              <a:rPr lang="en" sz="1600">
                <a:solidFill>
                  <a:schemeClr val="dk2"/>
                </a:solidFill>
                <a:latin typeface="Raleway"/>
                <a:ea typeface="Raleway"/>
                <a:cs typeface="Raleway"/>
                <a:sym typeface="Raleway"/>
              </a:rPr>
              <a:t>The majority of the data either has very few overlaps or has a significant amount of overlaps</a:t>
            </a:r>
            <a:endParaRPr sz="1600">
              <a:solidFill>
                <a:schemeClr val="dk2"/>
              </a:solidFill>
              <a:latin typeface="Raleway"/>
              <a:ea typeface="Raleway"/>
              <a:cs typeface="Raleway"/>
              <a:sym typeface="Raleway"/>
            </a:endParaRPr>
          </a:p>
          <a:p>
            <a:pPr indent="0" lvl="0" marL="0" rtl="0" algn="l">
              <a:spcBef>
                <a:spcPts val="0"/>
              </a:spcBef>
              <a:spcAft>
                <a:spcPts val="0"/>
              </a:spcAft>
              <a:buNone/>
            </a:pPr>
            <a:r>
              <a:t/>
            </a:r>
            <a:endParaRPr sz="1600">
              <a:solidFill>
                <a:schemeClr val="dk2"/>
              </a:solidFill>
              <a:latin typeface="Raleway"/>
              <a:ea typeface="Raleway"/>
              <a:cs typeface="Raleway"/>
              <a:sym typeface="Raleway"/>
            </a:endParaRPr>
          </a:p>
          <a:p>
            <a:pPr indent="0" lvl="0" marL="0" rtl="0" algn="l">
              <a:spcBef>
                <a:spcPts val="0"/>
              </a:spcBef>
              <a:spcAft>
                <a:spcPts val="0"/>
              </a:spcAft>
              <a:buNone/>
            </a:pPr>
            <a:r>
              <a:rPr lang="en" sz="1600">
                <a:solidFill>
                  <a:schemeClr val="dk2"/>
                </a:solidFill>
                <a:latin typeface="Raleway"/>
                <a:ea typeface="Raleway"/>
                <a:cs typeface="Raleway"/>
                <a:sym typeface="Raleway"/>
              </a:rPr>
              <a:t>This data is calculated by finding the intersection of parcel A and parcel B, calculating the area of the intersection, and then comparing it to the area of parcel A</a:t>
            </a:r>
            <a:endParaRPr sz="1600">
              <a:solidFill>
                <a:schemeClr val="dk2"/>
              </a:solidFill>
              <a:latin typeface="Raleway"/>
              <a:ea typeface="Raleway"/>
              <a:cs typeface="Raleway"/>
              <a:sym typeface="Raleway"/>
            </a:endParaRPr>
          </a:p>
        </p:txBody>
      </p:sp>
      <p:sp>
        <p:nvSpPr>
          <p:cNvPr id="91" name="Google Shape;91;p18"/>
          <p:cNvSpPr txBox="1"/>
          <p:nvPr>
            <p:ph type="title"/>
          </p:nvPr>
        </p:nvSpPr>
        <p:spPr>
          <a:xfrm>
            <a:off x="311700" y="101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920" u="sng">
                <a:solidFill>
                  <a:srgbClr val="034739"/>
                </a:solidFill>
                <a:latin typeface="Raleway"/>
                <a:ea typeface="Raleway"/>
                <a:cs typeface="Raleway"/>
                <a:sym typeface="Raleway"/>
              </a:rPr>
              <a:t>Overlap Area Distribution</a:t>
            </a:r>
            <a:endParaRPr b="1" sz="2920" u="sng">
              <a:solidFill>
                <a:srgbClr val="034739"/>
              </a:solidFill>
              <a:latin typeface="Raleway"/>
              <a:ea typeface="Raleway"/>
              <a:cs typeface="Raleway"/>
              <a:sym typeface="Raleway"/>
            </a:endParaRPr>
          </a:p>
        </p:txBody>
      </p:sp>
      <p:pic>
        <p:nvPicPr>
          <p:cNvPr id="92" name="Google Shape;92;p18"/>
          <p:cNvPicPr preferRelativeResize="0"/>
          <p:nvPr/>
        </p:nvPicPr>
        <p:blipFill>
          <a:blip r:embed="rId3">
            <a:alphaModFix/>
          </a:blip>
          <a:stretch>
            <a:fillRect/>
          </a:stretch>
        </p:blipFill>
        <p:spPr>
          <a:xfrm>
            <a:off x="311700" y="777875"/>
            <a:ext cx="4172741" cy="4164225"/>
          </a:xfrm>
          <a:prstGeom prst="rect">
            <a:avLst/>
          </a:prstGeom>
          <a:noFill/>
          <a:ln>
            <a:noFill/>
          </a:ln>
        </p:spPr>
      </p:pic>
      <p:cxnSp>
        <p:nvCxnSpPr>
          <p:cNvPr id="93" name="Google Shape;93;p18"/>
          <p:cNvCxnSpPr/>
          <p:nvPr/>
        </p:nvCxnSpPr>
        <p:spPr>
          <a:xfrm>
            <a:off x="4791675" y="794600"/>
            <a:ext cx="6900" cy="4008900"/>
          </a:xfrm>
          <a:prstGeom prst="straightConnector1">
            <a:avLst/>
          </a:prstGeom>
          <a:noFill/>
          <a:ln cap="flat" cmpd="sng" w="38100">
            <a:solidFill>
              <a:srgbClr val="034739"/>
            </a:solidFill>
            <a:prstDash val="solid"/>
            <a:round/>
            <a:headEnd len="med" w="med" type="none"/>
            <a:tailEnd len="med" w="med" type="none"/>
          </a:ln>
        </p:spPr>
      </p:cxnSp>
      <p:sp>
        <p:nvSpPr>
          <p:cNvPr id="94" name="Google Shape;94;p18"/>
          <p:cNvSpPr txBox="1"/>
          <p:nvPr/>
        </p:nvSpPr>
        <p:spPr>
          <a:xfrm>
            <a:off x="857250" y="4803500"/>
            <a:ext cx="35667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800">
                <a:solidFill>
                  <a:schemeClr val="dk2"/>
                </a:solidFill>
                <a:latin typeface="Raleway"/>
                <a:ea typeface="Raleway"/>
                <a:cs typeface="Raleway"/>
                <a:sym typeface="Raleway"/>
              </a:rPr>
              <a:t>Percent of Overlapped Area</a:t>
            </a:r>
            <a:endParaRPr b="1" sz="800">
              <a:solidFill>
                <a:schemeClr val="dk2"/>
              </a:solidFill>
              <a:latin typeface="Raleway"/>
              <a:ea typeface="Raleway"/>
              <a:cs typeface="Raleway"/>
              <a:sym typeface="Raleway"/>
            </a:endParaRPr>
          </a:p>
        </p:txBody>
      </p:sp>
      <p:sp>
        <p:nvSpPr>
          <p:cNvPr id="95" name="Google Shape;95;p18"/>
          <p:cNvSpPr txBox="1"/>
          <p:nvPr/>
        </p:nvSpPr>
        <p:spPr>
          <a:xfrm>
            <a:off x="944450" y="1737400"/>
            <a:ext cx="98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Ex. 1</a:t>
            </a:r>
            <a:endParaRPr/>
          </a:p>
        </p:txBody>
      </p:sp>
      <p:sp>
        <p:nvSpPr>
          <p:cNvPr id="96" name="Google Shape;96;p18"/>
          <p:cNvSpPr txBox="1"/>
          <p:nvPr/>
        </p:nvSpPr>
        <p:spPr>
          <a:xfrm>
            <a:off x="2290675" y="4132050"/>
            <a:ext cx="98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Ex. 3</a:t>
            </a:r>
            <a:endParaRPr/>
          </a:p>
        </p:txBody>
      </p:sp>
      <p:sp>
        <p:nvSpPr>
          <p:cNvPr id="97" name="Google Shape;97;p18"/>
          <p:cNvSpPr txBox="1"/>
          <p:nvPr/>
        </p:nvSpPr>
        <p:spPr>
          <a:xfrm>
            <a:off x="3813375" y="674475"/>
            <a:ext cx="98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Ex. 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101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920" u="sng">
                <a:solidFill>
                  <a:srgbClr val="034739"/>
                </a:solidFill>
                <a:latin typeface="Raleway"/>
                <a:ea typeface="Raleway"/>
                <a:cs typeface="Raleway"/>
                <a:sym typeface="Raleway"/>
              </a:rPr>
              <a:t>Data Investigation, ID: 12</a:t>
            </a:r>
            <a:endParaRPr b="1" sz="2920" u="sng">
              <a:solidFill>
                <a:srgbClr val="034739"/>
              </a:solidFill>
              <a:latin typeface="Raleway"/>
              <a:ea typeface="Raleway"/>
              <a:cs typeface="Raleway"/>
              <a:sym typeface="Raleway"/>
            </a:endParaRPr>
          </a:p>
        </p:txBody>
      </p:sp>
      <p:pic>
        <p:nvPicPr>
          <p:cNvPr id="103" name="Google Shape;103;p19"/>
          <p:cNvPicPr preferRelativeResize="0"/>
          <p:nvPr/>
        </p:nvPicPr>
        <p:blipFill>
          <a:blip r:embed="rId3">
            <a:alphaModFix/>
          </a:blip>
          <a:stretch>
            <a:fillRect/>
          </a:stretch>
        </p:blipFill>
        <p:spPr>
          <a:xfrm>
            <a:off x="152400" y="826875"/>
            <a:ext cx="4448175" cy="4105275"/>
          </a:xfrm>
          <a:prstGeom prst="rect">
            <a:avLst/>
          </a:prstGeom>
          <a:noFill/>
          <a:ln>
            <a:noFill/>
          </a:ln>
        </p:spPr>
      </p:pic>
      <p:sp>
        <p:nvSpPr>
          <p:cNvPr id="104" name="Google Shape;104;p19"/>
          <p:cNvSpPr txBox="1"/>
          <p:nvPr>
            <p:ph idx="1" type="body"/>
          </p:nvPr>
        </p:nvSpPr>
        <p:spPr>
          <a:xfrm>
            <a:off x="4705500" y="758100"/>
            <a:ext cx="4224000" cy="36273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n" sz="1600">
                <a:latin typeface="Raleway"/>
                <a:ea typeface="Raleway"/>
                <a:cs typeface="Raleway"/>
                <a:sym typeface="Raleway"/>
              </a:rPr>
              <a:t>ParcelA in Red</a:t>
            </a:r>
            <a:endParaRPr sz="1600">
              <a:latin typeface="Raleway"/>
              <a:ea typeface="Raleway"/>
              <a:cs typeface="Raleway"/>
              <a:sym typeface="Raleway"/>
            </a:endParaRPr>
          </a:p>
          <a:p>
            <a:pPr indent="0" lvl="0" marL="0" rtl="0" algn="l">
              <a:lnSpc>
                <a:spcPct val="100000"/>
              </a:lnSpc>
              <a:spcBef>
                <a:spcPts val="0"/>
              </a:spcBef>
              <a:spcAft>
                <a:spcPts val="0"/>
              </a:spcAft>
              <a:buClr>
                <a:schemeClr val="dk1"/>
              </a:buClr>
              <a:buSzPts val="1100"/>
              <a:buFont typeface="Arial"/>
              <a:buNone/>
            </a:pPr>
            <a:r>
              <a:rPr lang="en" sz="1600">
                <a:latin typeface="Raleway"/>
                <a:ea typeface="Raleway"/>
                <a:cs typeface="Raleway"/>
                <a:sym typeface="Raleway"/>
              </a:rPr>
              <a:t>ParcelB in Blue</a:t>
            </a:r>
            <a:endParaRPr sz="1600">
              <a:latin typeface="Raleway"/>
              <a:ea typeface="Raleway"/>
              <a:cs typeface="Raleway"/>
              <a:sym typeface="Raleway"/>
            </a:endParaRPr>
          </a:p>
          <a:p>
            <a:pPr indent="0" lvl="0" marL="0" rtl="0" algn="l">
              <a:lnSpc>
                <a:spcPct val="100000"/>
              </a:lnSpc>
              <a:spcBef>
                <a:spcPts val="0"/>
              </a:spcBef>
              <a:spcAft>
                <a:spcPts val="0"/>
              </a:spcAft>
              <a:buClr>
                <a:schemeClr val="dk1"/>
              </a:buClr>
              <a:buSzPts val="1100"/>
              <a:buFont typeface="Arial"/>
              <a:buNone/>
            </a:pPr>
            <a:r>
              <a:t/>
            </a:r>
            <a:endParaRPr sz="1600">
              <a:latin typeface="Raleway"/>
              <a:ea typeface="Raleway"/>
              <a:cs typeface="Raleway"/>
              <a:sym typeface="Raleway"/>
            </a:endParaRPr>
          </a:p>
          <a:p>
            <a:pPr indent="0" lvl="0" marL="0" rtl="0" algn="l">
              <a:lnSpc>
                <a:spcPct val="100000"/>
              </a:lnSpc>
              <a:spcBef>
                <a:spcPts val="0"/>
              </a:spcBef>
              <a:spcAft>
                <a:spcPts val="0"/>
              </a:spcAft>
              <a:buNone/>
            </a:pPr>
            <a:r>
              <a:rPr lang="en" sz="1600">
                <a:latin typeface="Raleway"/>
                <a:ea typeface="Raleway"/>
                <a:cs typeface="Raleway"/>
                <a:sym typeface="Raleway"/>
              </a:rPr>
              <a:t>The total overlapped area in this example is exactly </a:t>
            </a:r>
            <a:r>
              <a:rPr b="1" lang="en" sz="1600">
                <a:latin typeface="Raleway"/>
                <a:ea typeface="Raleway"/>
                <a:cs typeface="Raleway"/>
                <a:sym typeface="Raleway"/>
              </a:rPr>
              <a:t>100%</a:t>
            </a:r>
            <a:endParaRPr b="1" sz="1600">
              <a:latin typeface="Raleway"/>
              <a:ea typeface="Raleway"/>
              <a:cs typeface="Raleway"/>
              <a:sym typeface="Raleway"/>
            </a:endParaRPr>
          </a:p>
          <a:p>
            <a:pPr indent="0" lvl="0" marL="0" rtl="0" algn="l">
              <a:lnSpc>
                <a:spcPct val="100000"/>
              </a:lnSpc>
              <a:spcBef>
                <a:spcPts val="0"/>
              </a:spcBef>
              <a:spcAft>
                <a:spcPts val="0"/>
              </a:spcAft>
              <a:buNone/>
            </a:pPr>
            <a:r>
              <a:t/>
            </a:r>
            <a:endParaRPr b="1" sz="1600">
              <a:latin typeface="Raleway"/>
              <a:ea typeface="Raleway"/>
              <a:cs typeface="Raleway"/>
              <a:sym typeface="Raleway"/>
            </a:endParaRPr>
          </a:p>
          <a:p>
            <a:pPr indent="0" lvl="0" marL="0" rtl="0" algn="l">
              <a:lnSpc>
                <a:spcPct val="100000"/>
              </a:lnSpc>
              <a:spcBef>
                <a:spcPts val="0"/>
              </a:spcBef>
              <a:spcAft>
                <a:spcPts val="0"/>
              </a:spcAft>
              <a:buClr>
                <a:schemeClr val="dk1"/>
              </a:buClr>
              <a:buSzPts val="1100"/>
              <a:buFont typeface="Arial"/>
              <a:buNone/>
            </a:pPr>
            <a:r>
              <a:rPr lang="en" sz="1600">
                <a:latin typeface="Raleway"/>
                <a:ea typeface="Raleway"/>
                <a:cs typeface="Raleway"/>
                <a:sym typeface="Raleway"/>
              </a:rPr>
              <a:t>This means that there are duplicates in the data - in fact, there are only </a:t>
            </a:r>
            <a:r>
              <a:rPr b="1" lang="en" sz="1600">
                <a:latin typeface="Raleway"/>
                <a:ea typeface="Raleway"/>
                <a:cs typeface="Raleway"/>
                <a:sym typeface="Raleway"/>
              </a:rPr>
              <a:t>440 out of 1026 unique parcels of land</a:t>
            </a:r>
            <a:r>
              <a:rPr lang="en" sz="1600">
                <a:latin typeface="Raleway"/>
                <a:ea typeface="Raleway"/>
                <a:cs typeface="Raleway"/>
                <a:sym typeface="Raleway"/>
              </a:rPr>
              <a:t> (satisfying that overlapping land area is &gt;40%)</a:t>
            </a:r>
            <a:endParaRPr sz="1600">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101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920" u="sng">
                <a:solidFill>
                  <a:srgbClr val="034739"/>
                </a:solidFill>
                <a:latin typeface="Raleway"/>
                <a:ea typeface="Raleway"/>
                <a:cs typeface="Raleway"/>
                <a:sym typeface="Raleway"/>
              </a:rPr>
              <a:t>Data Investigation, ID: 12</a:t>
            </a:r>
            <a:endParaRPr b="1" sz="2920" u="sng">
              <a:solidFill>
                <a:srgbClr val="034739"/>
              </a:solidFill>
              <a:latin typeface="Raleway"/>
              <a:ea typeface="Raleway"/>
              <a:cs typeface="Raleway"/>
              <a:sym typeface="Raleway"/>
            </a:endParaRPr>
          </a:p>
        </p:txBody>
      </p:sp>
      <p:pic>
        <p:nvPicPr>
          <p:cNvPr id="110" name="Google Shape;110;p20"/>
          <p:cNvPicPr preferRelativeResize="0"/>
          <p:nvPr/>
        </p:nvPicPr>
        <p:blipFill>
          <a:blip r:embed="rId3">
            <a:alphaModFix/>
          </a:blip>
          <a:stretch>
            <a:fillRect/>
          </a:stretch>
        </p:blipFill>
        <p:spPr>
          <a:xfrm>
            <a:off x="152400" y="826875"/>
            <a:ext cx="4448175" cy="4105275"/>
          </a:xfrm>
          <a:prstGeom prst="rect">
            <a:avLst/>
          </a:prstGeom>
          <a:noFill/>
          <a:ln>
            <a:noFill/>
          </a:ln>
        </p:spPr>
      </p:pic>
      <p:sp>
        <p:nvSpPr>
          <p:cNvPr id="111" name="Google Shape;111;p20"/>
          <p:cNvSpPr txBox="1"/>
          <p:nvPr>
            <p:ph idx="1" type="body"/>
          </p:nvPr>
        </p:nvSpPr>
        <p:spPr>
          <a:xfrm>
            <a:off x="4705500" y="758100"/>
            <a:ext cx="4224000" cy="4174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600">
                <a:latin typeface="Raleway"/>
                <a:ea typeface="Raleway"/>
                <a:cs typeface="Raleway"/>
                <a:sym typeface="Raleway"/>
              </a:rPr>
              <a:t>Further investigation reveals the following:</a:t>
            </a:r>
            <a:endParaRPr sz="1600">
              <a:latin typeface="Raleway"/>
              <a:ea typeface="Raleway"/>
              <a:cs typeface="Raleway"/>
              <a:sym typeface="Raleway"/>
            </a:endParaRPr>
          </a:p>
          <a:p>
            <a:pPr indent="0" lvl="0" marL="0" rtl="0" algn="l">
              <a:lnSpc>
                <a:spcPct val="100000"/>
              </a:lnSpc>
              <a:spcBef>
                <a:spcPts val="0"/>
              </a:spcBef>
              <a:spcAft>
                <a:spcPts val="0"/>
              </a:spcAft>
              <a:buNone/>
            </a:pPr>
            <a:r>
              <a:t/>
            </a:r>
            <a:endParaRPr sz="1600">
              <a:latin typeface="Raleway"/>
              <a:ea typeface="Raleway"/>
              <a:cs typeface="Raleway"/>
              <a:sym typeface="Raleway"/>
            </a:endParaRPr>
          </a:p>
          <a:p>
            <a:pPr indent="0" lvl="0" marL="0" rtl="0" algn="l">
              <a:lnSpc>
                <a:spcPct val="100000"/>
              </a:lnSpc>
              <a:spcBef>
                <a:spcPts val="0"/>
              </a:spcBef>
              <a:spcAft>
                <a:spcPts val="0"/>
              </a:spcAft>
              <a:buNone/>
            </a:pPr>
            <a:r>
              <a:rPr b="1" lang="en" sz="1600">
                <a:latin typeface="Raleway"/>
                <a:ea typeface="Raleway"/>
                <a:cs typeface="Raleway"/>
                <a:sym typeface="Raleway"/>
              </a:rPr>
              <a:t>Index</a:t>
            </a:r>
            <a:r>
              <a:rPr lang="en" sz="1600">
                <a:latin typeface="Raleway"/>
                <a:ea typeface="Raleway"/>
                <a:cs typeface="Raleway"/>
                <a:sym typeface="Raleway"/>
              </a:rPr>
              <a:t>                                          12</a:t>
            </a:r>
            <a:endParaRPr sz="1600">
              <a:latin typeface="Raleway"/>
              <a:ea typeface="Raleway"/>
              <a:cs typeface="Raleway"/>
              <a:sym typeface="Raleway"/>
            </a:endParaRPr>
          </a:p>
          <a:p>
            <a:pPr indent="0" lvl="0" marL="0" rtl="0" algn="l">
              <a:lnSpc>
                <a:spcPct val="100000"/>
              </a:lnSpc>
              <a:spcBef>
                <a:spcPts val="0"/>
              </a:spcBef>
              <a:spcAft>
                <a:spcPts val="0"/>
              </a:spcAft>
              <a:buNone/>
            </a:pPr>
            <a:r>
              <a:rPr b="1" lang="en" sz="1600">
                <a:latin typeface="Raleway"/>
                <a:ea typeface="Raleway"/>
                <a:cs typeface="Raleway"/>
                <a:sym typeface="Raleway"/>
              </a:rPr>
              <a:t>Duplicate index A</a:t>
            </a:r>
            <a:r>
              <a:rPr lang="en" sz="1600">
                <a:latin typeface="Raleway"/>
                <a:ea typeface="Raleway"/>
                <a:cs typeface="Raleway"/>
                <a:sym typeface="Raleway"/>
              </a:rPr>
              <a:t>    [12, 13, 14, 15, 17, 18, 19]</a:t>
            </a:r>
            <a:endParaRPr sz="1600">
              <a:latin typeface="Raleway"/>
              <a:ea typeface="Raleway"/>
              <a:cs typeface="Raleway"/>
              <a:sym typeface="Raleway"/>
            </a:endParaRPr>
          </a:p>
          <a:p>
            <a:pPr indent="0" lvl="0" marL="0" rtl="0" algn="l">
              <a:lnSpc>
                <a:spcPct val="100000"/>
              </a:lnSpc>
              <a:spcBef>
                <a:spcPts val="0"/>
              </a:spcBef>
              <a:spcAft>
                <a:spcPts val="0"/>
              </a:spcAft>
              <a:buNone/>
            </a:pPr>
            <a:r>
              <a:rPr b="1" lang="en" sz="1600">
                <a:latin typeface="Raleway"/>
                <a:ea typeface="Raleway"/>
                <a:cs typeface="Raleway"/>
                <a:sym typeface="Raleway"/>
              </a:rPr>
              <a:t>Duplicate index B</a:t>
            </a:r>
            <a:r>
              <a:rPr lang="en" sz="1600">
                <a:latin typeface="Raleway"/>
                <a:ea typeface="Raleway"/>
                <a:cs typeface="Raleway"/>
                <a:sym typeface="Raleway"/>
              </a:rPr>
              <a:t>                     [9, 10, 12]</a:t>
            </a:r>
            <a:endParaRPr sz="1600">
              <a:latin typeface="Raleway"/>
              <a:ea typeface="Raleway"/>
              <a:cs typeface="Raleway"/>
              <a:sym typeface="Raleway"/>
            </a:endParaRPr>
          </a:p>
          <a:p>
            <a:pPr indent="0" lvl="0" marL="0" rtl="0" algn="l">
              <a:lnSpc>
                <a:spcPct val="100000"/>
              </a:lnSpc>
              <a:spcBef>
                <a:spcPts val="0"/>
              </a:spcBef>
              <a:spcAft>
                <a:spcPts val="0"/>
              </a:spcAft>
              <a:buNone/>
            </a:pPr>
            <a:r>
              <a:t/>
            </a:r>
            <a:endParaRPr sz="1600">
              <a:latin typeface="Raleway"/>
              <a:ea typeface="Raleway"/>
              <a:cs typeface="Raleway"/>
              <a:sym typeface="Raleway"/>
            </a:endParaRPr>
          </a:p>
          <a:p>
            <a:pPr indent="0" lvl="0" marL="0" rtl="0" algn="l">
              <a:lnSpc>
                <a:spcPct val="100000"/>
              </a:lnSpc>
              <a:spcBef>
                <a:spcPts val="0"/>
              </a:spcBef>
              <a:spcAft>
                <a:spcPts val="0"/>
              </a:spcAft>
              <a:buNone/>
            </a:pPr>
            <a:r>
              <a:rPr lang="en" sz="1600">
                <a:latin typeface="Raleway"/>
                <a:ea typeface="Raleway"/>
                <a:cs typeface="Raleway"/>
                <a:sym typeface="Raleway"/>
              </a:rPr>
              <a:t>Since parcel A and parcel B are the same, this means that </a:t>
            </a:r>
            <a:r>
              <a:rPr b="1" lang="en" sz="1600">
                <a:latin typeface="Raleway"/>
                <a:ea typeface="Raleway"/>
                <a:cs typeface="Raleway"/>
                <a:sym typeface="Raleway"/>
              </a:rPr>
              <a:t>all </a:t>
            </a:r>
            <a:r>
              <a:rPr b="1" lang="en" sz="1600">
                <a:latin typeface="Raleway"/>
                <a:ea typeface="Raleway"/>
                <a:cs typeface="Raleway"/>
                <a:sym typeface="Raleway"/>
              </a:rPr>
              <a:t>duplicates</a:t>
            </a:r>
            <a:r>
              <a:rPr b="1" lang="en" sz="1600">
                <a:latin typeface="Raleway"/>
                <a:ea typeface="Raleway"/>
                <a:cs typeface="Raleway"/>
                <a:sym typeface="Raleway"/>
              </a:rPr>
              <a:t> of A and duplicates of B</a:t>
            </a:r>
            <a:r>
              <a:rPr lang="en" sz="1600">
                <a:latin typeface="Raleway"/>
                <a:ea typeface="Raleway"/>
                <a:cs typeface="Raleway"/>
                <a:sym typeface="Raleway"/>
              </a:rPr>
              <a:t> are also the </a:t>
            </a:r>
            <a:r>
              <a:rPr b="1" lang="en" sz="1600">
                <a:latin typeface="Raleway"/>
                <a:ea typeface="Raleway"/>
                <a:cs typeface="Raleway"/>
                <a:sym typeface="Raleway"/>
              </a:rPr>
              <a:t>same</a:t>
            </a:r>
            <a:endParaRPr b="1" sz="1600">
              <a:latin typeface="Raleway"/>
              <a:ea typeface="Raleway"/>
              <a:cs typeface="Raleway"/>
              <a:sym typeface="Raleway"/>
            </a:endParaRPr>
          </a:p>
          <a:p>
            <a:pPr indent="0" lvl="0" marL="0" rtl="0" algn="l">
              <a:lnSpc>
                <a:spcPct val="100000"/>
              </a:lnSpc>
              <a:spcBef>
                <a:spcPts val="0"/>
              </a:spcBef>
              <a:spcAft>
                <a:spcPts val="0"/>
              </a:spcAft>
              <a:buNone/>
            </a:pPr>
            <a:r>
              <a:t/>
            </a:r>
            <a:endParaRPr sz="1600">
              <a:latin typeface="Raleway"/>
              <a:ea typeface="Raleway"/>
              <a:cs typeface="Raleway"/>
              <a:sym typeface="Raleway"/>
            </a:endParaRPr>
          </a:p>
          <a:p>
            <a:pPr indent="0" lvl="0" marL="0" rtl="0" algn="l">
              <a:lnSpc>
                <a:spcPct val="100000"/>
              </a:lnSpc>
              <a:spcBef>
                <a:spcPts val="0"/>
              </a:spcBef>
              <a:spcAft>
                <a:spcPts val="0"/>
              </a:spcAft>
              <a:buNone/>
            </a:pPr>
            <a:r>
              <a:rPr lang="en" sz="1600">
                <a:latin typeface="Raleway"/>
                <a:ea typeface="Raleway"/>
                <a:cs typeface="Raleway"/>
                <a:sym typeface="Raleway"/>
              </a:rPr>
              <a:t>So set </a:t>
            </a:r>
            <a:r>
              <a:rPr lang="en" sz="1600">
                <a:latin typeface="Raleway"/>
                <a:ea typeface="Raleway"/>
                <a:cs typeface="Raleway"/>
                <a:sym typeface="Raleway"/>
              </a:rPr>
              <a:t>A[12, 13, 14, 15, 17, 18, 19] are all the same as set B[9, 10, 12]</a:t>
            </a:r>
            <a:endParaRPr sz="1600">
              <a:latin typeface="Raleway"/>
              <a:ea typeface="Raleway"/>
              <a:cs typeface="Raleway"/>
              <a:sym typeface="Raleway"/>
            </a:endParaRPr>
          </a:p>
          <a:p>
            <a:pPr indent="0" lvl="0" marL="0" rtl="0" algn="l">
              <a:lnSpc>
                <a:spcPct val="100000"/>
              </a:lnSpc>
              <a:spcBef>
                <a:spcPts val="0"/>
              </a:spcBef>
              <a:spcAft>
                <a:spcPts val="0"/>
              </a:spcAft>
              <a:buNone/>
            </a:pPr>
            <a:r>
              <a:t/>
            </a:r>
            <a:endParaRPr sz="1600">
              <a:latin typeface="Raleway"/>
              <a:ea typeface="Raleway"/>
              <a:cs typeface="Raleway"/>
              <a:sym typeface="Raleway"/>
            </a:endParaRPr>
          </a:p>
          <a:p>
            <a:pPr indent="0" lvl="0" marL="0" rtl="0" algn="l">
              <a:lnSpc>
                <a:spcPct val="100000"/>
              </a:lnSpc>
              <a:spcBef>
                <a:spcPts val="0"/>
              </a:spcBef>
              <a:spcAft>
                <a:spcPts val="0"/>
              </a:spcAft>
              <a:buNone/>
            </a:pPr>
            <a:r>
              <a:rPr lang="en" sz="1600">
                <a:latin typeface="Raleway"/>
                <a:ea typeface="Raleway"/>
                <a:cs typeface="Raleway"/>
                <a:sym typeface="Raleway"/>
              </a:rPr>
              <a:t>This also means that </a:t>
            </a:r>
            <a:r>
              <a:rPr b="1" lang="en" sz="1600">
                <a:latin typeface="Raleway"/>
                <a:ea typeface="Raleway"/>
                <a:cs typeface="Raleway"/>
                <a:sym typeface="Raleway"/>
              </a:rPr>
              <a:t>neighbours of set A are the neighbours of set B </a:t>
            </a:r>
            <a:r>
              <a:rPr lang="en" sz="1600">
                <a:latin typeface="Raleway"/>
                <a:ea typeface="Raleway"/>
                <a:cs typeface="Raleway"/>
                <a:sym typeface="Raleway"/>
              </a:rPr>
              <a:t>and vice versa</a:t>
            </a:r>
            <a:endParaRPr sz="1600">
              <a:latin typeface="Raleway"/>
              <a:ea typeface="Raleway"/>
              <a:cs typeface="Raleway"/>
              <a:sym typeface="Ralew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101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920" u="sng">
                <a:solidFill>
                  <a:srgbClr val="034739"/>
                </a:solidFill>
                <a:latin typeface="Raleway"/>
                <a:ea typeface="Raleway"/>
                <a:cs typeface="Raleway"/>
                <a:sym typeface="Raleway"/>
              </a:rPr>
              <a:t>Data Investigation, ID: 12</a:t>
            </a:r>
            <a:endParaRPr b="1" sz="2920" u="sng">
              <a:solidFill>
                <a:srgbClr val="034739"/>
              </a:solidFill>
              <a:latin typeface="Raleway"/>
              <a:ea typeface="Raleway"/>
              <a:cs typeface="Raleway"/>
              <a:sym typeface="Raleway"/>
            </a:endParaRPr>
          </a:p>
        </p:txBody>
      </p:sp>
      <p:sp>
        <p:nvSpPr>
          <p:cNvPr id="117" name="Google Shape;117;p21"/>
          <p:cNvSpPr txBox="1"/>
          <p:nvPr>
            <p:ph idx="1" type="body"/>
          </p:nvPr>
        </p:nvSpPr>
        <p:spPr>
          <a:xfrm>
            <a:off x="4423900" y="758100"/>
            <a:ext cx="4599000" cy="4174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600">
                <a:latin typeface="Raleway"/>
                <a:ea typeface="Raleway"/>
                <a:cs typeface="Raleway"/>
                <a:sym typeface="Raleway"/>
              </a:rPr>
              <a:t>Index</a:t>
            </a:r>
            <a:r>
              <a:rPr lang="en" sz="1600">
                <a:latin typeface="Raleway"/>
                <a:ea typeface="Raleway"/>
                <a:cs typeface="Raleway"/>
                <a:sym typeface="Raleway"/>
              </a:rPr>
              <a:t>                                          12</a:t>
            </a:r>
            <a:endParaRPr sz="1600">
              <a:latin typeface="Raleway"/>
              <a:ea typeface="Raleway"/>
              <a:cs typeface="Raleway"/>
              <a:sym typeface="Raleway"/>
            </a:endParaRPr>
          </a:p>
          <a:p>
            <a:pPr indent="0" lvl="0" marL="0" rtl="0" algn="l">
              <a:lnSpc>
                <a:spcPct val="100000"/>
              </a:lnSpc>
              <a:spcBef>
                <a:spcPts val="0"/>
              </a:spcBef>
              <a:spcAft>
                <a:spcPts val="0"/>
              </a:spcAft>
              <a:buNone/>
            </a:pPr>
            <a:r>
              <a:rPr b="1" lang="en" sz="1600">
                <a:latin typeface="Raleway"/>
                <a:ea typeface="Raleway"/>
                <a:cs typeface="Raleway"/>
                <a:sym typeface="Raleway"/>
              </a:rPr>
              <a:t>Duplicate index A</a:t>
            </a:r>
            <a:r>
              <a:rPr lang="en" sz="1600">
                <a:latin typeface="Raleway"/>
                <a:ea typeface="Raleway"/>
                <a:cs typeface="Raleway"/>
                <a:sym typeface="Raleway"/>
              </a:rPr>
              <a:t>    [12, 13, 14, 15, 17, 18, 19]</a:t>
            </a:r>
            <a:endParaRPr sz="1600">
              <a:latin typeface="Raleway"/>
              <a:ea typeface="Raleway"/>
              <a:cs typeface="Raleway"/>
              <a:sym typeface="Raleway"/>
            </a:endParaRPr>
          </a:p>
          <a:p>
            <a:pPr indent="0" lvl="0" marL="0" rtl="0" algn="l">
              <a:lnSpc>
                <a:spcPct val="100000"/>
              </a:lnSpc>
              <a:spcBef>
                <a:spcPts val="0"/>
              </a:spcBef>
              <a:spcAft>
                <a:spcPts val="0"/>
              </a:spcAft>
              <a:buNone/>
            </a:pPr>
            <a:r>
              <a:rPr b="1" lang="en" sz="1600">
                <a:latin typeface="Raleway"/>
                <a:ea typeface="Raleway"/>
                <a:cs typeface="Raleway"/>
                <a:sym typeface="Raleway"/>
              </a:rPr>
              <a:t>Duplicate index B</a:t>
            </a:r>
            <a:r>
              <a:rPr lang="en" sz="1600">
                <a:latin typeface="Raleway"/>
                <a:ea typeface="Raleway"/>
                <a:cs typeface="Raleway"/>
                <a:sym typeface="Raleway"/>
              </a:rPr>
              <a:t>                     [9, 10, 12]</a:t>
            </a:r>
            <a:endParaRPr sz="1600">
              <a:latin typeface="Raleway"/>
              <a:ea typeface="Raleway"/>
              <a:cs typeface="Raleway"/>
              <a:sym typeface="Raleway"/>
            </a:endParaRPr>
          </a:p>
          <a:p>
            <a:pPr indent="0" lvl="0" marL="0" rtl="0" algn="l">
              <a:lnSpc>
                <a:spcPct val="100000"/>
              </a:lnSpc>
              <a:spcBef>
                <a:spcPts val="0"/>
              </a:spcBef>
              <a:spcAft>
                <a:spcPts val="0"/>
              </a:spcAft>
              <a:buNone/>
            </a:pPr>
            <a:r>
              <a:t/>
            </a:r>
            <a:endParaRPr sz="1600">
              <a:latin typeface="Raleway"/>
              <a:ea typeface="Raleway"/>
              <a:cs typeface="Raleway"/>
              <a:sym typeface="Raleway"/>
            </a:endParaRPr>
          </a:p>
          <a:p>
            <a:pPr indent="0" lvl="0" marL="0" rtl="0" algn="l">
              <a:lnSpc>
                <a:spcPct val="100000"/>
              </a:lnSpc>
              <a:spcBef>
                <a:spcPts val="0"/>
              </a:spcBef>
              <a:spcAft>
                <a:spcPts val="0"/>
              </a:spcAft>
              <a:buNone/>
            </a:pPr>
            <a:r>
              <a:rPr lang="en" sz="1600">
                <a:latin typeface="Raleway"/>
                <a:ea typeface="Raleway"/>
                <a:cs typeface="Raleway"/>
                <a:sym typeface="Raleway"/>
              </a:rPr>
              <a:t>12A is duplicative of 12B (red)</a:t>
            </a:r>
            <a:endParaRPr sz="1600">
              <a:latin typeface="Raleway"/>
              <a:ea typeface="Raleway"/>
              <a:cs typeface="Raleway"/>
              <a:sym typeface="Raleway"/>
            </a:endParaRPr>
          </a:p>
          <a:p>
            <a:pPr indent="0" lvl="0" marL="0" rtl="0" algn="l">
              <a:lnSpc>
                <a:spcPct val="100000"/>
              </a:lnSpc>
              <a:spcBef>
                <a:spcPts val="0"/>
              </a:spcBef>
              <a:spcAft>
                <a:spcPts val="0"/>
              </a:spcAft>
              <a:buNone/>
            </a:pPr>
            <a:r>
              <a:rPr lang="en" sz="1600">
                <a:latin typeface="Raleway"/>
                <a:ea typeface="Raleway"/>
                <a:cs typeface="Raleway"/>
                <a:sym typeface="Raleway"/>
              </a:rPr>
              <a:t>13B is a neighbour of 12A (blue)</a:t>
            </a:r>
            <a:endParaRPr sz="1600">
              <a:latin typeface="Raleway"/>
              <a:ea typeface="Raleway"/>
              <a:cs typeface="Raleway"/>
              <a:sym typeface="Raleway"/>
            </a:endParaRPr>
          </a:p>
          <a:p>
            <a:pPr indent="0" lvl="0" marL="0" rtl="0" algn="l">
              <a:lnSpc>
                <a:spcPct val="100000"/>
              </a:lnSpc>
              <a:spcBef>
                <a:spcPts val="0"/>
              </a:spcBef>
              <a:spcAft>
                <a:spcPts val="0"/>
              </a:spcAft>
              <a:buNone/>
            </a:pPr>
            <a:r>
              <a:rPr lang="en" sz="1600">
                <a:latin typeface="Raleway"/>
                <a:ea typeface="Raleway"/>
                <a:cs typeface="Raleway"/>
                <a:sym typeface="Raleway"/>
              </a:rPr>
              <a:t>14B is a neighbour of 12A (green)</a:t>
            </a:r>
            <a:endParaRPr sz="1600">
              <a:latin typeface="Raleway"/>
              <a:ea typeface="Raleway"/>
              <a:cs typeface="Raleway"/>
              <a:sym typeface="Raleway"/>
            </a:endParaRPr>
          </a:p>
          <a:p>
            <a:pPr indent="0" lvl="0" marL="0" rtl="0" algn="l">
              <a:lnSpc>
                <a:spcPct val="100000"/>
              </a:lnSpc>
              <a:spcBef>
                <a:spcPts val="0"/>
              </a:spcBef>
              <a:spcAft>
                <a:spcPts val="0"/>
              </a:spcAft>
              <a:buNone/>
            </a:pPr>
            <a:r>
              <a:rPr lang="en" sz="1600">
                <a:latin typeface="Raleway"/>
                <a:ea typeface="Raleway"/>
                <a:cs typeface="Raleway"/>
                <a:sym typeface="Raleway"/>
              </a:rPr>
              <a:t>9A, 10A, 17B are duplicates of 13B (blue)</a:t>
            </a:r>
            <a:endParaRPr sz="1600">
              <a:latin typeface="Raleway"/>
              <a:ea typeface="Raleway"/>
              <a:cs typeface="Raleway"/>
              <a:sym typeface="Raleway"/>
            </a:endParaRPr>
          </a:p>
          <a:p>
            <a:pPr indent="0" lvl="0" marL="0" rtl="0" algn="l">
              <a:lnSpc>
                <a:spcPct val="100000"/>
              </a:lnSpc>
              <a:spcBef>
                <a:spcPts val="0"/>
              </a:spcBef>
              <a:spcAft>
                <a:spcPts val="0"/>
              </a:spcAft>
              <a:buNone/>
            </a:pPr>
            <a:r>
              <a:rPr lang="en" sz="1600">
                <a:latin typeface="Raleway"/>
                <a:ea typeface="Raleway"/>
                <a:cs typeface="Raleway"/>
                <a:sym typeface="Raleway"/>
              </a:rPr>
              <a:t>15B, 18B, 19B are duplicates of 14B (green)</a:t>
            </a:r>
            <a:endParaRPr sz="1600">
              <a:latin typeface="Raleway"/>
              <a:ea typeface="Raleway"/>
              <a:cs typeface="Raleway"/>
              <a:sym typeface="Raleway"/>
            </a:endParaRPr>
          </a:p>
          <a:p>
            <a:pPr indent="0" lvl="0" marL="0" rtl="0" algn="l">
              <a:lnSpc>
                <a:spcPct val="100000"/>
              </a:lnSpc>
              <a:spcBef>
                <a:spcPts val="0"/>
              </a:spcBef>
              <a:spcAft>
                <a:spcPts val="0"/>
              </a:spcAft>
              <a:buNone/>
            </a:pPr>
            <a:r>
              <a:t/>
            </a:r>
            <a:endParaRPr sz="1600">
              <a:latin typeface="Raleway"/>
              <a:ea typeface="Raleway"/>
              <a:cs typeface="Raleway"/>
              <a:sym typeface="Raleway"/>
            </a:endParaRPr>
          </a:p>
        </p:txBody>
      </p:sp>
      <p:pic>
        <p:nvPicPr>
          <p:cNvPr id="118" name="Google Shape;118;p21"/>
          <p:cNvPicPr preferRelativeResize="0"/>
          <p:nvPr/>
        </p:nvPicPr>
        <p:blipFill>
          <a:blip r:embed="rId3">
            <a:alphaModFix/>
          </a:blip>
          <a:stretch>
            <a:fillRect/>
          </a:stretch>
        </p:blipFill>
        <p:spPr>
          <a:xfrm>
            <a:off x="596675" y="827025"/>
            <a:ext cx="3352800" cy="4105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