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5" r:id="rId3"/>
    <p:sldId id="257" r:id="rId4"/>
    <p:sldId id="274" r:id="rId5"/>
    <p:sldId id="258" r:id="rId6"/>
    <p:sldId id="259" r:id="rId7"/>
    <p:sldId id="270" r:id="rId8"/>
    <p:sldId id="271" r:id="rId9"/>
    <p:sldId id="272" r:id="rId10"/>
    <p:sldId id="260" r:id="rId11"/>
    <p:sldId id="261" r:id="rId12"/>
    <p:sldId id="262" r:id="rId13"/>
    <p:sldId id="264" r:id="rId14"/>
    <p:sldId id="266" r:id="rId15"/>
    <p:sldId id="267" r:id="rId16"/>
    <p:sldId id="268" r:id="rId17"/>
    <p:sldId id="273" r:id="rId18"/>
    <p:sldId id="269" r:id="rId19"/>
  </p:sldIdLst>
  <p:sldSz cx="18300700" cy="10299700"/>
  <p:notesSz cx="18300700" cy="102997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14" y="2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sz="2900" b="1" i="0">
                <a:solidFill>
                  <a:srgbClr val="434343"/>
                </a:solidFill>
                <a:latin typeface="Trebuchet MS"/>
                <a:cs typeface="Trebuchet MS"/>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sz="2750" b="0" i="0">
                <a:solidFill>
                  <a:srgbClr val="434343"/>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rgbClr val="434343"/>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750" b="0" i="0">
                <a:solidFill>
                  <a:srgbClr val="434343"/>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rgbClr val="434343"/>
                </a:solidFill>
                <a:latin typeface="Trebuchet MS"/>
                <a:cs typeface="Trebuchet MS"/>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rgbClr val="434343"/>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647499" y="2819996"/>
            <a:ext cx="19050" cy="9525"/>
          </a:xfrm>
          <a:custGeom>
            <a:avLst/>
            <a:gdLst/>
            <a:ahLst/>
            <a:cxnLst/>
            <a:rect l="l" t="t" r="r" b="b"/>
            <a:pathLst>
              <a:path w="19050" h="9525">
                <a:moveTo>
                  <a:pt x="16662" y="0"/>
                </a:moveTo>
                <a:lnTo>
                  <a:pt x="11912" y="0"/>
                </a:lnTo>
                <a:lnTo>
                  <a:pt x="11912" y="1905"/>
                </a:lnTo>
                <a:lnTo>
                  <a:pt x="9525" y="1905"/>
                </a:lnTo>
                <a:lnTo>
                  <a:pt x="11912" y="3810"/>
                </a:lnTo>
                <a:lnTo>
                  <a:pt x="14287" y="3810"/>
                </a:lnTo>
                <a:lnTo>
                  <a:pt x="11912" y="5715"/>
                </a:lnTo>
                <a:lnTo>
                  <a:pt x="0" y="5715"/>
                </a:lnTo>
                <a:lnTo>
                  <a:pt x="0" y="9525"/>
                </a:lnTo>
                <a:lnTo>
                  <a:pt x="4649" y="8096"/>
                </a:lnTo>
                <a:lnTo>
                  <a:pt x="10415" y="8096"/>
                </a:lnTo>
                <a:lnTo>
                  <a:pt x="15735" y="7381"/>
                </a:lnTo>
                <a:lnTo>
                  <a:pt x="19050" y="3810"/>
                </a:lnTo>
                <a:lnTo>
                  <a:pt x="19050" y="1905"/>
                </a:lnTo>
                <a:lnTo>
                  <a:pt x="16662" y="0"/>
                </a:lnTo>
                <a:close/>
              </a:path>
            </a:pathLst>
          </a:custGeom>
          <a:solidFill>
            <a:srgbClr val="F8BA89"/>
          </a:solidFill>
        </p:spPr>
        <p:txBody>
          <a:bodyPr wrap="square" lIns="0" tIns="0" rIns="0" bIns="0" rtlCol="0"/>
          <a:lstStyle/>
          <a:p>
            <a:endParaRPr/>
          </a:p>
        </p:txBody>
      </p:sp>
      <p:sp>
        <p:nvSpPr>
          <p:cNvPr id="17" name="bg object 17"/>
          <p:cNvSpPr/>
          <p:nvPr/>
        </p:nvSpPr>
        <p:spPr>
          <a:xfrm>
            <a:off x="3672497" y="7175004"/>
            <a:ext cx="19050" cy="28575"/>
          </a:xfrm>
          <a:custGeom>
            <a:avLst/>
            <a:gdLst/>
            <a:ahLst/>
            <a:cxnLst/>
            <a:rect l="l" t="t" r="r" b="b"/>
            <a:pathLst>
              <a:path w="19050" h="28575">
                <a:moveTo>
                  <a:pt x="0" y="0"/>
                </a:moveTo>
                <a:lnTo>
                  <a:pt x="16332" y="25717"/>
                </a:lnTo>
                <a:lnTo>
                  <a:pt x="19050" y="28575"/>
                </a:lnTo>
                <a:lnTo>
                  <a:pt x="11865" y="15666"/>
                </a:lnTo>
                <a:lnTo>
                  <a:pt x="6467" y="6781"/>
                </a:lnTo>
                <a:lnTo>
                  <a:pt x="2597" y="1650"/>
                </a:lnTo>
                <a:lnTo>
                  <a:pt x="0" y="0"/>
                </a:lnTo>
                <a:close/>
              </a:path>
            </a:pathLst>
          </a:custGeom>
          <a:solidFill>
            <a:srgbClr val="F8BA89"/>
          </a:solidFill>
        </p:spPr>
        <p:txBody>
          <a:bodyPr wrap="square" lIns="0" tIns="0" rIns="0" bIns="0" rtlCol="0"/>
          <a:lstStyle/>
          <a:p>
            <a:endParaRPr/>
          </a:p>
        </p:txBody>
      </p:sp>
      <p:sp>
        <p:nvSpPr>
          <p:cNvPr id="18" name="bg object 18"/>
          <p:cNvSpPr/>
          <p:nvPr/>
        </p:nvSpPr>
        <p:spPr>
          <a:xfrm>
            <a:off x="6979996" y="5644997"/>
            <a:ext cx="9525" cy="28575"/>
          </a:xfrm>
          <a:custGeom>
            <a:avLst/>
            <a:gdLst/>
            <a:ahLst/>
            <a:cxnLst/>
            <a:rect l="l" t="t" r="r" b="b"/>
            <a:pathLst>
              <a:path w="9525" h="28575">
                <a:moveTo>
                  <a:pt x="3884" y="12314"/>
                </a:moveTo>
                <a:lnTo>
                  <a:pt x="5025" y="15768"/>
                </a:lnTo>
                <a:lnTo>
                  <a:pt x="9525" y="28575"/>
                </a:lnTo>
                <a:lnTo>
                  <a:pt x="9525" y="26377"/>
                </a:lnTo>
                <a:lnTo>
                  <a:pt x="7370" y="20129"/>
                </a:lnTo>
                <a:lnTo>
                  <a:pt x="3884" y="12314"/>
                </a:lnTo>
                <a:close/>
              </a:path>
              <a:path w="9525" h="28575">
                <a:moveTo>
                  <a:pt x="0" y="0"/>
                </a:moveTo>
                <a:lnTo>
                  <a:pt x="0" y="2197"/>
                </a:lnTo>
                <a:lnTo>
                  <a:pt x="2161" y="8452"/>
                </a:lnTo>
                <a:lnTo>
                  <a:pt x="3884" y="12314"/>
                </a:lnTo>
                <a:lnTo>
                  <a:pt x="2085" y="6872"/>
                </a:lnTo>
                <a:lnTo>
                  <a:pt x="484" y="1684"/>
                </a:lnTo>
                <a:lnTo>
                  <a:pt x="0" y="0"/>
                </a:lnTo>
                <a:close/>
              </a:path>
            </a:pathLst>
          </a:custGeom>
          <a:solidFill>
            <a:srgbClr val="F8BA89"/>
          </a:solidFill>
        </p:spPr>
        <p:txBody>
          <a:bodyPr wrap="square" lIns="0" tIns="0" rIns="0" bIns="0" rtlCol="0"/>
          <a:lstStyle/>
          <a:p>
            <a:endParaRPr/>
          </a:p>
        </p:txBody>
      </p:sp>
      <p:sp>
        <p:nvSpPr>
          <p:cNvPr id="19" name="bg object 19"/>
          <p:cNvSpPr/>
          <p:nvPr/>
        </p:nvSpPr>
        <p:spPr>
          <a:xfrm>
            <a:off x="17934940" y="6932501"/>
            <a:ext cx="352425" cy="3343275"/>
          </a:xfrm>
          <a:custGeom>
            <a:avLst/>
            <a:gdLst/>
            <a:ahLst/>
            <a:cxnLst/>
            <a:rect l="l" t="t" r="r" b="b"/>
            <a:pathLst>
              <a:path w="352425" h="3343275">
                <a:moveTo>
                  <a:pt x="352425" y="0"/>
                </a:moveTo>
                <a:lnTo>
                  <a:pt x="0" y="0"/>
                </a:lnTo>
                <a:lnTo>
                  <a:pt x="0" y="3343275"/>
                </a:lnTo>
                <a:lnTo>
                  <a:pt x="352425" y="3343275"/>
                </a:lnTo>
                <a:lnTo>
                  <a:pt x="352425" y="0"/>
                </a:lnTo>
                <a:close/>
              </a:path>
            </a:pathLst>
          </a:custGeom>
          <a:solidFill>
            <a:srgbClr val="DB7563"/>
          </a:solidFill>
        </p:spPr>
        <p:txBody>
          <a:bodyPr wrap="square" lIns="0" tIns="0" rIns="0" bIns="0" rtlCol="0"/>
          <a:lstStyle/>
          <a:p>
            <a:endParaRPr/>
          </a:p>
        </p:txBody>
      </p:sp>
      <p:sp>
        <p:nvSpPr>
          <p:cNvPr id="20" name="bg object 20"/>
          <p:cNvSpPr/>
          <p:nvPr/>
        </p:nvSpPr>
        <p:spPr>
          <a:xfrm>
            <a:off x="0" y="0"/>
            <a:ext cx="13234669" cy="352425"/>
          </a:xfrm>
          <a:custGeom>
            <a:avLst/>
            <a:gdLst/>
            <a:ahLst/>
            <a:cxnLst/>
            <a:rect l="l" t="t" r="r" b="b"/>
            <a:pathLst>
              <a:path w="13234669" h="352425">
                <a:moveTo>
                  <a:pt x="13234272" y="0"/>
                </a:moveTo>
                <a:lnTo>
                  <a:pt x="0" y="0"/>
                </a:lnTo>
                <a:lnTo>
                  <a:pt x="0" y="352424"/>
                </a:lnTo>
                <a:lnTo>
                  <a:pt x="13234272" y="352424"/>
                </a:lnTo>
                <a:lnTo>
                  <a:pt x="13234272" y="0"/>
                </a:lnTo>
                <a:close/>
              </a:path>
            </a:pathLst>
          </a:custGeom>
          <a:solidFill>
            <a:srgbClr val="DB7563"/>
          </a:solidFill>
        </p:spPr>
        <p:txBody>
          <a:bodyPr wrap="square" lIns="0" tIns="0" rIns="0" bIns="0" rtlCol="0"/>
          <a:lstStyle/>
          <a:p>
            <a:endParaRPr/>
          </a:p>
        </p:txBody>
      </p:sp>
      <p:pic>
        <p:nvPicPr>
          <p:cNvPr id="21" name="bg object 21"/>
          <p:cNvPicPr/>
          <p:nvPr/>
        </p:nvPicPr>
        <p:blipFill>
          <a:blip r:embed="rId2" cstate="print"/>
          <a:stretch>
            <a:fillRect/>
          </a:stretch>
        </p:blipFill>
        <p:spPr>
          <a:xfrm>
            <a:off x="0" y="1429156"/>
            <a:ext cx="9144000" cy="7429487"/>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71006" y="2026443"/>
            <a:ext cx="16558686" cy="654050"/>
          </a:xfrm>
          <a:prstGeom prst="rect">
            <a:avLst/>
          </a:prstGeom>
        </p:spPr>
        <p:txBody>
          <a:bodyPr wrap="square" lIns="0" tIns="0" rIns="0" bIns="0">
            <a:spAutoFit/>
          </a:bodyPr>
          <a:lstStyle>
            <a:lvl1pPr>
              <a:defRPr sz="2900" b="1" i="0">
                <a:solidFill>
                  <a:srgbClr val="434343"/>
                </a:solidFill>
                <a:latin typeface="Trebuchet MS"/>
                <a:cs typeface="Trebuchet MS"/>
              </a:defRPr>
            </a:lvl1pPr>
          </a:lstStyle>
          <a:p>
            <a:endParaRPr/>
          </a:p>
        </p:txBody>
      </p:sp>
      <p:sp>
        <p:nvSpPr>
          <p:cNvPr id="3" name="Holder 3"/>
          <p:cNvSpPr>
            <a:spLocks noGrp="1"/>
          </p:cNvSpPr>
          <p:nvPr>
            <p:ph type="body" idx="1"/>
          </p:nvPr>
        </p:nvSpPr>
        <p:spPr>
          <a:xfrm>
            <a:off x="3868381" y="3922039"/>
            <a:ext cx="10552430" cy="2122170"/>
          </a:xfrm>
          <a:prstGeom prst="rect">
            <a:avLst/>
          </a:prstGeom>
        </p:spPr>
        <p:txBody>
          <a:bodyPr wrap="square" lIns="0" tIns="0" rIns="0" bIns="0">
            <a:spAutoFit/>
          </a:bodyPr>
          <a:lstStyle>
            <a:lvl1pPr>
              <a:defRPr sz="2750" b="0" i="0">
                <a:solidFill>
                  <a:srgbClr val="434343"/>
                </a:solidFill>
                <a:latin typeface="Verdana"/>
                <a:cs typeface="Verdan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mailto:youremail@email.com"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97240" y="1675345"/>
            <a:ext cx="8225790" cy="2557110"/>
          </a:xfrm>
          <a:prstGeom prst="rect">
            <a:avLst/>
          </a:prstGeom>
          <a:noFill/>
          <a:scene3d>
            <a:camera prst="perspectiveFront">
              <a:rot lat="0" lon="0" rev="0"/>
            </a:camera>
            <a:lightRig rig="threePt" dir="t"/>
          </a:scene3d>
          <a:sp3d extrusionH="76200" prstMaterial="dkEdge">
            <a:bevelT w="355600"/>
            <a:bevelB w="279400"/>
            <a:extrusionClr>
              <a:schemeClr val="accent2"/>
            </a:extrusionClr>
          </a:sp3d>
        </p:spPr>
        <p:txBody>
          <a:bodyPr vert="horz" wrap="square" lIns="0" tIns="170180" rIns="0" bIns="0" rtlCol="0">
            <a:spAutoFit/>
          </a:bodyPr>
          <a:lstStyle/>
          <a:p>
            <a:pPr marL="12700" marR="5080" algn="ctr">
              <a:lnSpc>
                <a:spcPts val="6230"/>
              </a:lnSpc>
              <a:spcBef>
                <a:spcPts val="1340"/>
              </a:spcBef>
            </a:pPr>
            <a:r>
              <a:rPr lang="en-US" sz="6200" b="1" spc="-10" dirty="0" smtClean="0">
                <a:solidFill>
                  <a:srgbClr val="434343"/>
                </a:solidFill>
                <a:latin typeface="Arial"/>
                <a:cs typeface="Arial"/>
              </a:rPr>
              <a:t>WEB SCRAPING</a:t>
            </a:r>
            <a:r>
              <a:rPr sz="6200" b="1" spc="-10" dirty="0" smtClean="0">
                <a:solidFill>
                  <a:srgbClr val="434343"/>
                </a:solidFill>
                <a:latin typeface="Arial"/>
                <a:cs typeface="Arial"/>
              </a:rPr>
              <a:t>: </a:t>
            </a:r>
            <a:r>
              <a:rPr sz="6200" b="1" spc="185" dirty="0">
                <a:solidFill>
                  <a:srgbClr val="434343"/>
                </a:solidFill>
                <a:latin typeface="Arial"/>
                <a:cs typeface="Arial"/>
              </a:rPr>
              <a:t>BUILDING</a:t>
            </a:r>
            <a:r>
              <a:rPr sz="6200" b="1" spc="315" dirty="0">
                <a:solidFill>
                  <a:srgbClr val="434343"/>
                </a:solidFill>
                <a:latin typeface="Arial"/>
                <a:cs typeface="Arial"/>
              </a:rPr>
              <a:t> </a:t>
            </a:r>
            <a:r>
              <a:rPr sz="6200" b="1" spc="-50" dirty="0">
                <a:solidFill>
                  <a:srgbClr val="434343"/>
                </a:solidFill>
                <a:latin typeface="Arial"/>
                <a:cs typeface="Arial"/>
              </a:rPr>
              <a:t>A </a:t>
            </a:r>
            <a:r>
              <a:rPr sz="6200" b="1" dirty="0">
                <a:solidFill>
                  <a:srgbClr val="434343"/>
                </a:solidFill>
                <a:latin typeface="Arial"/>
                <a:cs typeface="Arial"/>
              </a:rPr>
              <a:t>STREAMLIT</a:t>
            </a:r>
            <a:r>
              <a:rPr sz="6200" b="1" spc="300" dirty="0">
                <a:solidFill>
                  <a:srgbClr val="434343"/>
                </a:solidFill>
                <a:latin typeface="Arial"/>
                <a:cs typeface="Arial"/>
              </a:rPr>
              <a:t> </a:t>
            </a:r>
            <a:r>
              <a:rPr sz="6200" b="1" spc="-25" dirty="0" smtClean="0">
                <a:solidFill>
                  <a:srgbClr val="434343"/>
                </a:solidFill>
                <a:latin typeface="Arial"/>
                <a:cs typeface="Arial"/>
              </a:rPr>
              <a:t>APP</a:t>
            </a:r>
            <a:endParaRPr sz="6200" dirty="0">
              <a:latin typeface="Arial"/>
              <a:cs typeface="Aria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03530"/>
            <a:ext cx="10058400" cy="748012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719936" y="9924998"/>
            <a:ext cx="4568190" cy="352425"/>
          </a:xfrm>
          <a:custGeom>
            <a:avLst/>
            <a:gdLst/>
            <a:ahLst/>
            <a:cxnLst/>
            <a:rect l="l" t="t" r="r" b="b"/>
            <a:pathLst>
              <a:path w="4568190" h="352425">
                <a:moveTo>
                  <a:pt x="4567999" y="0"/>
                </a:moveTo>
                <a:lnTo>
                  <a:pt x="0" y="0"/>
                </a:lnTo>
                <a:lnTo>
                  <a:pt x="0" y="352424"/>
                </a:lnTo>
                <a:lnTo>
                  <a:pt x="4567999" y="352424"/>
                </a:lnTo>
                <a:lnTo>
                  <a:pt x="4567999" y="0"/>
                </a:lnTo>
                <a:close/>
              </a:path>
            </a:pathLst>
          </a:custGeom>
          <a:solidFill>
            <a:srgbClr val="DB7563"/>
          </a:solidFill>
        </p:spPr>
        <p:txBody>
          <a:bodyPr wrap="square" lIns="0" tIns="0" rIns="0" bIns="0" rtlCol="0"/>
          <a:lstStyle/>
          <a:p>
            <a:endParaRPr/>
          </a:p>
        </p:txBody>
      </p:sp>
      <p:sp>
        <p:nvSpPr>
          <p:cNvPr id="5" name="object 5"/>
          <p:cNvSpPr txBox="1">
            <a:spLocks noGrp="1"/>
          </p:cNvSpPr>
          <p:nvPr>
            <p:ph type="title"/>
          </p:nvPr>
        </p:nvSpPr>
        <p:spPr>
          <a:xfrm>
            <a:off x="987228" y="1809333"/>
            <a:ext cx="16558686" cy="1685680"/>
          </a:xfrm>
          <a:prstGeom prst="rect">
            <a:avLst/>
          </a:prstGeom>
        </p:spPr>
        <p:txBody>
          <a:bodyPr vert="horz" wrap="square" lIns="0" tIns="69177" rIns="0" bIns="0" rtlCol="0">
            <a:spAutoFit/>
          </a:bodyPr>
          <a:lstStyle/>
          <a:p>
            <a:pPr marL="12700">
              <a:spcBef>
                <a:spcPts val="100"/>
              </a:spcBef>
            </a:pPr>
            <a:r>
              <a:rPr lang="en-IN" sz="5250" spc="555" dirty="0" smtClean="0">
                <a:solidFill>
                  <a:srgbClr val="B75442"/>
                </a:solidFill>
              </a:rPr>
              <a:t>             TE            TECHNOLOGIES </a:t>
            </a:r>
            <a:r>
              <a:rPr lang="en-IN" sz="5250" spc="555" dirty="0">
                <a:solidFill>
                  <a:srgbClr val="B75442"/>
                </a:solidFill>
              </a:rPr>
              <a:t>USED</a:t>
            </a:r>
            <a:br>
              <a:rPr lang="en-IN" sz="5250" spc="555" dirty="0">
                <a:solidFill>
                  <a:srgbClr val="B75442"/>
                </a:solidFill>
              </a:rPr>
            </a:br>
            <a:endParaRPr lang="en-IN" sz="5250" spc="555" dirty="0">
              <a:solidFill>
                <a:srgbClr val="B75442"/>
              </a:solidFill>
            </a:endParaRPr>
          </a:p>
        </p:txBody>
      </p:sp>
      <p:pic>
        <p:nvPicPr>
          <p:cNvPr id="15" name="Picture 14"/>
          <p:cNvPicPr>
            <a:picLocks noChangeAspect="1"/>
          </p:cNvPicPr>
          <p:nvPr/>
        </p:nvPicPr>
        <p:blipFill>
          <a:blip r:embed="rId2"/>
          <a:stretch>
            <a:fillRect/>
          </a:stretch>
        </p:blipFill>
        <p:spPr>
          <a:xfrm>
            <a:off x="690807" y="1361428"/>
            <a:ext cx="4941338" cy="2117716"/>
          </a:xfrm>
          <a:prstGeom prst="rect">
            <a:avLst/>
          </a:prstGeom>
        </p:spPr>
      </p:pic>
      <p:sp>
        <p:nvSpPr>
          <p:cNvPr id="20" name="object 7"/>
          <p:cNvSpPr/>
          <p:nvPr/>
        </p:nvSpPr>
        <p:spPr>
          <a:xfrm>
            <a:off x="0" y="0"/>
            <a:ext cx="347345" cy="3810000"/>
          </a:xfrm>
          <a:custGeom>
            <a:avLst/>
            <a:gdLst/>
            <a:ahLst/>
            <a:cxnLst/>
            <a:rect l="l" t="t" r="r" b="b"/>
            <a:pathLst>
              <a:path w="347345" h="3810000">
                <a:moveTo>
                  <a:pt x="0" y="3809707"/>
                </a:moveTo>
                <a:lnTo>
                  <a:pt x="346774" y="3809707"/>
                </a:lnTo>
                <a:lnTo>
                  <a:pt x="346774" y="0"/>
                </a:lnTo>
                <a:lnTo>
                  <a:pt x="0" y="0"/>
                </a:lnTo>
                <a:lnTo>
                  <a:pt x="0" y="3809707"/>
                </a:lnTo>
                <a:close/>
              </a:path>
            </a:pathLst>
          </a:custGeom>
          <a:solidFill>
            <a:srgbClr val="DB7563"/>
          </a:solidFill>
        </p:spPr>
        <p:txBody>
          <a:bodyPr wrap="square" lIns="0" tIns="0" rIns="0" bIns="0" rtlCol="0"/>
          <a:lstStyle/>
          <a:p>
            <a:endParaRPr/>
          </a:p>
        </p:txBody>
      </p:sp>
      <p:sp>
        <p:nvSpPr>
          <p:cNvPr id="21" name="Rectangle 20"/>
          <p:cNvSpPr/>
          <p:nvPr/>
        </p:nvSpPr>
        <p:spPr>
          <a:xfrm>
            <a:off x="8009229" y="3111332"/>
            <a:ext cx="9913436" cy="6324808"/>
          </a:xfrm>
          <a:prstGeom prst="rect">
            <a:avLst/>
          </a:prstGeom>
        </p:spPr>
        <p:txBody>
          <a:bodyPr wrap="square">
            <a:spAutoFit/>
          </a:bodyPr>
          <a:lstStyle/>
          <a:p>
            <a:pPr marL="1212215" indent="-457200" algn="l">
              <a:lnSpc>
                <a:spcPts val="3765"/>
              </a:lnSpc>
              <a:spcBef>
                <a:spcPts val="1760"/>
              </a:spcBef>
              <a:buFont typeface="Arial" panose="020B0604020202020204" pitchFamily="34" charset="0"/>
              <a:buChar char="•"/>
            </a:pPr>
            <a:r>
              <a:rPr lang="en-IN" sz="3150" dirty="0">
                <a:solidFill>
                  <a:schemeClr val="tx1">
                    <a:lumMod val="65000"/>
                    <a:lumOff val="35000"/>
                  </a:schemeClr>
                </a:solidFill>
                <a:latin typeface="+mn-lt"/>
                <a:cs typeface="Tahoma"/>
              </a:rPr>
              <a:t> </a:t>
            </a:r>
            <a:r>
              <a:rPr lang="en-IN" sz="3150" b="1" dirty="0">
                <a:solidFill>
                  <a:schemeClr val="tx1">
                    <a:lumMod val="65000"/>
                    <a:lumOff val="35000"/>
                  </a:schemeClr>
                </a:solidFill>
                <a:latin typeface="+mn-lt"/>
                <a:cs typeface="Tahoma"/>
              </a:rPr>
              <a:t>Programming Language: </a:t>
            </a:r>
            <a:r>
              <a:rPr lang="en-IN" sz="3150" dirty="0" smtClean="0">
                <a:solidFill>
                  <a:schemeClr val="tx1">
                    <a:lumMod val="65000"/>
                    <a:lumOff val="35000"/>
                  </a:schemeClr>
                </a:solidFill>
                <a:latin typeface="+mn-lt"/>
                <a:cs typeface="Tahoma"/>
              </a:rPr>
              <a:t>Python</a:t>
            </a:r>
            <a:endParaRPr lang="en-IN" sz="3150" dirty="0">
              <a:solidFill>
                <a:schemeClr val="tx1">
                  <a:lumMod val="65000"/>
                  <a:lumOff val="35000"/>
                </a:schemeClr>
              </a:solidFill>
              <a:latin typeface="+mn-lt"/>
              <a:cs typeface="Tahoma"/>
            </a:endParaRPr>
          </a:p>
          <a:p>
            <a:pPr marL="1212215" indent="-457200" algn="l">
              <a:lnSpc>
                <a:spcPts val="3765"/>
              </a:lnSpc>
              <a:spcBef>
                <a:spcPts val="1760"/>
              </a:spcBef>
              <a:buFont typeface="Arial" panose="020B0604020202020204" pitchFamily="34" charset="0"/>
              <a:buChar char="•"/>
            </a:pPr>
            <a:r>
              <a:rPr lang="en-IN" sz="3150" dirty="0">
                <a:solidFill>
                  <a:schemeClr val="tx1">
                    <a:lumMod val="65000"/>
                    <a:lumOff val="35000"/>
                  </a:schemeClr>
                </a:solidFill>
                <a:latin typeface="+mn-lt"/>
                <a:cs typeface="Tahoma"/>
              </a:rPr>
              <a:t> </a:t>
            </a:r>
            <a:r>
              <a:rPr lang="en-IN" sz="3150" b="1" dirty="0">
                <a:solidFill>
                  <a:schemeClr val="tx1">
                    <a:lumMod val="65000"/>
                    <a:lumOff val="35000"/>
                  </a:schemeClr>
                </a:solidFill>
                <a:latin typeface="+mn-lt"/>
                <a:cs typeface="Tahoma"/>
              </a:rPr>
              <a:t>Libraries:</a:t>
            </a:r>
          </a:p>
          <a:p>
            <a:pPr marL="469265" lvl="1" algn="l">
              <a:lnSpc>
                <a:spcPts val="3765"/>
              </a:lnSpc>
              <a:spcBef>
                <a:spcPts val="1760"/>
              </a:spcBef>
            </a:pPr>
            <a:r>
              <a:rPr lang="en-IN" sz="3150" dirty="0">
                <a:solidFill>
                  <a:schemeClr val="tx1">
                    <a:lumMod val="65000"/>
                    <a:lumOff val="35000"/>
                  </a:schemeClr>
                </a:solidFill>
                <a:latin typeface="+mn-lt"/>
                <a:cs typeface="Tahoma"/>
              </a:rPr>
              <a:t> </a:t>
            </a:r>
            <a:r>
              <a:rPr lang="en-IN" sz="3150" dirty="0" smtClean="0">
                <a:solidFill>
                  <a:schemeClr val="tx1">
                    <a:lumMod val="65000"/>
                    <a:lumOff val="35000"/>
                  </a:schemeClr>
                </a:solidFill>
                <a:latin typeface="+mn-lt"/>
                <a:cs typeface="Tahoma"/>
              </a:rPr>
              <a:t>        </a:t>
            </a:r>
            <a:r>
              <a:rPr lang="en-IN" sz="2800" dirty="0" smtClean="0">
                <a:solidFill>
                  <a:schemeClr val="tx1">
                    <a:lumMod val="65000"/>
                    <a:lumOff val="35000"/>
                  </a:schemeClr>
                </a:solidFill>
                <a:latin typeface="+mn-lt"/>
                <a:cs typeface="Tahoma"/>
              </a:rPr>
              <a:t>- Streamlit</a:t>
            </a:r>
            <a:r>
              <a:rPr lang="en-IN" sz="2800" dirty="0">
                <a:solidFill>
                  <a:schemeClr val="tx1">
                    <a:lumMod val="65000"/>
                    <a:lumOff val="35000"/>
                  </a:schemeClr>
                </a:solidFill>
                <a:latin typeface="+mn-lt"/>
                <a:cs typeface="Tahoma"/>
              </a:rPr>
              <a:t>: For building the interactive web </a:t>
            </a:r>
            <a:r>
              <a:rPr lang="en-IN" sz="2800" dirty="0" smtClean="0">
                <a:solidFill>
                  <a:schemeClr val="tx1">
                    <a:lumMod val="65000"/>
                    <a:lumOff val="35000"/>
                  </a:schemeClr>
                </a:solidFill>
                <a:latin typeface="+mn-lt"/>
                <a:cs typeface="Tahoma"/>
              </a:rPr>
              <a:t>app.</a:t>
            </a:r>
          </a:p>
          <a:p>
            <a:pPr marL="469265" lvl="1" algn="l">
              <a:lnSpc>
                <a:spcPts val="3765"/>
              </a:lnSpc>
              <a:spcBef>
                <a:spcPts val="1760"/>
              </a:spcBef>
            </a:pPr>
            <a:r>
              <a:rPr lang="en-IN" sz="2800" dirty="0" smtClean="0">
                <a:solidFill>
                  <a:schemeClr val="tx1">
                    <a:lumMod val="65000"/>
                    <a:lumOff val="35000"/>
                  </a:schemeClr>
                </a:solidFill>
                <a:latin typeface="+mn-lt"/>
                <a:cs typeface="Tahoma"/>
              </a:rPr>
              <a:t>          - Requests</a:t>
            </a:r>
            <a:r>
              <a:rPr lang="en-IN" sz="2800" dirty="0">
                <a:solidFill>
                  <a:schemeClr val="tx1">
                    <a:lumMod val="65000"/>
                    <a:lumOff val="35000"/>
                  </a:schemeClr>
                </a:solidFill>
                <a:latin typeface="+mn-lt"/>
                <a:cs typeface="Tahoma"/>
              </a:rPr>
              <a:t>: For making HTTP requests to retrieve </a:t>
            </a:r>
            <a:r>
              <a:rPr lang="en-IN" sz="2800" dirty="0" smtClean="0">
                <a:solidFill>
                  <a:schemeClr val="tx1">
                    <a:lumMod val="65000"/>
                    <a:lumOff val="35000"/>
                  </a:schemeClr>
                </a:solidFill>
                <a:latin typeface="+mn-lt"/>
                <a:cs typeface="Tahoma"/>
              </a:rPr>
              <a:t>  </a:t>
            </a:r>
          </a:p>
          <a:p>
            <a:pPr marL="469265" lvl="1" algn="l">
              <a:lnSpc>
                <a:spcPts val="3765"/>
              </a:lnSpc>
              <a:spcBef>
                <a:spcPts val="1760"/>
              </a:spcBef>
            </a:pPr>
            <a:r>
              <a:rPr lang="en-IN" sz="2800" dirty="0">
                <a:solidFill>
                  <a:schemeClr val="tx1">
                    <a:lumMod val="65000"/>
                    <a:lumOff val="35000"/>
                  </a:schemeClr>
                </a:solidFill>
                <a:latin typeface="+mn-lt"/>
                <a:cs typeface="Tahoma"/>
              </a:rPr>
              <a:t> </a:t>
            </a:r>
            <a:r>
              <a:rPr lang="en-IN" sz="2800" dirty="0" smtClean="0">
                <a:solidFill>
                  <a:schemeClr val="tx1">
                    <a:lumMod val="65000"/>
                    <a:lumOff val="35000"/>
                  </a:schemeClr>
                </a:solidFill>
                <a:latin typeface="+mn-lt"/>
                <a:cs typeface="Tahoma"/>
              </a:rPr>
              <a:t>           website </a:t>
            </a:r>
            <a:r>
              <a:rPr lang="en-IN" sz="2800" dirty="0">
                <a:solidFill>
                  <a:schemeClr val="tx1">
                    <a:lumMod val="65000"/>
                    <a:lumOff val="35000"/>
                  </a:schemeClr>
                </a:solidFill>
                <a:latin typeface="+mn-lt"/>
                <a:cs typeface="Tahoma"/>
              </a:rPr>
              <a:t>content.</a:t>
            </a:r>
          </a:p>
          <a:p>
            <a:pPr marL="469265" lvl="1" algn="l">
              <a:lnSpc>
                <a:spcPts val="3765"/>
              </a:lnSpc>
              <a:spcBef>
                <a:spcPts val="1760"/>
              </a:spcBef>
            </a:pPr>
            <a:r>
              <a:rPr lang="en-IN" sz="2800" dirty="0" smtClean="0">
                <a:solidFill>
                  <a:schemeClr val="tx1">
                    <a:lumMod val="65000"/>
                    <a:lumOff val="35000"/>
                  </a:schemeClr>
                </a:solidFill>
                <a:latin typeface="+mn-lt"/>
                <a:cs typeface="Tahoma"/>
              </a:rPr>
              <a:t>          - BeautifulSoup</a:t>
            </a:r>
            <a:r>
              <a:rPr lang="en-IN" sz="2800" dirty="0">
                <a:solidFill>
                  <a:schemeClr val="tx1">
                    <a:lumMod val="65000"/>
                    <a:lumOff val="35000"/>
                  </a:schemeClr>
                </a:solidFill>
                <a:latin typeface="+mn-lt"/>
                <a:cs typeface="Tahoma"/>
              </a:rPr>
              <a:t>: For parsing HTML and </a:t>
            </a:r>
            <a:r>
              <a:rPr lang="en-IN" sz="2800" dirty="0" smtClean="0">
                <a:solidFill>
                  <a:schemeClr val="tx1">
                    <a:lumMod val="65000"/>
                    <a:lumOff val="35000"/>
                  </a:schemeClr>
                </a:solidFill>
                <a:latin typeface="+mn-lt"/>
                <a:cs typeface="Tahoma"/>
              </a:rPr>
              <a:t>extracting data</a:t>
            </a:r>
            <a:r>
              <a:rPr lang="en-IN" sz="2800" dirty="0">
                <a:solidFill>
                  <a:schemeClr val="tx1">
                    <a:lumMod val="65000"/>
                    <a:lumOff val="35000"/>
                  </a:schemeClr>
                </a:solidFill>
                <a:latin typeface="+mn-lt"/>
                <a:cs typeface="Tahoma"/>
              </a:rPr>
              <a:t>.</a:t>
            </a:r>
          </a:p>
          <a:p>
            <a:pPr marL="469265" lvl="1" algn="l">
              <a:lnSpc>
                <a:spcPts val="3765"/>
              </a:lnSpc>
              <a:spcBef>
                <a:spcPts val="1760"/>
              </a:spcBef>
            </a:pPr>
            <a:r>
              <a:rPr lang="en-IN" sz="2800" dirty="0" smtClean="0">
                <a:solidFill>
                  <a:schemeClr val="tx1">
                    <a:lumMod val="65000"/>
                    <a:lumOff val="35000"/>
                  </a:schemeClr>
                </a:solidFill>
                <a:latin typeface="+mn-lt"/>
                <a:cs typeface="Tahoma"/>
              </a:rPr>
              <a:t>          - FPDF</a:t>
            </a:r>
            <a:r>
              <a:rPr lang="en-IN" sz="2800" dirty="0">
                <a:solidFill>
                  <a:schemeClr val="tx1">
                    <a:lumMod val="65000"/>
                    <a:lumOff val="35000"/>
                  </a:schemeClr>
                </a:solidFill>
                <a:latin typeface="+mn-lt"/>
                <a:cs typeface="Tahoma"/>
              </a:rPr>
              <a:t>: For generating PDFs.</a:t>
            </a:r>
          </a:p>
          <a:p>
            <a:pPr marL="469265" lvl="1" algn="l">
              <a:lnSpc>
                <a:spcPts val="3765"/>
              </a:lnSpc>
              <a:spcBef>
                <a:spcPts val="1760"/>
              </a:spcBef>
            </a:pPr>
            <a:r>
              <a:rPr lang="en-IN" sz="2800" dirty="0" smtClean="0">
                <a:solidFill>
                  <a:schemeClr val="tx1">
                    <a:lumMod val="65000"/>
                    <a:lumOff val="35000"/>
                  </a:schemeClr>
                </a:solidFill>
                <a:latin typeface="+mn-lt"/>
                <a:cs typeface="Tahoma"/>
              </a:rPr>
              <a:t>          - python-</a:t>
            </a:r>
            <a:r>
              <a:rPr lang="en-IN" sz="2800" dirty="0" err="1" smtClean="0">
                <a:solidFill>
                  <a:schemeClr val="tx1">
                    <a:lumMod val="65000"/>
                    <a:lumOff val="35000"/>
                  </a:schemeClr>
                </a:solidFill>
                <a:latin typeface="+mn-lt"/>
                <a:cs typeface="Tahoma"/>
              </a:rPr>
              <a:t>docx</a:t>
            </a:r>
            <a:r>
              <a:rPr lang="en-IN" sz="2800" dirty="0">
                <a:solidFill>
                  <a:schemeClr val="tx1">
                    <a:lumMod val="65000"/>
                    <a:lumOff val="35000"/>
                  </a:schemeClr>
                </a:solidFill>
                <a:latin typeface="+mn-lt"/>
                <a:cs typeface="Tahoma"/>
              </a:rPr>
              <a:t>: For creating Word documents</a:t>
            </a:r>
            <a:r>
              <a:rPr lang="en-IN" sz="2800" dirty="0" smtClean="0">
                <a:solidFill>
                  <a:schemeClr val="tx1">
                    <a:lumMod val="65000"/>
                    <a:lumOff val="35000"/>
                  </a:schemeClr>
                </a:solidFill>
                <a:latin typeface="+mn-lt"/>
                <a:cs typeface="Tahoma"/>
              </a:rPr>
              <a:t>.</a:t>
            </a:r>
            <a:endParaRPr lang="en-IN" sz="2800" dirty="0">
              <a:solidFill>
                <a:schemeClr val="tx1">
                  <a:lumMod val="65000"/>
                  <a:lumOff val="35000"/>
                </a:schemeClr>
              </a:solidFill>
              <a:latin typeface="+mn-lt"/>
              <a:cs typeface="Tahoma"/>
            </a:endParaRPr>
          </a:p>
          <a:p>
            <a:pPr marL="1212215" indent="-457200" algn="l">
              <a:lnSpc>
                <a:spcPts val="3765"/>
              </a:lnSpc>
              <a:spcBef>
                <a:spcPts val="1760"/>
              </a:spcBef>
              <a:buFont typeface="Arial" panose="020B0604020202020204" pitchFamily="34" charset="0"/>
              <a:buChar char="•"/>
            </a:pPr>
            <a:r>
              <a:rPr lang="en-IN" sz="3150" b="1" dirty="0" smtClean="0">
                <a:solidFill>
                  <a:schemeClr val="tx1">
                    <a:lumMod val="65000"/>
                    <a:lumOff val="35000"/>
                  </a:schemeClr>
                </a:solidFill>
                <a:latin typeface="+mn-lt"/>
                <a:cs typeface="Tahoma"/>
              </a:rPr>
              <a:t>IDE</a:t>
            </a:r>
            <a:r>
              <a:rPr lang="en-IN" sz="3150" b="1" dirty="0">
                <a:solidFill>
                  <a:schemeClr val="tx1">
                    <a:lumMod val="65000"/>
                    <a:lumOff val="35000"/>
                  </a:schemeClr>
                </a:solidFill>
                <a:latin typeface="+mn-lt"/>
                <a:cs typeface="Tahoma"/>
              </a:rPr>
              <a:t>: </a:t>
            </a:r>
            <a:r>
              <a:rPr lang="en-IN" sz="3150" dirty="0">
                <a:solidFill>
                  <a:schemeClr val="tx1">
                    <a:lumMod val="65000"/>
                    <a:lumOff val="35000"/>
                  </a:schemeClr>
                </a:solidFill>
                <a:latin typeface="+mn-lt"/>
                <a:cs typeface="Tahoma"/>
              </a:rPr>
              <a:t>VS Code</a:t>
            </a:r>
          </a:p>
        </p:txBody>
      </p:sp>
      <p:pic>
        <p:nvPicPr>
          <p:cNvPr id="23" name="Picture 22"/>
          <p:cNvPicPr>
            <a:picLocks noChangeAspect="1"/>
          </p:cNvPicPr>
          <p:nvPr/>
        </p:nvPicPr>
        <p:blipFill>
          <a:blip r:embed="rId3"/>
          <a:stretch>
            <a:fillRect/>
          </a:stretch>
        </p:blipFill>
        <p:spPr>
          <a:xfrm>
            <a:off x="1219826" y="3426863"/>
            <a:ext cx="1910724" cy="2098225"/>
          </a:xfrm>
          <a:prstGeom prst="rect">
            <a:avLst/>
          </a:prstGeom>
        </p:spPr>
      </p:pic>
      <p:pic>
        <p:nvPicPr>
          <p:cNvPr id="25" name="Picture 24"/>
          <p:cNvPicPr>
            <a:picLocks noChangeAspect="1"/>
          </p:cNvPicPr>
          <p:nvPr/>
        </p:nvPicPr>
        <p:blipFill>
          <a:blip r:embed="rId4"/>
          <a:stretch>
            <a:fillRect/>
          </a:stretch>
        </p:blipFill>
        <p:spPr>
          <a:xfrm>
            <a:off x="3130550" y="3147375"/>
            <a:ext cx="2739095" cy="2739095"/>
          </a:xfrm>
          <a:prstGeom prst="rect">
            <a:avLst/>
          </a:prstGeom>
        </p:spPr>
      </p:pic>
      <p:pic>
        <p:nvPicPr>
          <p:cNvPr id="27" name="Picture 26"/>
          <p:cNvPicPr>
            <a:picLocks noChangeAspect="1"/>
          </p:cNvPicPr>
          <p:nvPr/>
        </p:nvPicPr>
        <p:blipFill>
          <a:blip r:embed="rId5"/>
          <a:stretch>
            <a:fillRect/>
          </a:stretch>
        </p:blipFill>
        <p:spPr>
          <a:xfrm>
            <a:off x="1149350" y="5970440"/>
            <a:ext cx="1981200" cy="1768929"/>
          </a:xfrm>
          <a:prstGeom prst="rect">
            <a:avLst/>
          </a:prstGeom>
        </p:spPr>
      </p:pic>
      <p:pic>
        <p:nvPicPr>
          <p:cNvPr id="29" name="Picture 28"/>
          <p:cNvPicPr>
            <a:picLocks noChangeAspect="1"/>
          </p:cNvPicPr>
          <p:nvPr/>
        </p:nvPicPr>
        <p:blipFill>
          <a:blip r:embed="rId6"/>
          <a:stretch>
            <a:fillRect/>
          </a:stretch>
        </p:blipFill>
        <p:spPr>
          <a:xfrm>
            <a:off x="5723229" y="1947268"/>
            <a:ext cx="1881228" cy="1881228"/>
          </a:xfrm>
          <a:prstGeom prst="rect">
            <a:avLst/>
          </a:prstGeom>
        </p:spPr>
      </p:pic>
      <p:pic>
        <p:nvPicPr>
          <p:cNvPr id="1042" name="Picture 18" descr="Open Source Python APIs for Word (DOC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0496" y="5437515"/>
            <a:ext cx="2228850" cy="205740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p:cNvPicPr>
            <a:picLocks noChangeAspect="1"/>
          </p:cNvPicPr>
          <p:nvPr/>
        </p:nvPicPr>
        <p:blipFill>
          <a:blip r:embed="rId8"/>
          <a:stretch>
            <a:fillRect/>
          </a:stretch>
        </p:blipFill>
        <p:spPr>
          <a:xfrm>
            <a:off x="3315219" y="7435851"/>
            <a:ext cx="2143125" cy="21431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932527" y="5157497"/>
            <a:ext cx="352425" cy="5124450"/>
          </a:xfrm>
          <a:custGeom>
            <a:avLst/>
            <a:gdLst/>
            <a:ahLst/>
            <a:cxnLst/>
            <a:rect l="l" t="t" r="r" b="b"/>
            <a:pathLst>
              <a:path w="352425" h="5124450">
                <a:moveTo>
                  <a:pt x="352425" y="0"/>
                </a:moveTo>
                <a:lnTo>
                  <a:pt x="0" y="0"/>
                </a:lnTo>
                <a:lnTo>
                  <a:pt x="0" y="5124450"/>
                </a:lnTo>
                <a:lnTo>
                  <a:pt x="352425" y="5124450"/>
                </a:lnTo>
                <a:lnTo>
                  <a:pt x="352425" y="0"/>
                </a:lnTo>
                <a:close/>
              </a:path>
            </a:pathLst>
          </a:custGeom>
          <a:solidFill>
            <a:srgbClr val="DB7563"/>
          </a:solidFill>
        </p:spPr>
        <p:txBody>
          <a:bodyPr wrap="square" lIns="0" tIns="0" rIns="0" bIns="0" rtlCol="0"/>
          <a:lstStyle/>
          <a:p>
            <a:endParaRPr/>
          </a:p>
        </p:txBody>
      </p:sp>
      <p:sp>
        <p:nvSpPr>
          <p:cNvPr id="3" name="object 3"/>
          <p:cNvSpPr/>
          <p:nvPr/>
        </p:nvSpPr>
        <p:spPr>
          <a:xfrm>
            <a:off x="0" y="0"/>
            <a:ext cx="352425" cy="3238500"/>
          </a:xfrm>
          <a:custGeom>
            <a:avLst/>
            <a:gdLst/>
            <a:ahLst/>
            <a:cxnLst/>
            <a:rect l="l" t="t" r="r" b="b"/>
            <a:pathLst>
              <a:path w="352425" h="3238500">
                <a:moveTo>
                  <a:pt x="352425" y="0"/>
                </a:moveTo>
                <a:lnTo>
                  <a:pt x="0" y="0"/>
                </a:lnTo>
                <a:lnTo>
                  <a:pt x="0" y="3238500"/>
                </a:lnTo>
                <a:lnTo>
                  <a:pt x="352425" y="3238500"/>
                </a:lnTo>
                <a:lnTo>
                  <a:pt x="352425" y="0"/>
                </a:lnTo>
                <a:close/>
              </a:path>
            </a:pathLst>
          </a:custGeom>
          <a:solidFill>
            <a:srgbClr val="DB7563"/>
          </a:solidFill>
        </p:spPr>
        <p:txBody>
          <a:bodyPr wrap="square" lIns="0" tIns="0" rIns="0" bIns="0" rtlCol="0"/>
          <a:lstStyle/>
          <a:p>
            <a:endParaRPr/>
          </a:p>
        </p:txBody>
      </p:sp>
      <p:pic>
        <p:nvPicPr>
          <p:cNvPr id="4" name="object 4"/>
          <p:cNvPicPr/>
          <p:nvPr/>
        </p:nvPicPr>
        <p:blipFill>
          <a:blip r:embed="rId2" cstate="print"/>
          <a:stretch>
            <a:fillRect/>
          </a:stretch>
        </p:blipFill>
        <p:spPr>
          <a:xfrm>
            <a:off x="9143745" y="2980817"/>
            <a:ext cx="7715250" cy="5876924"/>
          </a:xfrm>
          <a:prstGeom prst="rect">
            <a:avLst/>
          </a:prstGeom>
        </p:spPr>
      </p:pic>
      <p:sp>
        <p:nvSpPr>
          <p:cNvPr id="5" name="object 5"/>
          <p:cNvSpPr txBox="1">
            <a:spLocks noGrp="1"/>
          </p:cNvSpPr>
          <p:nvPr>
            <p:ph type="title"/>
          </p:nvPr>
        </p:nvSpPr>
        <p:spPr>
          <a:xfrm>
            <a:off x="871990" y="958850"/>
            <a:ext cx="16558686" cy="1713546"/>
          </a:xfrm>
          <a:prstGeom prst="rect">
            <a:avLst/>
          </a:prstGeom>
        </p:spPr>
        <p:txBody>
          <a:bodyPr vert="horz" wrap="square" lIns="0" tIns="96774" rIns="0" bIns="0" rtlCol="0">
            <a:spAutoFit/>
          </a:bodyPr>
          <a:lstStyle/>
          <a:p>
            <a:pPr marL="12700">
              <a:lnSpc>
                <a:spcPct val="100000"/>
              </a:lnSpc>
              <a:spcBef>
                <a:spcPts val="100"/>
              </a:spcBef>
            </a:pPr>
            <a:r>
              <a:rPr sz="5250" spc="555" dirty="0">
                <a:solidFill>
                  <a:srgbClr val="B75442"/>
                </a:solidFill>
              </a:rPr>
              <a:t>SETTING UP </a:t>
            </a:r>
            <a:r>
              <a:rPr sz="5250" spc="555" dirty="0" smtClean="0">
                <a:solidFill>
                  <a:srgbClr val="B75442"/>
                </a:solidFill>
              </a:rPr>
              <a:t>YOUR</a:t>
            </a:r>
            <a:r>
              <a:rPr lang="en-US" sz="5250" spc="555" dirty="0" smtClean="0">
                <a:solidFill>
                  <a:srgbClr val="B75442"/>
                </a:solidFill>
              </a:rPr>
              <a:t/>
            </a:r>
            <a:br>
              <a:rPr lang="en-US" sz="5250" spc="555" dirty="0" smtClean="0">
                <a:solidFill>
                  <a:srgbClr val="B75442"/>
                </a:solidFill>
              </a:rPr>
            </a:br>
            <a:r>
              <a:rPr sz="5250" spc="555" dirty="0" smtClean="0">
                <a:solidFill>
                  <a:srgbClr val="B75442"/>
                </a:solidFill>
              </a:rPr>
              <a:t>ENVIRONMENT</a:t>
            </a:r>
            <a:endParaRPr sz="5250" spc="555" dirty="0">
              <a:solidFill>
                <a:srgbClr val="B75442"/>
              </a:solidFill>
            </a:endParaRPr>
          </a:p>
        </p:txBody>
      </p:sp>
      <p:sp>
        <p:nvSpPr>
          <p:cNvPr id="13" name="Rectangle 12"/>
          <p:cNvSpPr/>
          <p:nvPr/>
        </p:nvSpPr>
        <p:spPr>
          <a:xfrm>
            <a:off x="871006" y="3219629"/>
            <a:ext cx="6298144" cy="2677656"/>
          </a:xfrm>
          <a:prstGeom prst="rect">
            <a:avLst/>
          </a:prstGeom>
        </p:spPr>
        <p:txBody>
          <a:bodyPr wrap="square">
            <a:spAutoFit/>
          </a:bodyPr>
          <a:lstStyle/>
          <a:p>
            <a:r>
              <a:rPr lang="en-US" sz="2800" dirty="0">
                <a:solidFill>
                  <a:schemeClr val="tx1">
                    <a:lumMod val="65000"/>
                    <a:lumOff val="35000"/>
                  </a:schemeClr>
                </a:solidFill>
                <a:latin typeface="+mn-lt"/>
                <a:cs typeface="Tahoma"/>
              </a:rPr>
              <a:t>To start building your Streamlit app, you need to set up your Python </a:t>
            </a:r>
            <a:r>
              <a:rPr lang="en-US" sz="2800" dirty="0" smtClean="0">
                <a:solidFill>
                  <a:schemeClr val="tx1">
                    <a:lumMod val="65000"/>
                    <a:lumOff val="35000"/>
                  </a:schemeClr>
                </a:solidFill>
                <a:latin typeface="+mn-lt"/>
                <a:cs typeface="Tahoma"/>
              </a:rPr>
              <a:t>environment. </a:t>
            </a:r>
            <a:r>
              <a:rPr lang="en-US" sz="2800" dirty="0">
                <a:solidFill>
                  <a:schemeClr val="tx1">
                    <a:lumMod val="65000"/>
                    <a:lumOff val="35000"/>
                  </a:schemeClr>
                </a:solidFill>
                <a:latin typeface="+mn-lt"/>
                <a:cs typeface="Tahoma"/>
              </a:rPr>
              <a:t>Install necessary libraries such as </a:t>
            </a:r>
            <a:r>
              <a:rPr lang="en-US" sz="2800" dirty="0" smtClean="0">
                <a:solidFill>
                  <a:schemeClr val="tx1">
                    <a:lumMod val="65000"/>
                    <a:lumOff val="35000"/>
                  </a:schemeClr>
                </a:solidFill>
                <a:latin typeface="+mn-lt"/>
                <a:cs typeface="Tahoma"/>
              </a:rPr>
              <a:t>streamlit, requests, </a:t>
            </a:r>
            <a:r>
              <a:rPr lang="en-US" sz="2800" dirty="0">
                <a:solidFill>
                  <a:schemeClr val="tx1">
                    <a:lumMod val="65000"/>
                    <a:lumOff val="35000"/>
                  </a:schemeClr>
                </a:solidFill>
                <a:latin typeface="+mn-lt"/>
                <a:cs typeface="Tahoma"/>
              </a:rPr>
              <a:t>and </a:t>
            </a:r>
            <a:r>
              <a:rPr lang="en-US" sz="2800" dirty="0" smtClean="0">
                <a:solidFill>
                  <a:schemeClr val="tx1">
                    <a:lumMod val="65000"/>
                    <a:lumOff val="35000"/>
                  </a:schemeClr>
                </a:solidFill>
                <a:latin typeface="+mn-lt"/>
                <a:cs typeface="Tahoma"/>
              </a:rPr>
              <a:t>Beautifulsoup. </a:t>
            </a:r>
            <a:r>
              <a:rPr lang="en-US" sz="2800" dirty="0">
                <a:solidFill>
                  <a:schemeClr val="tx1">
                    <a:lumMod val="65000"/>
                    <a:lumOff val="35000"/>
                  </a:schemeClr>
                </a:solidFill>
                <a:latin typeface="+mn-lt"/>
                <a:cs typeface="Tahoma"/>
              </a:rPr>
              <a:t>This setup will allow you to run the app and perform </a:t>
            </a:r>
            <a:r>
              <a:rPr lang="en-US" sz="2800" dirty="0" smtClean="0">
                <a:solidFill>
                  <a:schemeClr val="tx1">
                    <a:lumMod val="65000"/>
                    <a:lumOff val="35000"/>
                  </a:schemeClr>
                </a:solidFill>
                <a:latin typeface="+mn-lt"/>
                <a:cs typeface="Tahoma"/>
              </a:rPr>
              <a:t>web scraping </a:t>
            </a:r>
            <a:r>
              <a:rPr lang="en-US" sz="2800" dirty="0">
                <a:solidFill>
                  <a:schemeClr val="tx1">
                    <a:lumMod val="65000"/>
                    <a:lumOff val="35000"/>
                  </a:schemeClr>
                </a:solidFill>
                <a:latin typeface="+mn-lt"/>
                <a:cs typeface="Tahoma"/>
              </a:rPr>
              <a:t>efficiently.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934702"/>
            <a:ext cx="9148445" cy="352425"/>
          </a:xfrm>
          <a:custGeom>
            <a:avLst/>
            <a:gdLst/>
            <a:ahLst/>
            <a:cxnLst/>
            <a:rect l="l" t="t" r="r" b="b"/>
            <a:pathLst>
              <a:path w="9148445" h="352425">
                <a:moveTo>
                  <a:pt x="9147872" y="0"/>
                </a:moveTo>
                <a:lnTo>
                  <a:pt x="0" y="0"/>
                </a:lnTo>
                <a:lnTo>
                  <a:pt x="0" y="352295"/>
                </a:lnTo>
                <a:lnTo>
                  <a:pt x="9147872" y="352295"/>
                </a:lnTo>
                <a:lnTo>
                  <a:pt x="9147872" y="0"/>
                </a:lnTo>
                <a:close/>
              </a:path>
            </a:pathLst>
          </a:custGeom>
          <a:solidFill>
            <a:srgbClr val="DB7563"/>
          </a:solidFill>
        </p:spPr>
        <p:txBody>
          <a:bodyPr wrap="square" lIns="0" tIns="0" rIns="0" bIns="0" rtlCol="0"/>
          <a:lstStyle/>
          <a:p>
            <a:endParaRPr/>
          </a:p>
        </p:txBody>
      </p:sp>
      <p:sp>
        <p:nvSpPr>
          <p:cNvPr id="4" name="object 4"/>
          <p:cNvSpPr txBox="1"/>
          <p:nvPr/>
        </p:nvSpPr>
        <p:spPr>
          <a:xfrm>
            <a:off x="905260" y="3168650"/>
            <a:ext cx="7102090" cy="2598788"/>
          </a:xfrm>
          <a:prstGeom prst="rect">
            <a:avLst/>
          </a:prstGeom>
        </p:spPr>
        <p:txBody>
          <a:bodyPr vert="horz" wrap="square" lIns="0" tIns="13335" rIns="0" bIns="0" rtlCol="0">
            <a:spAutoFit/>
          </a:bodyPr>
          <a:lstStyle/>
          <a:p>
            <a:pPr marL="69215" marR="60960" algn="l">
              <a:lnSpc>
                <a:spcPct val="100000"/>
              </a:lnSpc>
              <a:spcBef>
                <a:spcPts val="105"/>
              </a:spcBef>
            </a:pPr>
            <a:r>
              <a:rPr sz="2800" dirty="0">
                <a:solidFill>
                  <a:schemeClr val="tx1">
                    <a:lumMod val="65000"/>
                    <a:lumOff val="35000"/>
                  </a:schemeClr>
                </a:solidFill>
                <a:latin typeface="+mn-lt"/>
                <a:cs typeface="Tahoma"/>
              </a:rPr>
              <a:t>Begin by creating a basic Streamlit </a:t>
            </a:r>
            <a:r>
              <a:rPr sz="2800" dirty="0" smtClean="0">
                <a:solidFill>
                  <a:schemeClr val="tx1">
                    <a:lumMod val="65000"/>
                    <a:lumOff val="35000"/>
                  </a:schemeClr>
                </a:solidFill>
                <a:latin typeface="+mn-lt"/>
                <a:cs typeface="Tahoma"/>
              </a:rPr>
              <a:t>app</a:t>
            </a:r>
            <a:r>
              <a:rPr lang="en-US" sz="2800" dirty="0" smtClean="0">
                <a:solidFill>
                  <a:schemeClr val="tx1">
                    <a:lumMod val="65000"/>
                    <a:lumOff val="35000"/>
                  </a:schemeClr>
                </a:solidFill>
                <a:latin typeface="+mn-lt"/>
                <a:cs typeface="Tahoma"/>
              </a:rPr>
              <a:t> </a:t>
            </a:r>
            <a:r>
              <a:rPr sz="2800" dirty="0" smtClean="0">
                <a:solidFill>
                  <a:schemeClr val="tx1">
                    <a:lumMod val="65000"/>
                    <a:lumOff val="35000"/>
                  </a:schemeClr>
                </a:solidFill>
                <a:latin typeface="+mn-lt"/>
                <a:cs typeface="Tahoma"/>
              </a:rPr>
              <a:t>using </a:t>
            </a:r>
            <a:r>
              <a:rPr sz="2800" dirty="0">
                <a:solidFill>
                  <a:schemeClr val="tx1">
                    <a:lumMod val="65000"/>
                    <a:lumOff val="35000"/>
                  </a:schemeClr>
                </a:solidFill>
                <a:latin typeface="+mn-lt"/>
                <a:cs typeface="Tahoma"/>
              </a:rPr>
              <a:t>the command streamlit </a:t>
            </a:r>
            <a:r>
              <a:rPr sz="2800" dirty="0" smtClean="0">
                <a:solidFill>
                  <a:schemeClr val="tx1">
                    <a:lumMod val="65000"/>
                    <a:lumOff val="35000"/>
                  </a:schemeClr>
                </a:solidFill>
                <a:latin typeface="+mn-lt"/>
                <a:cs typeface="Tahoma"/>
              </a:rPr>
              <a:t>run</a:t>
            </a:r>
            <a:r>
              <a:rPr lang="en-US" sz="2800" dirty="0" smtClean="0">
                <a:solidFill>
                  <a:schemeClr val="tx1">
                    <a:lumMod val="65000"/>
                    <a:lumOff val="35000"/>
                  </a:schemeClr>
                </a:solidFill>
                <a:latin typeface="+mn-lt"/>
                <a:cs typeface="Tahoma"/>
              </a:rPr>
              <a:t> </a:t>
            </a:r>
            <a:r>
              <a:rPr sz="2800" dirty="0" smtClean="0">
                <a:solidFill>
                  <a:schemeClr val="tx1">
                    <a:lumMod val="65000"/>
                    <a:lumOff val="35000"/>
                  </a:schemeClr>
                </a:solidFill>
                <a:latin typeface="+mn-lt"/>
                <a:cs typeface="Tahoma"/>
              </a:rPr>
              <a:t>app.py</a:t>
            </a:r>
            <a:r>
              <a:rPr sz="2800" dirty="0">
                <a:solidFill>
                  <a:schemeClr val="tx1">
                    <a:lumMod val="65000"/>
                    <a:lumOff val="35000"/>
                  </a:schemeClr>
                </a:solidFill>
                <a:latin typeface="+mn-lt"/>
                <a:cs typeface="Tahoma"/>
              </a:rPr>
              <a:t>. In your app, you can use</a:t>
            </a:r>
            <a:r>
              <a:rPr lang="en-US" sz="2800" dirty="0">
                <a:solidFill>
                  <a:schemeClr val="tx1">
                    <a:lumMod val="65000"/>
                    <a:lumOff val="35000"/>
                  </a:schemeClr>
                </a:solidFill>
                <a:latin typeface="+mn-lt"/>
                <a:cs typeface="Tahoma"/>
              </a:rPr>
              <a:t> Streamlit Components </a:t>
            </a:r>
            <a:r>
              <a:rPr sz="2800" dirty="0">
                <a:solidFill>
                  <a:schemeClr val="tx1">
                    <a:lumMod val="65000"/>
                    <a:lumOff val="35000"/>
                  </a:schemeClr>
                </a:solidFill>
                <a:latin typeface="+mn-lt"/>
                <a:cs typeface="Tahoma"/>
              </a:rPr>
              <a:t>to create user inputs, display outputs, and manage the layout. This foundation will</a:t>
            </a:r>
            <a:r>
              <a:rPr lang="en-US" sz="2800" dirty="0">
                <a:solidFill>
                  <a:schemeClr val="tx1">
                    <a:lumMod val="65000"/>
                    <a:lumOff val="35000"/>
                  </a:schemeClr>
                </a:solidFill>
                <a:latin typeface="+mn-lt"/>
                <a:cs typeface="Tahoma"/>
              </a:rPr>
              <a:t> </a:t>
            </a:r>
            <a:r>
              <a:rPr sz="2800" dirty="0">
                <a:solidFill>
                  <a:schemeClr val="tx1">
                    <a:lumMod val="65000"/>
                    <a:lumOff val="35000"/>
                  </a:schemeClr>
                </a:solidFill>
                <a:latin typeface="+mn-lt"/>
                <a:cs typeface="Tahoma"/>
              </a:rPr>
              <a:t>support</a:t>
            </a:r>
            <a:r>
              <a:rPr lang="en-US" sz="2800" dirty="0">
                <a:solidFill>
                  <a:schemeClr val="tx1">
                    <a:lumMod val="65000"/>
                    <a:lumOff val="35000"/>
                  </a:schemeClr>
                </a:solidFill>
                <a:latin typeface="+mn-lt"/>
                <a:cs typeface="Tahoma"/>
              </a:rPr>
              <a:t> </a:t>
            </a:r>
            <a:r>
              <a:rPr sz="2800" dirty="0">
                <a:solidFill>
                  <a:schemeClr val="tx1">
                    <a:lumMod val="65000"/>
                    <a:lumOff val="35000"/>
                  </a:schemeClr>
                </a:solidFill>
                <a:latin typeface="+mn-lt"/>
                <a:cs typeface="Tahoma"/>
              </a:rPr>
              <a:t>your</a:t>
            </a:r>
            <a:r>
              <a:rPr lang="en-US" sz="2800" dirty="0">
                <a:solidFill>
                  <a:schemeClr val="tx1">
                    <a:lumMod val="65000"/>
                    <a:lumOff val="35000"/>
                  </a:schemeClr>
                </a:solidFill>
                <a:latin typeface="+mn-lt"/>
                <a:cs typeface="Tahoma"/>
              </a:rPr>
              <a:t> </a:t>
            </a:r>
            <a:r>
              <a:rPr sz="2800" dirty="0">
                <a:solidFill>
                  <a:schemeClr val="tx1">
                    <a:lumMod val="65000"/>
                    <a:lumOff val="35000"/>
                  </a:schemeClr>
                </a:solidFill>
                <a:latin typeface="+mn-lt"/>
                <a:cs typeface="Tahoma"/>
              </a:rPr>
              <a:t>web scraping functionalities.</a:t>
            </a:r>
          </a:p>
        </p:txBody>
      </p:sp>
      <p:sp>
        <p:nvSpPr>
          <p:cNvPr id="5" name="object 5"/>
          <p:cNvSpPr txBox="1">
            <a:spLocks noGrp="1"/>
          </p:cNvSpPr>
          <p:nvPr>
            <p:ph type="title"/>
          </p:nvPr>
        </p:nvSpPr>
        <p:spPr>
          <a:xfrm>
            <a:off x="869102" y="1187450"/>
            <a:ext cx="16558686" cy="1631857"/>
          </a:xfrm>
          <a:prstGeom prst="rect">
            <a:avLst/>
          </a:prstGeom>
        </p:spPr>
        <p:txBody>
          <a:bodyPr vert="horz" wrap="square" lIns="0" tIns="15875" rIns="0" bIns="0" rtlCol="0">
            <a:spAutoFit/>
          </a:bodyPr>
          <a:lstStyle/>
          <a:p>
            <a:pPr marL="12700">
              <a:lnSpc>
                <a:spcPct val="100000"/>
              </a:lnSpc>
              <a:spcBef>
                <a:spcPts val="125"/>
              </a:spcBef>
            </a:pPr>
            <a:r>
              <a:rPr sz="5250" spc="555" dirty="0">
                <a:solidFill>
                  <a:srgbClr val="B75442"/>
                </a:solidFill>
              </a:rPr>
              <a:t>CREATING A BASIC </a:t>
            </a:r>
            <a:r>
              <a:rPr lang="en-US" sz="5250" spc="555" dirty="0">
                <a:solidFill>
                  <a:srgbClr val="B75442"/>
                </a:solidFill>
              </a:rPr>
              <a:t/>
            </a:r>
            <a:br>
              <a:rPr lang="en-US" sz="5250" spc="555" dirty="0">
                <a:solidFill>
                  <a:srgbClr val="B75442"/>
                </a:solidFill>
              </a:rPr>
            </a:br>
            <a:r>
              <a:rPr sz="5250" spc="555" dirty="0">
                <a:solidFill>
                  <a:srgbClr val="B75442"/>
                </a:solidFill>
              </a:rPr>
              <a:t>STREAMLIT APP</a:t>
            </a:r>
          </a:p>
        </p:txBody>
      </p:sp>
      <p:pic>
        <p:nvPicPr>
          <p:cNvPr id="7172" name="Picture 4" descr="Mobile App Development Company | iOS, Android,or Cross-Platfor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4550" y="3080042"/>
            <a:ext cx="9525000" cy="65436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932527" y="5157497"/>
            <a:ext cx="352425" cy="5124450"/>
          </a:xfrm>
          <a:custGeom>
            <a:avLst/>
            <a:gdLst/>
            <a:ahLst/>
            <a:cxnLst/>
            <a:rect l="l" t="t" r="r" b="b"/>
            <a:pathLst>
              <a:path w="352425" h="5124450">
                <a:moveTo>
                  <a:pt x="352425" y="0"/>
                </a:moveTo>
                <a:lnTo>
                  <a:pt x="0" y="0"/>
                </a:lnTo>
                <a:lnTo>
                  <a:pt x="0" y="5124450"/>
                </a:lnTo>
                <a:lnTo>
                  <a:pt x="352425" y="5124450"/>
                </a:lnTo>
                <a:lnTo>
                  <a:pt x="352425" y="0"/>
                </a:lnTo>
                <a:close/>
              </a:path>
            </a:pathLst>
          </a:custGeom>
          <a:solidFill>
            <a:srgbClr val="DB7563"/>
          </a:solidFill>
        </p:spPr>
        <p:txBody>
          <a:bodyPr wrap="square" lIns="0" tIns="0" rIns="0" bIns="0" rtlCol="0"/>
          <a:lstStyle/>
          <a:p>
            <a:endParaRPr/>
          </a:p>
        </p:txBody>
      </p:sp>
      <p:sp>
        <p:nvSpPr>
          <p:cNvPr id="3" name="object 3"/>
          <p:cNvSpPr/>
          <p:nvPr/>
        </p:nvSpPr>
        <p:spPr>
          <a:xfrm>
            <a:off x="0" y="0"/>
            <a:ext cx="352425" cy="3238500"/>
          </a:xfrm>
          <a:custGeom>
            <a:avLst/>
            <a:gdLst/>
            <a:ahLst/>
            <a:cxnLst/>
            <a:rect l="l" t="t" r="r" b="b"/>
            <a:pathLst>
              <a:path w="352425" h="3238500">
                <a:moveTo>
                  <a:pt x="352425" y="0"/>
                </a:moveTo>
                <a:lnTo>
                  <a:pt x="0" y="0"/>
                </a:lnTo>
                <a:lnTo>
                  <a:pt x="0" y="3238500"/>
                </a:lnTo>
                <a:lnTo>
                  <a:pt x="352425" y="3238500"/>
                </a:lnTo>
                <a:lnTo>
                  <a:pt x="352425" y="0"/>
                </a:lnTo>
                <a:close/>
              </a:path>
            </a:pathLst>
          </a:custGeom>
          <a:solidFill>
            <a:srgbClr val="DB7563"/>
          </a:solidFill>
        </p:spPr>
        <p:txBody>
          <a:bodyPr wrap="square" lIns="0" tIns="0" rIns="0" bIns="0" rtlCol="0"/>
          <a:lstStyle/>
          <a:p>
            <a:endParaRPr/>
          </a:p>
        </p:txBody>
      </p:sp>
      <p:sp>
        <p:nvSpPr>
          <p:cNvPr id="5" name="object 5"/>
          <p:cNvSpPr txBox="1">
            <a:spLocks noGrp="1"/>
          </p:cNvSpPr>
          <p:nvPr>
            <p:ph type="title"/>
          </p:nvPr>
        </p:nvSpPr>
        <p:spPr>
          <a:xfrm>
            <a:off x="1225550" y="1339850"/>
            <a:ext cx="8610600" cy="1628651"/>
          </a:xfrm>
          <a:prstGeom prst="rect">
            <a:avLst/>
          </a:prstGeom>
        </p:spPr>
        <p:txBody>
          <a:bodyPr vert="horz" wrap="square" lIns="0" tIns="12700" rIns="0" bIns="0" rtlCol="0">
            <a:spAutoFit/>
          </a:bodyPr>
          <a:lstStyle/>
          <a:p>
            <a:pPr marL="12700" algn="l">
              <a:lnSpc>
                <a:spcPct val="100000"/>
              </a:lnSpc>
              <a:spcBef>
                <a:spcPts val="100"/>
              </a:spcBef>
            </a:pPr>
            <a:r>
              <a:rPr lang="en-US" sz="5250" spc="555" dirty="0" smtClean="0">
                <a:solidFill>
                  <a:srgbClr val="B75442"/>
                </a:solidFill>
              </a:rPr>
              <a:t>RESULTS:</a:t>
            </a:r>
            <a:r>
              <a:rPr sz="5250" spc="555" dirty="0" smtClean="0">
                <a:solidFill>
                  <a:srgbClr val="B75442"/>
                </a:solidFill>
              </a:rPr>
              <a:t>DISPLAYING </a:t>
            </a:r>
            <a:r>
              <a:rPr sz="5250" spc="555" dirty="0">
                <a:solidFill>
                  <a:srgbClr val="B75442"/>
                </a:solidFill>
              </a:rPr>
              <a:t>EXTRACTED DATA</a:t>
            </a:r>
          </a:p>
        </p:txBody>
      </p:sp>
      <p:sp>
        <p:nvSpPr>
          <p:cNvPr id="9" name="Rectangle 8"/>
          <p:cNvSpPr/>
          <p:nvPr/>
        </p:nvSpPr>
        <p:spPr>
          <a:xfrm>
            <a:off x="1090030" y="3381370"/>
            <a:ext cx="6851764" cy="3134191"/>
          </a:xfrm>
          <a:prstGeom prst="rect">
            <a:avLst/>
          </a:prstGeom>
        </p:spPr>
        <p:txBody>
          <a:bodyPr wrap="square">
            <a:spAutoFit/>
          </a:bodyPr>
          <a:lstStyle/>
          <a:p>
            <a:pPr marL="526415" marR="60960" indent="-457200" algn="l">
              <a:spcBef>
                <a:spcPts val="105"/>
              </a:spcBef>
              <a:buFont typeface="Arial" panose="020B0604020202020204" pitchFamily="34" charset="0"/>
              <a:buChar char="•"/>
            </a:pPr>
            <a:r>
              <a:rPr lang="en-US" sz="2800" dirty="0">
                <a:solidFill>
                  <a:schemeClr val="tx1">
                    <a:lumMod val="65000"/>
                    <a:lumOff val="35000"/>
                  </a:schemeClr>
                </a:solidFill>
                <a:latin typeface="+mn-lt"/>
                <a:cs typeface="Tahoma"/>
              </a:rPr>
              <a:t>Show the user interface, including input fields, checkboxes, and output display.</a:t>
            </a:r>
          </a:p>
          <a:p>
            <a:pPr marL="526415" marR="60960" indent="-457200" algn="l">
              <a:spcBef>
                <a:spcPts val="105"/>
              </a:spcBef>
              <a:buFont typeface="Arial" panose="020B0604020202020204" pitchFamily="34" charset="0"/>
              <a:buChar char="•"/>
            </a:pPr>
            <a:r>
              <a:rPr lang="en-US" sz="2800" dirty="0">
                <a:solidFill>
                  <a:schemeClr val="tx1">
                    <a:lumMod val="65000"/>
                    <a:lumOff val="35000"/>
                  </a:schemeClr>
                </a:solidFill>
                <a:latin typeface="+mn-lt"/>
                <a:cs typeface="Tahoma"/>
              </a:rPr>
              <a:t>Highlight the dark mode toggle and scraped content (e.g., titles, headers, images).</a:t>
            </a:r>
          </a:p>
          <a:p>
            <a:pPr marL="526415" marR="60960" indent="-457200" algn="l">
              <a:spcBef>
                <a:spcPts val="105"/>
              </a:spcBef>
              <a:buFont typeface="Arial" panose="020B0604020202020204" pitchFamily="34" charset="0"/>
              <a:buChar char="•"/>
            </a:pPr>
            <a:r>
              <a:rPr lang="en-US" sz="2800" dirty="0">
                <a:solidFill>
                  <a:schemeClr val="tx1">
                    <a:lumMod val="65000"/>
                    <a:lumOff val="35000"/>
                  </a:schemeClr>
                </a:solidFill>
                <a:latin typeface="+mn-lt"/>
                <a:cs typeface="Tahoma"/>
              </a:rPr>
              <a:t>Demonstrate the download functionality with PDF and DOCX examples.</a:t>
            </a:r>
          </a:p>
        </p:txBody>
      </p:sp>
      <p:pic>
        <p:nvPicPr>
          <p:cNvPr id="8194" name="Picture 2" descr="How to mask, subset and generate test data in only one workflow"/>
          <p:cNvPicPr>
            <a:picLocks noChangeAspect="1" noChangeArrowheads="1"/>
          </p:cNvPicPr>
          <p:nvPr/>
        </p:nvPicPr>
        <p:blipFill rotWithShape="1">
          <a:blip r:embed="rId2">
            <a:extLst>
              <a:ext uri="{28A0092B-C50C-407E-A947-70E740481C1C}">
                <a14:useLocalDpi xmlns:a14="http://schemas.microsoft.com/office/drawing/2010/main" val="0"/>
              </a:ext>
            </a:extLst>
          </a:blip>
          <a:srcRect l="4980" r="5177"/>
          <a:stretch/>
        </p:blipFill>
        <p:spPr bwMode="auto">
          <a:xfrm>
            <a:off x="8388350" y="3381370"/>
            <a:ext cx="9216587" cy="54260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932527" y="5157497"/>
            <a:ext cx="352425" cy="5124450"/>
          </a:xfrm>
          <a:custGeom>
            <a:avLst/>
            <a:gdLst/>
            <a:ahLst/>
            <a:cxnLst/>
            <a:rect l="l" t="t" r="r" b="b"/>
            <a:pathLst>
              <a:path w="352425" h="5124450">
                <a:moveTo>
                  <a:pt x="352425" y="0"/>
                </a:moveTo>
                <a:lnTo>
                  <a:pt x="0" y="0"/>
                </a:lnTo>
                <a:lnTo>
                  <a:pt x="0" y="5124450"/>
                </a:lnTo>
                <a:lnTo>
                  <a:pt x="352425" y="5124450"/>
                </a:lnTo>
                <a:lnTo>
                  <a:pt x="352425" y="0"/>
                </a:lnTo>
                <a:close/>
              </a:path>
            </a:pathLst>
          </a:custGeom>
          <a:solidFill>
            <a:srgbClr val="DB7563"/>
          </a:solidFill>
        </p:spPr>
        <p:txBody>
          <a:bodyPr wrap="square" lIns="0" tIns="0" rIns="0" bIns="0" rtlCol="0"/>
          <a:lstStyle/>
          <a:p>
            <a:endParaRPr/>
          </a:p>
        </p:txBody>
      </p:sp>
      <p:sp>
        <p:nvSpPr>
          <p:cNvPr id="3" name="object 3"/>
          <p:cNvSpPr/>
          <p:nvPr/>
        </p:nvSpPr>
        <p:spPr>
          <a:xfrm>
            <a:off x="0" y="0"/>
            <a:ext cx="352425" cy="3238500"/>
          </a:xfrm>
          <a:custGeom>
            <a:avLst/>
            <a:gdLst/>
            <a:ahLst/>
            <a:cxnLst/>
            <a:rect l="l" t="t" r="r" b="b"/>
            <a:pathLst>
              <a:path w="352425" h="3238500">
                <a:moveTo>
                  <a:pt x="352425" y="0"/>
                </a:moveTo>
                <a:lnTo>
                  <a:pt x="0" y="0"/>
                </a:lnTo>
                <a:lnTo>
                  <a:pt x="0" y="3238500"/>
                </a:lnTo>
                <a:lnTo>
                  <a:pt x="352425" y="3238500"/>
                </a:lnTo>
                <a:lnTo>
                  <a:pt x="352425" y="0"/>
                </a:lnTo>
                <a:close/>
              </a:path>
            </a:pathLst>
          </a:custGeom>
          <a:solidFill>
            <a:srgbClr val="DB7563"/>
          </a:solidFill>
        </p:spPr>
        <p:txBody>
          <a:bodyPr wrap="square" lIns="0" tIns="0" rIns="0" bIns="0" rtlCol="0"/>
          <a:lstStyle/>
          <a:p>
            <a:endParaRPr/>
          </a:p>
        </p:txBody>
      </p:sp>
      <p:sp>
        <p:nvSpPr>
          <p:cNvPr id="5" name="object 5"/>
          <p:cNvSpPr txBox="1">
            <a:spLocks noGrp="1"/>
          </p:cNvSpPr>
          <p:nvPr>
            <p:ph type="title"/>
          </p:nvPr>
        </p:nvSpPr>
        <p:spPr>
          <a:xfrm>
            <a:off x="996950" y="958850"/>
            <a:ext cx="16558686" cy="1726370"/>
          </a:xfrm>
          <a:prstGeom prst="rect">
            <a:avLst/>
          </a:prstGeom>
        </p:spPr>
        <p:txBody>
          <a:bodyPr vert="horz" wrap="square" lIns="0" tIns="109474" rIns="0" bIns="0" rtlCol="0">
            <a:spAutoFit/>
          </a:bodyPr>
          <a:lstStyle/>
          <a:p>
            <a:pPr marL="12700">
              <a:spcBef>
                <a:spcPts val="100"/>
              </a:spcBef>
            </a:pPr>
            <a:r>
              <a:rPr sz="5250" spc="555" dirty="0">
                <a:solidFill>
                  <a:srgbClr val="B75442"/>
                </a:solidFill>
              </a:rPr>
              <a:t>BEST PRACTICES </a:t>
            </a:r>
            <a:r>
              <a:rPr sz="5250" spc="555" dirty="0" smtClean="0">
                <a:solidFill>
                  <a:srgbClr val="B75442"/>
                </a:solidFill>
              </a:rPr>
              <a:t>FOR</a:t>
            </a:r>
            <a:r>
              <a:rPr lang="en-US" sz="5250" spc="555" dirty="0" smtClean="0">
                <a:solidFill>
                  <a:srgbClr val="B75442"/>
                </a:solidFill>
              </a:rPr>
              <a:t/>
            </a:r>
            <a:br>
              <a:rPr lang="en-US" sz="5250" spc="555" dirty="0" smtClean="0">
                <a:solidFill>
                  <a:srgbClr val="B75442"/>
                </a:solidFill>
              </a:rPr>
            </a:br>
            <a:r>
              <a:rPr sz="5250" spc="555" dirty="0" smtClean="0">
                <a:solidFill>
                  <a:srgbClr val="B75442"/>
                </a:solidFill>
              </a:rPr>
              <a:t>WEB </a:t>
            </a:r>
            <a:r>
              <a:rPr sz="5250" spc="555" dirty="0">
                <a:solidFill>
                  <a:srgbClr val="B75442"/>
                </a:solidFill>
              </a:rPr>
              <a:t>SCRAPING</a:t>
            </a:r>
          </a:p>
        </p:txBody>
      </p:sp>
      <p:sp>
        <p:nvSpPr>
          <p:cNvPr id="9" name="object 9"/>
          <p:cNvSpPr txBox="1"/>
          <p:nvPr/>
        </p:nvSpPr>
        <p:spPr>
          <a:xfrm>
            <a:off x="920750" y="2980817"/>
            <a:ext cx="7364944" cy="3029676"/>
          </a:xfrm>
          <a:prstGeom prst="rect">
            <a:avLst/>
          </a:prstGeom>
        </p:spPr>
        <p:txBody>
          <a:bodyPr vert="horz" wrap="square" lIns="0" tIns="13335" rIns="0" bIns="0" rtlCol="0">
            <a:spAutoFit/>
          </a:bodyPr>
          <a:lstStyle/>
          <a:p>
            <a:pPr marL="69215" marR="60960" algn="l">
              <a:lnSpc>
                <a:spcPct val="100000"/>
              </a:lnSpc>
              <a:spcBef>
                <a:spcPts val="105"/>
              </a:spcBef>
            </a:pPr>
            <a:r>
              <a:rPr sz="2800" dirty="0">
                <a:solidFill>
                  <a:schemeClr val="tx1">
                    <a:lumMod val="65000"/>
                    <a:lumOff val="35000"/>
                  </a:schemeClr>
                </a:solidFill>
                <a:latin typeface="+mn-lt"/>
                <a:cs typeface="Tahoma"/>
              </a:rPr>
              <a:t>When scraping data, always follow</a:t>
            </a:r>
            <a:r>
              <a:rPr lang="en-US" sz="2800" dirty="0">
                <a:solidFill>
                  <a:schemeClr val="tx1">
                    <a:lumMod val="65000"/>
                    <a:lumOff val="35000"/>
                  </a:schemeClr>
                </a:solidFill>
                <a:latin typeface="+mn-lt"/>
                <a:cs typeface="Tahoma"/>
              </a:rPr>
              <a:t> ethical guidelines</a:t>
            </a:r>
            <a:r>
              <a:rPr sz="2800" dirty="0">
                <a:solidFill>
                  <a:schemeClr val="tx1">
                    <a:lumMod val="65000"/>
                    <a:lumOff val="35000"/>
                  </a:schemeClr>
                </a:solidFill>
                <a:latin typeface="+mn-lt"/>
                <a:cs typeface="Tahoma"/>
              </a:rPr>
              <a:t>. Respect the </a:t>
            </a:r>
            <a:r>
              <a:rPr lang="en-US" sz="2800" dirty="0">
                <a:solidFill>
                  <a:schemeClr val="tx1">
                    <a:lumMod val="65000"/>
                    <a:lumOff val="35000"/>
                  </a:schemeClr>
                </a:solidFill>
                <a:latin typeface="+mn-lt"/>
                <a:cs typeface="Tahoma"/>
              </a:rPr>
              <a:t>robots.txt </a:t>
            </a:r>
            <a:r>
              <a:rPr sz="2800" dirty="0">
                <a:solidFill>
                  <a:schemeClr val="tx1">
                    <a:lumMod val="65000"/>
                    <a:lumOff val="35000"/>
                  </a:schemeClr>
                </a:solidFill>
                <a:latin typeface="+mn-lt"/>
                <a:cs typeface="Tahoma"/>
              </a:rPr>
              <a:t>website's ﬁle, avoid overloading</a:t>
            </a:r>
            <a:r>
              <a:rPr lang="en-US" sz="2800" dirty="0">
                <a:solidFill>
                  <a:schemeClr val="tx1">
                    <a:lumMod val="65000"/>
                    <a:lumOff val="35000"/>
                  </a:schemeClr>
                </a:solidFill>
                <a:latin typeface="+mn-lt"/>
                <a:cs typeface="Tahoma"/>
              </a:rPr>
              <a:t> </a:t>
            </a:r>
            <a:r>
              <a:rPr sz="2800" dirty="0">
                <a:solidFill>
                  <a:schemeClr val="tx1">
                    <a:lumMod val="65000"/>
                    <a:lumOff val="35000"/>
                  </a:schemeClr>
                </a:solidFill>
                <a:latin typeface="+mn-lt"/>
                <a:cs typeface="Tahoma"/>
              </a:rPr>
              <a:t>servers with requests, and ensure compliance with</a:t>
            </a:r>
            <a:r>
              <a:rPr lang="en-US" sz="2800" dirty="0">
                <a:solidFill>
                  <a:schemeClr val="tx1">
                    <a:lumMod val="65000"/>
                    <a:lumOff val="35000"/>
                  </a:schemeClr>
                </a:solidFill>
                <a:latin typeface="+mn-lt"/>
                <a:cs typeface="Tahoma"/>
              </a:rPr>
              <a:t> legal regulations</a:t>
            </a:r>
            <a:r>
              <a:rPr sz="2800" dirty="0">
                <a:solidFill>
                  <a:schemeClr val="tx1">
                    <a:lumMod val="65000"/>
                    <a:lumOff val="35000"/>
                  </a:schemeClr>
                </a:solidFill>
                <a:latin typeface="+mn-lt"/>
                <a:cs typeface="Tahoma"/>
              </a:rPr>
              <a:t>. This ensures responsible data extraction and</a:t>
            </a:r>
            <a:r>
              <a:rPr lang="en-US" sz="2800" dirty="0">
                <a:solidFill>
                  <a:schemeClr val="tx1">
                    <a:lumMod val="65000"/>
                    <a:lumOff val="35000"/>
                  </a:schemeClr>
                </a:solidFill>
                <a:latin typeface="+mn-lt"/>
                <a:cs typeface="Tahoma"/>
              </a:rPr>
              <a:t> </a:t>
            </a:r>
            <a:r>
              <a:rPr sz="2800" dirty="0">
                <a:solidFill>
                  <a:schemeClr val="tx1">
                    <a:lumMod val="65000"/>
                    <a:lumOff val="35000"/>
                  </a:schemeClr>
                </a:solidFill>
                <a:latin typeface="+mn-lt"/>
                <a:cs typeface="Tahoma"/>
              </a:rPr>
              <a:t>maintains good relationships with website owners.</a:t>
            </a:r>
          </a:p>
        </p:txBody>
      </p:sp>
      <p:pic>
        <p:nvPicPr>
          <p:cNvPr id="10" name="Picture 9"/>
          <p:cNvPicPr>
            <a:picLocks noChangeAspect="1"/>
          </p:cNvPicPr>
          <p:nvPr/>
        </p:nvPicPr>
        <p:blipFill>
          <a:blip r:embed="rId2"/>
          <a:stretch>
            <a:fillRect/>
          </a:stretch>
        </p:blipFill>
        <p:spPr>
          <a:xfrm>
            <a:off x="8823713" y="4845050"/>
            <a:ext cx="8570794" cy="4486275"/>
          </a:xfrm>
          <a:prstGeom prst="rect">
            <a:avLst/>
          </a:prstGeom>
        </p:spPr>
      </p:pic>
      <p:pic>
        <p:nvPicPr>
          <p:cNvPr id="9220" name="Picture 4" descr="Guidelines Images - Free Download on Freepi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3712" y="958850"/>
            <a:ext cx="8438347" cy="3886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719936" y="9924998"/>
            <a:ext cx="4568190" cy="352425"/>
          </a:xfrm>
          <a:custGeom>
            <a:avLst/>
            <a:gdLst/>
            <a:ahLst/>
            <a:cxnLst/>
            <a:rect l="l" t="t" r="r" b="b"/>
            <a:pathLst>
              <a:path w="4568190" h="352425">
                <a:moveTo>
                  <a:pt x="4567999" y="0"/>
                </a:moveTo>
                <a:lnTo>
                  <a:pt x="0" y="0"/>
                </a:lnTo>
                <a:lnTo>
                  <a:pt x="0" y="352424"/>
                </a:lnTo>
                <a:lnTo>
                  <a:pt x="4567999" y="352424"/>
                </a:lnTo>
                <a:lnTo>
                  <a:pt x="4567999" y="0"/>
                </a:lnTo>
                <a:close/>
              </a:path>
            </a:pathLst>
          </a:custGeom>
          <a:solidFill>
            <a:srgbClr val="DB7563"/>
          </a:solidFill>
        </p:spPr>
        <p:txBody>
          <a:bodyPr wrap="square" lIns="0" tIns="0" rIns="0" bIns="0" rtlCol="0"/>
          <a:lstStyle/>
          <a:p>
            <a:endParaRPr/>
          </a:p>
        </p:txBody>
      </p:sp>
      <p:sp>
        <p:nvSpPr>
          <p:cNvPr id="3" name="object 3"/>
          <p:cNvSpPr/>
          <p:nvPr/>
        </p:nvSpPr>
        <p:spPr>
          <a:xfrm>
            <a:off x="13719936" y="0"/>
            <a:ext cx="4568190" cy="352425"/>
          </a:xfrm>
          <a:custGeom>
            <a:avLst/>
            <a:gdLst/>
            <a:ahLst/>
            <a:cxnLst/>
            <a:rect l="l" t="t" r="r" b="b"/>
            <a:pathLst>
              <a:path w="4568190" h="352425">
                <a:moveTo>
                  <a:pt x="4567999" y="0"/>
                </a:moveTo>
                <a:lnTo>
                  <a:pt x="0" y="0"/>
                </a:lnTo>
                <a:lnTo>
                  <a:pt x="0" y="352424"/>
                </a:lnTo>
                <a:lnTo>
                  <a:pt x="4567999" y="352424"/>
                </a:lnTo>
                <a:lnTo>
                  <a:pt x="4567999" y="0"/>
                </a:lnTo>
                <a:close/>
              </a:path>
            </a:pathLst>
          </a:custGeom>
          <a:solidFill>
            <a:srgbClr val="DB7563"/>
          </a:solidFill>
        </p:spPr>
        <p:txBody>
          <a:bodyPr wrap="square" lIns="0" tIns="0" rIns="0" bIns="0" rtlCol="0"/>
          <a:lstStyle/>
          <a:p>
            <a:endParaRPr/>
          </a:p>
        </p:txBody>
      </p:sp>
      <p:sp>
        <p:nvSpPr>
          <p:cNvPr id="5" name="object 5"/>
          <p:cNvSpPr txBox="1">
            <a:spLocks noGrp="1"/>
          </p:cNvSpPr>
          <p:nvPr>
            <p:ph type="title"/>
          </p:nvPr>
        </p:nvSpPr>
        <p:spPr>
          <a:xfrm>
            <a:off x="9799167" y="1873250"/>
            <a:ext cx="8216418" cy="820738"/>
          </a:xfrm>
          <a:prstGeom prst="rect">
            <a:avLst/>
          </a:prstGeom>
        </p:spPr>
        <p:txBody>
          <a:bodyPr vert="horz" wrap="square" lIns="0" tIns="12700" rIns="0" bIns="0" rtlCol="0">
            <a:spAutoFit/>
          </a:bodyPr>
          <a:lstStyle/>
          <a:p>
            <a:pPr marL="12700">
              <a:spcBef>
                <a:spcPts val="100"/>
              </a:spcBef>
            </a:pPr>
            <a:r>
              <a:rPr sz="5250" spc="555" dirty="0">
                <a:solidFill>
                  <a:srgbClr val="B75442"/>
                </a:solidFill>
              </a:rPr>
              <a:t>COMMON CHALLENGES</a:t>
            </a:r>
          </a:p>
        </p:txBody>
      </p:sp>
      <p:sp>
        <p:nvSpPr>
          <p:cNvPr id="10" name="object 10"/>
          <p:cNvSpPr txBox="1"/>
          <p:nvPr/>
        </p:nvSpPr>
        <p:spPr>
          <a:xfrm>
            <a:off x="9800151" y="2915419"/>
            <a:ext cx="7199783" cy="2598788"/>
          </a:xfrm>
          <a:prstGeom prst="rect">
            <a:avLst/>
          </a:prstGeom>
        </p:spPr>
        <p:txBody>
          <a:bodyPr vert="horz" wrap="square" lIns="0" tIns="13335" rIns="0" bIns="0" rtlCol="0">
            <a:spAutoFit/>
          </a:bodyPr>
          <a:lstStyle/>
          <a:p>
            <a:pPr marL="12700" marR="5080" algn="l">
              <a:lnSpc>
                <a:spcPct val="100000"/>
              </a:lnSpc>
              <a:spcBef>
                <a:spcPts val="105"/>
              </a:spcBef>
              <a:tabLst>
                <a:tab pos="2905125" algn="l"/>
                <a:tab pos="4340225" algn="l"/>
              </a:tabLst>
            </a:pPr>
            <a:r>
              <a:rPr sz="2800" dirty="0">
                <a:solidFill>
                  <a:schemeClr val="tx1">
                    <a:lumMod val="65000"/>
                    <a:lumOff val="35000"/>
                  </a:schemeClr>
                </a:solidFill>
                <a:latin typeface="+mn-lt"/>
                <a:cs typeface="Tahoma"/>
              </a:rPr>
              <a:t>Web scraping can present challenges such as</a:t>
            </a:r>
            <a:r>
              <a:rPr lang="en-US" sz="2800" dirty="0">
                <a:solidFill>
                  <a:schemeClr val="tx1">
                    <a:lumMod val="65000"/>
                    <a:lumOff val="35000"/>
                  </a:schemeClr>
                </a:solidFill>
                <a:latin typeface="+mn-lt"/>
                <a:cs typeface="Tahoma"/>
              </a:rPr>
              <a:t> comments,</a:t>
            </a:r>
            <a:r>
              <a:rPr sz="2800" dirty="0">
                <a:solidFill>
                  <a:schemeClr val="tx1">
                    <a:lumMod val="65000"/>
                    <a:lumOff val="35000"/>
                  </a:schemeClr>
                </a:solidFill>
                <a:latin typeface="+mn-lt"/>
                <a:cs typeface="Tahoma"/>
              </a:rPr>
              <a:t> changing website structures, and</a:t>
            </a:r>
            <a:r>
              <a:rPr lang="en-US" sz="2800" dirty="0">
                <a:solidFill>
                  <a:schemeClr val="tx1">
                    <a:lumMod val="65000"/>
                    <a:lumOff val="35000"/>
                  </a:schemeClr>
                </a:solidFill>
                <a:latin typeface="+mn-lt"/>
                <a:cs typeface="Tahoma"/>
              </a:rPr>
              <a:t> IP blocking</a:t>
            </a:r>
            <a:r>
              <a:rPr sz="2800" dirty="0">
                <a:solidFill>
                  <a:schemeClr val="tx1">
                    <a:lumMod val="65000"/>
                    <a:lumOff val="35000"/>
                  </a:schemeClr>
                </a:solidFill>
                <a:latin typeface="+mn-lt"/>
                <a:cs typeface="Tahoma"/>
              </a:rPr>
              <a:t>. To overcome these issues, consider implementing</a:t>
            </a:r>
            <a:r>
              <a:rPr lang="en-US" sz="2800" dirty="0">
                <a:solidFill>
                  <a:schemeClr val="tx1">
                    <a:lumMod val="65000"/>
                    <a:lumOff val="35000"/>
                  </a:schemeClr>
                </a:solidFill>
                <a:latin typeface="+mn-lt"/>
                <a:cs typeface="Tahoma"/>
              </a:rPr>
              <a:t> proxies </a:t>
            </a:r>
            <a:r>
              <a:rPr sz="2800" dirty="0">
                <a:solidFill>
                  <a:schemeClr val="tx1">
                    <a:lumMod val="65000"/>
                    <a:lumOff val="35000"/>
                  </a:schemeClr>
                </a:solidFill>
                <a:latin typeface="+mn-lt"/>
                <a:cs typeface="Tahoma"/>
              </a:rPr>
              <a:t>and</a:t>
            </a:r>
            <a:r>
              <a:rPr lang="en-US" sz="2800" dirty="0">
                <a:solidFill>
                  <a:schemeClr val="tx1">
                    <a:lumMod val="65000"/>
                    <a:lumOff val="35000"/>
                  </a:schemeClr>
                </a:solidFill>
                <a:latin typeface="+mn-lt"/>
                <a:cs typeface="Tahoma"/>
              </a:rPr>
              <a:t> error handling </a:t>
            </a:r>
            <a:r>
              <a:rPr sz="2800" dirty="0">
                <a:solidFill>
                  <a:schemeClr val="tx1">
                    <a:lumMod val="65000"/>
                    <a:lumOff val="35000"/>
                  </a:schemeClr>
                </a:solidFill>
                <a:latin typeface="+mn-lt"/>
                <a:cs typeface="Tahoma"/>
              </a:rPr>
              <a:t>in your</a:t>
            </a:r>
            <a:r>
              <a:rPr lang="en-US" sz="2800" dirty="0">
                <a:solidFill>
                  <a:schemeClr val="tx1">
                    <a:lumMod val="65000"/>
                    <a:lumOff val="35000"/>
                  </a:schemeClr>
                </a:solidFill>
                <a:latin typeface="+mn-lt"/>
                <a:cs typeface="Tahoma"/>
              </a:rPr>
              <a:t> </a:t>
            </a:r>
            <a:r>
              <a:rPr sz="2800" dirty="0">
                <a:solidFill>
                  <a:schemeClr val="tx1">
                    <a:lumMod val="65000"/>
                    <a:lumOff val="35000"/>
                  </a:schemeClr>
                </a:solidFill>
                <a:latin typeface="+mn-lt"/>
                <a:cs typeface="Tahoma"/>
              </a:rPr>
              <a:t>Streamlit app to ensure a smooth data extraction process.</a:t>
            </a:r>
          </a:p>
        </p:txBody>
      </p:sp>
      <p:pic>
        <p:nvPicPr>
          <p:cNvPr id="10242" name="Picture 2" descr="Challenges Faced in Vending Machine Busines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550" y="2970278"/>
            <a:ext cx="8305800" cy="6274566"/>
          </a:xfrm>
          <a:prstGeom prst="rect">
            <a:avLst/>
          </a:prstGeom>
          <a:noFill/>
          <a:extLst>
            <a:ext uri="{909E8E84-426E-40DD-AFC4-6F175D3DCCD1}">
              <a14:hiddenFill xmlns:a14="http://schemas.microsoft.com/office/drawing/2010/main">
                <a:solidFill>
                  <a:srgbClr val="FFFFFF"/>
                </a:solidFill>
              </a14:hiddenFill>
            </a:ext>
          </a:extLst>
        </p:spPr>
      </p:pic>
      <p:sp>
        <p:nvSpPr>
          <p:cNvPr id="12" name="object 3"/>
          <p:cNvSpPr/>
          <p:nvPr/>
        </p:nvSpPr>
        <p:spPr>
          <a:xfrm>
            <a:off x="0" y="0"/>
            <a:ext cx="352425" cy="3238500"/>
          </a:xfrm>
          <a:custGeom>
            <a:avLst/>
            <a:gdLst/>
            <a:ahLst/>
            <a:cxnLst/>
            <a:rect l="l" t="t" r="r" b="b"/>
            <a:pathLst>
              <a:path w="352425" h="3238500">
                <a:moveTo>
                  <a:pt x="352425" y="0"/>
                </a:moveTo>
                <a:lnTo>
                  <a:pt x="0" y="0"/>
                </a:lnTo>
                <a:lnTo>
                  <a:pt x="0" y="3238500"/>
                </a:lnTo>
                <a:lnTo>
                  <a:pt x="352425" y="3238500"/>
                </a:lnTo>
                <a:lnTo>
                  <a:pt x="352425" y="0"/>
                </a:lnTo>
                <a:close/>
              </a:path>
            </a:pathLst>
          </a:custGeom>
          <a:solidFill>
            <a:srgbClr val="DB7563"/>
          </a:solid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001" y="0"/>
            <a:ext cx="18259425" cy="352425"/>
          </a:xfrm>
          <a:custGeom>
            <a:avLst/>
            <a:gdLst/>
            <a:ahLst/>
            <a:cxnLst/>
            <a:rect l="l" t="t" r="r" b="b"/>
            <a:pathLst>
              <a:path w="18259425" h="352425">
                <a:moveTo>
                  <a:pt x="18259425" y="0"/>
                </a:moveTo>
                <a:lnTo>
                  <a:pt x="0" y="0"/>
                </a:lnTo>
                <a:lnTo>
                  <a:pt x="0" y="352425"/>
                </a:lnTo>
                <a:lnTo>
                  <a:pt x="18259425" y="352425"/>
                </a:lnTo>
                <a:lnTo>
                  <a:pt x="18259425" y="0"/>
                </a:lnTo>
                <a:close/>
              </a:path>
            </a:pathLst>
          </a:custGeom>
          <a:solidFill>
            <a:srgbClr val="DB7563"/>
          </a:solidFill>
        </p:spPr>
        <p:txBody>
          <a:bodyPr wrap="square" lIns="0" tIns="0" rIns="0" bIns="0" rtlCol="0"/>
          <a:lstStyle/>
          <a:p>
            <a:endParaRPr/>
          </a:p>
        </p:txBody>
      </p:sp>
      <p:sp>
        <p:nvSpPr>
          <p:cNvPr id="3" name="object 3"/>
          <p:cNvSpPr/>
          <p:nvPr/>
        </p:nvSpPr>
        <p:spPr>
          <a:xfrm>
            <a:off x="0" y="8852507"/>
            <a:ext cx="352425" cy="1435100"/>
          </a:xfrm>
          <a:custGeom>
            <a:avLst/>
            <a:gdLst/>
            <a:ahLst/>
            <a:cxnLst/>
            <a:rect l="l" t="t" r="r" b="b"/>
            <a:pathLst>
              <a:path w="352425" h="1435100">
                <a:moveTo>
                  <a:pt x="352424" y="0"/>
                </a:moveTo>
                <a:lnTo>
                  <a:pt x="0" y="0"/>
                </a:lnTo>
                <a:lnTo>
                  <a:pt x="0" y="1434490"/>
                </a:lnTo>
                <a:lnTo>
                  <a:pt x="352424" y="1434490"/>
                </a:lnTo>
                <a:lnTo>
                  <a:pt x="352424" y="0"/>
                </a:lnTo>
                <a:close/>
              </a:path>
            </a:pathLst>
          </a:custGeom>
          <a:solidFill>
            <a:srgbClr val="DB7563"/>
          </a:solidFill>
        </p:spPr>
        <p:txBody>
          <a:bodyPr wrap="square" lIns="0" tIns="0" rIns="0" bIns="0" rtlCol="0"/>
          <a:lstStyle/>
          <a:p>
            <a:endParaRPr/>
          </a:p>
        </p:txBody>
      </p:sp>
      <p:sp>
        <p:nvSpPr>
          <p:cNvPr id="4" name="object 4"/>
          <p:cNvSpPr/>
          <p:nvPr/>
        </p:nvSpPr>
        <p:spPr>
          <a:xfrm>
            <a:off x="17940018" y="8852507"/>
            <a:ext cx="348615" cy="1435100"/>
          </a:xfrm>
          <a:custGeom>
            <a:avLst/>
            <a:gdLst/>
            <a:ahLst/>
            <a:cxnLst/>
            <a:rect l="l" t="t" r="r" b="b"/>
            <a:pathLst>
              <a:path w="348615" h="1435100">
                <a:moveTo>
                  <a:pt x="348000" y="0"/>
                </a:moveTo>
                <a:lnTo>
                  <a:pt x="0" y="0"/>
                </a:lnTo>
                <a:lnTo>
                  <a:pt x="0" y="1434490"/>
                </a:lnTo>
                <a:lnTo>
                  <a:pt x="348000" y="1434490"/>
                </a:lnTo>
                <a:lnTo>
                  <a:pt x="348000" y="0"/>
                </a:lnTo>
                <a:close/>
              </a:path>
            </a:pathLst>
          </a:custGeom>
          <a:solidFill>
            <a:srgbClr val="DB7563"/>
          </a:solidFill>
        </p:spPr>
        <p:txBody>
          <a:bodyPr wrap="square" lIns="0" tIns="0" rIns="0" bIns="0" rtlCol="0"/>
          <a:lstStyle/>
          <a:p>
            <a:endParaRPr/>
          </a:p>
        </p:txBody>
      </p:sp>
      <p:sp>
        <p:nvSpPr>
          <p:cNvPr id="5" name="object 5"/>
          <p:cNvSpPr txBox="1">
            <a:spLocks noGrp="1"/>
          </p:cNvSpPr>
          <p:nvPr>
            <p:ph type="title"/>
          </p:nvPr>
        </p:nvSpPr>
        <p:spPr>
          <a:xfrm>
            <a:off x="6753796" y="2546375"/>
            <a:ext cx="4772025" cy="825500"/>
          </a:xfrm>
          <a:prstGeom prst="rect">
            <a:avLst/>
          </a:prstGeom>
        </p:spPr>
        <p:txBody>
          <a:bodyPr vert="horz" wrap="square" lIns="0" tIns="12700" rIns="0" bIns="0" rtlCol="0">
            <a:spAutoFit/>
          </a:bodyPr>
          <a:lstStyle/>
          <a:p>
            <a:pPr marL="12700">
              <a:lnSpc>
                <a:spcPct val="100000"/>
              </a:lnSpc>
              <a:spcBef>
                <a:spcPts val="100"/>
              </a:spcBef>
            </a:pPr>
            <a:r>
              <a:rPr sz="5250" spc="555" dirty="0">
                <a:solidFill>
                  <a:srgbClr val="B75442"/>
                </a:solidFill>
              </a:rPr>
              <a:t>CONCLUSION</a:t>
            </a:r>
            <a:endParaRPr sz="5250" dirty="0"/>
          </a:p>
        </p:txBody>
      </p:sp>
      <p:sp>
        <p:nvSpPr>
          <p:cNvPr id="7" name="object 7"/>
          <p:cNvSpPr txBox="1">
            <a:spLocks noGrp="1"/>
          </p:cNvSpPr>
          <p:nvPr>
            <p:ph type="body" idx="1"/>
          </p:nvPr>
        </p:nvSpPr>
        <p:spPr>
          <a:xfrm>
            <a:off x="4578350" y="3549650"/>
            <a:ext cx="10552430" cy="1737014"/>
          </a:xfrm>
          <a:prstGeom prst="rect">
            <a:avLst/>
          </a:prstGeom>
        </p:spPr>
        <p:txBody>
          <a:bodyPr vert="horz" wrap="square" lIns="0" tIns="13335" rIns="0" bIns="0" rtlCol="0">
            <a:spAutoFit/>
          </a:bodyPr>
          <a:lstStyle/>
          <a:p>
            <a:pPr marL="74930" marR="67310" algn="l">
              <a:lnSpc>
                <a:spcPct val="100000"/>
              </a:lnSpc>
              <a:spcBef>
                <a:spcPts val="105"/>
              </a:spcBef>
              <a:tabLst>
                <a:tab pos="6390005" algn="l"/>
              </a:tabLst>
            </a:pPr>
            <a:r>
              <a:rPr sz="2800" dirty="0">
                <a:solidFill>
                  <a:schemeClr val="tx1">
                    <a:lumMod val="65000"/>
                    <a:lumOff val="35000"/>
                  </a:schemeClr>
                </a:solidFill>
                <a:latin typeface="+mn-lt"/>
                <a:cs typeface="Tahoma"/>
              </a:rPr>
              <a:t>In conclusion, building a</a:t>
            </a:r>
            <a:r>
              <a:rPr lang="en-US" sz="2800" dirty="0">
                <a:solidFill>
                  <a:schemeClr val="tx1">
                    <a:lumMod val="65000"/>
                    <a:lumOff val="35000"/>
                  </a:schemeClr>
                </a:solidFill>
                <a:latin typeface="+mn-lt"/>
                <a:cs typeface="Tahoma"/>
              </a:rPr>
              <a:t> Streamlit </a:t>
            </a:r>
            <a:r>
              <a:rPr lang="en-US" sz="2800" dirty="0" smtClean="0">
                <a:solidFill>
                  <a:schemeClr val="tx1">
                    <a:lumMod val="65000"/>
                    <a:lumOff val="35000"/>
                  </a:schemeClr>
                </a:solidFill>
                <a:latin typeface="+mn-lt"/>
                <a:cs typeface="Tahoma"/>
              </a:rPr>
              <a:t>app</a:t>
            </a:r>
            <a:r>
              <a:rPr lang="en-US" sz="2800" dirty="0">
                <a:solidFill>
                  <a:schemeClr val="tx1">
                    <a:lumMod val="65000"/>
                    <a:lumOff val="35000"/>
                  </a:schemeClr>
                </a:solidFill>
                <a:latin typeface="+mn-lt"/>
                <a:cs typeface="Tahoma"/>
              </a:rPr>
              <a:t> </a:t>
            </a:r>
            <a:r>
              <a:rPr sz="2800" dirty="0" smtClean="0">
                <a:solidFill>
                  <a:schemeClr val="tx1">
                    <a:lumMod val="65000"/>
                    <a:lumOff val="35000"/>
                  </a:schemeClr>
                </a:solidFill>
                <a:latin typeface="+mn-lt"/>
                <a:cs typeface="Tahoma"/>
              </a:rPr>
              <a:t>for </a:t>
            </a:r>
            <a:r>
              <a:rPr sz="2800" dirty="0">
                <a:solidFill>
                  <a:schemeClr val="tx1">
                    <a:lumMod val="65000"/>
                    <a:lumOff val="35000"/>
                  </a:schemeClr>
                </a:solidFill>
                <a:latin typeface="+mn-lt"/>
                <a:cs typeface="Tahoma"/>
              </a:rPr>
              <a:t>web scraping can signiﬁcantly simplify the data extraction process. By leveraging the right tools </a:t>
            </a:r>
            <a:r>
              <a:rPr sz="2800" dirty="0" smtClean="0">
                <a:solidFill>
                  <a:schemeClr val="tx1">
                    <a:lumMod val="65000"/>
                    <a:lumOff val="35000"/>
                  </a:schemeClr>
                </a:solidFill>
                <a:latin typeface="+mn-lt"/>
                <a:cs typeface="Tahoma"/>
              </a:rPr>
              <a:t>and</a:t>
            </a:r>
            <a:r>
              <a:rPr lang="en-US" sz="2800" dirty="0" smtClean="0">
                <a:solidFill>
                  <a:schemeClr val="tx1">
                    <a:lumMod val="65000"/>
                    <a:lumOff val="35000"/>
                  </a:schemeClr>
                </a:solidFill>
                <a:latin typeface="+mn-lt"/>
                <a:cs typeface="Tahoma"/>
              </a:rPr>
              <a:t> </a:t>
            </a:r>
            <a:r>
              <a:rPr sz="2800" dirty="0" smtClean="0">
                <a:solidFill>
                  <a:schemeClr val="tx1">
                    <a:lumMod val="65000"/>
                    <a:lumOff val="35000"/>
                  </a:schemeClr>
                </a:solidFill>
                <a:latin typeface="+mn-lt"/>
                <a:cs typeface="Tahoma"/>
              </a:rPr>
              <a:t>following </a:t>
            </a:r>
            <a:r>
              <a:rPr sz="2800" dirty="0">
                <a:solidFill>
                  <a:schemeClr val="tx1">
                    <a:lumMod val="65000"/>
                    <a:lumOff val="35000"/>
                  </a:schemeClr>
                </a:solidFill>
                <a:latin typeface="+mn-lt"/>
                <a:cs typeface="Tahoma"/>
              </a:rPr>
              <a:t>best practices, you can </a:t>
            </a:r>
            <a:r>
              <a:rPr sz="2800" dirty="0" smtClean="0">
                <a:solidFill>
                  <a:schemeClr val="tx1">
                    <a:lumMod val="65000"/>
                    <a:lumOff val="35000"/>
                  </a:schemeClr>
                </a:solidFill>
                <a:latin typeface="+mn-lt"/>
                <a:cs typeface="Tahoma"/>
              </a:rPr>
              <a:t>create</a:t>
            </a:r>
            <a:r>
              <a:rPr lang="en-US" sz="2800" dirty="0" smtClean="0">
                <a:solidFill>
                  <a:schemeClr val="tx1">
                    <a:lumMod val="65000"/>
                    <a:lumOff val="35000"/>
                  </a:schemeClr>
                </a:solidFill>
                <a:latin typeface="+mn-lt"/>
                <a:cs typeface="Tahoma"/>
              </a:rPr>
              <a:t> </a:t>
            </a:r>
            <a:r>
              <a:rPr sz="2800" dirty="0" smtClean="0">
                <a:solidFill>
                  <a:schemeClr val="tx1">
                    <a:lumMod val="65000"/>
                    <a:lumOff val="35000"/>
                  </a:schemeClr>
                </a:solidFill>
                <a:latin typeface="+mn-lt"/>
                <a:cs typeface="Tahoma"/>
              </a:rPr>
              <a:t>effective </a:t>
            </a:r>
            <a:r>
              <a:rPr sz="2800" dirty="0">
                <a:solidFill>
                  <a:schemeClr val="tx1">
                    <a:lumMod val="65000"/>
                    <a:lumOff val="35000"/>
                  </a:schemeClr>
                </a:solidFill>
                <a:latin typeface="+mn-lt"/>
                <a:cs typeface="Tahoma"/>
              </a:rPr>
              <a:t>applications that gather valuable information from the web e  ortlessly.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001" y="0"/>
            <a:ext cx="18259425" cy="352425"/>
          </a:xfrm>
          <a:custGeom>
            <a:avLst/>
            <a:gdLst/>
            <a:ahLst/>
            <a:cxnLst/>
            <a:rect l="l" t="t" r="r" b="b"/>
            <a:pathLst>
              <a:path w="18259425" h="352425">
                <a:moveTo>
                  <a:pt x="18259425" y="0"/>
                </a:moveTo>
                <a:lnTo>
                  <a:pt x="0" y="0"/>
                </a:lnTo>
                <a:lnTo>
                  <a:pt x="0" y="352425"/>
                </a:lnTo>
                <a:lnTo>
                  <a:pt x="18259425" y="352425"/>
                </a:lnTo>
                <a:lnTo>
                  <a:pt x="18259425" y="0"/>
                </a:lnTo>
                <a:close/>
              </a:path>
            </a:pathLst>
          </a:custGeom>
          <a:solidFill>
            <a:srgbClr val="DB7563"/>
          </a:solidFill>
        </p:spPr>
        <p:txBody>
          <a:bodyPr wrap="square" lIns="0" tIns="0" rIns="0" bIns="0" rtlCol="0"/>
          <a:lstStyle/>
          <a:p>
            <a:endParaRPr/>
          </a:p>
        </p:txBody>
      </p:sp>
      <p:sp>
        <p:nvSpPr>
          <p:cNvPr id="3" name="object 3"/>
          <p:cNvSpPr/>
          <p:nvPr/>
        </p:nvSpPr>
        <p:spPr>
          <a:xfrm>
            <a:off x="0" y="8852507"/>
            <a:ext cx="352425" cy="1435100"/>
          </a:xfrm>
          <a:custGeom>
            <a:avLst/>
            <a:gdLst/>
            <a:ahLst/>
            <a:cxnLst/>
            <a:rect l="l" t="t" r="r" b="b"/>
            <a:pathLst>
              <a:path w="352425" h="1435100">
                <a:moveTo>
                  <a:pt x="352424" y="0"/>
                </a:moveTo>
                <a:lnTo>
                  <a:pt x="0" y="0"/>
                </a:lnTo>
                <a:lnTo>
                  <a:pt x="0" y="1434490"/>
                </a:lnTo>
                <a:lnTo>
                  <a:pt x="352424" y="1434490"/>
                </a:lnTo>
                <a:lnTo>
                  <a:pt x="352424" y="0"/>
                </a:lnTo>
                <a:close/>
              </a:path>
            </a:pathLst>
          </a:custGeom>
          <a:solidFill>
            <a:srgbClr val="DB7563"/>
          </a:solidFill>
        </p:spPr>
        <p:txBody>
          <a:bodyPr wrap="square" lIns="0" tIns="0" rIns="0" bIns="0" rtlCol="0"/>
          <a:lstStyle/>
          <a:p>
            <a:endParaRPr/>
          </a:p>
        </p:txBody>
      </p:sp>
      <p:sp>
        <p:nvSpPr>
          <p:cNvPr id="4" name="object 4"/>
          <p:cNvSpPr/>
          <p:nvPr/>
        </p:nvSpPr>
        <p:spPr>
          <a:xfrm>
            <a:off x="17940018" y="8852507"/>
            <a:ext cx="348615" cy="1435100"/>
          </a:xfrm>
          <a:custGeom>
            <a:avLst/>
            <a:gdLst/>
            <a:ahLst/>
            <a:cxnLst/>
            <a:rect l="l" t="t" r="r" b="b"/>
            <a:pathLst>
              <a:path w="348615" h="1435100">
                <a:moveTo>
                  <a:pt x="348000" y="0"/>
                </a:moveTo>
                <a:lnTo>
                  <a:pt x="0" y="0"/>
                </a:lnTo>
                <a:lnTo>
                  <a:pt x="0" y="1434490"/>
                </a:lnTo>
                <a:lnTo>
                  <a:pt x="348000" y="1434490"/>
                </a:lnTo>
                <a:lnTo>
                  <a:pt x="348000" y="0"/>
                </a:lnTo>
                <a:close/>
              </a:path>
            </a:pathLst>
          </a:custGeom>
          <a:solidFill>
            <a:srgbClr val="DB7563"/>
          </a:solidFill>
        </p:spPr>
        <p:txBody>
          <a:bodyPr wrap="square" lIns="0" tIns="0" rIns="0" bIns="0" rtlCol="0"/>
          <a:lstStyle/>
          <a:p>
            <a:endParaRPr/>
          </a:p>
        </p:txBody>
      </p:sp>
      <p:sp>
        <p:nvSpPr>
          <p:cNvPr id="5" name="object 5"/>
          <p:cNvSpPr txBox="1">
            <a:spLocks noGrp="1"/>
          </p:cNvSpPr>
          <p:nvPr>
            <p:ph type="title"/>
          </p:nvPr>
        </p:nvSpPr>
        <p:spPr>
          <a:xfrm>
            <a:off x="4375418" y="1644650"/>
            <a:ext cx="7518132" cy="1628651"/>
          </a:xfrm>
          <a:prstGeom prst="rect">
            <a:avLst/>
          </a:prstGeom>
        </p:spPr>
        <p:txBody>
          <a:bodyPr vert="horz" wrap="square" lIns="0" tIns="12700" rIns="0" bIns="0" rtlCol="0">
            <a:spAutoFit/>
          </a:bodyPr>
          <a:lstStyle/>
          <a:p>
            <a:pPr marL="12700">
              <a:spcBef>
                <a:spcPts val="100"/>
              </a:spcBef>
            </a:pPr>
            <a:r>
              <a:rPr lang="fr-FR" sz="5250" spc="555" dirty="0" smtClean="0">
                <a:solidFill>
                  <a:srgbClr val="B75442"/>
                </a:solidFill>
              </a:rPr>
              <a:t>References </a:t>
            </a:r>
            <a:br>
              <a:rPr lang="fr-FR" sz="5250" spc="555" dirty="0" smtClean="0">
                <a:solidFill>
                  <a:srgbClr val="B75442"/>
                </a:solidFill>
              </a:rPr>
            </a:br>
            <a:r>
              <a:rPr lang="fr-FR" sz="5250" spc="555" dirty="0" smtClean="0">
                <a:solidFill>
                  <a:srgbClr val="B75442"/>
                </a:solidFill>
              </a:rPr>
              <a:t>and Ressources</a:t>
            </a:r>
            <a:endParaRPr sz="5250" spc="555" dirty="0">
              <a:solidFill>
                <a:srgbClr val="B75442"/>
              </a:solidFill>
            </a:endParaRPr>
          </a:p>
        </p:txBody>
      </p:sp>
      <p:sp>
        <p:nvSpPr>
          <p:cNvPr id="7" name="object 7"/>
          <p:cNvSpPr txBox="1">
            <a:spLocks noGrp="1"/>
          </p:cNvSpPr>
          <p:nvPr>
            <p:ph type="body" idx="1"/>
          </p:nvPr>
        </p:nvSpPr>
        <p:spPr>
          <a:xfrm>
            <a:off x="4366743" y="3702050"/>
            <a:ext cx="10552430" cy="2180725"/>
          </a:xfrm>
          <a:prstGeom prst="rect">
            <a:avLst/>
          </a:prstGeom>
        </p:spPr>
        <p:txBody>
          <a:bodyPr vert="horz" wrap="square" lIns="0" tIns="13335" rIns="0" bIns="0" rtlCol="0">
            <a:spAutoFit/>
          </a:bodyPr>
          <a:lstStyle/>
          <a:p>
            <a:pPr marL="914400" lvl="1" indent="-457200">
              <a:buFont typeface="Arial" panose="020B0604020202020204" pitchFamily="34" charset="0"/>
              <a:buChar char="•"/>
            </a:pPr>
            <a:r>
              <a:rPr lang="fr-FR" sz="2800" dirty="0">
                <a:solidFill>
                  <a:schemeClr val="tx1">
                    <a:lumMod val="65000"/>
                    <a:lumOff val="35000"/>
                  </a:schemeClr>
                </a:solidFill>
                <a:cs typeface="Tahoma"/>
              </a:rPr>
              <a:t>Streamlit Documentation</a:t>
            </a:r>
          </a:p>
          <a:p>
            <a:pPr marL="914400" lvl="1" indent="-457200">
              <a:buFont typeface="Arial" panose="020B0604020202020204" pitchFamily="34" charset="0"/>
              <a:buChar char="•"/>
            </a:pPr>
            <a:r>
              <a:rPr lang="fr-FR" sz="2800" dirty="0">
                <a:solidFill>
                  <a:schemeClr val="tx1">
                    <a:lumMod val="65000"/>
                    <a:lumOff val="35000"/>
                  </a:schemeClr>
                </a:solidFill>
                <a:cs typeface="Tahoma"/>
              </a:rPr>
              <a:t>BeautifulSoup Documentation</a:t>
            </a:r>
          </a:p>
          <a:p>
            <a:pPr marL="914400" lvl="1" indent="-457200">
              <a:buFont typeface="Arial" panose="020B0604020202020204" pitchFamily="34" charset="0"/>
              <a:buChar char="•"/>
            </a:pPr>
            <a:r>
              <a:rPr lang="fr-FR" sz="2800" dirty="0">
                <a:solidFill>
                  <a:schemeClr val="tx1">
                    <a:lumMod val="65000"/>
                    <a:lumOff val="35000"/>
                  </a:schemeClr>
                </a:solidFill>
                <a:cs typeface="Tahoma"/>
              </a:rPr>
              <a:t>FPDF Documentation</a:t>
            </a:r>
          </a:p>
          <a:p>
            <a:pPr marL="914400" lvl="1" indent="-457200">
              <a:buFont typeface="Arial" panose="020B0604020202020204" pitchFamily="34" charset="0"/>
              <a:buChar char="•"/>
            </a:pPr>
            <a:r>
              <a:rPr lang="fr-FR" sz="2800" dirty="0">
                <a:solidFill>
                  <a:schemeClr val="tx1">
                    <a:lumMod val="65000"/>
                    <a:lumOff val="35000"/>
                  </a:schemeClr>
                </a:solidFill>
                <a:cs typeface="Tahoma"/>
              </a:rPr>
              <a:t>python-</a:t>
            </a:r>
            <a:r>
              <a:rPr lang="fr-FR" sz="2800" dirty="0" err="1">
                <a:solidFill>
                  <a:schemeClr val="tx1">
                    <a:lumMod val="65000"/>
                    <a:lumOff val="35000"/>
                  </a:schemeClr>
                </a:solidFill>
                <a:cs typeface="Tahoma"/>
              </a:rPr>
              <a:t>docx</a:t>
            </a:r>
            <a:r>
              <a:rPr lang="fr-FR" sz="2800" dirty="0">
                <a:solidFill>
                  <a:schemeClr val="tx1">
                    <a:lumMod val="65000"/>
                    <a:lumOff val="35000"/>
                  </a:schemeClr>
                </a:solidFill>
                <a:cs typeface="Tahoma"/>
              </a:rPr>
              <a:t> Documentation</a:t>
            </a:r>
          </a:p>
          <a:p>
            <a:pPr marL="74930" marR="67310" algn="ctr">
              <a:lnSpc>
                <a:spcPct val="100000"/>
              </a:lnSpc>
              <a:spcBef>
                <a:spcPts val="105"/>
              </a:spcBef>
              <a:tabLst>
                <a:tab pos="6390005" algn="l"/>
              </a:tabLst>
            </a:pPr>
            <a:endParaRPr sz="2800" dirty="0">
              <a:solidFill>
                <a:schemeClr val="tx1">
                  <a:lumMod val="65000"/>
                  <a:lumOff val="35000"/>
                </a:schemeClr>
              </a:solidFill>
              <a:latin typeface="+mn-lt"/>
              <a:cs typeface="Tahoma"/>
            </a:endParaRPr>
          </a:p>
        </p:txBody>
      </p:sp>
    </p:spTree>
    <p:extLst>
      <p:ext uri="{BB962C8B-B14F-4D97-AF65-F5344CB8AC3E}">
        <p14:creationId xmlns:p14="http://schemas.microsoft.com/office/powerpoint/2010/main" val="902211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059999" y="7174992"/>
            <a:ext cx="19050" cy="28575"/>
          </a:xfrm>
          <a:custGeom>
            <a:avLst/>
            <a:gdLst/>
            <a:ahLst/>
            <a:cxnLst/>
            <a:rect l="l" t="t" r="r" b="b"/>
            <a:pathLst>
              <a:path w="19050" h="28575">
                <a:moveTo>
                  <a:pt x="0" y="0"/>
                </a:moveTo>
                <a:lnTo>
                  <a:pt x="1190" y="1651"/>
                </a:lnTo>
                <a:lnTo>
                  <a:pt x="4762" y="6786"/>
                </a:lnTo>
                <a:lnTo>
                  <a:pt x="10715" y="15671"/>
                </a:lnTo>
                <a:lnTo>
                  <a:pt x="19050" y="28575"/>
                </a:lnTo>
                <a:lnTo>
                  <a:pt x="19050" y="25717"/>
                </a:lnTo>
                <a:lnTo>
                  <a:pt x="0" y="0"/>
                </a:lnTo>
                <a:close/>
              </a:path>
            </a:pathLst>
          </a:custGeom>
          <a:solidFill>
            <a:srgbClr val="F8BA89"/>
          </a:solidFill>
        </p:spPr>
        <p:txBody>
          <a:bodyPr wrap="square" lIns="0" tIns="0" rIns="0" bIns="0" rtlCol="0"/>
          <a:lstStyle/>
          <a:p>
            <a:endParaRPr/>
          </a:p>
        </p:txBody>
      </p:sp>
      <p:sp>
        <p:nvSpPr>
          <p:cNvPr id="3" name="object 3"/>
          <p:cNvSpPr/>
          <p:nvPr/>
        </p:nvSpPr>
        <p:spPr>
          <a:xfrm>
            <a:off x="0" y="0"/>
            <a:ext cx="352425" cy="2593340"/>
          </a:xfrm>
          <a:custGeom>
            <a:avLst/>
            <a:gdLst/>
            <a:ahLst/>
            <a:cxnLst/>
            <a:rect l="l" t="t" r="r" b="b"/>
            <a:pathLst>
              <a:path w="352425" h="2593340">
                <a:moveTo>
                  <a:pt x="352424" y="0"/>
                </a:moveTo>
                <a:lnTo>
                  <a:pt x="0" y="0"/>
                </a:lnTo>
                <a:lnTo>
                  <a:pt x="0" y="2592831"/>
                </a:lnTo>
                <a:lnTo>
                  <a:pt x="352424" y="2592831"/>
                </a:lnTo>
                <a:lnTo>
                  <a:pt x="352424" y="0"/>
                </a:lnTo>
                <a:close/>
              </a:path>
            </a:pathLst>
          </a:custGeom>
          <a:solidFill>
            <a:srgbClr val="DB7563"/>
          </a:solidFill>
        </p:spPr>
        <p:txBody>
          <a:bodyPr wrap="square" lIns="0" tIns="0" rIns="0" bIns="0" rtlCol="0"/>
          <a:lstStyle/>
          <a:p>
            <a:endParaRPr/>
          </a:p>
        </p:txBody>
      </p:sp>
      <p:sp>
        <p:nvSpPr>
          <p:cNvPr id="4" name="object 4"/>
          <p:cNvSpPr/>
          <p:nvPr/>
        </p:nvSpPr>
        <p:spPr>
          <a:xfrm>
            <a:off x="14220063" y="9934999"/>
            <a:ext cx="4067175" cy="352425"/>
          </a:xfrm>
          <a:custGeom>
            <a:avLst/>
            <a:gdLst/>
            <a:ahLst/>
            <a:cxnLst/>
            <a:rect l="l" t="t" r="r" b="b"/>
            <a:pathLst>
              <a:path w="4067175" h="352425">
                <a:moveTo>
                  <a:pt x="4067175" y="0"/>
                </a:moveTo>
                <a:lnTo>
                  <a:pt x="0" y="0"/>
                </a:lnTo>
                <a:lnTo>
                  <a:pt x="0" y="352425"/>
                </a:lnTo>
                <a:lnTo>
                  <a:pt x="4067175" y="352425"/>
                </a:lnTo>
                <a:lnTo>
                  <a:pt x="4067175" y="0"/>
                </a:lnTo>
                <a:close/>
              </a:path>
            </a:pathLst>
          </a:custGeom>
          <a:solidFill>
            <a:srgbClr val="DB7563"/>
          </a:solidFill>
        </p:spPr>
        <p:txBody>
          <a:bodyPr wrap="square" lIns="0" tIns="0" rIns="0" bIns="0" rtlCol="0"/>
          <a:lstStyle/>
          <a:p>
            <a:endParaRPr/>
          </a:p>
        </p:txBody>
      </p:sp>
      <p:sp>
        <p:nvSpPr>
          <p:cNvPr id="5" name="object 5"/>
          <p:cNvSpPr/>
          <p:nvPr/>
        </p:nvSpPr>
        <p:spPr>
          <a:xfrm>
            <a:off x="10827753" y="7571054"/>
            <a:ext cx="638175" cy="638175"/>
          </a:xfrm>
          <a:custGeom>
            <a:avLst/>
            <a:gdLst/>
            <a:ahLst/>
            <a:cxnLst/>
            <a:rect l="l" t="t" r="r" b="b"/>
            <a:pathLst>
              <a:path w="638175" h="638175">
                <a:moveTo>
                  <a:pt x="484035" y="513600"/>
                </a:moveTo>
                <a:lnTo>
                  <a:pt x="340423" y="308178"/>
                </a:lnTo>
                <a:lnTo>
                  <a:pt x="212725" y="125539"/>
                </a:lnTo>
                <a:lnTo>
                  <a:pt x="153797" y="125539"/>
                </a:lnTo>
                <a:lnTo>
                  <a:pt x="425094" y="513600"/>
                </a:lnTo>
                <a:lnTo>
                  <a:pt x="484035" y="513600"/>
                </a:lnTo>
                <a:close/>
              </a:path>
              <a:path w="638175" h="638175">
                <a:moveTo>
                  <a:pt x="638175" y="68948"/>
                </a:moveTo>
                <a:lnTo>
                  <a:pt x="632752" y="42113"/>
                </a:lnTo>
                <a:lnTo>
                  <a:pt x="617969" y="20193"/>
                </a:lnTo>
                <a:lnTo>
                  <a:pt x="596049" y="5422"/>
                </a:lnTo>
                <a:lnTo>
                  <a:pt x="569214" y="0"/>
                </a:lnTo>
                <a:lnTo>
                  <a:pt x="536562" y="0"/>
                </a:lnTo>
                <a:lnTo>
                  <a:pt x="536562" y="541172"/>
                </a:lnTo>
                <a:lnTo>
                  <a:pt x="407047" y="541172"/>
                </a:lnTo>
                <a:lnTo>
                  <a:pt x="288455" y="368592"/>
                </a:lnTo>
                <a:lnTo>
                  <a:pt x="139979" y="541172"/>
                </a:lnTo>
                <a:lnTo>
                  <a:pt x="101600" y="541172"/>
                </a:lnTo>
                <a:lnTo>
                  <a:pt x="271411" y="343801"/>
                </a:lnTo>
                <a:lnTo>
                  <a:pt x="101600" y="96647"/>
                </a:lnTo>
                <a:lnTo>
                  <a:pt x="231127" y="96647"/>
                </a:lnTo>
                <a:lnTo>
                  <a:pt x="343420" y="260096"/>
                </a:lnTo>
                <a:lnTo>
                  <a:pt x="484022" y="96647"/>
                </a:lnTo>
                <a:lnTo>
                  <a:pt x="522389" y="96647"/>
                </a:lnTo>
                <a:lnTo>
                  <a:pt x="360464" y="284886"/>
                </a:lnTo>
                <a:lnTo>
                  <a:pt x="536562" y="541172"/>
                </a:lnTo>
                <a:lnTo>
                  <a:pt x="536562" y="0"/>
                </a:lnTo>
                <a:lnTo>
                  <a:pt x="68948" y="0"/>
                </a:lnTo>
                <a:lnTo>
                  <a:pt x="42100" y="5422"/>
                </a:lnTo>
                <a:lnTo>
                  <a:pt x="20193" y="20193"/>
                </a:lnTo>
                <a:lnTo>
                  <a:pt x="5410" y="42113"/>
                </a:lnTo>
                <a:lnTo>
                  <a:pt x="0" y="68948"/>
                </a:lnTo>
                <a:lnTo>
                  <a:pt x="0" y="569214"/>
                </a:lnTo>
                <a:lnTo>
                  <a:pt x="5410" y="596061"/>
                </a:lnTo>
                <a:lnTo>
                  <a:pt x="20193" y="617982"/>
                </a:lnTo>
                <a:lnTo>
                  <a:pt x="42100" y="632764"/>
                </a:lnTo>
                <a:lnTo>
                  <a:pt x="68948" y="638175"/>
                </a:lnTo>
                <a:lnTo>
                  <a:pt x="569214" y="638175"/>
                </a:lnTo>
                <a:lnTo>
                  <a:pt x="596049" y="632764"/>
                </a:lnTo>
                <a:lnTo>
                  <a:pt x="617969" y="617982"/>
                </a:lnTo>
                <a:lnTo>
                  <a:pt x="632752" y="596061"/>
                </a:lnTo>
                <a:lnTo>
                  <a:pt x="638175" y="569214"/>
                </a:lnTo>
                <a:lnTo>
                  <a:pt x="638175" y="541172"/>
                </a:lnTo>
                <a:lnTo>
                  <a:pt x="638175" y="96647"/>
                </a:lnTo>
                <a:lnTo>
                  <a:pt x="638175" y="68948"/>
                </a:lnTo>
                <a:close/>
              </a:path>
            </a:pathLst>
          </a:custGeom>
          <a:solidFill>
            <a:srgbClr val="B75442"/>
          </a:solidFill>
        </p:spPr>
        <p:txBody>
          <a:bodyPr wrap="square" lIns="0" tIns="0" rIns="0" bIns="0" rtlCol="0"/>
          <a:lstStyle/>
          <a:p>
            <a:endParaRPr/>
          </a:p>
        </p:txBody>
      </p:sp>
      <p:sp>
        <p:nvSpPr>
          <p:cNvPr id="6" name="object 6"/>
          <p:cNvSpPr/>
          <p:nvPr/>
        </p:nvSpPr>
        <p:spPr>
          <a:xfrm>
            <a:off x="9489871" y="7568552"/>
            <a:ext cx="638175" cy="647700"/>
          </a:xfrm>
          <a:custGeom>
            <a:avLst/>
            <a:gdLst/>
            <a:ahLst/>
            <a:cxnLst/>
            <a:rect l="l" t="t" r="r" b="b"/>
            <a:pathLst>
              <a:path w="638175" h="647700">
                <a:moveTo>
                  <a:pt x="168859" y="266103"/>
                </a:moveTo>
                <a:lnTo>
                  <a:pt x="131610" y="266103"/>
                </a:lnTo>
                <a:lnTo>
                  <a:pt x="131610" y="532218"/>
                </a:lnTo>
                <a:lnTo>
                  <a:pt x="168859" y="532218"/>
                </a:lnTo>
                <a:lnTo>
                  <a:pt x="168859" y="266103"/>
                </a:lnTo>
                <a:close/>
              </a:path>
              <a:path w="638175" h="647700">
                <a:moveTo>
                  <a:pt x="168859" y="135559"/>
                </a:moveTo>
                <a:lnTo>
                  <a:pt x="167538" y="128193"/>
                </a:lnTo>
                <a:lnTo>
                  <a:pt x="163880" y="121754"/>
                </a:lnTo>
                <a:lnTo>
                  <a:pt x="158369" y="117208"/>
                </a:lnTo>
                <a:lnTo>
                  <a:pt x="151472" y="115493"/>
                </a:lnTo>
                <a:lnTo>
                  <a:pt x="144170" y="116865"/>
                </a:lnTo>
                <a:lnTo>
                  <a:pt x="137807" y="120815"/>
                </a:lnTo>
                <a:lnTo>
                  <a:pt x="133311" y="127139"/>
                </a:lnTo>
                <a:lnTo>
                  <a:pt x="131610" y="135559"/>
                </a:lnTo>
                <a:lnTo>
                  <a:pt x="132956" y="142900"/>
                </a:lnTo>
                <a:lnTo>
                  <a:pt x="136880" y="149059"/>
                </a:lnTo>
                <a:lnTo>
                  <a:pt x="143129" y="152869"/>
                </a:lnTo>
                <a:lnTo>
                  <a:pt x="151472" y="153136"/>
                </a:lnTo>
                <a:lnTo>
                  <a:pt x="158724" y="151803"/>
                </a:lnTo>
                <a:lnTo>
                  <a:pt x="164807" y="148120"/>
                </a:lnTo>
                <a:lnTo>
                  <a:pt x="168579" y="142544"/>
                </a:lnTo>
                <a:lnTo>
                  <a:pt x="168859" y="135559"/>
                </a:lnTo>
                <a:close/>
              </a:path>
              <a:path w="638175" h="647700">
                <a:moveTo>
                  <a:pt x="506564" y="346443"/>
                </a:moveTo>
                <a:lnTo>
                  <a:pt x="501980" y="319112"/>
                </a:lnTo>
                <a:lnTo>
                  <a:pt x="488556" y="295300"/>
                </a:lnTo>
                <a:lnTo>
                  <a:pt x="466750" y="277609"/>
                </a:lnTo>
                <a:lnTo>
                  <a:pt x="437045" y="268617"/>
                </a:lnTo>
                <a:lnTo>
                  <a:pt x="432066" y="268617"/>
                </a:lnTo>
                <a:lnTo>
                  <a:pt x="427101" y="266103"/>
                </a:lnTo>
                <a:lnTo>
                  <a:pt x="422135" y="266103"/>
                </a:lnTo>
                <a:lnTo>
                  <a:pt x="404050" y="267919"/>
                </a:lnTo>
                <a:lnTo>
                  <a:pt x="387375" y="273011"/>
                </a:lnTo>
                <a:lnTo>
                  <a:pt x="372554" y="280936"/>
                </a:lnTo>
                <a:lnTo>
                  <a:pt x="360070" y="291211"/>
                </a:lnTo>
                <a:lnTo>
                  <a:pt x="354825" y="296748"/>
                </a:lnTo>
                <a:lnTo>
                  <a:pt x="349821" y="301574"/>
                </a:lnTo>
                <a:lnTo>
                  <a:pt x="344347" y="304990"/>
                </a:lnTo>
                <a:lnTo>
                  <a:pt x="337705" y="306273"/>
                </a:lnTo>
                <a:lnTo>
                  <a:pt x="332752" y="306273"/>
                </a:lnTo>
                <a:lnTo>
                  <a:pt x="330263" y="303758"/>
                </a:lnTo>
                <a:lnTo>
                  <a:pt x="322821" y="301244"/>
                </a:lnTo>
                <a:lnTo>
                  <a:pt x="317842" y="293712"/>
                </a:lnTo>
                <a:lnTo>
                  <a:pt x="320332" y="286181"/>
                </a:lnTo>
                <a:lnTo>
                  <a:pt x="320332" y="266103"/>
                </a:lnTo>
                <a:lnTo>
                  <a:pt x="283083" y="266103"/>
                </a:lnTo>
                <a:lnTo>
                  <a:pt x="283083" y="532218"/>
                </a:lnTo>
                <a:lnTo>
                  <a:pt x="320332" y="532218"/>
                </a:lnTo>
                <a:lnTo>
                  <a:pt x="320332" y="381584"/>
                </a:lnTo>
                <a:lnTo>
                  <a:pt x="326377" y="351815"/>
                </a:lnTo>
                <a:lnTo>
                  <a:pt x="342671" y="327926"/>
                </a:lnTo>
                <a:lnTo>
                  <a:pt x="366420" y="312051"/>
                </a:lnTo>
                <a:lnTo>
                  <a:pt x="394830" y="306273"/>
                </a:lnTo>
                <a:lnTo>
                  <a:pt x="424268" y="312394"/>
                </a:lnTo>
                <a:lnTo>
                  <a:pt x="447903" y="328866"/>
                </a:lnTo>
                <a:lnTo>
                  <a:pt x="463613" y="352882"/>
                </a:lnTo>
                <a:lnTo>
                  <a:pt x="469328" y="381584"/>
                </a:lnTo>
                <a:lnTo>
                  <a:pt x="469328" y="532218"/>
                </a:lnTo>
                <a:lnTo>
                  <a:pt x="506564" y="532218"/>
                </a:lnTo>
                <a:lnTo>
                  <a:pt x="506564" y="346443"/>
                </a:lnTo>
                <a:close/>
              </a:path>
              <a:path w="638175" h="647700">
                <a:moveTo>
                  <a:pt x="638175" y="97904"/>
                </a:moveTo>
                <a:lnTo>
                  <a:pt x="634161" y="77812"/>
                </a:lnTo>
                <a:lnTo>
                  <a:pt x="630758" y="60718"/>
                </a:lnTo>
                <a:lnTo>
                  <a:pt x="610552" y="30124"/>
                </a:lnTo>
                <a:lnTo>
                  <a:pt x="580555" y="8940"/>
                </a:lnTo>
                <a:lnTo>
                  <a:pt x="543826" y="12"/>
                </a:lnTo>
                <a:lnTo>
                  <a:pt x="543826" y="346443"/>
                </a:lnTo>
                <a:lnTo>
                  <a:pt x="543826" y="549783"/>
                </a:lnTo>
                <a:lnTo>
                  <a:pt x="542505" y="557161"/>
                </a:lnTo>
                <a:lnTo>
                  <a:pt x="538848" y="563600"/>
                </a:lnTo>
                <a:lnTo>
                  <a:pt x="533336" y="568159"/>
                </a:lnTo>
                <a:lnTo>
                  <a:pt x="526440" y="569874"/>
                </a:lnTo>
                <a:lnTo>
                  <a:pt x="449465" y="569874"/>
                </a:lnTo>
                <a:lnTo>
                  <a:pt x="442201" y="568502"/>
                </a:lnTo>
                <a:lnTo>
                  <a:pt x="436118" y="564540"/>
                </a:lnTo>
                <a:lnTo>
                  <a:pt x="432346" y="558228"/>
                </a:lnTo>
                <a:lnTo>
                  <a:pt x="432079" y="549783"/>
                </a:lnTo>
                <a:lnTo>
                  <a:pt x="432079" y="381584"/>
                </a:lnTo>
                <a:lnTo>
                  <a:pt x="429044" y="367233"/>
                </a:lnTo>
                <a:lnTo>
                  <a:pt x="420903" y="355231"/>
                </a:lnTo>
                <a:lnTo>
                  <a:pt x="409028" y="346989"/>
                </a:lnTo>
                <a:lnTo>
                  <a:pt x="394830" y="343928"/>
                </a:lnTo>
                <a:lnTo>
                  <a:pt x="380619" y="346989"/>
                </a:lnTo>
                <a:lnTo>
                  <a:pt x="368757" y="355231"/>
                </a:lnTo>
                <a:lnTo>
                  <a:pt x="360603" y="367233"/>
                </a:lnTo>
                <a:lnTo>
                  <a:pt x="357581" y="381584"/>
                </a:lnTo>
                <a:lnTo>
                  <a:pt x="357581" y="549783"/>
                </a:lnTo>
                <a:lnTo>
                  <a:pt x="356222" y="557161"/>
                </a:lnTo>
                <a:lnTo>
                  <a:pt x="352298" y="563600"/>
                </a:lnTo>
                <a:lnTo>
                  <a:pt x="346049" y="568159"/>
                </a:lnTo>
                <a:lnTo>
                  <a:pt x="337718" y="569874"/>
                </a:lnTo>
                <a:lnTo>
                  <a:pt x="263220" y="569874"/>
                </a:lnTo>
                <a:lnTo>
                  <a:pt x="255917" y="568502"/>
                </a:lnTo>
                <a:lnTo>
                  <a:pt x="249555" y="564540"/>
                </a:lnTo>
                <a:lnTo>
                  <a:pt x="245059" y="558228"/>
                </a:lnTo>
                <a:lnTo>
                  <a:pt x="243357" y="549783"/>
                </a:lnTo>
                <a:lnTo>
                  <a:pt x="243357" y="248526"/>
                </a:lnTo>
                <a:lnTo>
                  <a:pt x="244703" y="241160"/>
                </a:lnTo>
                <a:lnTo>
                  <a:pt x="248627" y="234734"/>
                </a:lnTo>
                <a:lnTo>
                  <a:pt x="254876" y="230174"/>
                </a:lnTo>
                <a:lnTo>
                  <a:pt x="263220" y="228447"/>
                </a:lnTo>
                <a:lnTo>
                  <a:pt x="337718" y="228447"/>
                </a:lnTo>
                <a:lnTo>
                  <a:pt x="344652" y="229793"/>
                </a:lnTo>
                <a:lnTo>
                  <a:pt x="350443" y="233476"/>
                </a:lnTo>
                <a:lnTo>
                  <a:pt x="354825" y="239052"/>
                </a:lnTo>
                <a:lnTo>
                  <a:pt x="357581" y="246024"/>
                </a:lnTo>
                <a:lnTo>
                  <a:pt x="372897" y="239052"/>
                </a:lnTo>
                <a:lnTo>
                  <a:pt x="388924" y="233476"/>
                </a:lnTo>
                <a:lnTo>
                  <a:pt x="405422" y="229793"/>
                </a:lnTo>
                <a:lnTo>
                  <a:pt x="422148" y="228447"/>
                </a:lnTo>
                <a:lnTo>
                  <a:pt x="437045" y="228447"/>
                </a:lnTo>
                <a:lnTo>
                  <a:pt x="486194" y="245478"/>
                </a:lnTo>
                <a:lnTo>
                  <a:pt x="517436" y="271754"/>
                </a:lnTo>
                <a:lnTo>
                  <a:pt x="537032" y="306514"/>
                </a:lnTo>
                <a:lnTo>
                  <a:pt x="543826" y="346443"/>
                </a:lnTo>
                <a:lnTo>
                  <a:pt x="543826" y="12"/>
                </a:lnTo>
                <a:lnTo>
                  <a:pt x="206108" y="0"/>
                </a:lnTo>
                <a:lnTo>
                  <a:pt x="206108" y="135559"/>
                </a:lnTo>
                <a:lnTo>
                  <a:pt x="206108" y="549783"/>
                </a:lnTo>
                <a:lnTo>
                  <a:pt x="204787" y="557161"/>
                </a:lnTo>
                <a:lnTo>
                  <a:pt x="201142" y="563600"/>
                </a:lnTo>
                <a:lnTo>
                  <a:pt x="195630" y="568159"/>
                </a:lnTo>
                <a:lnTo>
                  <a:pt x="188722" y="569874"/>
                </a:lnTo>
                <a:lnTo>
                  <a:pt x="114236" y="569874"/>
                </a:lnTo>
                <a:lnTo>
                  <a:pt x="106934" y="568502"/>
                </a:lnTo>
                <a:lnTo>
                  <a:pt x="100558" y="564540"/>
                </a:lnTo>
                <a:lnTo>
                  <a:pt x="96062" y="558228"/>
                </a:lnTo>
                <a:lnTo>
                  <a:pt x="94361" y="549783"/>
                </a:lnTo>
                <a:lnTo>
                  <a:pt x="94361" y="248526"/>
                </a:lnTo>
                <a:lnTo>
                  <a:pt x="95719" y="241160"/>
                </a:lnTo>
                <a:lnTo>
                  <a:pt x="99631" y="234734"/>
                </a:lnTo>
                <a:lnTo>
                  <a:pt x="105879" y="230174"/>
                </a:lnTo>
                <a:lnTo>
                  <a:pt x="114236" y="228447"/>
                </a:lnTo>
                <a:lnTo>
                  <a:pt x="188722" y="228447"/>
                </a:lnTo>
                <a:lnTo>
                  <a:pt x="206108" y="549783"/>
                </a:lnTo>
                <a:lnTo>
                  <a:pt x="206108" y="135559"/>
                </a:lnTo>
                <a:lnTo>
                  <a:pt x="201752" y="157251"/>
                </a:lnTo>
                <a:lnTo>
                  <a:pt x="189966" y="175412"/>
                </a:lnTo>
                <a:lnTo>
                  <a:pt x="172580" y="187464"/>
                </a:lnTo>
                <a:lnTo>
                  <a:pt x="151472" y="190792"/>
                </a:lnTo>
                <a:lnTo>
                  <a:pt x="129971" y="186410"/>
                </a:lnTo>
                <a:lnTo>
                  <a:pt x="111734" y="174472"/>
                </a:lnTo>
                <a:lnTo>
                  <a:pt x="99085" y="156908"/>
                </a:lnTo>
                <a:lnTo>
                  <a:pt x="94361" y="135559"/>
                </a:lnTo>
                <a:lnTo>
                  <a:pt x="98742" y="113830"/>
                </a:lnTo>
                <a:lnTo>
                  <a:pt x="110807" y="95389"/>
                </a:lnTo>
                <a:lnTo>
                  <a:pt x="128930" y="82600"/>
                </a:lnTo>
                <a:lnTo>
                  <a:pt x="151472" y="77812"/>
                </a:lnTo>
                <a:lnTo>
                  <a:pt x="172923" y="82257"/>
                </a:lnTo>
                <a:lnTo>
                  <a:pt x="190893" y="94449"/>
                </a:lnTo>
                <a:lnTo>
                  <a:pt x="202806" y="112776"/>
                </a:lnTo>
                <a:lnTo>
                  <a:pt x="206108" y="135559"/>
                </a:lnTo>
                <a:lnTo>
                  <a:pt x="206108" y="0"/>
                </a:lnTo>
                <a:lnTo>
                  <a:pt x="94361" y="0"/>
                </a:lnTo>
                <a:lnTo>
                  <a:pt x="57607" y="7531"/>
                </a:lnTo>
                <a:lnTo>
                  <a:pt x="27622" y="28244"/>
                </a:lnTo>
                <a:lnTo>
                  <a:pt x="7404" y="59309"/>
                </a:lnTo>
                <a:lnTo>
                  <a:pt x="0" y="97904"/>
                </a:lnTo>
                <a:lnTo>
                  <a:pt x="0" y="549783"/>
                </a:lnTo>
                <a:lnTo>
                  <a:pt x="7404" y="586981"/>
                </a:lnTo>
                <a:lnTo>
                  <a:pt x="27622" y="617575"/>
                </a:lnTo>
                <a:lnTo>
                  <a:pt x="57607" y="638759"/>
                </a:lnTo>
                <a:lnTo>
                  <a:pt x="94361" y="647700"/>
                </a:lnTo>
                <a:lnTo>
                  <a:pt x="543814" y="647700"/>
                </a:lnTo>
                <a:lnTo>
                  <a:pt x="580555" y="640168"/>
                </a:lnTo>
                <a:lnTo>
                  <a:pt x="610552" y="619455"/>
                </a:lnTo>
                <a:lnTo>
                  <a:pt x="630758" y="588391"/>
                </a:lnTo>
                <a:lnTo>
                  <a:pt x="634314" y="569874"/>
                </a:lnTo>
                <a:lnTo>
                  <a:pt x="638175" y="549783"/>
                </a:lnTo>
                <a:lnTo>
                  <a:pt x="638175" y="228447"/>
                </a:lnTo>
                <a:lnTo>
                  <a:pt x="638175" y="190792"/>
                </a:lnTo>
                <a:lnTo>
                  <a:pt x="638175" y="97904"/>
                </a:lnTo>
                <a:close/>
              </a:path>
            </a:pathLst>
          </a:custGeom>
          <a:solidFill>
            <a:srgbClr val="B75442"/>
          </a:solidFill>
        </p:spPr>
        <p:txBody>
          <a:bodyPr wrap="square" lIns="0" tIns="0" rIns="0" bIns="0" rtlCol="0"/>
          <a:lstStyle/>
          <a:p>
            <a:endParaRPr/>
          </a:p>
        </p:txBody>
      </p:sp>
      <p:sp>
        <p:nvSpPr>
          <p:cNvPr id="7" name="object 7"/>
          <p:cNvSpPr/>
          <p:nvPr/>
        </p:nvSpPr>
        <p:spPr>
          <a:xfrm>
            <a:off x="6799872" y="7568552"/>
            <a:ext cx="638175" cy="647700"/>
          </a:xfrm>
          <a:custGeom>
            <a:avLst/>
            <a:gdLst/>
            <a:ahLst/>
            <a:cxnLst/>
            <a:rect l="l" t="t" r="r" b="b"/>
            <a:pathLst>
              <a:path w="638175" h="647700">
                <a:moveTo>
                  <a:pt x="521385" y="120497"/>
                </a:moveTo>
                <a:lnTo>
                  <a:pt x="508304" y="117563"/>
                </a:lnTo>
                <a:lnTo>
                  <a:pt x="494995" y="115798"/>
                </a:lnTo>
                <a:lnTo>
                  <a:pt x="481228" y="114503"/>
                </a:lnTo>
                <a:lnTo>
                  <a:pt x="466763" y="112966"/>
                </a:lnTo>
                <a:lnTo>
                  <a:pt x="405003" y="123723"/>
                </a:lnTo>
                <a:lnTo>
                  <a:pt x="364337" y="159969"/>
                </a:lnTo>
                <a:lnTo>
                  <a:pt x="357517" y="190792"/>
                </a:lnTo>
                <a:lnTo>
                  <a:pt x="357517" y="283679"/>
                </a:lnTo>
                <a:lnTo>
                  <a:pt x="356196" y="291058"/>
                </a:lnTo>
                <a:lnTo>
                  <a:pt x="352552" y="297484"/>
                </a:lnTo>
                <a:lnTo>
                  <a:pt x="347040" y="302044"/>
                </a:lnTo>
                <a:lnTo>
                  <a:pt x="340144" y="303758"/>
                </a:lnTo>
                <a:lnTo>
                  <a:pt x="302895" y="303758"/>
                </a:lnTo>
                <a:lnTo>
                  <a:pt x="302895" y="341414"/>
                </a:lnTo>
                <a:lnTo>
                  <a:pt x="340144" y="341414"/>
                </a:lnTo>
                <a:lnTo>
                  <a:pt x="347395" y="342798"/>
                </a:lnTo>
                <a:lnTo>
                  <a:pt x="353479" y="346760"/>
                </a:lnTo>
                <a:lnTo>
                  <a:pt x="357238" y="353072"/>
                </a:lnTo>
                <a:lnTo>
                  <a:pt x="357517" y="361505"/>
                </a:lnTo>
                <a:lnTo>
                  <a:pt x="357517" y="647700"/>
                </a:lnTo>
                <a:lnTo>
                  <a:pt x="414616" y="647700"/>
                </a:lnTo>
                <a:lnTo>
                  <a:pt x="414616" y="361505"/>
                </a:lnTo>
                <a:lnTo>
                  <a:pt x="415925" y="354139"/>
                </a:lnTo>
                <a:lnTo>
                  <a:pt x="419582" y="347700"/>
                </a:lnTo>
                <a:lnTo>
                  <a:pt x="425094" y="343141"/>
                </a:lnTo>
                <a:lnTo>
                  <a:pt x="432003" y="341414"/>
                </a:lnTo>
                <a:lnTo>
                  <a:pt x="494068" y="341414"/>
                </a:lnTo>
                <a:lnTo>
                  <a:pt x="501523" y="303758"/>
                </a:lnTo>
                <a:lnTo>
                  <a:pt x="432003" y="303758"/>
                </a:lnTo>
                <a:lnTo>
                  <a:pt x="424738" y="302387"/>
                </a:lnTo>
                <a:lnTo>
                  <a:pt x="418655" y="298424"/>
                </a:lnTo>
                <a:lnTo>
                  <a:pt x="414883" y="292112"/>
                </a:lnTo>
                <a:lnTo>
                  <a:pt x="414616" y="283679"/>
                </a:lnTo>
                <a:lnTo>
                  <a:pt x="414616" y="223431"/>
                </a:lnTo>
                <a:lnTo>
                  <a:pt x="418261" y="201345"/>
                </a:lnTo>
                <a:lnTo>
                  <a:pt x="428891" y="184200"/>
                </a:lnTo>
                <a:lnTo>
                  <a:pt x="446036" y="172237"/>
                </a:lnTo>
                <a:lnTo>
                  <a:pt x="469239" y="165684"/>
                </a:lnTo>
                <a:lnTo>
                  <a:pt x="476694" y="165684"/>
                </a:lnTo>
                <a:lnTo>
                  <a:pt x="481660" y="163169"/>
                </a:lnTo>
                <a:lnTo>
                  <a:pt x="486625" y="163169"/>
                </a:lnTo>
                <a:lnTo>
                  <a:pt x="494030" y="163563"/>
                </a:lnTo>
                <a:lnTo>
                  <a:pt x="507911" y="165303"/>
                </a:lnTo>
                <a:lnTo>
                  <a:pt x="513930" y="165684"/>
                </a:lnTo>
                <a:lnTo>
                  <a:pt x="514337" y="163169"/>
                </a:lnTo>
                <a:lnTo>
                  <a:pt x="521385" y="120497"/>
                </a:lnTo>
                <a:close/>
              </a:path>
              <a:path w="638175" h="647700">
                <a:moveTo>
                  <a:pt x="638073" y="95389"/>
                </a:moveTo>
                <a:lnTo>
                  <a:pt x="630694" y="58254"/>
                </a:lnTo>
                <a:lnTo>
                  <a:pt x="610755" y="27927"/>
                </a:lnTo>
                <a:lnTo>
                  <a:pt x="581507" y="7493"/>
                </a:lnTo>
                <a:lnTo>
                  <a:pt x="546214" y="0"/>
                </a:lnTo>
                <a:lnTo>
                  <a:pt x="94348" y="0"/>
                </a:lnTo>
                <a:lnTo>
                  <a:pt x="57607" y="7493"/>
                </a:lnTo>
                <a:lnTo>
                  <a:pt x="27609" y="27927"/>
                </a:lnTo>
                <a:lnTo>
                  <a:pt x="7404" y="58254"/>
                </a:lnTo>
                <a:lnTo>
                  <a:pt x="0" y="95389"/>
                </a:lnTo>
                <a:lnTo>
                  <a:pt x="0" y="552297"/>
                </a:lnTo>
                <a:lnTo>
                  <a:pt x="7404" y="589445"/>
                </a:lnTo>
                <a:lnTo>
                  <a:pt x="27609" y="619772"/>
                </a:lnTo>
                <a:lnTo>
                  <a:pt x="57607" y="640207"/>
                </a:lnTo>
                <a:lnTo>
                  <a:pt x="94348" y="647700"/>
                </a:lnTo>
                <a:lnTo>
                  <a:pt x="320281" y="647700"/>
                </a:lnTo>
                <a:lnTo>
                  <a:pt x="320281" y="379069"/>
                </a:lnTo>
                <a:lnTo>
                  <a:pt x="283032" y="379069"/>
                </a:lnTo>
                <a:lnTo>
                  <a:pt x="275767" y="377748"/>
                </a:lnTo>
                <a:lnTo>
                  <a:pt x="269684" y="374065"/>
                </a:lnTo>
                <a:lnTo>
                  <a:pt x="265925" y="368490"/>
                </a:lnTo>
                <a:lnTo>
                  <a:pt x="265658" y="361505"/>
                </a:lnTo>
                <a:lnTo>
                  <a:pt x="265658" y="283679"/>
                </a:lnTo>
                <a:lnTo>
                  <a:pt x="266966" y="276352"/>
                </a:lnTo>
                <a:lnTo>
                  <a:pt x="270611" y="270192"/>
                </a:lnTo>
                <a:lnTo>
                  <a:pt x="276123" y="266382"/>
                </a:lnTo>
                <a:lnTo>
                  <a:pt x="283032" y="266103"/>
                </a:lnTo>
                <a:lnTo>
                  <a:pt x="320281" y="266103"/>
                </a:lnTo>
                <a:lnTo>
                  <a:pt x="320281" y="198323"/>
                </a:lnTo>
                <a:lnTo>
                  <a:pt x="327609" y="150545"/>
                </a:lnTo>
                <a:lnTo>
                  <a:pt x="349135" y="115481"/>
                </a:lnTo>
                <a:lnTo>
                  <a:pt x="384162" y="91706"/>
                </a:lnTo>
                <a:lnTo>
                  <a:pt x="432003" y="77812"/>
                </a:lnTo>
                <a:lnTo>
                  <a:pt x="466750" y="75311"/>
                </a:lnTo>
                <a:lnTo>
                  <a:pt x="485800" y="76212"/>
                </a:lnTo>
                <a:lnTo>
                  <a:pt x="505548" y="78765"/>
                </a:lnTo>
                <a:lnTo>
                  <a:pt x="525754" y="82727"/>
                </a:lnTo>
                <a:lnTo>
                  <a:pt x="556145" y="90385"/>
                </a:lnTo>
                <a:lnTo>
                  <a:pt x="561111" y="100418"/>
                </a:lnTo>
                <a:lnTo>
                  <a:pt x="561111" y="107950"/>
                </a:lnTo>
                <a:lnTo>
                  <a:pt x="548690" y="193294"/>
                </a:lnTo>
                <a:lnTo>
                  <a:pt x="548690" y="198323"/>
                </a:lnTo>
                <a:lnTo>
                  <a:pt x="543725" y="203339"/>
                </a:lnTo>
                <a:lnTo>
                  <a:pt x="538759" y="205854"/>
                </a:lnTo>
                <a:lnTo>
                  <a:pt x="536282" y="208368"/>
                </a:lnTo>
                <a:lnTo>
                  <a:pt x="521385" y="208368"/>
                </a:lnTo>
                <a:lnTo>
                  <a:pt x="518896" y="205854"/>
                </a:lnTo>
                <a:lnTo>
                  <a:pt x="511403" y="204012"/>
                </a:lnTo>
                <a:lnTo>
                  <a:pt x="503682" y="202412"/>
                </a:lnTo>
                <a:lnTo>
                  <a:pt x="495503" y="201269"/>
                </a:lnTo>
                <a:lnTo>
                  <a:pt x="486625" y="200837"/>
                </a:lnTo>
                <a:lnTo>
                  <a:pt x="479183" y="200837"/>
                </a:lnTo>
                <a:lnTo>
                  <a:pt x="474218" y="203339"/>
                </a:lnTo>
                <a:lnTo>
                  <a:pt x="461289" y="206489"/>
                </a:lnTo>
                <a:lnTo>
                  <a:pt x="454660" y="211505"/>
                </a:lnTo>
                <a:lnTo>
                  <a:pt x="452208" y="217474"/>
                </a:lnTo>
                <a:lnTo>
                  <a:pt x="451866" y="223431"/>
                </a:lnTo>
                <a:lnTo>
                  <a:pt x="451866" y="266103"/>
                </a:lnTo>
                <a:lnTo>
                  <a:pt x="531317" y="266103"/>
                </a:lnTo>
                <a:lnTo>
                  <a:pt x="536282" y="268617"/>
                </a:lnTo>
                <a:lnTo>
                  <a:pt x="541248" y="273634"/>
                </a:lnTo>
                <a:lnTo>
                  <a:pt x="546214" y="283679"/>
                </a:lnTo>
                <a:lnTo>
                  <a:pt x="543725" y="288696"/>
                </a:lnTo>
                <a:lnTo>
                  <a:pt x="526351" y="364020"/>
                </a:lnTo>
                <a:lnTo>
                  <a:pt x="523862" y="371551"/>
                </a:lnTo>
                <a:lnTo>
                  <a:pt x="516420" y="379069"/>
                </a:lnTo>
                <a:lnTo>
                  <a:pt x="451866" y="379069"/>
                </a:lnTo>
                <a:lnTo>
                  <a:pt x="451866" y="647700"/>
                </a:lnTo>
                <a:lnTo>
                  <a:pt x="546214" y="647700"/>
                </a:lnTo>
                <a:lnTo>
                  <a:pt x="582904" y="640207"/>
                </a:lnTo>
                <a:lnTo>
                  <a:pt x="612622" y="619772"/>
                </a:lnTo>
                <a:lnTo>
                  <a:pt x="632091" y="589445"/>
                </a:lnTo>
                <a:lnTo>
                  <a:pt x="638073" y="552297"/>
                </a:lnTo>
                <a:lnTo>
                  <a:pt x="638073" y="95389"/>
                </a:lnTo>
                <a:close/>
              </a:path>
            </a:pathLst>
          </a:custGeom>
          <a:solidFill>
            <a:srgbClr val="B75442"/>
          </a:solidFill>
        </p:spPr>
        <p:txBody>
          <a:bodyPr wrap="square" lIns="0" tIns="0" rIns="0" bIns="0" rtlCol="0"/>
          <a:lstStyle/>
          <a:p>
            <a:endParaRPr/>
          </a:p>
        </p:txBody>
      </p:sp>
      <p:grpSp>
        <p:nvGrpSpPr>
          <p:cNvPr id="8" name="object 8"/>
          <p:cNvGrpSpPr/>
          <p:nvPr/>
        </p:nvGrpSpPr>
        <p:grpSpPr>
          <a:xfrm>
            <a:off x="8144878" y="7568552"/>
            <a:ext cx="638175" cy="647700"/>
            <a:chOff x="8144878" y="7568552"/>
            <a:chExt cx="638175" cy="647700"/>
          </a:xfrm>
        </p:grpSpPr>
        <p:sp>
          <p:nvSpPr>
            <p:cNvPr id="9" name="object 9"/>
            <p:cNvSpPr/>
            <p:nvPr/>
          </p:nvSpPr>
          <p:spPr>
            <a:xfrm>
              <a:off x="8259102" y="7684033"/>
              <a:ext cx="412750" cy="417195"/>
            </a:xfrm>
            <a:custGeom>
              <a:avLst/>
              <a:gdLst/>
              <a:ahLst/>
              <a:cxnLst/>
              <a:rect l="l" t="t" r="r" b="b"/>
              <a:pathLst>
                <a:path w="412750" h="417195">
                  <a:moveTo>
                    <a:pt x="355092" y="0"/>
                  </a:moveTo>
                  <a:lnTo>
                    <a:pt x="54635" y="0"/>
                  </a:lnTo>
                  <a:lnTo>
                    <a:pt x="33173" y="4431"/>
                  </a:lnTo>
                  <a:lnTo>
                    <a:pt x="15206" y="16627"/>
                  </a:lnTo>
                  <a:lnTo>
                    <a:pt x="3295" y="34943"/>
                  </a:lnTo>
                  <a:lnTo>
                    <a:pt x="0" y="57734"/>
                  </a:lnTo>
                  <a:lnTo>
                    <a:pt x="0" y="358990"/>
                  </a:lnTo>
                  <a:lnTo>
                    <a:pt x="4345" y="380722"/>
                  </a:lnTo>
                  <a:lnTo>
                    <a:pt x="16140" y="399161"/>
                  </a:lnTo>
                  <a:lnTo>
                    <a:pt x="33523" y="411951"/>
                  </a:lnTo>
                  <a:lnTo>
                    <a:pt x="54635" y="416737"/>
                  </a:lnTo>
                  <a:lnTo>
                    <a:pt x="355092" y="416737"/>
                  </a:lnTo>
                  <a:lnTo>
                    <a:pt x="376585" y="412304"/>
                  </a:lnTo>
                  <a:lnTo>
                    <a:pt x="394820" y="400103"/>
                  </a:lnTo>
                  <a:lnTo>
                    <a:pt x="407469" y="381783"/>
                  </a:lnTo>
                  <a:lnTo>
                    <a:pt x="412203" y="358990"/>
                  </a:lnTo>
                  <a:lnTo>
                    <a:pt x="412203" y="341414"/>
                  </a:lnTo>
                  <a:lnTo>
                    <a:pt x="206108" y="341414"/>
                  </a:lnTo>
                  <a:lnTo>
                    <a:pt x="164764" y="334565"/>
                  </a:lnTo>
                  <a:lnTo>
                    <a:pt x="128668" y="315547"/>
                  </a:lnTo>
                  <a:lnTo>
                    <a:pt x="100082" y="286648"/>
                  </a:lnTo>
                  <a:lnTo>
                    <a:pt x="81271" y="250159"/>
                  </a:lnTo>
                  <a:lnTo>
                    <a:pt x="74498" y="208368"/>
                  </a:lnTo>
                  <a:lnTo>
                    <a:pt x="81271" y="166572"/>
                  </a:lnTo>
                  <a:lnTo>
                    <a:pt x="100082" y="130078"/>
                  </a:lnTo>
                  <a:lnTo>
                    <a:pt x="128668" y="101178"/>
                  </a:lnTo>
                  <a:lnTo>
                    <a:pt x="164764" y="82159"/>
                  </a:lnTo>
                  <a:lnTo>
                    <a:pt x="206108" y="75311"/>
                  </a:lnTo>
                  <a:lnTo>
                    <a:pt x="297980" y="75311"/>
                  </a:lnTo>
                  <a:lnTo>
                    <a:pt x="301007" y="60951"/>
                  </a:lnTo>
                  <a:lnTo>
                    <a:pt x="309156" y="48948"/>
                  </a:lnTo>
                  <a:lnTo>
                    <a:pt x="321029" y="40713"/>
                  </a:lnTo>
                  <a:lnTo>
                    <a:pt x="335229" y="37655"/>
                  </a:lnTo>
                  <a:lnTo>
                    <a:pt x="408153" y="37655"/>
                  </a:lnTo>
                  <a:lnTo>
                    <a:pt x="407820" y="36004"/>
                  </a:lnTo>
                  <a:lnTo>
                    <a:pt x="395754" y="17570"/>
                  </a:lnTo>
                  <a:lnTo>
                    <a:pt x="377635" y="4784"/>
                  </a:lnTo>
                  <a:lnTo>
                    <a:pt x="355092" y="0"/>
                  </a:lnTo>
                  <a:close/>
                </a:path>
                <a:path w="412750" h="417195">
                  <a:moveTo>
                    <a:pt x="297980" y="75311"/>
                  </a:moveTo>
                  <a:lnTo>
                    <a:pt x="206108" y="75311"/>
                  </a:lnTo>
                  <a:lnTo>
                    <a:pt x="247426" y="82159"/>
                  </a:lnTo>
                  <a:lnTo>
                    <a:pt x="283379" y="101178"/>
                  </a:lnTo>
                  <a:lnTo>
                    <a:pt x="311587" y="130078"/>
                  </a:lnTo>
                  <a:lnTo>
                    <a:pt x="329664" y="166572"/>
                  </a:lnTo>
                  <a:lnTo>
                    <a:pt x="335229" y="208368"/>
                  </a:lnTo>
                  <a:lnTo>
                    <a:pt x="324830" y="259868"/>
                  </a:lnTo>
                  <a:lnTo>
                    <a:pt x="296738" y="302190"/>
                  </a:lnTo>
                  <a:lnTo>
                    <a:pt x="255612" y="330862"/>
                  </a:lnTo>
                  <a:lnTo>
                    <a:pt x="206108" y="341414"/>
                  </a:lnTo>
                  <a:lnTo>
                    <a:pt x="412203" y="341414"/>
                  </a:lnTo>
                  <a:lnTo>
                    <a:pt x="412203" y="112966"/>
                  </a:lnTo>
                  <a:lnTo>
                    <a:pt x="335229" y="112966"/>
                  </a:lnTo>
                  <a:lnTo>
                    <a:pt x="321029" y="109906"/>
                  </a:lnTo>
                  <a:lnTo>
                    <a:pt x="309156" y="101668"/>
                  </a:lnTo>
                  <a:lnTo>
                    <a:pt x="301007" y="89665"/>
                  </a:lnTo>
                  <a:lnTo>
                    <a:pt x="297980" y="75311"/>
                  </a:lnTo>
                  <a:close/>
                </a:path>
                <a:path w="412750" h="417195">
                  <a:moveTo>
                    <a:pt x="408153" y="37655"/>
                  </a:moveTo>
                  <a:lnTo>
                    <a:pt x="335229" y="37655"/>
                  </a:lnTo>
                  <a:lnTo>
                    <a:pt x="349429" y="40713"/>
                  </a:lnTo>
                  <a:lnTo>
                    <a:pt x="361302" y="48948"/>
                  </a:lnTo>
                  <a:lnTo>
                    <a:pt x="369451" y="60951"/>
                  </a:lnTo>
                  <a:lnTo>
                    <a:pt x="372478" y="75311"/>
                  </a:lnTo>
                  <a:lnTo>
                    <a:pt x="369451" y="89665"/>
                  </a:lnTo>
                  <a:lnTo>
                    <a:pt x="361302" y="101668"/>
                  </a:lnTo>
                  <a:lnTo>
                    <a:pt x="349429" y="109906"/>
                  </a:lnTo>
                  <a:lnTo>
                    <a:pt x="335229" y="112966"/>
                  </a:lnTo>
                  <a:lnTo>
                    <a:pt x="412203" y="112966"/>
                  </a:lnTo>
                  <a:lnTo>
                    <a:pt x="412203" y="57734"/>
                  </a:lnTo>
                  <a:lnTo>
                    <a:pt x="408153" y="37655"/>
                  </a:lnTo>
                  <a:close/>
                </a:path>
              </a:pathLst>
            </a:custGeom>
            <a:solidFill>
              <a:srgbClr val="B75442"/>
            </a:solidFill>
          </p:spPr>
          <p:txBody>
            <a:bodyPr wrap="square" lIns="0" tIns="0" rIns="0" bIns="0" rtlCol="0"/>
            <a:lstStyle/>
            <a:p>
              <a:endParaRPr/>
            </a:p>
          </p:txBody>
        </p:sp>
        <p:pic>
          <p:nvPicPr>
            <p:cNvPr id="10" name="object 10"/>
            <p:cNvPicPr/>
            <p:nvPr/>
          </p:nvPicPr>
          <p:blipFill>
            <a:blip r:embed="rId2" cstate="print"/>
            <a:stretch>
              <a:fillRect/>
            </a:stretch>
          </p:blipFill>
          <p:spPr>
            <a:xfrm>
              <a:off x="8370837" y="7797000"/>
              <a:ext cx="186245" cy="190792"/>
            </a:xfrm>
            <a:prstGeom prst="rect">
              <a:avLst/>
            </a:prstGeom>
          </p:spPr>
        </p:pic>
        <p:sp>
          <p:nvSpPr>
            <p:cNvPr id="11" name="object 11"/>
            <p:cNvSpPr/>
            <p:nvPr/>
          </p:nvSpPr>
          <p:spPr>
            <a:xfrm>
              <a:off x="8144878" y="7568552"/>
              <a:ext cx="638175" cy="647700"/>
            </a:xfrm>
            <a:custGeom>
              <a:avLst/>
              <a:gdLst/>
              <a:ahLst/>
              <a:cxnLst/>
              <a:rect l="l" t="t" r="r" b="b"/>
              <a:pathLst>
                <a:path w="638175" h="647700">
                  <a:moveTo>
                    <a:pt x="543814" y="0"/>
                  </a:moveTo>
                  <a:lnTo>
                    <a:pt x="94361" y="0"/>
                  </a:lnTo>
                  <a:lnTo>
                    <a:pt x="57617" y="7530"/>
                  </a:lnTo>
                  <a:lnTo>
                    <a:pt x="27625" y="28240"/>
                  </a:lnTo>
                  <a:lnTo>
                    <a:pt x="7410" y="59305"/>
                  </a:lnTo>
                  <a:lnTo>
                    <a:pt x="0" y="97904"/>
                  </a:lnTo>
                  <a:lnTo>
                    <a:pt x="0" y="549783"/>
                  </a:lnTo>
                  <a:lnTo>
                    <a:pt x="7410" y="586969"/>
                  </a:lnTo>
                  <a:lnTo>
                    <a:pt x="27625" y="617567"/>
                  </a:lnTo>
                  <a:lnTo>
                    <a:pt x="57617" y="638753"/>
                  </a:lnTo>
                  <a:lnTo>
                    <a:pt x="94361" y="647700"/>
                  </a:lnTo>
                  <a:lnTo>
                    <a:pt x="543814" y="647700"/>
                  </a:lnTo>
                  <a:lnTo>
                    <a:pt x="580557" y="640167"/>
                  </a:lnTo>
                  <a:lnTo>
                    <a:pt x="610549" y="619453"/>
                  </a:lnTo>
                  <a:lnTo>
                    <a:pt x="630764" y="588383"/>
                  </a:lnTo>
                  <a:lnTo>
                    <a:pt x="634317" y="569874"/>
                  </a:lnTo>
                  <a:lnTo>
                    <a:pt x="168859" y="569874"/>
                  </a:lnTo>
                  <a:lnTo>
                    <a:pt x="132149" y="562381"/>
                  </a:lnTo>
                  <a:lnTo>
                    <a:pt x="102428" y="541942"/>
                  </a:lnTo>
                  <a:lnTo>
                    <a:pt x="82952" y="511618"/>
                  </a:lnTo>
                  <a:lnTo>
                    <a:pt x="76974" y="474472"/>
                  </a:lnTo>
                  <a:lnTo>
                    <a:pt x="76974" y="173215"/>
                  </a:lnTo>
                  <a:lnTo>
                    <a:pt x="84346" y="136068"/>
                  </a:lnTo>
                  <a:lnTo>
                    <a:pt x="104290" y="105744"/>
                  </a:lnTo>
                  <a:lnTo>
                    <a:pt x="133547" y="85306"/>
                  </a:lnTo>
                  <a:lnTo>
                    <a:pt x="168859" y="77812"/>
                  </a:lnTo>
                  <a:lnTo>
                    <a:pt x="634170" y="77812"/>
                  </a:lnTo>
                  <a:lnTo>
                    <a:pt x="630764" y="60718"/>
                  </a:lnTo>
                  <a:lnTo>
                    <a:pt x="610549" y="30121"/>
                  </a:lnTo>
                  <a:lnTo>
                    <a:pt x="580557" y="8939"/>
                  </a:lnTo>
                  <a:lnTo>
                    <a:pt x="543814" y="0"/>
                  </a:lnTo>
                  <a:close/>
                </a:path>
                <a:path w="638175" h="647700">
                  <a:moveTo>
                    <a:pt x="634170" y="77812"/>
                  </a:moveTo>
                  <a:lnTo>
                    <a:pt x="469315" y="77812"/>
                  </a:lnTo>
                  <a:lnTo>
                    <a:pt x="506058" y="85306"/>
                  </a:lnTo>
                  <a:lnTo>
                    <a:pt x="536051" y="105744"/>
                  </a:lnTo>
                  <a:lnTo>
                    <a:pt x="556265" y="136068"/>
                  </a:lnTo>
                  <a:lnTo>
                    <a:pt x="563676" y="173215"/>
                  </a:lnTo>
                  <a:lnTo>
                    <a:pt x="563676" y="474472"/>
                  </a:lnTo>
                  <a:lnTo>
                    <a:pt x="556265" y="511618"/>
                  </a:lnTo>
                  <a:lnTo>
                    <a:pt x="536051" y="541942"/>
                  </a:lnTo>
                  <a:lnTo>
                    <a:pt x="506058" y="562381"/>
                  </a:lnTo>
                  <a:lnTo>
                    <a:pt x="469315" y="569874"/>
                  </a:lnTo>
                  <a:lnTo>
                    <a:pt x="634317" y="569874"/>
                  </a:lnTo>
                  <a:lnTo>
                    <a:pt x="638175" y="549783"/>
                  </a:lnTo>
                  <a:lnTo>
                    <a:pt x="638175" y="97904"/>
                  </a:lnTo>
                  <a:lnTo>
                    <a:pt x="634170" y="77812"/>
                  </a:lnTo>
                  <a:close/>
                </a:path>
              </a:pathLst>
            </a:custGeom>
            <a:solidFill>
              <a:srgbClr val="B75442"/>
            </a:solidFill>
          </p:spPr>
          <p:txBody>
            <a:bodyPr wrap="square" lIns="0" tIns="0" rIns="0" bIns="0" rtlCol="0"/>
            <a:lstStyle/>
            <a:p>
              <a:endParaRPr/>
            </a:p>
          </p:txBody>
        </p:sp>
      </p:grpSp>
      <p:sp>
        <p:nvSpPr>
          <p:cNvPr id="12" name="object 12"/>
          <p:cNvSpPr txBox="1">
            <a:spLocks noGrp="1"/>
          </p:cNvSpPr>
          <p:nvPr>
            <p:ph type="title"/>
          </p:nvPr>
        </p:nvSpPr>
        <p:spPr>
          <a:xfrm>
            <a:off x="7335266" y="2102332"/>
            <a:ext cx="3609340" cy="1225550"/>
          </a:xfrm>
          <a:prstGeom prst="rect">
            <a:avLst/>
          </a:prstGeom>
        </p:spPr>
        <p:txBody>
          <a:bodyPr vert="horz" wrap="square" lIns="0" tIns="15875" rIns="0" bIns="0" rtlCol="0">
            <a:spAutoFit/>
          </a:bodyPr>
          <a:lstStyle/>
          <a:p>
            <a:pPr marL="12700">
              <a:lnSpc>
                <a:spcPct val="100000"/>
              </a:lnSpc>
              <a:spcBef>
                <a:spcPts val="125"/>
              </a:spcBef>
            </a:pPr>
            <a:r>
              <a:rPr sz="7850" spc="-90" dirty="0"/>
              <a:t>Thanks!</a:t>
            </a:r>
            <a:endParaRPr sz="7850"/>
          </a:p>
        </p:txBody>
      </p:sp>
      <p:sp>
        <p:nvSpPr>
          <p:cNvPr id="13" name="object 13"/>
          <p:cNvSpPr txBox="1"/>
          <p:nvPr/>
        </p:nvSpPr>
        <p:spPr>
          <a:xfrm>
            <a:off x="6482079" y="4020779"/>
            <a:ext cx="5317490" cy="1657249"/>
          </a:xfrm>
          <a:prstGeom prst="rect">
            <a:avLst/>
          </a:prstGeom>
        </p:spPr>
        <p:txBody>
          <a:bodyPr vert="horz" wrap="square" lIns="0" tIns="12700" rIns="0" bIns="0" rtlCol="0">
            <a:spAutoFit/>
          </a:bodyPr>
          <a:lstStyle/>
          <a:p>
            <a:pPr marL="12700" marR="5080" algn="ctr">
              <a:lnSpc>
                <a:spcPct val="112599"/>
              </a:lnSpc>
              <a:spcBef>
                <a:spcPts val="100"/>
              </a:spcBef>
            </a:pPr>
            <a:r>
              <a:rPr sz="3150" spc="-80" dirty="0">
                <a:solidFill>
                  <a:srgbClr val="B75442"/>
                </a:solidFill>
                <a:latin typeface="Verdana"/>
                <a:cs typeface="Verdana"/>
              </a:rPr>
              <a:t>Do</a:t>
            </a:r>
            <a:r>
              <a:rPr sz="3150" spc="-225" dirty="0">
                <a:solidFill>
                  <a:srgbClr val="B75442"/>
                </a:solidFill>
                <a:latin typeface="Verdana"/>
                <a:cs typeface="Verdana"/>
              </a:rPr>
              <a:t> </a:t>
            </a:r>
            <a:r>
              <a:rPr sz="3150" spc="-95" dirty="0">
                <a:solidFill>
                  <a:srgbClr val="B75442"/>
                </a:solidFill>
                <a:latin typeface="Verdana"/>
                <a:cs typeface="Verdana"/>
              </a:rPr>
              <a:t>you</a:t>
            </a:r>
            <a:r>
              <a:rPr sz="3150" spc="-225" dirty="0">
                <a:solidFill>
                  <a:srgbClr val="B75442"/>
                </a:solidFill>
                <a:latin typeface="Verdana"/>
                <a:cs typeface="Verdana"/>
              </a:rPr>
              <a:t> </a:t>
            </a:r>
            <a:r>
              <a:rPr sz="3150" spc="-125" dirty="0">
                <a:solidFill>
                  <a:srgbClr val="B75442"/>
                </a:solidFill>
                <a:latin typeface="Verdana"/>
                <a:cs typeface="Verdana"/>
              </a:rPr>
              <a:t>have</a:t>
            </a:r>
            <a:r>
              <a:rPr sz="3150" spc="-220" dirty="0">
                <a:solidFill>
                  <a:srgbClr val="B75442"/>
                </a:solidFill>
                <a:latin typeface="Verdana"/>
                <a:cs typeface="Verdana"/>
              </a:rPr>
              <a:t> </a:t>
            </a:r>
            <a:r>
              <a:rPr sz="3150" spc="-75" dirty="0">
                <a:solidFill>
                  <a:srgbClr val="B75442"/>
                </a:solidFill>
                <a:latin typeface="Verdana"/>
                <a:cs typeface="Verdana"/>
              </a:rPr>
              <a:t>any</a:t>
            </a:r>
            <a:r>
              <a:rPr sz="3150" spc="-225" dirty="0">
                <a:solidFill>
                  <a:srgbClr val="B75442"/>
                </a:solidFill>
                <a:latin typeface="Verdana"/>
                <a:cs typeface="Verdana"/>
              </a:rPr>
              <a:t> </a:t>
            </a:r>
            <a:r>
              <a:rPr sz="3150" spc="-110" dirty="0">
                <a:solidFill>
                  <a:srgbClr val="B75442"/>
                </a:solidFill>
                <a:latin typeface="Verdana"/>
                <a:cs typeface="Verdana"/>
              </a:rPr>
              <a:t>questions? </a:t>
            </a:r>
            <a:r>
              <a:rPr lang="en-US" sz="3150" spc="-70" dirty="0" smtClean="0">
                <a:solidFill>
                  <a:srgbClr val="B75442"/>
                </a:solidFill>
                <a:latin typeface="Verdana"/>
                <a:cs typeface="Verdana"/>
                <a:hlinkClick r:id="rId3"/>
              </a:rPr>
              <a:t>M</a:t>
            </a:r>
            <a:r>
              <a:rPr lang="en-US" sz="3150" spc="-70" dirty="0" smtClean="0">
                <a:solidFill>
                  <a:srgbClr val="B75442"/>
                </a:solidFill>
                <a:latin typeface="Verdana"/>
                <a:cs typeface="Verdana"/>
              </a:rPr>
              <a:t>ohd.farman</a:t>
            </a:r>
            <a:r>
              <a:rPr sz="3150" spc="-70" dirty="0" smtClean="0">
                <a:solidFill>
                  <a:srgbClr val="B75442"/>
                </a:solidFill>
                <a:latin typeface="Verdana"/>
                <a:cs typeface="Verdana"/>
                <a:hlinkClick r:id="rId3"/>
              </a:rPr>
              <a:t>@email.com</a:t>
            </a:r>
            <a:endParaRPr sz="3150" dirty="0">
              <a:latin typeface="Verdana"/>
              <a:cs typeface="Verdana"/>
            </a:endParaRPr>
          </a:p>
          <a:p>
            <a:pPr algn="ctr">
              <a:lnSpc>
                <a:spcPct val="100000"/>
              </a:lnSpc>
              <a:spcBef>
                <a:spcPts val="484"/>
              </a:spcBef>
            </a:pPr>
            <a:r>
              <a:rPr sz="3150" spc="-620" dirty="0">
                <a:solidFill>
                  <a:srgbClr val="B75442"/>
                </a:solidFill>
                <a:latin typeface="Verdana"/>
                <a:cs typeface="Verdana"/>
              </a:rPr>
              <a:t>+91</a:t>
            </a:r>
            <a:r>
              <a:rPr sz="3150" spc="-235" dirty="0">
                <a:solidFill>
                  <a:srgbClr val="B75442"/>
                </a:solidFill>
                <a:latin typeface="Verdana"/>
                <a:cs typeface="Verdana"/>
              </a:rPr>
              <a:t> </a:t>
            </a:r>
            <a:r>
              <a:rPr lang="en-US" sz="3150" spc="-229" dirty="0" smtClean="0">
                <a:solidFill>
                  <a:srgbClr val="B75442"/>
                </a:solidFill>
                <a:latin typeface="Verdana"/>
                <a:cs typeface="Verdana"/>
              </a:rPr>
              <a:t>9718936052</a:t>
            </a:r>
            <a:endParaRPr sz="3150" dirty="0">
              <a:latin typeface="Verdan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50" y="1111250"/>
            <a:ext cx="16558686" cy="807913"/>
          </a:xfrm>
        </p:spPr>
        <p:txBody>
          <a:bodyPr/>
          <a:lstStyle/>
          <a:p>
            <a:pPr marL="12700">
              <a:spcBef>
                <a:spcPts val="100"/>
              </a:spcBef>
            </a:pPr>
            <a:r>
              <a:rPr lang="en-US" sz="5250" spc="555" dirty="0">
                <a:solidFill>
                  <a:srgbClr val="B75442"/>
                </a:solidFill>
              </a:rPr>
              <a:t>Presented By</a:t>
            </a:r>
            <a:endParaRPr lang="en-IN" sz="5250" spc="555" dirty="0">
              <a:solidFill>
                <a:srgbClr val="B75442"/>
              </a:solidFill>
            </a:endParaRPr>
          </a:p>
        </p:txBody>
      </p:sp>
      <p:sp>
        <p:nvSpPr>
          <p:cNvPr id="3" name="Text Placeholder 2"/>
          <p:cNvSpPr>
            <a:spLocks noGrp="1"/>
          </p:cNvSpPr>
          <p:nvPr>
            <p:ph type="body" idx="1"/>
          </p:nvPr>
        </p:nvSpPr>
        <p:spPr>
          <a:xfrm>
            <a:off x="539750" y="2711450"/>
            <a:ext cx="10552430" cy="4501232"/>
          </a:xfrm>
        </p:spPr>
        <p:txBody>
          <a:bodyPr/>
          <a:lstStyle/>
          <a:p>
            <a:pPr marL="1212215" indent="-457200" algn="l">
              <a:lnSpc>
                <a:spcPts val="3765"/>
              </a:lnSpc>
              <a:spcBef>
                <a:spcPts val="1760"/>
              </a:spcBef>
              <a:buFont typeface="Arial" panose="020B0604020202020204" pitchFamily="34" charset="0"/>
              <a:buChar char="•"/>
            </a:pPr>
            <a:r>
              <a:rPr lang="en-IN" sz="3150" spc="180" dirty="0">
                <a:solidFill>
                  <a:schemeClr val="tx1">
                    <a:lumMod val="65000"/>
                    <a:lumOff val="35000"/>
                  </a:schemeClr>
                </a:solidFill>
                <a:latin typeface="+mn-lt"/>
                <a:cs typeface="Tahoma"/>
              </a:rPr>
              <a:t>Mohd Farman</a:t>
            </a:r>
          </a:p>
          <a:p>
            <a:pPr marL="1212215" indent="-457200" algn="l">
              <a:lnSpc>
                <a:spcPts val="3765"/>
              </a:lnSpc>
              <a:spcBef>
                <a:spcPts val="1760"/>
              </a:spcBef>
              <a:buFont typeface="Arial" panose="020B0604020202020204" pitchFamily="34" charset="0"/>
              <a:buChar char="•"/>
            </a:pPr>
            <a:r>
              <a:rPr lang="en-IN" sz="3150" spc="180" dirty="0">
                <a:solidFill>
                  <a:schemeClr val="tx1">
                    <a:lumMod val="65000"/>
                    <a:lumOff val="35000"/>
                  </a:schemeClr>
                </a:solidFill>
                <a:latin typeface="+mn-lt"/>
                <a:cs typeface="Tahoma"/>
              </a:rPr>
              <a:t>Delhi, New Delhi</a:t>
            </a:r>
          </a:p>
          <a:p>
            <a:pPr marL="1212215" indent="-457200" algn="l">
              <a:lnSpc>
                <a:spcPts val="3765"/>
              </a:lnSpc>
              <a:spcBef>
                <a:spcPts val="1760"/>
              </a:spcBef>
              <a:buFont typeface="Arial" panose="020B0604020202020204" pitchFamily="34" charset="0"/>
              <a:buChar char="•"/>
            </a:pPr>
            <a:r>
              <a:rPr lang="en-IN" sz="3150" spc="180" dirty="0">
                <a:solidFill>
                  <a:schemeClr val="tx1">
                    <a:lumMod val="65000"/>
                    <a:lumOff val="35000"/>
                  </a:schemeClr>
                </a:solidFill>
                <a:latin typeface="+mn-lt"/>
                <a:cs typeface="Tahoma"/>
              </a:rPr>
              <a:t>Data Science Trainee, Meta </a:t>
            </a:r>
            <a:r>
              <a:rPr lang="en-IN" sz="3150" spc="180" dirty="0" err="1">
                <a:solidFill>
                  <a:schemeClr val="tx1">
                    <a:lumMod val="65000"/>
                    <a:lumOff val="35000"/>
                  </a:schemeClr>
                </a:solidFill>
                <a:latin typeface="+mn-lt"/>
                <a:cs typeface="Tahoma"/>
              </a:rPr>
              <a:t>Scifor</a:t>
            </a:r>
            <a:r>
              <a:rPr lang="en-IN" sz="3150" spc="180" dirty="0">
                <a:solidFill>
                  <a:schemeClr val="tx1">
                    <a:lumMod val="65000"/>
                    <a:lumOff val="35000"/>
                  </a:schemeClr>
                </a:solidFill>
                <a:latin typeface="+mn-lt"/>
                <a:cs typeface="Tahoma"/>
              </a:rPr>
              <a:t> Technology</a:t>
            </a:r>
          </a:p>
          <a:p>
            <a:pPr marL="1212215" indent="-457200" algn="l">
              <a:lnSpc>
                <a:spcPts val="3765"/>
              </a:lnSpc>
              <a:spcBef>
                <a:spcPts val="1760"/>
              </a:spcBef>
              <a:buFont typeface="Arial" panose="020B0604020202020204" pitchFamily="34" charset="0"/>
              <a:buChar char="•"/>
            </a:pPr>
            <a:r>
              <a:rPr lang="en-IN" sz="3150" spc="180" dirty="0">
                <a:solidFill>
                  <a:schemeClr val="tx1">
                    <a:lumMod val="65000"/>
                    <a:lumOff val="35000"/>
                  </a:schemeClr>
                </a:solidFill>
                <a:latin typeface="+mn-lt"/>
                <a:cs typeface="Tahoma"/>
              </a:rPr>
              <a:t>Cyber Review Analyst, </a:t>
            </a:r>
            <a:r>
              <a:rPr lang="en-IN" sz="3150" spc="180" dirty="0" err="1">
                <a:solidFill>
                  <a:schemeClr val="tx1">
                    <a:lumMod val="65000"/>
                    <a:lumOff val="35000"/>
                  </a:schemeClr>
                </a:solidFill>
                <a:latin typeface="+mn-lt"/>
                <a:cs typeface="Tahoma"/>
              </a:rPr>
              <a:t>Epiq</a:t>
            </a:r>
            <a:r>
              <a:rPr lang="en-IN" sz="3150" spc="180" dirty="0">
                <a:solidFill>
                  <a:schemeClr val="tx1">
                    <a:lumMod val="65000"/>
                    <a:lumOff val="35000"/>
                  </a:schemeClr>
                </a:solidFill>
                <a:latin typeface="+mn-lt"/>
                <a:cs typeface="Tahoma"/>
              </a:rPr>
              <a:t> Global</a:t>
            </a:r>
          </a:p>
          <a:p>
            <a:pPr marL="1212215" indent="-457200" algn="l">
              <a:lnSpc>
                <a:spcPts val="3765"/>
              </a:lnSpc>
              <a:spcBef>
                <a:spcPts val="1760"/>
              </a:spcBef>
              <a:buFont typeface="Arial" panose="020B0604020202020204" pitchFamily="34" charset="0"/>
              <a:buChar char="•"/>
            </a:pPr>
            <a:r>
              <a:rPr lang="en-IN" sz="3150" spc="180" dirty="0">
                <a:solidFill>
                  <a:schemeClr val="tx1">
                    <a:lumMod val="65000"/>
                    <a:lumOff val="35000"/>
                  </a:schemeClr>
                </a:solidFill>
                <a:latin typeface="+mn-lt"/>
                <a:cs typeface="Tahoma"/>
              </a:rPr>
              <a:t>MCA, </a:t>
            </a:r>
            <a:r>
              <a:rPr lang="en-IN" sz="3150" spc="180" dirty="0" err="1">
                <a:solidFill>
                  <a:schemeClr val="tx1">
                    <a:lumMod val="65000"/>
                    <a:lumOff val="35000"/>
                  </a:schemeClr>
                </a:solidFill>
                <a:latin typeface="+mn-lt"/>
                <a:cs typeface="Tahoma"/>
              </a:rPr>
              <a:t>Galgotias</a:t>
            </a:r>
            <a:r>
              <a:rPr lang="en-IN" sz="3150" spc="180" dirty="0">
                <a:solidFill>
                  <a:schemeClr val="tx1">
                    <a:lumMod val="65000"/>
                    <a:lumOff val="35000"/>
                  </a:schemeClr>
                </a:solidFill>
                <a:latin typeface="+mn-lt"/>
                <a:cs typeface="Tahoma"/>
              </a:rPr>
              <a:t> University 2023</a:t>
            </a:r>
          </a:p>
          <a:p>
            <a:pPr marL="1212215" indent="-457200" algn="l">
              <a:lnSpc>
                <a:spcPts val="3765"/>
              </a:lnSpc>
              <a:spcBef>
                <a:spcPts val="1760"/>
              </a:spcBef>
              <a:buFont typeface="Arial" panose="020B0604020202020204" pitchFamily="34" charset="0"/>
              <a:buChar char="•"/>
            </a:pPr>
            <a:r>
              <a:rPr lang="en-IN" sz="3150" spc="180" dirty="0">
                <a:solidFill>
                  <a:schemeClr val="tx1">
                    <a:lumMod val="65000"/>
                    <a:lumOff val="35000"/>
                  </a:schemeClr>
                </a:solidFill>
                <a:latin typeface="+mn-lt"/>
                <a:cs typeface="Tahoma"/>
              </a:rPr>
              <a:t>BCA, Al </a:t>
            </a:r>
            <a:r>
              <a:rPr lang="en-IN" sz="3150" spc="180" dirty="0" err="1">
                <a:solidFill>
                  <a:schemeClr val="tx1">
                    <a:lumMod val="65000"/>
                    <a:lumOff val="35000"/>
                  </a:schemeClr>
                </a:solidFill>
                <a:latin typeface="+mn-lt"/>
                <a:cs typeface="Tahoma"/>
              </a:rPr>
              <a:t>Falah</a:t>
            </a:r>
            <a:r>
              <a:rPr lang="en-IN" sz="3150" spc="180" dirty="0">
                <a:solidFill>
                  <a:schemeClr val="tx1">
                    <a:lumMod val="65000"/>
                    <a:lumOff val="35000"/>
                  </a:schemeClr>
                </a:solidFill>
                <a:latin typeface="+mn-lt"/>
                <a:cs typeface="Tahoma"/>
              </a:rPr>
              <a:t> University 2021</a:t>
            </a:r>
          </a:p>
          <a:p>
            <a:endParaRPr lang="en-IN" dirty="0"/>
          </a:p>
        </p:txBody>
      </p:sp>
      <p:sp>
        <p:nvSpPr>
          <p:cNvPr id="4" name="object 4"/>
          <p:cNvSpPr/>
          <p:nvPr/>
        </p:nvSpPr>
        <p:spPr>
          <a:xfrm>
            <a:off x="0" y="0"/>
            <a:ext cx="18288635" cy="10287000"/>
          </a:xfrm>
          <a:custGeom>
            <a:avLst/>
            <a:gdLst/>
            <a:ahLst/>
            <a:cxnLst/>
            <a:rect l="l" t="t" r="r" b="b"/>
            <a:pathLst>
              <a:path w="18288635" h="10287000">
                <a:moveTo>
                  <a:pt x="352425" y="0"/>
                </a:moveTo>
                <a:lnTo>
                  <a:pt x="0" y="0"/>
                </a:lnTo>
                <a:lnTo>
                  <a:pt x="0" y="2857500"/>
                </a:lnTo>
                <a:lnTo>
                  <a:pt x="352425" y="2857500"/>
                </a:lnTo>
                <a:lnTo>
                  <a:pt x="352425" y="0"/>
                </a:lnTo>
                <a:close/>
              </a:path>
              <a:path w="18288635" h="10287000">
                <a:moveTo>
                  <a:pt x="18287988" y="9935007"/>
                </a:moveTo>
                <a:lnTo>
                  <a:pt x="0" y="9935007"/>
                </a:lnTo>
                <a:lnTo>
                  <a:pt x="0" y="10287000"/>
                </a:lnTo>
                <a:lnTo>
                  <a:pt x="18287988" y="10287000"/>
                </a:lnTo>
                <a:lnTo>
                  <a:pt x="18287988" y="9935007"/>
                </a:lnTo>
                <a:close/>
              </a:path>
              <a:path w="18288635" h="10287000">
                <a:moveTo>
                  <a:pt x="18288038" y="12"/>
                </a:moveTo>
                <a:lnTo>
                  <a:pt x="17957534" y="12"/>
                </a:lnTo>
                <a:lnTo>
                  <a:pt x="17957534" y="1419237"/>
                </a:lnTo>
                <a:lnTo>
                  <a:pt x="18288038" y="1419237"/>
                </a:lnTo>
                <a:lnTo>
                  <a:pt x="18288038" y="12"/>
                </a:lnTo>
                <a:close/>
              </a:path>
            </a:pathLst>
          </a:custGeom>
          <a:solidFill>
            <a:srgbClr val="DB7563"/>
          </a:solidFill>
        </p:spPr>
        <p:txBody>
          <a:bodyPr wrap="square" lIns="0" tIns="0" rIns="0" bIns="0" rtlCol="0"/>
          <a:lstStyle/>
          <a:p>
            <a:endParaRPr/>
          </a:p>
        </p:txBody>
      </p:sp>
    </p:spTree>
    <p:extLst>
      <p:ext uri="{BB962C8B-B14F-4D97-AF65-F5344CB8AC3E}">
        <p14:creationId xmlns:p14="http://schemas.microsoft.com/office/powerpoint/2010/main" val="1316222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0" y="0"/>
            <a:ext cx="18288635" cy="10287000"/>
          </a:xfrm>
          <a:custGeom>
            <a:avLst/>
            <a:gdLst/>
            <a:ahLst/>
            <a:cxnLst/>
            <a:rect l="l" t="t" r="r" b="b"/>
            <a:pathLst>
              <a:path w="18288635" h="10287000">
                <a:moveTo>
                  <a:pt x="352425" y="0"/>
                </a:moveTo>
                <a:lnTo>
                  <a:pt x="0" y="0"/>
                </a:lnTo>
                <a:lnTo>
                  <a:pt x="0" y="2857500"/>
                </a:lnTo>
                <a:lnTo>
                  <a:pt x="352425" y="2857500"/>
                </a:lnTo>
                <a:lnTo>
                  <a:pt x="352425" y="0"/>
                </a:lnTo>
                <a:close/>
              </a:path>
              <a:path w="18288635" h="10287000">
                <a:moveTo>
                  <a:pt x="18287988" y="9935007"/>
                </a:moveTo>
                <a:lnTo>
                  <a:pt x="0" y="9935007"/>
                </a:lnTo>
                <a:lnTo>
                  <a:pt x="0" y="10287000"/>
                </a:lnTo>
                <a:lnTo>
                  <a:pt x="18287988" y="10287000"/>
                </a:lnTo>
                <a:lnTo>
                  <a:pt x="18287988" y="9935007"/>
                </a:lnTo>
                <a:close/>
              </a:path>
              <a:path w="18288635" h="10287000">
                <a:moveTo>
                  <a:pt x="18288038" y="12"/>
                </a:moveTo>
                <a:lnTo>
                  <a:pt x="17957534" y="12"/>
                </a:lnTo>
                <a:lnTo>
                  <a:pt x="17957534" y="1419237"/>
                </a:lnTo>
                <a:lnTo>
                  <a:pt x="18288038" y="1419237"/>
                </a:lnTo>
                <a:lnTo>
                  <a:pt x="18288038" y="12"/>
                </a:lnTo>
                <a:close/>
              </a:path>
            </a:pathLst>
          </a:custGeom>
          <a:solidFill>
            <a:srgbClr val="DB7563"/>
          </a:solidFill>
        </p:spPr>
        <p:txBody>
          <a:bodyPr wrap="square" lIns="0" tIns="0" rIns="0" bIns="0" rtlCol="0"/>
          <a:lstStyle/>
          <a:p>
            <a:endParaRPr/>
          </a:p>
        </p:txBody>
      </p:sp>
      <p:sp>
        <p:nvSpPr>
          <p:cNvPr id="5" name="object 5"/>
          <p:cNvSpPr txBox="1">
            <a:spLocks noGrp="1"/>
          </p:cNvSpPr>
          <p:nvPr>
            <p:ph type="title"/>
          </p:nvPr>
        </p:nvSpPr>
        <p:spPr>
          <a:xfrm>
            <a:off x="695681" y="694994"/>
            <a:ext cx="9096375" cy="1670329"/>
          </a:xfrm>
          <a:prstGeom prst="rect">
            <a:avLst/>
          </a:prstGeom>
          <a:solidFill>
            <a:srgbClr val="FFFFFF"/>
          </a:solidFill>
        </p:spPr>
        <p:txBody>
          <a:bodyPr vert="horz" wrap="square" lIns="0" tIns="53975" rIns="0" bIns="0" rtlCol="0">
            <a:spAutoFit/>
          </a:bodyPr>
          <a:lstStyle/>
          <a:p>
            <a:pPr marL="12700">
              <a:lnSpc>
                <a:spcPct val="100000"/>
              </a:lnSpc>
              <a:spcBef>
                <a:spcPts val="100"/>
              </a:spcBef>
            </a:pPr>
            <a:r>
              <a:rPr sz="5250" spc="555" dirty="0">
                <a:solidFill>
                  <a:srgbClr val="B75442"/>
                </a:solidFill>
              </a:rPr>
              <a:t>INTRODUCTION TO WEB SCRAPING</a:t>
            </a:r>
          </a:p>
        </p:txBody>
      </p:sp>
      <p:sp>
        <p:nvSpPr>
          <p:cNvPr id="15" name="object 15"/>
          <p:cNvSpPr txBox="1"/>
          <p:nvPr/>
        </p:nvSpPr>
        <p:spPr>
          <a:xfrm>
            <a:off x="0" y="2711450"/>
            <a:ext cx="9448800" cy="3149580"/>
          </a:xfrm>
          <a:prstGeom prst="rect">
            <a:avLst/>
          </a:prstGeom>
        </p:spPr>
        <p:txBody>
          <a:bodyPr vert="horz" wrap="square" lIns="0" tIns="223520" rIns="0" bIns="0" rtlCol="0">
            <a:spAutoFit/>
          </a:bodyPr>
          <a:lstStyle/>
          <a:p>
            <a:pPr marL="755015" algn="l">
              <a:lnSpc>
                <a:spcPts val="3765"/>
              </a:lnSpc>
              <a:spcBef>
                <a:spcPts val="1760"/>
              </a:spcBef>
            </a:pPr>
            <a:r>
              <a:rPr sz="3150" spc="-155" dirty="0">
                <a:solidFill>
                  <a:schemeClr val="tx1">
                    <a:lumMod val="65000"/>
                    <a:lumOff val="35000"/>
                  </a:schemeClr>
                </a:solidFill>
                <a:latin typeface="+mn-lt"/>
                <a:cs typeface="Tahoma"/>
              </a:rPr>
              <a:t>In</a:t>
            </a:r>
            <a:r>
              <a:rPr sz="3150" spc="-70" dirty="0">
                <a:solidFill>
                  <a:schemeClr val="tx1">
                    <a:lumMod val="65000"/>
                    <a:lumOff val="35000"/>
                  </a:schemeClr>
                </a:solidFill>
                <a:latin typeface="+mn-lt"/>
                <a:cs typeface="Tahoma"/>
              </a:rPr>
              <a:t> </a:t>
            </a:r>
            <a:r>
              <a:rPr sz="3150" dirty="0">
                <a:solidFill>
                  <a:schemeClr val="tx1">
                    <a:lumMod val="65000"/>
                    <a:lumOff val="35000"/>
                  </a:schemeClr>
                </a:solidFill>
                <a:latin typeface="+mn-lt"/>
                <a:cs typeface="Tahoma"/>
              </a:rPr>
              <a:t>this</a:t>
            </a:r>
            <a:r>
              <a:rPr sz="3150" spc="-70" dirty="0">
                <a:solidFill>
                  <a:schemeClr val="tx1">
                    <a:lumMod val="65000"/>
                    <a:lumOff val="35000"/>
                  </a:schemeClr>
                </a:solidFill>
                <a:latin typeface="+mn-lt"/>
                <a:cs typeface="Tahoma"/>
              </a:rPr>
              <a:t> </a:t>
            </a:r>
            <a:r>
              <a:rPr sz="3150" spc="80" dirty="0">
                <a:solidFill>
                  <a:schemeClr val="tx1">
                    <a:lumMod val="65000"/>
                    <a:lumOff val="35000"/>
                  </a:schemeClr>
                </a:solidFill>
                <a:latin typeface="+mn-lt"/>
                <a:cs typeface="Tahoma"/>
              </a:rPr>
              <a:t>presentation,</a:t>
            </a:r>
            <a:r>
              <a:rPr sz="3150" spc="-65" dirty="0">
                <a:solidFill>
                  <a:schemeClr val="tx1">
                    <a:lumMod val="65000"/>
                    <a:lumOff val="35000"/>
                  </a:schemeClr>
                </a:solidFill>
                <a:latin typeface="+mn-lt"/>
                <a:cs typeface="Tahoma"/>
              </a:rPr>
              <a:t> </a:t>
            </a:r>
            <a:r>
              <a:rPr sz="3150" spc="85" dirty="0">
                <a:solidFill>
                  <a:schemeClr val="tx1">
                    <a:lumMod val="65000"/>
                    <a:lumOff val="35000"/>
                  </a:schemeClr>
                </a:solidFill>
                <a:latin typeface="+mn-lt"/>
                <a:cs typeface="Tahoma"/>
              </a:rPr>
              <a:t>we</a:t>
            </a:r>
            <a:r>
              <a:rPr sz="3150" spc="-70" dirty="0">
                <a:solidFill>
                  <a:schemeClr val="tx1">
                    <a:lumMod val="65000"/>
                    <a:lumOff val="35000"/>
                  </a:schemeClr>
                </a:solidFill>
                <a:latin typeface="+mn-lt"/>
                <a:cs typeface="Tahoma"/>
              </a:rPr>
              <a:t> </a:t>
            </a:r>
            <a:r>
              <a:rPr sz="3150" dirty="0">
                <a:solidFill>
                  <a:schemeClr val="tx1">
                    <a:lumMod val="65000"/>
                    <a:lumOff val="35000"/>
                  </a:schemeClr>
                </a:solidFill>
                <a:latin typeface="+mn-lt"/>
                <a:cs typeface="Tahoma"/>
              </a:rPr>
              <a:t>will</a:t>
            </a:r>
            <a:r>
              <a:rPr sz="3150" spc="-65" dirty="0">
                <a:solidFill>
                  <a:schemeClr val="tx1">
                    <a:lumMod val="65000"/>
                    <a:lumOff val="35000"/>
                  </a:schemeClr>
                </a:solidFill>
                <a:latin typeface="+mn-lt"/>
                <a:cs typeface="Tahoma"/>
              </a:rPr>
              <a:t> </a:t>
            </a:r>
            <a:r>
              <a:rPr sz="3150" spc="80" dirty="0" smtClean="0">
                <a:solidFill>
                  <a:schemeClr val="tx1">
                    <a:lumMod val="65000"/>
                    <a:lumOff val="35000"/>
                  </a:schemeClr>
                </a:solidFill>
                <a:latin typeface="+mn-lt"/>
                <a:cs typeface="Tahoma"/>
              </a:rPr>
              <a:t>explore</a:t>
            </a:r>
            <a:r>
              <a:rPr lang="en-US" sz="3150" spc="80" dirty="0" smtClean="0">
                <a:solidFill>
                  <a:schemeClr val="tx1">
                    <a:lumMod val="65000"/>
                    <a:lumOff val="35000"/>
                  </a:schemeClr>
                </a:solidFill>
                <a:latin typeface="+mn-lt"/>
                <a:cs typeface="Tahoma"/>
              </a:rPr>
              <a:t> web scraping</a:t>
            </a:r>
            <a:r>
              <a:rPr lang="en-US" sz="3150" dirty="0">
                <a:solidFill>
                  <a:schemeClr val="tx1">
                    <a:lumMod val="65000"/>
                    <a:lumOff val="35000"/>
                  </a:schemeClr>
                </a:solidFill>
                <a:latin typeface="+mn-lt"/>
                <a:cs typeface="Tahoma"/>
              </a:rPr>
              <a:t> </a:t>
            </a:r>
            <a:r>
              <a:rPr sz="3150" spc="75" dirty="0" smtClean="0">
                <a:solidFill>
                  <a:schemeClr val="tx1">
                    <a:lumMod val="65000"/>
                    <a:lumOff val="35000"/>
                  </a:schemeClr>
                </a:solidFill>
                <a:latin typeface="+mn-lt"/>
                <a:cs typeface="Tahoma"/>
              </a:rPr>
              <a:t>using</a:t>
            </a:r>
            <a:r>
              <a:rPr sz="3150" spc="-114" dirty="0" smtClean="0">
                <a:solidFill>
                  <a:schemeClr val="tx1">
                    <a:lumMod val="65000"/>
                    <a:lumOff val="35000"/>
                  </a:schemeClr>
                </a:solidFill>
                <a:latin typeface="+mn-lt"/>
                <a:cs typeface="Tahoma"/>
              </a:rPr>
              <a:t> </a:t>
            </a:r>
            <a:r>
              <a:rPr sz="3150" spc="229" dirty="0" smtClean="0">
                <a:solidFill>
                  <a:schemeClr val="tx1">
                    <a:lumMod val="65000"/>
                    <a:lumOff val="35000"/>
                  </a:schemeClr>
                </a:solidFill>
                <a:latin typeface="+mn-lt"/>
                <a:cs typeface="Tahoma"/>
              </a:rPr>
              <a:t>a</a:t>
            </a:r>
            <a:r>
              <a:rPr lang="en-US" sz="3150" spc="229" dirty="0" smtClean="0">
                <a:solidFill>
                  <a:schemeClr val="tx1">
                    <a:lumMod val="65000"/>
                    <a:lumOff val="35000"/>
                  </a:schemeClr>
                </a:solidFill>
                <a:latin typeface="+mn-lt"/>
                <a:cs typeface="Tahoma"/>
              </a:rPr>
              <a:t> Streamlit app</a:t>
            </a:r>
            <a:r>
              <a:rPr sz="3150" spc="-315" dirty="0" smtClean="0">
                <a:solidFill>
                  <a:schemeClr val="tx1">
                    <a:lumMod val="65000"/>
                    <a:lumOff val="35000"/>
                  </a:schemeClr>
                </a:solidFill>
                <a:latin typeface="+mn-lt"/>
                <a:cs typeface="Tahoma"/>
              </a:rPr>
              <a:t>.</a:t>
            </a:r>
            <a:r>
              <a:rPr sz="3150" spc="-120" dirty="0" smtClean="0">
                <a:solidFill>
                  <a:schemeClr val="tx1">
                    <a:lumMod val="65000"/>
                    <a:lumOff val="35000"/>
                  </a:schemeClr>
                </a:solidFill>
                <a:latin typeface="+mn-lt"/>
                <a:cs typeface="Tahoma"/>
              </a:rPr>
              <a:t> </a:t>
            </a:r>
            <a:r>
              <a:rPr sz="3150" spc="120" dirty="0" smtClean="0">
                <a:solidFill>
                  <a:schemeClr val="tx1">
                    <a:lumMod val="65000"/>
                    <a:lumOff val="35000"/>
                  </a:schemeClr>
                </a:solidFill>
                <a:latin typeface="+mn-lt"/>
                <a:cs typeface="Tahoma"/>
              </a:rPr>
              <a:t>Web</a:t>
            </a:r>
            <a:r>
              <a:rPr lang="en-US" sz="3150" spc="120" dirty="0" smtClean="0">
                <a:solidFill>
                  <a:schemeClr val="tx1">
                    <a:lumMod val="65000"/>
                    <a:lumOff val="35000"/>
                  </a:schemeClr>
                </a:solidFill>
                <a:latin typeface="+mn-lt"/>
                <a:cs typeface="Tahoma"/>
              </a:rPr>
              <a:t> </a:t>
            </a:r>
            <a:r>
              <a:rPr sz="3150" spc="130" dirty="0" smtClean="0">
                <a:solidFill>
                  <a:schemeClr val="tx1">
                    <a:lumMod val="65000"/>
                    <a:lumOff val="35000"/>
                  </a:schemeClr>
                </a:solidFill>
                <a:latin typeface="+mn-lt"/>
                <a:cs typeface="Tahoma"/>
              </a:rPr>
              <a:t>scraping</a:t>
            </a:r>
            <a:r>
              <a:rPr sz="3150" spc="-110" dirty="0" smtClean="0">
                <a:solidFill>
                  <a:schemeClr val="tx1">
                    <a:lumMod val="65000"/>
                    <a:lumOff val="35000"/>
                  </a:schemeClr>
                </a:solidFill>
                <a:latin typeface="+mn-lt"/>
                <a:cs typeface="Tahoma"/>
              </a:rPr>
              <a:t> </a:t>
            </a:r>
            <a:r>
              <a:rPr sz="3150" spc="100" dirty="0">
                <a:solidFill>
                  <a:schemeClr val="tx1">
                    <a:lumMod val="65000"/>
                    <a:lumOff val="35000"/>
                  </a:schemeClr>
                </a:solidFill>
                <a:latin typeface="+mn-lt"/>
                <a:cs typeface="Tahoma"/>
              </a:rPr>
              <a:t>allows</a:t>
            </a:r>
            <a:r>
              <a:rPr sz="3150" spc="-105" dirty="0">
                <a:solidFill>
                  <a:schemeClr val="tx1">
                    <a:lumMod val="65000"/>
                    <a:lumOff val="35000"/>
                  </a:schemeClr>
                </a:solidFill>
                <a:latin typeface="+mn-lt"/>
                <a:cs typeface="Tahoma"/>
              </a:rPr>
              <a:t> </a:t>
            </a:r>
            <a:r>
              <a:rPr sz="3150" spc="55" dirty="0">
                <a:solidFill>
                  <a:schemeClr val="tx1">
                    <a:lumMod val="65000"/>
                    <a:lumOff val="35000"/>
                  </a:schemeClr>
                </a:solidFill>
                <a:latin typeface="+mn-lt"/>
                <a:cs typeface="Tahoma"/>
              </a:rPr>
              <a:t>us</a:t>
            </a:r>
            <a:r>
              <a:rPr sz="3150" spc="-110" dirty="0">
                <a:solidFill>
                  <a:schemeClr val="tx1">
                    <a:lumMod val="65000"/>
                    <a:lumOff val="35000"/>
                  </a:schemeClr>
                </a:solidFill>
                <a:latin typeface="+mn-lt"/>
                <a:cs typeface="Tahoma"/>
              </a:rPr>
              <a:t> </a:t>
            </a:r>
            <a:r>
              <a:rPr sz="3150" spc="130" dirty="0">
                <a:solidFill>
                  <a:schemeClr val="tx1">
                    <a:lumMod val="65000"/>
                    <a:lumOff val="35000"/>
                  </a:schemeClr>
                </a:solidFill>
                <a:latin typeface="+mn-lt"/>
                <a:cs typeface="Tahoma"/>
              </a:rPr>
              <a:t>to</a:t>
            </a:r>
            <a:r>
              <a:rPr sz="3150" spc="-105" dirty="0">
                <a:solidFill>
                  <a:schemeClr val="tx1">
                    <a:lumMod val="65000"/>
                    <a:lumOff val="35000"/>
                  </a:schemeClr>
                </a:solidFill>
                <a:latin typeface="+mn-lt"/>
                <a:cs typeface="Tahoma"/>
              </a:rPr>
              <a:t> </a:t>
            </a:r>
            <a:r>
              <a:rPr sz="3150" spc="130" dirty="0">
                <a:solidFill>
                  <a:schemeClr val="tx1">
                    <a:lumMod val="65000"/>
                    <a:lumOff val="35000"/>
                  </a:schemeClr>
                </a:solidFill>
                <a:latin typeface="+mn-lt"/>
                <a:cs typeface="Tahoma"/>
              </a:rPr>
              <a:t>extract</a:t>
            </a:r>
            <a:r>
              <a:rPr sz="3150" spc="-105" dirty="0">
                <a:solidFill>
                  <a:schemeClr val="tx1">
                    <a:lumMod val="65000"/>
                    <a:lumOff val="35000"/>
                  </a:schemeClr>
                </a:solidFill>
                <a:latin typeface="+mn-lt"/>
                <a:cs typeface="Tahoma"/>
              </a:rPr>
              <a:t> </a:t>
            </a:r>
            <a:r>
              <a:rPr sz="3150" spc="100" dirty="0">
                <a:solidFill>
                  <a:schemeClr val="tx1">
                    <a:lumMod val="65000"/>
                    <a:lumOff val="35000"/>
                  </a:schemeClr>
                </a:solidFill>
                <a:latin typeface="+mn-lt"/>
                <a:cs typeface="Tahoma"/>
              </a:rPr>
              <a:t>information </a:t>
            </a:r>
            <a:r>
              <a:rPr sz="3150" spc="165" dirty="0">
                <a:solidFill>
                  <a:schemeClr val="tx1">
                    <a:lumMod val="65000"/>
                    <a:lumOff val="35000"/>
                  </a:schemeClr>
                </a:solidFill>
                <a:latin typeface="+mn-lt"/>
                <a:cs typeface="Tahoma"/>
              </a:rPr>
              <a:t>from</a:t>
            </a:r>
            <a:r>
              <a:rPr sz="3150" spc="-95" dirty="0">
                <a:solidFill>
                  <a:schemeClr val="tx1">
                    <a:lumMod val="65000"/>
                    <a:lumOff val="35000"/>
                  </a:schemeClr>
                </a:solidFill>
                <a:latin typeface="+mn-lt"/>
                <a:cs typeface="Tahoma"/>
              </a:rPr>
              <a:t> </a:t>
            </a:r>
            <a:r>
              <a:rPr sz="3150" spc="80" dirty="0">
                <a:solidFill>
                  <a:schemeClr val="tx1">
                    <a:lumMod val="65000"/>
                    <a:lumOff val="35000"/>
                  </a:schemeClr>
                </a:solidFill>
                <a:latin typeface="+mn-lt"/>
                <a:cs typeface="Tahoma"/>
              </a:rPr>
              <a:t>websites</a:t>
            </a:r>
            <a:r>
              <a:rPr sz="3150" spc="-95" dirty="0">
                <a:solidFill>
                  <a:schemeClr val="tx1">
                    <a:lumMod val="65000"/>
                    <a:lumOff val="35000"/>
                  </a:schemeClr>
                </a:solidFill>
                <a:latin typeface="+mn-lt"/>
                <a:cs typeface="Tahoma"/>
              </a:rPr>
              <a:t> </a:t>
            </a:r>
            <a:r>
              <a:rPr sz="3150" spc="125" dirty="0" smtClean="0">
                <a:solidFill>
                  <a:schemeClr val="tx1">
                    <a:lumMod val="65000"/>
                    <a:lumOff val="35000"/>
                  </a:schemeClr>
                </a:solidFill>
                <a:latin typeface="+mn-lt"/>
                <a:cs typeface="Tahoma"/>
              </a:rPr>
              <a:t>e</a:t>
            </a:r>
            <a:r>
              <a:rPr lang="en-US" sz="3150" spc="254" dirty="0" smtClean="0">
                <a:solidFill>
                  <a:schemeClr val="tx1">
                    <a:lumMod val="65000"/>
                    <a:lumOff val="35000"/>
                  </a:schemeClr>
                </a:solidFill>
                <a:latin typeface="+mn-lt"/>
                <a:cs typeface="Tahoma"/>
              </a:rPr>
              <a:t>ff</a:t>
            </a:r>
            <a:r>
              <a:rPr sz="3150" spc="55" dirty="0" smtClean="0">
                <a:solidFill>
                  <a:schemeClr val="tx1">
                    <a:lumMod val="65000"/>
                    <a:lumOff val="35000"/>
                  </a:schemeClr>
                </a:solidFill>
                <a:latin typeface="+mn-lt"/>
                <a:cs typeface="Tahoma"/>
              </a:rPr>
              <a:t>ortlessly</a:t>
            </a:r>
            <a:r>
              <a:rPr sz="3150" spc="55" dirty="0">
                <a:solidFill>
                  <a:schemeClr val="tx1">
                    <a:lumMod val="65000"/>
                    <a:lumOff val="35000"/>
                  </a:schemeClr>
                </a:solidFill>
                <a:latin typeface="+mn-lt"/>
                <a:cs typeface="Tahoma"/>
              </a:rPr>
              <a:t>.</a:t>
            </a:r>
            <a:r>
              <a:rPr sz="3150" spc="-95" dirty="0">
                <a:solidFill>
                  <a:schemeClr val="tx1">
                    <a:lumMod val="65000"/>
                    <a:lumOff val="35000"/>
                  </a:schemeClr>
                </a:solidFill>
                <a:latin typeface="+mn-lt"/>
                <a:cs typeface="Tahoma"/>
              </a:rPr>
              <a:t> </a:t>
            </a:r>
            <a:r>
              <a:rPr sz="3150" spc="204" dirty="0">
                <a:solidFill>
                  <a:schemeClr val="tx1">
                    <a:lumMod val="65000"/>
                    <a:lumOff val="35000"/>
                  </a:schemeClr>
                </a:solidFill>
                <a:latin typeface="+mn-lt"/>
                <a:cs typeface="Tahoma"/>
              </a:rPr>
              <a:t>By</a:t>
            </a:r>
            <a:r>
              <a:rPr sz="3150" spc="-95" dirty="0">
                <a:solidFill>
                  <a:schemeClr val="tx1">
                    <a:lumMod val="65000"/>
                    <a:lumOff val="35000"/>
                  </a:schemeClr>
                </a:solidFill>
                <a:latin typeface="+mn-lt"/>
                <a:cs typeface="Tahoma"/>
              </a:rPr>
              <a:t> </a:t>
            </a:r>
            <a:r>
              <a:rPr sz="3150" spc="80" dirty="0">
                <a:solidFill>
                  <a:schemeClr val="tx1">
                    <a:lumMod val="65000"/>
                    <a:lumOff val="35000"/>
                  </a:schemeClr>
                </a:solidFill>
                <a:latin typeface="+mn-lt"/>
                <a:cs typeface="Tahoma"/>
              </a:rPr>
              <a:t>the</a:t>
            </a:r>
            <a:r>
              <a:rPr sz="3150" spc="-95" dirty="0">
                <a:solidFill>
                  <a:schemeClr val="tx1">
                    <a:lumMod val="65000"/>
                    <a:lumOff val="35000"/>
                  </a:schemeClr>
                </a:solidFill>
                <a:latin typeface="+mn-lt"/>
                <a:cs typeface="Tahoma"/>
              </a:rPr>
              <a:t> </a:t>
            </a:r>
            <a:r>
              <a:rPr sz="3150" dirty="0">
                <a:solidFill>
                  <a:schemeClr val="tx1">
                    <a:lumMod val="65000"/>
                    <a:lumOff val="35000"/>
                  </a:schemeClr>
                </a:solidFill>
                <a:latin typeface="+mn-lt"/>
                <a:cs typeface="Tahoma"/>
              </a:rPr>
              <a:t>end,</a:t>
            </a:r>
            <a:r>
              <a:rPr sz="3150" spc="-90" dirty="0">
                <a:solidFill>
                  <a:schemeClr val="tx1">
                    <a:lumMod val="65000"/>
                    <a:lumOff val="35000"/>
                  </a:schemeClr>
                </a:solidFill>
                <a:latin typeface="+mn-lt"/>
                <a:cs typeface="Tahoma"/>
              </a:rPr>
              <a:t> </a:t>
            </a:r>
            <a:r>
              <a:rPr sz="3150" spc="125" dirty="0" smtClean="0">
                <a:solidFill>
                  <a:schemeClr val="tx1">
                    <a:lumMod val="65000"/>
                    <a:lumOff val="35000"/>
                  </a:schemeClr>
                </a:solidFill>
                <a:latin typeface="+mn-lt"/>
                <a:cs typeface="Tahoma"/>
              </a:rPr>
              <a:t>you</a:t>
            </a:r>
            <a:r>
              <a:rPr lang="en-US" sz="3150" dirty="0">
                <a:solidFill>
                  <a:schemeClr val="tx1">
                    <a:lumMod val="65000"/>
                    <a:lumOff val="35000"/>
                  </a:schemeClr>
                </a:solidFill>
                <a:latin typeface="+mn-lt"/>
                <a:cs typeface="Tahoma"/>
              </a:rPr>
              <a:t> </a:t>
            </a:r>
            <a:r>
              <a:rPr sz="3150" dirty="0" smtClean="0">
                <a:solidFill>
                  <a:schemeClr val="tx1">
                    <a:lumMod val="65000"/>
                    <a:lumOff val="35000"/>
                  </a:schemeClr>
                </a:solidFill>
                <a:latin typeface="+mn-lt"/>
                <a:cs typeface="Tahoma"/>
              </a:rPr>
              <a:t>will</a:t>
            </a:r>
            <a:r>
              <a:rPr sz="3150" spc="-95" dirty="0" smtClean="0">
                <a:solidFill>
                  <a:schemeClr val="tx1">
                    <a:lumMod val="65000"/>
                    <a:lumOff val="35000"/>
                  </a:schemeClr>
                </a:solidFill>
                <a:latin typeface="+mn-lt"/>
                <a:cs typeface="Tahoma"/>
              </a:rPr>
              <a:t> </a:t>
            </a:r>
            <a:r>
              <a:rPr sz="3150" spc="120" dirty="0">
                <a:solidFill>
                  <a:schemeClr val="tx1">
                    <a:lumMod val="65000"/>
                    <a:lumOff val="35000"/>
                  </a:schemeClr>
                </a:solidFill>
                <a:latin typeface="+mn-lt"/>
                <a:cs typeface="Tahoma"/>
              </a:rPr>
              <a:t>understand</a:t>
            </a:r>
            <a:r>
              <a:rPr sz="3150" spc="-95" dirty="0">
                <a:solidFill>
                  <a:schemeClr val="tx1">
                    <a:lumMod val="65000"/>
                    <a:lumOff val="35000"/>
                  </a:schemeClr>
                </a:solidFill>
                <a:latin typeface="+mn-lt"/>
                <a:cs typeface="Tahoma"/>
              </a:rPr>
              <a:t> </a:t>
            </a:r>
            <a:r>
              <a:rPr sz="3150" spc="80" dirty="0">
                <a:solidFill>
                  <a:schemeClr val="tx1">
                    <a:lumMod val="65000"/>
                    <a:lumOff val="35000"/>
                  </a:schemeClr>
                </a:solidFill>
                <a:latin typeface="+mn-lt"/>
                <a:cs typeface="Tahoma"/>
              </a:rPr>
              <a:t>the</a:t>
            </a:r>
            <a:r>
              <a:rPr sz="3150" spc="-90" dirty="0">
                <a:solidFill>
                  <a:schemeClr val="tx1">
                    <a:lumMod val="65000"/>
                    <a:lumOff val="35000"/>
                  </a:schemeClr>
                </a:solidFill>
                <a:latin typeface="+mn-lt"/>
                <a:cs typeface="Tahoma"/>
              </a:rPr>
              <a:t> </a:t>
            </a:r>
            <a:r>
              <a:rPr sz="3150" spc="125" dirty="0">
                <a:solidFill>
                  <a:schemeClr val="tx1">
                    <a:lumMod val="65000"/>
                    <a:lumOff val="35000"/>
                  </a:schemeClr>
                </a:solidFill>
                <a:latin typeface="+mn-lt"/>
                <a:cs typeface="Tahoma"/>
              </a:rPr>
              <a:t>basics</a:t>
            </a:r>
            <a:r>
              <a:rPr sz="3150" spc="-95" dirty="0">
                <a:solidFill>
                  <a:schemeClr val="tx1">
                    <a:lumMod val="65000"/>
                    <a:lumOff val="35000"/>
                  </a:schemeClr>
                </a:solidFill>
                <a:latin typeface="+mn-lt"/>
                <a:cs typeface="Tahoma"/>
              </a:rPr>
              <a:t> </a:t>
            </a:r>
            <a:r>
              <a:rPr sz="3150" spc="180" dirty="0" smtClean="0">
                <a:solidFill>
                  <a:schemeClr val="tx1">
                    <a:lumMod val="65000"/>
                    <a:lumOff val="35000"/>
                  </a:schemeClr>
                </a:solidFill>
                <a:latin typeface="+mn-lt"/>
                <a:cs typeface="Tahoma"/>
              </a:rPr>
              <a:t>of</a:t>
            </a:r>
            <a:r>
              <a:rPr lang="en-US" sz="3150" spc="180" dirty="0" smtClean="0">
                <a:solidFill>
                  <a:schemeClr val="tx1">
                    <a:lumMod val="65000"/>
                    <a:lumOff val="35000"/>
                  </a:schemeClr>
                </a:solidFill>
                <a:latin typeface="+mn-lt"/>
                <a:cs typeface="Tahoma"/>
              </a:rPr>
              <a:t> data extraction</a:t>
            </a:r>
            <a:r>
              <a:rPr lang="en-US" sz="3150" dirty="0">
                <a:solidFill>
                  <a:schemeClr val="tx1">
                    <a:lumMod val="65000"/>
                    <a:lumOff val="35000"/>
                  </a:schemeClr>
                </a:solidFill>
                <a:latin typeface="+mn-lt"/>
                <a:cs typeface="Tahoma"/>
              </a:rPr>
              <a:t> </a:t>
            </a:r>
            <a:r>
              <a:rPr sz="3150" spc="175" dirty="0" smtClean="0">
                <a:solidFill>
                  <a:schemeClr val="tx1">
                    <a:lumMod val="65000"/>
                    <a:lumOff val="35000"/>
                  </a:schemeClr>
                </a:solidFill>
                <a:latin typeface="+mn-lt"/>
                <a:cs typeface="Tahoma"/>
              </a:rPr>
              <a:t>and</a:t>
            </a:r>
            <a:r>
              <a:rPr sz="3150" spc="-100" dirty="0" smtClean="0">
                <a:solidFill>
                  <a:schemeClr val="tx1">
                    <a:lumMod val="65000"/>
                    <a:lumOff val="35000"/>
                  </a:schemeClr>
                </a:solidFill>
                <a:latin typeface="+mn-lt"/>
                <a:cs typeface="Tahoma"/>
              </a:rPr>
              <a:t> </a:t>
            </a:r>
            <a:r>
              <a:rPr sz="3150" spc="90" dirty="0">
                <a:solidFill>
                  <a:schemeClr val="tx1">
                    <a:lumMod val="65000"/>
                    <a:lumOff val="35000"/>
                  </a:schemeClr>
                </a:solidFill>
                <a:latin typeface="+mn-lt"/>
                <a:cs typeface="Tahoma"/>
              </a:rPr>
              <a:t>how</a:t>
            </a:r>
            <a:r>
              <a:rPr sz="3150" spc="-100" dirty="0">
                <a:solidFill>
                  <a:schemeClr val="tx1">
                    <a:lumMod val="65000"/>
                    <a:lumOff val="35000"/>
                  </a:schemeClr>
                </a:solidFill>
                <a:latin typeface="+mn-lt"/>
                <a:cs typeface="Tahoma"/>
              </a:rPr>
              <a:t> </a:t>
            </a:r>
            <a:r>
              <a:rPr sz="3150" spc="130" dirty="0">
                <a:solidFill>
                  <a:schemeClr val="tx1">
                    <a:lumMod val="65000"/>
                    <a:lumOff val="35000"/>
                  </a:schemeClr>
                </a:solidFill>
                <a:latin typeface="+mn-lt"/>
                <a:cs typeface="Tahoma"/>
              </a:rPr>
              <a:t>to</a:t>
            </a:r>
            <a:r>
              <a:rPr sz="3150" spc="-100" dirty="0">
                <a:solidFill>
                  <a:schemeClr val="tx1">
                    <a:lumMod val="65000"/>
                    <a:lumOff val="35000"/>
                  </a:schemeClr>
                </a:solidFill>
                <a:latin typeface="+mn-lt"/>
                <a:cs typeface="Tahoma"/>
              </a:rPr>
              <a:t> </a:t>
            </a:r>
            <a:r>
              <a:rPr sz="3150" spc="105" dirty="0">
                <a:solidFill>
                  <a:schemeClr val="tx1">
                    <a:lumMod val="65000"/>
                    <a:lumOff val="35000"/>
                  </a:schemeClr>
                </a:solidFill>
                <a:latin typeface="+mn-lt"/>
                <a:cs typeface="Tahoma"/>
              </a:rPr>
              <a:t>implement</a:t>
            </a:r>
            <a:r>
              <a:rPr sz="3150" spc="-100" dirty="0">
                <a:solidFill>
                  <a:schemeClr val="tx1">
                    <a:lumMod val="65000"/>
                    <a:lumOff val="35000"/>
                  </a:schemeClr>
                </a:solidFill>
                <a:latin typeface="+mn-lt"/>
                <a:cs typeface="Tahoma"/>
              </a:rPr>
              <a:t> </a:t>
            </a:r>
            <a:r>
              <a:rPr sz="3150" dirty="0">
                <a:solidFill>
                  <a:schemeClr val="tx1">
                    <a:lumMod val="65000"/>
                    <a:lumOff val="35000"/>
                  </a:schemeClr>
                </a:solidFill>
                <a:latin typeface="+mn-lt"/>
                <a:cs typeface="Tahoma"/>
              </a:rPr>
              <a:t>it</a:t>
            </a:r>
            <a:r>
              <a:rPr sz="3150" spc="-100" dirty="0">
                <a:solidFill>
                  <a:schemeClr val="tx1">
                    <a:lumMod val="65000"/>
                    <a:lumOff val="35000"/>
                  </a:schemeClr>
                </a:solidFill>
                <a:latin typeface="+mn-lt"/>
                <a:cs typeface="Tahoma"/>
              </a:rPr>
              <a:t> </a:t>
            </a:r>
            <a:r>
              <a:rPr sz="3150" spc="65" dirty="0">
                <a:solidFill>
                  <a:schemeClr val="tx1">
                    <a:lumMod val="65000"/>
                    <a:lumOff val="35000"/>
                  </a:schemeClr>
                </a:solidFill>
                <a:latin typeface="+mn-lt"/>
                <a:cs typeface="Tahoma"/>
              </a:rPr>
              <a:t>using </a:t>
            </a:r>
            <a:r>
              <a:rPr lang="en-US" sz="3150" spc="65" dirty="0" smtClean="0">
                <a:solidFill>
                  <a:schemeClr val="tx1">
                    <a:lumMod val="65000"/>
                    <a:lumOff val="35000"/>
                  </a:schemeClr>
                </a:solidFill>
                <a:latin typeface="+mn-lt"/>
                <a:cs typeface="Tahoma"/>
              </a:rPr>
              <a:t>python </a:t>
            </a:r>
            <a:r>
              <a:rPr sz="3150" spc="150" dirty="0" smtClean="0">
                <a:solidFill>
                  <a:schemeClr val="tx1">
                    <a:lumMod val="65000"/>
                    <a:lumOff val="35000"/>
                  </a:schemeClr>
                </a:solidFill>
                <a:latin typeface="+mn-lt"/>
                <a:cs typeface="Tahoma"/>
              </a:rPr>
              <a:t>and</a:t>
            </a:r>
            <a:r>
              <a:rPr lang="en-US" sz="3150" spc="150" dirty="0" smtClean="0">
                <a:solidFill>
                  <a:schemeClr val="tx1">
                    <a:lumMod val="65000"/>
                    <a:lumOff val="35000"/>
                  </a:schemeClr>
                </a:solidFill>
                <a:latin typeface="+mn-lt"/>
                <a:cs typeface="Tahoma"/>
              </a:rPr>
              <a:t> streamlit</a:t>
            </a:r>
            <a:r>
              <a:rPr sz="3150" spc="-365" dirty="0" smtClean="0">
                <a:solidFill>
                  <a:schemeClr val="tx1">
                    <a:lumMod val="65000"/>
                    <a:lumOff val="35000"/>
                  </a:schemeClr>
                </a:solidFill>
                <a:latin typeface="+mn-lt"/>
                <a:cs typeface="Tahoma"/>
              </a:rPr>
              <a:t>.</a:t>
            </a:r>
            <a:endParaRPr sz="3150" dirty="0">
              <a:solidFill>
                <a:schemeClr val="tx1">
                  <a:lumMod val="65000"/>
                  <a:lumOff val="35000"/>
                </a:schemeClr>
              </a:solidFill>
              <a:latin typeface="+mn-lt"/>
              <a:cs typeface="Tahoma"/>
            </a:endParaRPr>
          </a:p>
        </p:txBody>
      </p:sp>
      <p:pic>
        <p:nvPicPr>
          <p:cNvPr id="6150" name="Picture 6" descr="What Is Web Scraping? | Scraper Tools and Bots"/>
          <p:cNvPicPr>
            <a:picLocks noChangeAspect="1" noChangeArrowheads="1"/>
          </p:cNvPicPr>
          <p:nvPr/>
        </p:nvPicPr>
        <p:blipFill rotWithShape="1">
          <a:blip r:embed="rId2">
            <a:extLst>
              <a:ext uri="{28A0092B-C50C-407E-A947-70E740481C1C}">
                <a14:useLocalDpi xmlns:a14="http://schemas.microsoft.com/office/drawing/2010/main" val="0"/>
              </a:ext>
            </a:extLst>
          </a:blip>
          <a:srcRect b="13485"/>
          <a:stretch/>
        </p:blipFill>
        <p:spPr bwMode="auto">
          <a:xfrm>
            <a:off x="9683750" y="3062911"/>
            <a:ext cx="7958667" cy="51640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934702"/>
            <a:ext cx="9148445" cy="352425"/>
          </a:xfrm>
          <a:custGeom>
            <a:avLst/>
            <a:gdLst/>
            <a:ahLst/>
            <a:cxnLst/>
            <a:rect l="l" t="t" r="r" b="b"/>
            <a:pathLst>
              <a:path w="9148445" h="352425">
                <a:moveTo>
                  <a:pt x="9147872" y="0"/>
                </a:moveTo>
                <a:lnTo>
                  <a:pt x="0" y="0"/>
                </a:lnTo>
                <a:lnTo>
                  <a:pt x="0" y="352295"/>
                </a:lnTo>
                <a:lnTo>
                  <a:pt x="9147872" y="352295"/>
                </a:lnTo>
                <a:lnTo>
                  <a:pt x="9147872" y="0"/>
                </a:lnTo>
                <a:close/>
              </a:path>
            </a:pathLst>
          </a:custGeom>
          <a:solidFill>
            <a:srgbClr val="DB7563"/>
          </a:solidFill>
        </p:spPr>
        <p:txBody>
          <a:bodyPr wrap="square" lIns="0" tIns="0" rIns="0" bIns="0" rtlCol="0"/>
          <a:lstStyle/>
          <a:p>
            <a:endParaRPr/>
          </a:p>
        </p:txBody>
      </p:sp>
      <p:sp>
        <p:nvSpPr>
          <p:cNvPr id="11" name="object 11"/>
          <p:cNvSpPr txBox="1">
            <a:spLocks noGrp="1"/>
          </p:cNvSpPr>
          <p:nvPr>
            <p:ph type="title"/>
          </p:nvPr>
        </p:nvSpPr>
        <p:spPr>
          <a:xfrm>
            <a:off x="1085010" y="1088067"/>
            <a:ext cx="16558686" cy="847027"/>
          </a:xfrm>
          <a:prstGeom prst="rect">
            <a:avLst/>
          </a:prstGeom>
        </p:spPr>
        <p:txBody>
          <a:bodyPr vert="horz" wrap="square" lIns="0" tIns="15875" rIns="0" bIns="0" rtlCol="0">
            <a:spAutoFit/>
          </a:bodyPr>
          <a:lstStyle/>
          <a:p>
            <a:pPr marL="12700">
              <a:lnSpc>
                <a:spcPct val="100000"/>
              </a:lnSpc>
              <a:spcBef>
                <a:spcPts val="100"/>
              </a:spcBef>
            </a:pPr>
            <a:r>
              <a:rPr lang="en-US" sz="5250" spc="555" dirty="0">
                <a:solidFill>
                  <a:srgbClr val="B75442"/>
                </a:solidFill>
              </a:rPr>
              <a:t>Objectives</a:t>
            </a:r>
            <a:endParaRPr sz="5250" spc="555" dirty="0">
              <a:solidFill>
                <a:srgbClr val="B75442"/>
              </a:solidFill>
            </a:endParaRPr>
          </a:p>
        </p:txBody>
      </p:sp>
      <p:sp>
        <p:nvSpPr>
          <p:cNvPr id="14" name="object 7"/>
          <p:cNvSpPr/>
          <p:nvPr/>
        </p:nvSpPr>
        <p:spPr>
          <a:xfrm>
            <a:off x="0" y="0"/>
            <a:ext cx="347345" cy="3810000"/>
          </a:xfrm>
          <a:custGeom>
            <a:avLst/>
            <a:gdLst/>
            <a:ahLst/>
            <a:cxnLst/>
            <a:rect l="l" t="t" r="r" b="b"/>
            <a:pathLst>
              <a:path w="347345" h="3810000">
                <a:moveTo>
                  <a:pt x="0" y="3809707"/>
                </a:moveTo>
                <a:lnTo>
                  <a:pt x="346774" y="3809707"/>
                </a:lnTo>
                <a:lnTo>
                  <a:pt x="346774" y="0"/>
                </a:lnTo>
                <a:lnTo>
                  <a:pt x="0" y="0"/>
                </a:lnTo>
                <a:lnTo>
                  <a:pt x="0" y="3809707"/>
                </a:lnTo>
                <a:close/>
              </a:path>
            </a:pathLst>
          </a:custGeom>
          <a:solidFill>
            <a:srgbClr val="DB7563"/>
          </a:solidFill>
        </p:spPr>
        <p:txBody>
          <a:bodyPr wrap="square" lIns="0" tIns="0" rIns="0" bIns="0" rtlCol="0"/>
          <a:lstStyle/>
          <a:p>
            <a:endParaRPr/>
          </a:p>
        </p:txBody>
      </p:sp>
      <p:sp>
        <p:nvSpPr>
          <p:cNvPr id="18" name="Rectangle 17"/>
          <p:cNvSpPr/>
          <p:nvPr/>
        </p:nvSpPr>
        <p:spPr>
          <a:xfrm>
            <a:off x="1037940" y="2787650"/>
            <a:ext cx="8417210" cy="2031325"/>
          </a:xfrm>
          <a:prstGeom prst="rect">
            <a:avLst/>
          </a:prstGeom>
        </p:spPr>
        <p:txBody>
          <a:bodyPr wrap="square">
            <a:spAutoFit/>
          </a:bodyPr>
          <a:lstStyle/>
          <a:p>
            <a:pPr marL="457200" indent="-457200">
              <a:buFont typeface="Arial" panose="020B0604020202020204" pitchFamily="34" charset="0"/>
              <a:buChar char="•"/>
            </a:pPr>
            <a:r>
              <a:rPr lang="en-US" sz="3150" dirty="0">
                <a:solidFill>
                  <a:schemeClr val="tx1">
                    <a:lumMod val="65000"/>
                    <a:lumOff val="35000"/>
                  </a:schemeClr>
                </a:solidFill>
                <a:latin typeface="+mn-lt"/>
                <a:cs typeface="Tahoma"/>
              </a:rPr>
              <a:t>Build a simple web scraping tool.</a:t>
            </a:r>
          </a:p>
          <a:p>
            <a:pPr marL="457200" indent="-457200">
              <a:buFont typeface="Arial" panose="020B0604020202020204" pitchFamily="34" charset="0"/>
              <a:buChar char="•"/>
            </a:pPr>
            <a:r>
              <a:rPr lang="en-US" sz="3150" dirty="0">
                <a:solidFill>
                  <a:schemeClr val="tx1">
                    <a:lumMod val="65000"/>
                    <a:lumOff val="35000"/>
                  </a:schemeClr>
                </a:solidFill>
                <a:latin typeface="+mn-lt"/>
                <a:cs typeface="Tahoma"/>
              </a:rPr>
              <a:t>Extract text, links, and images from web pages.</a:t>
            </a:r>
          </a:p>
          <a:p>
            <a:pPr marL="457200" indent="-457200">
              <a:buFont typeface="Arial" panose="020B0604020202020204" pitchFamily="34" charset="0"/>
              <a:buChar char="•"/>
            </a:pPr>
            <a:r>
              <a:rPr lang="en-US" sz="3150" dirty="0">
                <a:solidFill>
                  <a:schemeClr val="tx1">
                    <a:lumMod val="65000"/>
                    <a:lumOff val="35000"/>
                  </a:schemeClr>
                </a:solidFill>
                <a:latin typeface="+mn-lt"/>
                <a:cs typeface="Tahoma"/>
              </a:rPr>
              <a:t>Provide easy options to download scraped content as PDF or DOCX files.</a:t>
            </a:r>
          </a:p>
        </p:txBody>
      </p:sp>
      <p:pic>
        <p:nvPicPr>
          <p:cNvPr id="11270" name="Picture 6" descr="Understanding the Difference Between Goals and Objectiv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4617" y="4464050"/>
            <a:ext cx="9539079" cy="5008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68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0399838" y="882650"/>
            <a:ext cx="6640195" cy="1630574"/>
          </a:xfrm>
          <a:prstGeom prst="rect">
            <a:avLst/>
          </a:prstGeom>
        </p:spPr>
        <p:txBody>
          <a:bodyPr vert="horz" wrap="square" lIns="0" tIns="14604" rIns="0" bIns="0" rtlCol="0">
            <a:spAutoFit/>
          </a:bodyPr>
          <a:lstStyle/>
          <a:p>
            <a:pPr marL="12700">
              <a:spcBef>
                <a:spcPts val="100"/>
              </a:spcBef>
            </a:pPr>
            <a:r>
              <a:rPr sz="5250" spc="555" dirty="0">
                <a:solidFill>
                  <a:srgbClr val="B75442"/>
                </a:solidFill>
              </a:rPr>
              <a:t>WHAT IS STREAMLIT?</a:t>
            </a:r>
          </a:p>
        </p:txBody>
      </p:sp>
      <p:sp>
        <p:nvSpPr>
          <p:cNvPr id="7" name="object 7"/>
          <p:cNvSpPr/>
          <p:nvPr/>
        </p:nvSpPr>
        <p:spPr>
          <a:xfrm>
            <a:off x="0" y="0"/>
            <a:ext cx="347345" cy="3810000"/>
          </a:xfrm>
          <a:custGeom>
            <a:avLst/>
            <a:gdLst/>
            <a:ahLst/>
            <a:cxnLst/>
            <a:rect l="l" t="t" r="r" b="b"/>
            <a:pathLst>
              <a:path w="347345" h="3810000">
                <a:moveTo>
                  <a:pt x="0" y="3809707"/>
                </a:moveTo>
                <a:lnTo>
                  <a:pt x="346774" y="3809707"/>
                </a:lnTo>
                <a:lnTo>
                  <a:pt x="346774" y="0"/>
                </a:lnTo>
                <a:lnTo>
                  <a:pt x="0" y="0"/>
                </a:lnTo>
                <a:lnTo>
                  <a:pt x="0" y="3809707"/>
                </a:lnTo>
                <a:close/>
              </a:path>
            </a:pathLst>
          </a:custGeom>
          <a:solidFill>
            <a:srgbClr val="DB7563"/>
          </a:solidFill>
        </p:spPr>
        <p:txBody>
          <a:bodyPr wrap="square" lIns="0" tIns="0" rIns="0" bIns="0" rtlCol="0"/>
          <a:lstStyle/>
          <a:p>
            <a:endParaRPr/>
          </a:p>
        </p:txBody>
      </p:sp>
      <p:pic>
        <p:nvPicPr>
          <p:cNvPr id="8" name="object 8"/>
          <p:cNvPicPr/>
          <p:nvPr/>
        </p:nvPicPr>
        <p:blipFill>
          <a:blip r:embed="rId2" cstate="print"/>
          <a:stretch>
            <a:fillRect/>
          </a:stretch>
        </p:blipFill>
        <p:spPr>
          <a:xfrm>
            <a:off x="1073150" y="3016250"/>
            <a:ext cx="8458200" cy="5334000"/>
          </a:xfrm>
          <a:prstGeom prst="rect">
            <a:avLst/>
          </a:prstGeom>
        </p:spPr>
      </p:pic>
      <p:sp>
        <p:nvSpPr>
          <p:cNvPr id="10" name="object 2"/>
          <p:cNvSpPr/>
          <p:nvPr/>
        </p:nvSpPr>
        <p:spPr>
          <a:xfrm>
            <a:off x="13719936" y="9924998"/>
            <a:ext cx="4568190" cy="352425"/>
          </a:xfrm>
          <a:custGeom>
            <a:avLst/>
            <a:gdLst/>
            <a:ahLst/>
            <a:cxnLst/>
            <a:rect l="l" t="t" r="r" b="b"/>
            <a:pathLst>
              <a:path w="4568190" h="352425">
                <a:moveTo>
                  <a:pt x="4567999" y="0"/>
                </a:moveTo>
                <a:lnTo>
                  <a:pt x="0" y="0"/>
                </a:lnTo>
                <a:lnTo>
                  <a:pt x="0" y="352424"/>
                </a:lnTo>
                <a:lnTo>
                  <a:pt x="4567999" y="352424"/>
                </a:lnTo>
                <a:lnTo>
                  <a:pt x="4567999" y="0"/>
                </a:lnTo>
                <a:close/>
              </a:path>
            </a:pathLst>
          </a:custGeom>
          <a:solidFill>
            <a:srgbClr val="DB7563"/>
          </a:solidFill>
        </p:spPr>
        <p:txBody>
          <a:bodyPr wrap="square" lIns="0" tIns="0" rIns="0" bIns="0" rtlCol="0"/>
          <a:lstStyle/>
          <a:p>
            <a:endParaRPr/>
          </a:p>
        </p:txBody>
      </p:sp>
      <p:sp>
        <p:nvSpPr>
          <p:cNvPr id="13" name="Rectangle 12"/>
          <p:cNvSpPr/>
          <p:nvPr/>
        </p:nvSpPr>
        <p:spPr>
          <a:xfrm>
            <a:off x="9551652" y="2940050"/>
            <a:ext cx="8016432" cy="3990836"/>
          </a:xfrm>
          <a:prstGeom prst="rect">
            <a:avLst/>
          </a:prstGeom>
        </p:spPr>
        <p:txBody>
          <a:bodyPr wrap="square">
            <a:spAutoFit/>
          </a:bodyPr>
          <a:lstStyle/>
          <a:p>
            <a:pPr marL="755015" algn="l">
              <a:lnSpc>
                <a:spcPts val="3765"/>
              </a:lnSpc>
              <a:spcBef>
                <a:spcPts val="1760"/>
              </a:spcBef>
            </a:pPr>
            <a:r>
              <a:rPr lang="en-US" sz="3150" dirty="0">
                <a:solidFill>
                  <a:schemeClr val="tx1">
                    <a:lumMod val="65000"/>
                    <a:lumOff val="35000"/>
                  </a:schemeClr>
                </a:solidFill>
                <a:latin typeface="+mn-lt"/>
                <a:cs typeface="Tahoma"/>
              </a:rPr>
              <a:t>Streamlit is an open-source app framework for Machine Learning and Data Science projects. It allows developers to create interactive web applications with minimal effort. Streamlit simpliﬁes the process of building and deploying applications, making it a great choice for data extraction tasks.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
          <a:srcRect t="20931"/>
          <a:stretch/>
        </p:blipFill>
        <p:spPr>
          <a:xfrm>
            <a:off x="8464550" y="4845050"/>
            <a:ext cx="9179146" cy="3405094"/>
          </a:xfrm>
          <a:prstGeom prst="rect">
            <a:avLst/>
          </a:prstGeom>
        </p:spPr>
      </p:pic>
      <p:sp>
        <p:nvSpPr>
          <p:cNvPr id="2" name="object 2"/>
          <p:cNvSpPr/>
          <p:nvPr/>
        </p:nvSpPr>
        <p:spPr>
          <a:xfrm>
            <a:off x="0" y="9934702"/>
            <a:ext cx="9148445" cy="352425"/>
          </a:xfrm>
          <a:custGeom>
            <a:avLst/>
            <a:gdLst/>
            <a:ahLst/>
            <a:cxnLst/>
            <a:rect l="l" t="t" r="r" b="b"/>
            <a:pathLst>
              <a:path w="9148445" h="352425">
                <a:moveTo>
                  <a:pt x="9147872" y="0"/>
                </a:moveTo>
                <a:lnTo>
                  <a:pt x="0" y="0"/>
                </a:lnTo>
                <a:lnTo>
                  <a:pt x="0" y="352295"/>
                </a:lnTo>
                <a:lnTo>
                  <a:pt x="9147872" y="352295"/>
                </a:lnTo>
                <a:lnTo>
                  <a:pt x="9147872" y="0"/>
                </a:lnTo>
                <a:close/>
              </a:path>
            </a:pathLst>
          </a:custGeom>
          <a:solidFill>
            <a:srgbClr val="DB7563"/>
          </a:solidFill>
        </p:spPr>
        <p:txBody>
          <a:bodyPr wrap="square" lIns="0" tIns="0" rIns="0" bIns="0" rtlCol="0"/>
          <a:lstStyle/>
          <a:p>
            <a:endParaRPr/>
          </a:p>
        </p:txBody>
      </p:sp>
      <p:sp>
        <p:nvSpPr>
          <p:cNvPr id="11" name="object 11"/>
          <p:cNvSpPr txBox="1">
            <a:spLocks noGrp="1"/>
          </p:cNvSpPr>
          <p:nvPr>
            <p:ph type="title"/>
          </p:nvPr>
        </p:nvSpPr>
        <p:spPr>
          <a:xfrm>
            <a:off x="1085010" y="1088067"/>
            <a:ext cx="16558686" cy="1631857"/>
          </a:xfrm>
          <a:prstGeom prst="rect">
            <a:avLst/>
          </a:prstGeom>
        </p:spPr>
        <p:txBody>
          <a:bodyPr vert="horz" wrap="square" lIns="0" tIns="15875" rIns="0" bIns="0" rtlCol="0">
            <a:spAutoFit/>
          </a:bodyPr>
          <a:lstStyle/>
          <a:p>
            <a:pPr marL="12700">
              <a:lnSpc>
                <a:spcPct val="100000"/>
              </a:lnSpc>
              <a:spcBef>
                <a:spcPts val="100"/>
              </a:spcBef>
            </a:pPr>
            <a:r>
              <a:rPr sz="5250" spc="555" dirty="0">
                <a:solidFill>
                  <a:srgbClr val="B75442"/>
                </a:solidFill>
              </a:rPr>
              <a:t>UNDERSTANDING </a:t>
            </a:r>
            <a:r>
              <a:rPr lang="en-US" sz="5250" spc="555" dirty="0" smtClean="0">
                <a:solidFill>
                  <a:srgbClr val="B75442"/>
                </a:solidFill>
              </a:rPr>
              <a:t>OF</a:t>
            </a:r>
            <a:br>
              <a:rPr lang="en-US" sz="5250" spc="555" dirty="0" smtClean="0">
                <a:solidFill>
                  <a:srgbClr val="B75442"/>
                </a:solidFill>
              </a:rPr>
            </a:br>
            <a:r>
              <a:rPr sz="5250" spc="555" dirty="0" smtClean="0">
                <a:solidFill>
                  <a:srgbClr val="B75442"/>
                </a:solidFill>
              </a:rPr>
              <a:t>WEB </a:t>
            </a:r>
            <a:r>
              <a:rPr sz="5250" spc="555" dirty="0">
                <a:solidFill>
                  <a:srgbClr val="B75442"/>
                </a:solidFill>
              </a:rPr>
              <a:t>SCRAPING</a:t>
            </a:r>
          </a:p>
        </p:txBody>
      </p:sp>
      <p:sp>
        <p:nvSpPr>
          <p:cNvPr id="14" name="object 7"/>
          <p:cNvSpPr/>
          <p:nvPr/>
        </p:nvSpPr>
        <p:spPr>
          <a:xfrm>
            <a:off x="0" y="0"/>
            <a:ext cx="347345" cy="3810000"/>
          </a:xfrm>
          <a:custGeom>
            <a:avLst/>
            <a:gdLst/>
            <a:ahLst/>
            <a:cxnLst/>
            <a:rect l="l" t="t" r="r" b="b"/>
            <a:pathLst>
              <a:path w="347345" h="3810000">
                <a:moveTo>
                  <a:pt x="0" y="3809707"/>
                </a:moveTo>
                <a:lnTo>
                  <a:pt x="346774" y="3809707"/>
                </a:lnTo>
                <a:lnTo>
                  <a:pt x="346774" y="0"/>
                </a:lnTo>
                <a:lnTo>
                  <a:pt x="0" y="0"/>
                </a:lnTo>
                <a:lnTo>
                  <a:pt x="0" y="3809707"/>
                </a:lnTo>
                <a:close/>
              </a:path>
            </a:pathLst>
          </a:custGeom>
          <a:solidFill>
            <a:srgbClr val="DB7563"/>
          </a:solidFill>
        </p:spPr>
        <p:txBody>
          <a:bodyPr wrap="square" lIns="0" tIns="0" rIns="0" bIns="0" rtlCol="0"/>
          <a:lstStyle/>
          <a:p>
            <a:endParaRPr/>
          </a:p>
        </p:txBody>
      </p:sp>
      <p:sp>
        <p:nvSpPr>
          <p:cNvPr id="18" name="Rectangle 17"/>
          <p:cNvSpPr/>
          <p:nvPr/>
        </p:nvSpPr>
        <p:spPr>
          <a:xfrm>
            <a:off x="347345" y="3168650"/>
            <a:ext cx="9565005" cy="2513701"/>
          </a:xfrm>
          <a:prstGeom prst="rect">
            <a:avLst/>
          </a:prstGeom>
        </p:spPr>
        <p:txBody>
          <a:bodyPr wrap="square">
            <a:spAutoFit/>
          </a:bodyPr>
          <a:lstStyle/>
          <a:p>
            <a:pPr marL="755015" algn="l">
              <a:lnSpc>
                <a:spcPts val="3765"/>
              </a:lnSpc>
              <a:spcBef>
                <a:spcPts val="1760"/>
              </a:spcBef>
            </a:pPr>
            <a:r>
              <a:rPr lang="en-US" sz="3150" dirty="0" smtClean="0">
                <a:solidFill>
                  <a:schemeClr val="tx1">
                    <a:lumMod val="65000"/>
                    <a:lumOff val="35000"/>
                  </a:schemeClr>
                </a:solidFill>
                <a:latin typeface="+mn-lt"/>
                <a:cs typeface="Tahoma"/>
              </a:rPr>
              <a:t>Web scraping is an automated technique used to extract large amounts of data from websites. It involves sending HTTP requests to a website, retrieving the HTML content, and parsing it to extract the desired information.</a:t>
            </a:r>
            <a:endParaRPr lang="en-US" sz="3150" dirty="0">
              <a:solidFill>
                <a:schemeClr val="tx1">
                  <a:lumMod val="65000"/>
                  <a:lumOff val="35000"/>
                </a:schemeClr>
              </a:solidFill>
              <a:latin typeface="+mn-lt"/>
              <a:cs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934702"/>
            <a:ext cx="9148445" cy="352425"/>
          </a:xfrm>
          <a:custGeom>
            <a:avLst/>
            <a:gdLst/>
            <a:ahLst/>
            <a:cxnLst/>
            <a:rect l="l" t="t" r="r" b="b"/>
            <a:pathLst>
              <a:path w="9148445" h="352425">
                <a:moveTo>
                  <a:pt x="9147872" y="0"/>
                </a:moveTo>
                <a:lnTo>
                  <a:pt x="0" y="0"/>
                </a:lnTo>
                <a:lnTo>
                  <a:pt x="0" y="352295"/>
                </a:lnTo>
                <a:lnTo>
                  <a:pt x="9147872" y="352295"/>
                </a:lnTo>
                <a:lnTo>
                  <a:pt x="9147872" y="0"/>
                </a:lnTo>
                <a:close/>
              </a:path>
            </a:pathLst>
          </a:custGeom>
          <a:solidFill>
            <a:srgbClr val="DB7563"/>
          </a:solidFill>
        </p:spPr>
        <p:txBody>
          <a:bodyPr wrap="square" lIns="0" tIns="0" rIns="0" bIns="0" rtlCol="0"/>
          <a:lstStyle/>
          <a:p>
            <a:endParaRPr/>
          </a:p>
        </p:txBody>
      </p:sp>
      <p:sp>
        <p:nvSpPr>
          <p:cNvPr id="11" name="object 11"/>
          <p:cNvSpPr txBox="1">
            <a:spLocks noGrp="1"/>
          </p:cNvSpPr>
          <p:nvPr>
            <p:ph type="title"/>
          </p:nvPr>
        </p:nvSpPr>
        <p:spPr>
          <a:xfrm>
            <a:off x="869102" y="1519521"/>
            <a:ext cx="16558686" cy="823944"/>
          </a:xfrm>
          <a:prstGeom prst="rect">
            <a:avLst/>
          </a:prstGeom>
        </p:spPr>
        <p:txBody>
          <a:bodyPr vert="horz" wrap="square" lIns="0" tIns="15875" rIns="0" bIns="0" rtlCol="0">
            <a:spAutoFit/>
          </a:bodyPr>
          <a:lstStyle/>
          <a:p>
            <a:pPr marL="12700">
              <a:spcBef>
                <a:spcPts val="100"/>
              </a:spcBef>
            </a:pPr>
            <a:r>
              <a:rPr lang="en-US" sz="5250" spc="555" dirty="0">
                <a:solidFill>
                  <a:srgbClr val="B75442"/>
                </a:solidFill>
              </a:rPr>
              <a:t>HOW WEB </a:t>
            </a:r>
            <a:r>
              <a:rPr lang="en-US" sz="5250" spc="555" dirty="0" smtClean="0">
                <a:solidFill>
                  <a:srgbClr val="B75442"/>
                </a:solidFill>
              </a:rPr>
              <a:t>SCRAPING </a:t>
            </a:r>
            <a:r>
              <a:rPr lang="en-US" sz="5250" spc="555" dirty="0">
                <a:solidFill>
                  <a:srgbClr val="B75442"/>
                </a:solidFill>
              </a:rPr>
              <a:t>WORKS </a:t>
            </a:r>
          </a:p>
        </p:txBody>
      </p:sp>
      <p:sp>
        <p:nvSpPr>
          <p:cNvPr id="14" name="object 7"/>
          <p:cNvSpPr/>
          <p:nvPr/>
        </p:nvSpPr>
        <p:spPr>
          <a:xfrm>
            <a:off x="0" y="0"/>
            <a:ext cx="347345" cy="3810000"/>
          </a:xfrm>
          <a:custGeom>
            <a:avLst/>
            <a:gdLst/>
            <a:ahLst/>
            <a:cxnLst/>
            <a:rect l="l" t="t" r="r" b="b"/>
            <a:pathLst>
              <a:path w="347345" h="3810000">
                <a:moveTo>
                  <a:pt x="0" y="3809707"/>
                </a:moveTo>
                <a:lnTo>
                  <a:pt x="346774" y="3809707"/>
                </a:lnTo>
                <a:lnTo>
                  <a:pt x="346774" y="0"/>
                </a:lnTo>
                <a:lnTo>
                  <a:pt x="0" y="0"/>
                </a:lnTo>
                <a:lnTo>
                  <a:pt x="0" y="3809707"/>
                </a:lnTo>
                <a:close/>
              </a:path>
            </a:pathLst>
          </a:custGeom>
          <a:solidFill>
            <a:srgbClr val="DB7563"/>
          </a:solidFill>
        </p:spPr>
        <p:txBody>
          <a:bodyPr wrap="square" lIns="0" tIns="0" rIns="0" bIns="0" rtlCol="0"/>
          <a:lstStyle/>
          <a:p>
            <a:endParaRPr/>
          </a:p>
        </p:txBody>
      </p:sp>
      <p:pic>
        <p:nvPicPr>
          <p:cNvPr id="3076" name="Picture 4" descr="https://www.webharvy.com/images/web%20scrap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9499" y="3397249"/>
            <a:ext cx="9752451" cy="5108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175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692150" y="1089071"/>
            <a:ext cx="16558686" cy="1631857"/>
          </a:xfrm>
          <a:prstGeom prst="rect">
            <a:avLst/>
          </a:prstGeom>
        </p:spPr>
        <p:txBody>
          <a:bodyPr vert="horz" wrap="square" lIns="0" tIns="15875" rIns="0" bIns="0" rtlCol="0">
            <a:spAutoFit/>
          </a:bodyPr>
          <a:lstStyle/>
          <a:p>
            <a:pPr marL="12700">
              <a:spcBef>
                <a:spcPts val="100"/>
              </a:spcBef>
            </a:pPr>
            <a:r>
              <a:rPr lang="en-US" sz="5250" spc="555" dirty="0">
                <a:solidFill>
                  <a:srgbClr val="B75442"/>
                </a:solidFill>
              </a:rPr>
              <a:t>COMPONENT OF </a:t>
            </a:r>
            <a:r>
              <a:rPr lang="en-US" sz="5250" spc="555" dirty="0" smtClean="0">
                <a:solidFill>
                  <a:srgbClr val="B75442"/>
                </a:solidFill>
              </a:rPr>
              <a:t/>
            </a:r>
            <a:br>
              <a:rPr lang="en-US" sz="5250" spc="555" dirty="0" smtClean="0">
                <a:solidFill>
                  <a:srgbClr val="B75442"/>
                </a:solidFill>
              </a:rPr>
            </a:br>
            <a:r>
              <a:rPr lang="en-US" sz="5250" spc="555" dirty="0" smtClean="0">
                <a:solidFill>
                  <a:srgbClr val="B75442"/>
                </a:solidFill>
              </a:rPr>
              <a:t>WEB </a:t>
            </a:r>
            <a:r>
              <a:rPr lang="en-US" sz="5250" spc="555" dirty="0">
                <a:solidFill>
                  <a:srgbClr val="B75442"/>
                </a:solidFill>
              </a:rPr>
              <a:t>SCRAPING</a:t>
            </a:r>
          </a:p>
        </p:txBody>
      </p:sp>
      <p:sp>
        <p:nvSpPr>
          <p:cNvPr id="14" name="object 7"/>
          <p:cNvSpPr/>
          <p:nvPr/>
        </p:nvSpPr>
        <p:spPr>
          <a:xfrm>
            <a:off x="0" y="0"/>
            <a:ext cx="347345" cy="3810000"/>
          </a:xfrm>
          <a:custGeom>
            <a:avLst/>
            <a:gdLst/>
            <a:ahLst/>
            <a:cxnLst/>
            <a:rect l="l" t="t" r="r" b="b"/>
            <a:pathLst>
              <a:path w="347345" h="3810000">
                <a:moveTo>
                  <a:pt x="0" y="3809707"/>
                </a:moveTo>
                <a:lnTo>
                  <a:pt x="346774" y="3809707"/>
                </a:lnTo>
                <a:lnTo>
                  <a:pt x="346774" y="0"/>
                </a:lnTo>
                <a:lnTo>
                  <a:pt x="0" y="0"/>
                </a:lnTo>
                <a:lnTo>
                  <a:pt x="0" y="3809707"/>
                </a:lnTo>
                <a:close/>
              </a:path>
            </a:pathLst>
          </a:custGeom>
          <a:solidFill>
            <a:srgbClr val="DB7563"/>
          </a:solidFill>
        </p:spPr>
        <p:txBody>
          <a:bodyPr wrap="square" lIns="0" tIns="0" rIns="0" bIns="0" rtlCol="0"/>
          <a:lstStyle/>
          <a:p>
            <a:endParaRPr/>
          </a:p>
        </p:txBody>
      </p:sp>
      <p:sp>
        <p:nvSpPr>
          <p:cNvPr id="6" name="object 2"/>
          <p:cNvSpPr/>
          <p:nvPr/>
        </p:nvSpPr>
        <p:spPr>
          <a:xfrm>
            <a:off x="17932527" y="5157497"/>
            <a:ext cx="352425" cy="5124450"/>
          </a:xfrm>
          <a:custGeom>
            <a:avLst/>
            <a:gdLst/>
            <a:ahLst/>
            <a:cxnLst/>
            <a:rect l="l" t="t" r="r" b="b"/>
            <a:pathLst>
              <a:path w="352425" h="5124450">
                <a:moveTo>
                  <a:pt x="352425" y="0"/>
                </a:moveTo>
                <a:lnTo>
                  <a:pt x="0" y="0"/>
                </a:lnTo>
                <a:lnTo>
                  <a:pt x="0" y="5124450"/>
                </a:lnTo>
                <a:lnTo>
                  <a:pt x="352425" y="5124450"/>
                </a:lnTo>
                <a:lnTo>
                  <a:pt x="352425" y="0"/>
                </a:lnTo>
                <a:close/>
              </a:path>
            </a:pathLst>
          </a:custGeom>
          <a:solidFill>
            <a:srgbClr val="DB7563"/>
          </a:solidFill>
        </p:spPr>
        <p:txBody>
          <a:bodyPr wrap="square" lIns="0" tIns="0" rIns="0" bIns="0" rtlCol="0"/>
          <a:lstStyle/>
          <a:p>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6350" y="2863850"/>
            <a:ext cx="10058400" cy="6399407"/>
          </a:xfrm>
          <a:prstGeom prst="rect">
            <a:avLst/>
          </a:prstGeom>
        </p:spPr>
      </p:pic>
    </p:spTree>
    <p:extLst>
      <p:ext uri="{BB962C8B-B14F-4D97-AF65-F5344CB8AC3E}">
        <p14:creationId xmlns:p14="http://schemas.microsoft.com/office/powerpoint/2010/main" val="2964571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692150" y="1187450"/>
            <a:ext cx="16558686" cy="1631857"/>
          </a:xfrm>
          <a:prstGeom prst="rect">
            <a:avLst/>
          </a:prstGeom>
        </p:spPr>
        <p:txBody>
          <a:bodyPr vert="horz" wrap="square" lIns="0" tIns="15875" rIns="0" bIns="0" rtlCol="0">
            <a:spAutoFit/>
          </a:bodyPr>
          <a:lstStyle/>
          <a:p>
            <a:pPr marL="12700">
              <a:spcBef>
                <a:spcPts val="100"/>
              </a:spcBef>
            </a:pPr>
            <a:r>
              <a:rPr lang="en-US" sz="5250" spc="555" dirty="0">
                <a:solidFill>
                  <a:srgbClr val="B75442"/>
                </a:solidFill>
              </a:rPr>
              <a:t>COMPONENT OF </a:t>
            </a:r>
            <a:r>
              <a:rPr lang="en-US" sz="5250" spc="555" dirty="0" smtClean="0">
                <a:solidFill>
                  <a:srgbClr val="B75442"/>
                </a:solidFill>
              </a:rPr>
              <a:t/>
            </a:r>
            <a:br>
              <a:rPr lang="en-US" sz="5250" spc="555" dirty="0" smtClean="0">
                <a:solidFill>
                  <a:srgbClr val="B75442"/>
                </a:solidFill>
              </a:rPr>
            </a:br>
            <a:r>
              <a:rPr lang="en-US" sz="5250" spc="555" dirty="0" smtClean="0">
                <a:solidFill>
                  <a:srgbClr val="B75442"/>
                </a:solidFill>
              </a:rPr>
              <a:t>WEB SCRAPING</a:t>
            </a:r>
            <a:endParaRPr lang="en-US" sz="5250" spc="555" dirty="0">
              <a:solidFill>
                <a:srgbClr val="B75442"/>
              </a:solidFill>
            </a:endParaRPr>
          </a:p>
        </p:txBody>
      </p:sp>
      <p:sp>
        <p:nvSpPr>
          <p:cNvPr id="14" name="object 7"/>
          <p:cNvSpPr/>
          <p:nvPr/>
        </p:nvSpPr>
        <p:spPr>
          <a:xfrm>
            <a:off x="0" y="0"/>
            <a:ext cx="347345" cy="3810000"/>
          </a:xfrm>
          <a:custGeom>
            <a:avLst/>
            <a:gdLst/>
            <a:ahLst/>
            <a:cxnLst/>
            <a:rect l="l" t="t" r="r" b="b"/>
            <a:pathLst>
              <a:path w="347345" h="3810000">
                <a:moveTo>
                  <a:pt x="0" y="3809707"/>
                </a:moveTo>
                <a:lnTo>
                  <a:pt x="346774" y="3809707"/>
                </a:lnTo>
                <a:lnTo>
                  <a:pt x="346774" y="0"/>
                </a:lnTo>
                <a:lnTo>
                  <a:pt x="0" y="0"/>
                </a:lnTo>
                <a:lnTo>
                  <a:pt x="0" y="3809707"/>
                </a:lnTo>
                <a:close/>
              </a:path>
            </a:pathLst>
          </a:custGeom>
          <a:solidFill>
            <a:srgbClr val="DB7563"/>
          </a:solidFill>
        </p:spPr>
        <p:txBody>
          <a:bodyPr wrap="square" lIns="0" tIns="0" rIns="0" bIns="0" rtlCol="0"/>
          <a:lstStyle/>
          <a:p>
            <a:endParaRPr/>
          </a:p>
        </p:txBody>
      </p:sp>
      <p:sp>
        <p:nvSpPr>
          <p:cNvPr id="6" name="object 2"/>
          <p:cNvSpPr/>
          <p:nvPr/>
        </p:nvSpPr>
        <p:spPr>
          <a:xfrm>
            <a:off x="17932527" y="5157497"/>
            <a:ext cx="352425" cy="5124450"/>
          </a:xfrm>
          <a:custGeom>
            <a:avLst/>
            <a:gdLst/>
            <a:ahLst/>
            <a:cxnLst/>
            <a:rect l="l" t="t" r="r" b="b"/>
            <a:pathLst>
              <a:path w="352425" h="5124450">
                <a:moveTo>
                  <a:pt x="352425" y="0"/>
                </a:moveTo>
                <a:lnTo>
                  <a:pt x="0" y="0"/>
                </a:lnTo>
                <a:lnTo>
                  <a:pt x="0" y="5124450"/>
                </a:lnTo>
                <a:lnTo>
                  <a:pt x="352425" y="5124450"/>
                </a:lnTo>
                <a:lnTo>
                  <a:pt x="352425" y="0"/>
                </a:lnTo>
                <a:close/>
              </a:path>
            </a:pathLst>
          </a:custGeom>
          <a:solidFill>
            <a:srgbClr val="DB7563"/>
          </a:solidFill>
        </p:spPr>
        <p:txBody>
          <a:bodyPr wrap="square" lIns="0" tIns="0" rIns="0" bIns="0" rtlCol="0"/>
          <a:lstStyle/>
          <a:p>
            <a:endParaRPr/>
          </a:p>
        </p:txBody>
      </p:sp>
      <p:pic>
        <p:nvPicPr>
          <p:cNvPr id="4100" name="Picture 4" descr="Using CSS Selectors for Web Scraping | ScrapingB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4411" y="3625850"/>
            <a:ext cx="11191875" cy="5153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505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B75442"/>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275</TotalTime>
  <Words>584</Words>
  <Application>Microsoft Office PowerPoint</Application>
  <PresentationFormat>Custom</PresentationFormat>
  <Paragraphs>53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Tahoma</vt:lpstr>
      <vt:lpstr>Trebuchet MS</vt:lpstr>
      <vt:lpstr>Verdana</vt:lpstr>
      <vt:lpstr>Office Theme</vt:lpstr>
      <vt:lpstr>PowerPoint Presentation</vt:lpstr>
      <vt:lpstr>Presented By</vt:lpstr>
      <vt:lpstr>INTRODUCTION TO WEB SCRAPING</vt:lpstr>
      <vt:lpstr>Objectives</vt:lpstr>
      <vt:lpstr>WHAT IS STREAMLIT?</vt:lpstr>
      <vt:lpstr>UNDERSTANDING OF WEB SCRAPING</vt:lpstr>
      <vt:lpstr>HOW WEB SCRAPING WORKS </vt:lpstr>
      <vt:lpstr>COMPONENT OF  WEB SCRAPING</vt:lpstr>
      <vt:lpstr>COMPONENT OF  WEB SCRAPING</vt:lpstr>
      <vt:lpstr>             TE            TECHNOLOGIES USED </vt:lpstr>
      <vt:lpstr>SETTING UP YOUR ENVIRONMENT</vt:lpstr>
      <vt:lpstr>CREATING A BASIC  STREAMLIT APP</vt:lpstr>
      <vt:lpstr>RESULTS:DISPLAYING EXTRACTED DATA</vt:lpstr>
      <vt:lpstr>BEST PRACTICES FOR WEB SCRAPING</vt:lpstr>
      <vt:lpstr>COMMON CHALLENGES</vt:lpstr>
      <vt:lpstr>CONCLUSION</vt:lpstr>
      <vt:lpstr>References  and Ressources</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farhan</cp:lastModifiedBy>
  <cp:revision>20</cp:revision>
  <dcterms:created xsi:type="dcterms:W3CDTF">2024-08-20T10:34:24Z</dcterms:created>
  <dcterms:modified xsi:type="dcterms:W3CDTF">2024-08-20T15:14:38Z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2024-08-20T00:00:00Z</vt:filetime>
  </property>
  <property fmtid="{D5CDD505-2E9C-101B-9397-08002B2CF9AE}" pid="3" name="Creator">
    <vt:lpwstr>Chromium</vt:lpwstr>
  </property>
  <property fmtid="{D5CDD505-2E9C-101B-9397-08002B2CF9AE}" pid="4" name="LastSaved">
    <vt:filetime>2024-08-20T00:00:00Z</vt:filetime>
  </property>
  <property fmtid="{D5CDD505-2E9C-101B-9397-08002B2CF9AE}" pid="5" name="Producer">
    <vt:lpwstr>GPL Ghostscript 10.02.0</vt:lpwstr>
  </property>
</Properties>
</file>