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28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101" d="100"/>
          <a:sy n="101" d="100"/>
        </p:scale>
        <p:origin x="189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축산악취 관제 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ICT 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2020254020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 건 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46266" y="1157029"/>
            <a:ext cx="8202198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축산농가에서 발생되는 악취로 인한 민원발생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유해가스를 센서로 수집하여 악취저감 대책을 수립하기 위함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센서의 정확도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가스센서의 정확도 </a:t>
            </a:r>
            <a:r>
              <a:rPr lang="ko-KR" altLang="en-US" sz="1600">
                <a:latin typeface="+mn-ea"/>
              </a:rPr>
              <a:t>및 수집방식의 </a:t>
            </a:r>
            <a:r>
              <a:rPr lang="ko-KR" altLang="en-US" sz="1600" dirty="0">
                <a:latin typeface="+mn-ea"/>
              </a:rPr>
              <a:t>문제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</a:t>
            </a:r>
            <a:r>
              <a:rPr lang="ko-KR" altLang="en-US" sz="1600" dirty="0">
                <a:latin typeface="+mn-ea"/>
              </a:rPr>
              <a:t>정보의 시각화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수집된 데이터를 농가 및 관공서에서 효율적으로 확인하기 어려움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19C83F-A2DA-4D87-A539-B5E58B16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8"/>
          <a:stretch/>
        </p:blipFill>
        <p:spPr>
          <a:xfrm>
            <a:off x="1665010" y="3365770"/>
            <a:ext cx="5466339" cy="31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67544" y="1301045"/>
            <a:ext cx="8094184" cy="21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 </a:t>
            </a:r>
            <a:r>
              <a:rPr lang="ko-KR" altLang="en-US" sz="1600" dirty="0">
                <a:latin typeface="+mn-ea"/>
              </a:rPr>
              <a:t>무선통신으로 수집된 데이터를 사용자 용이한 시각화 시스템 구축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악취데이터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시간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온도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습도 시각화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데이터의 분석 리포트 작성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연관성 및 분류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키오스크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터치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장비 사용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DDB6BF-9540-4CC9-A0A2-8C2068AB8DC3}"/>
              </a:ext>
            </a:extLst>
          </p:cNvPr>
          <p:cNvGrpSpPr/>
          <p:nvPr/>
        </p:nvGrpSpPr>
        <p:grpSpPr>
          <a:xfrm>
            <a:off x="1032326" y="3861048"/>
            <a:ext cx="6988308" cy="2254068"/>
            <a:chOff x="159196" y="2954130"/>
            <a:chExt cx="9613275" cy="32614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B724366-DA4A-4DBB-A76A-113EB431052E}"/>
                </a:ext>
              </a:extLst>
            </p:cNvPr>
            <p:cNvGrpSpPr/>
            <p:nvPr/>
          </p:nvGrpSpPr>
          <p:grpSpPr>
            <a:xfrm>
              <a:off x="159196" y="2954130"/>
              <a:ext cx="9613275" cy="3261425"/>
              <a:chOff x="197050" y="3113521"/>
              <a:chExt cx="9613275" cy="326142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BDED53A-38EC-4158-A1E1-114B44242618}"/>
                  </a:ext>
                </a:extLst>
              </p:cNvPr>
              <p:cNvGrpSpPr/>
              <p:nvPr/>
            </p:nvGrpSpPr>
            <p:grpSpPr>
              <a:xfrm>
                <a:off x="4102632" y="3887298"/>
                <a:ext cx="1700735" cy="1700735"/>
                <a:chOff x="3943241" y="3887298"/>
                <a:chExt cx="1700735" cy="1700735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DB38079E-6C18-49C6-8A5F-38A5168AE082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86FE2BF3-0CB4-42C6-B912-8D3FC680357F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4351A2AE-54F3-4132-85AF-14D5BB8B7E03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54" name="그래픽 53" descr="컴퓨터">
                  <a:extLst>
                    <a:ext uri="{FF2B5EF4-FFF2-40B4-BE49-F238E27FC236}">
                      <a16:creationId xmlns:a16="http://schemas.microsoft.com/office/drawing/2014/main" id="{E6C83E32-BCD2-42FF-9C62-24934C10E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408" y="428709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9B65BC-75B2-4C36-94EB-7016D40A724D}"/>
                  </a:ext>
                </a:extLst>
              </p:cNvPr>
              <p:cNvSpPr txBox="1"/>
              <p:nvPr/>
            </p:nvSpPr>
            <p:spPr>
              <a:xfrm>
                <a:off x="4207153" y="5654897"/>
                <a:ext cx="1574902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+mn-ea"/>
                  </a:rPr>
                  <a:t>관제</a:t>
                </a:r>
                <a:r>
                  <a:rPr lang="en-US" altLang="ko-KR" sz="1400" b="1" dirty="0">
                    <a:latin typeface="+mn-ea"/>
                  </a:rPr>
                  <a:t> </a:t>
                </a:r>
                <a:r>
                  <a:rPr lang="ko-KR" altLang="en-US" sz="1400" b="1" dirty="0">
                    <a:latin typeface="+mn-ea"/>
                  </a:rPr>
                  <a:t>시스템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E63361-B179-4D0C-9268-1170BB7E6E0D}"/>
                  </a:ext>
                </a:extLst>
              </p:cNvPr>
              <p:cNvGrpSpPr/>
              <p:nvPr/>
            </p:nvGrpSpPr>
            <p:grpSpPr>
              <a:xfrm>
                <a:off x="6789620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004FEA71-A9D7-48AF-B36D-8013BAA3E09E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1814"/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5677A9A-4364-42BC-AB96-6C661DFE0FB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AAC3692-C159-4C56-87DD-1B8B3C02467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3D1ECED-9832-439D-B507-D19B9FEF9692}"/>
                  </a:ext>
                </a:extLst>
              </p:cNvPr>
              <p:cNvGrpSpPr/>
              <p:nvPr/>
            </p:nvGrpSpPr>
            <p:grpSpPr>
              <a:xfrm>
                <a:off x="6789620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31E5DAD2-CBD3-41B9-A3D7-39AE514F27A7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8F236777-33EA-4BD4-999F-6ED4D66978D3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4280925-8FA0-435D-A63F-A72FD8B2F14A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1DD9EE1-F697-4143-B2C7-EBF72DB79C9C}"/>
                  </a:ext>
                </a:extLst>
              </p:cNvPr>
              <p:cNvGrpSpPr/>
              <p:nvPr/>
            </p:nvGrpSpPr>
            <p:grpSpPr>
              <a:xfrm>
                <a:off x="1739447" y="3113521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AE53D073-9B16-4D0C-BD75-040A0D54D405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  <a:solidFill>
                  <a:srgbClr val="FF5F40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6D51A56-7E87-4CA7-8F29-F5B872F7274C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1C3DA459-F3B5-4BAC-BF4A-F53B07C6A566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201B756-6DB1-4654-993D-0A1B23E26673}"/>
                  </a:ext>
                </a:extLst>
              </p:cNvPr>
              <p:cNvGrpSpPr/>
              <p:nvPr/>
            </p:nvGrpSpPr>
            <p:grpSpPr>
              <a:xfrm>
                <a:off x="1739447" y="4969380"/>
                <a:ext cx="1405566" cy="1405566"/>
                <a:chOff x="3943241" y="3887298"/>
                <a:chExt cx="1700735" cy="1700735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ED973894-E77A-4DE2-B83C-CF8BF2413D91}"/>
                    </a:ext>
                  </a:extLst>
                </p:cNvPr>
                <p:cNvSpPr/>
                <p:nvPr/>
              </p:nvSpPr>
              <p:spPr>
                <a:xfrm>
                  <a:off x="3943241" y="3887298"/>
                  <a:ext cx="1700735" cy="170073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BB60CF9-8B67-4F4D-81BC-1C688F8A800D}"/>
                    </a:ext>
                  </a:extLst>
                </p:cNvPr>
                <p:cNvSpPr/>
                <p:nvPr/>
              </p:nvSpPr>
              <p:spPr>
                <a:xfrm>
                  <a:off x="4031604" y="3975661"/>
                  <a:ext cx="1524008" cy="1524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21DCCE8-7273-4BD5-8D76-4F732CDF5D8D}"/>
                    </a:ext>
                  </a:extLst>
                </p:cNvPr>
                <p:cNvSpPr/>
                <p:nvPr/>
              </p:nvSpPr>
              <p:spPr>
                <a:xfrm>
                  <a:off x="4100877" y="4051568"/>
                  <a:ext cx="1385462" cy="138546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0000FF"/>
                    </a:solidFill>
                  </a:endParaRPr>
                </a:p>
              </p:txBody>
            </p:sp>
          </p:grpSp>
          <p:pic>
            <p:nvPicPr>
              <p:cNvPr id="31" name="그래픽 30" descr="웹 디자인">
                <a:extLst>
                  <a:ext uri="{FF2B5EF4-FFF2-40B4-BE49-F238E27FC236}">
                    <a16:creationId xmlns:a16="http://schemas.microsoft.com/office/drawing/2014/main" id="{80D8DB35-9365-4D6D-96AD-8701445A0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0765" y="521496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그래픽 31" descr="클라우드 동기화">
                <a:extLst>
                  <a:ext uri="{FF2B5EF4-FFF2-40B4-BE49-F238E27FC236}">
                    <a16:creationId xmlns:a16="http://schemas.microsoft.com/office/drawing/2014/main" id="{71C8463B-9FDF-4D74-BFB8-BE9F926BE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35202" y="33645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그래픽 32" descr="머리 안의 뇌">
                <a:extLst>
                  <a:ext uri="{FF2B5EF4-FFF2-40B4-BE49-F238E27FC236}">
                    <a16:creationId xmlns:a16="http://schemas.microsoft.com/office/drawing/2014/main" id="{74C524B2-8EE0-4798-8009-7F37BFFAE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92009" y="33574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그래픽 33" descr="순서도">
                <a:extLst>
                  <a:ext uri="{FF2B5EF4-FFF2-40B4-BE49-F238E27FC236}">
                    <a16:creationId xmlns:a16="http://schemas.microsoft.com/office/drawing/2014/main" id="{9B4A5477-0803-4124-9FDE-C6CE497B3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035202" y="52149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790F3-033B-46EB-A554-9BA9C5E56754}"/>
                  </a:ext>
                </a:extLst>
              </p:cNvPr>
              <p:cNvSpPr txBox="1"/>
              <p:nvPr/>
            </p:nvSpPr>
            <p:spPr>
              <a:xfrm>
                <a:off x="390888" y="3606243"/>
                <a:ext cx="994953" cy="757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데이터</a:t>
                </a:r>
                <a:endParaRPr lang="en-US" altLang="ko-KR" sz="1400" b="1" dirty="0">
                  <a:latin typeface="+mn-ea"/>
                </a:endParaRPr>
              </a:p>
              <a:p>
                <a:pPr algn="ctr"/>
                <a:r>
                  <a:rPr lang="ko-KR" altLang="en-US" sz="1400" b="1" dirty="0">
                    <a:latin typeface="+mn-ea"/>
                  </a:rPr>
                  <a:t>분석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83811B-2797-41DF-BC36-E52B6241F12E}"/>
                  </a:ext>
                </a:extLst>
              </p:cNvPr>
              <p:cNvSpPr txBox="1"/>
              <p:nvPr/>
            </p:nvSpPr>
            <p:spPr>
              <a:xfrm>
                <a:off x="197050" y="5348995"/>
                <a:ext cx="1488903" cy="757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+mn-ea"/>
                  </a:rPr>
                  <a:t>사용자</a:t>
                </a:r>
                <a:br>
                  <a:rPr lang="en-US" altLang="ko-KR" sz="1400" b="1" dirty="0">
                    <a:latin typeface="+mn-ea"/>
                  </a:rPr>
                </a:br>
                <a:r>
                  <a:rPr lang="ko-KR" altLang="en-US" sz="1400" b="1" dirty="0">
                    <a:latin typeface="+mn-ea"/>
                  </a:rPr>
                  <a:t>인터페이스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696768-85D9-4E51-9CB4-E85C22C78CCE}"/>
                  </a:ext>
                </a:extLst>
              </p:cNvPr>
              <p:cNvSpPr txBox="1"/>
              <p:nvPr/>
            </p:nvSpPr>
            <p:spPr>
              <a:xfrm>
                <a:off x="8321422" y="3630483"/>
                <a:ext cx="1488903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+mn-ea"/>
                  </a:rPr>
                  <a:t>데이터서버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D5FDBE-FA05-451C-A731-C1A9355E5922}"/>
                  </a:ext>
                </a:extLst>
              </p:cNvPr>
              <p:cNvSpPr txBox="1"/>
              <p:nvPr/>
            </p:nvSpPr>
            <p:spPr>
              <a:xfrm>
                <a:off x="8348474" y="5487495"/>
                <a:ext cx="1241927" cy="44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latin typeface="+mn-ea"/>
                  </a:rPr>
                  <a:t>무선통신</a:t>
                </a: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BE19F25-8EF2-4FAC-9AA2-A243D9220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3816270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231D85D-1445-47F7-984F-91338072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744" y="381300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0D63E8-B1BE-4ADE-ABED-8A1083DE6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786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7B83DFC-D66C-4D68-91B8-98850811B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804" y="4964236"/>
              <a:ext cx="928449" cy="37604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37631"/>
              </p:ext>
            </p:extLst>
          </p:nvPr>
        </p:nvGraphicFramePr>
        <p:xfrm>
          <a:off x="200302" y="1679029"/>
          <a:ext cx="8743395" cy="3760738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프로그램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 테스트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환경데이터 시각화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생산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시제품 최종 테스트 및 발표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6285</TotalTime>
  <Words>177</Words>
  <Application>Microsoft Office PowerPoint</Application>
  <PresentationFormat>화면 슬라이드 쇼(4:3)</PresentationFormat>
  <Paragraphs>62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안 건호</cp:lastModifiedBy>
  <cp:revision>368</cp:revision>
  <cp:lastPrinted>2019-09-16T00:28:29Z</cp:lastPrinted>
  <dcterms:created xsi:type="dcterms:W3CDTF">2017-03-29T07:13:25Z</dcterms:created>
  <dcterms:modified xsi:type="dcterms:W3CDTF">2021-09-09T10:47:24Z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