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9C0E7-5740-4357-AE0C-0F6DABB12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D8986B-0010-4D70-9F87-002C54AA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1A68C-3BEB-4EF1-A1BE-B1452DAB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8D6B2-AF3F-4FA5-A60C-B8FB94D8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EBEF6-6790-4D30-805D-075DEE1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7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DBC75-5B13-418D-9891-7B43D346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79DA0-8272-4172-89C6-03557FFA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15EE4-B085-40DD-AA21-10F33FB0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EDDE7-73A8-41AA-A1CF-C9751DA2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0CFD0-164F-4505-B9B2-7D916399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4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A14C4-5EE7-43C8-981D-2D4F3C7CF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70F4D-D676-4CFE-87FB-DC445CC2F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9A410-43C8-4EC8-BFE5-4D87DB71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CF0C9-ACDF-425F-8D94-CE41AB2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684DF-88BE-4B1F-A17C-57BB663B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42D9F-1DCC-4F6A-80A0-A68B7763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309E2-C558-48C5-9A20-7A3C2DBB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0ED75-BD08-4C32-8E0B-840011DA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0FE2A-63B4-491D-B2DE-B0244AB1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457B6-FDD8-4F1A-BBBA-D6DEC316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756C-BCB5-4169-90B7-3382DF0E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31880-1243-44A9-ACCA-EBB7045A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AC214-486A-46CF-ADD6-CD1DDFF9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3C3C1-FC0A-4464-8B71-3691B177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86D6E-D975-4E55-B8DA-5B9ED4AE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5A5CE-5D01-41C6-8C25-884045FD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AE891-6EF9-41FC-B3B4-DDEB97CB1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09C1-7ABB-416E-AEF1-B6945D13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3E659-703E-48C1-B47C-5DEED9BC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7C-68DD-41F9-8E6F-FF6C04B7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71D639-9681-4E97-8014-C9EC40FB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1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E7E9F-4B0B-46E6-AD2E-E90F3366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1254E3-0D72-4314-AA87-CE06E9D4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C9772-9CD8-4B53-8799-F2BE127A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5C4617-4E0C-4580-824B-86D304627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78A023-FD23-476A-86F5-BA4F8AB60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E4D3B-8D28-4FEA-AB4D-327358AF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91D48E-F0C7-4602-A098-689B9E6C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B71535-D8BF-42CA-90BE-01293887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5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E6BB6-CEE5-46AA-9734-BAD51347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ECA36-5295-42BC-990E-AECFC7D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B36724-D76C-4A1D-89E9-715B6181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07C10-2045-4909-984B-47A25B08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2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FC9A37-E952-4848-969B-956C548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BE15F5-70C9-4B4A-8B2C-2B085D54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34DA5-C63D-4DE9-BDB4-2317A76C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9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8CF4B-25F9-4BAB-9946-229883BD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AC56C-F59D-4674-81BC-9693F4B9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3B42D-291C-4593-A1D8-AC0B1E87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3EF58-4775-4BA7-813A-89A22F11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09DBE-CCC9-4BFC-A3C9-13A90EBC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FBF78B-E5F2-4B13-A82C-5CC36F8B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7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E37E6-81D2-4E52-8790-D748D547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1F570-B740-4C42-AEB6-875D2BFE6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A2A0F-3310-4A2D-9D58-43D48FDF4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43EA9-D925-4EE1-B7FC-4A8FCD39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A5B5-2411-4479-8755-D039E3F0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57C13-518A-4CDD-9180-6E9E649C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4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46EAAC-8A21-4E99-BCFB-CEE57F4B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C9B58-581E-4DE8-AF7E-4F38E912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08AC6-3D88-4F6B-B977-62DE4195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CE040-49D5-4504-B516-F49254F8F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E2909-B517-4B70-9308-C5B4CCD0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5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58776-F907-41B7-A845-DE2FECABEC8E}"/>
              </a:ext>
            </a:extLst>
          </p:cNvPr>
          <p:cNvSpPr txBox="1"/>
          <p:nvPr/>
        </p:nvSpPr>
        <p:spPr>
          <a:xfrm>
            <a:off x="3263317" y="1988191"/>
            <a:ext cx="5248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산업 빅데이터 분석 실제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E3EBE-30AE-4C5C-91AC-171860F82D92}"/>
              </a:ext>
            </a:extLst>
          </p:cNvPr>
          <p:cNvSpPr txBox="1"/>
          <p:nvPr/>
        </p:nvSpPr>
        <p:spPr>
          <a:xfrm>
            <a:off x="5062089" y="5410899"/>
            <a:ext cx="143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산업인공지능학과</a:t>
            </a:r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202025420 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안건호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CF51B9-0C03-4B63-9806-9EB691D20F7B}"/>
              </a:ext>
            </a:extLst>
          </p:cNvPr>
          <p:cNvCxnSpPr/>
          <p:nvPr/>
        </p:nvCxnSpPr>
        <p:spPr>
          <a:xfrm flipH="1" flipV="1">
            <a:off x="947956" y="822121"/>
            <a:ext cx="2239861" cy="116607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07A981-0825-4080-B170-DE379AC1A700}"/>
              </a:ext>
            </a:extLst>
          </p:cNvPr>
          <p:cNvCxnSpPr/>
          <p:nvPr/>
        </p:nvCxnSpPr>
        <p:spPr>
          <a:xfrm flipH="1" flipV="1">
            <a:off x="8511870" y="2696077"/>
            <a:ext cx="2239861" cy="116607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D252BB-C255-41D6-9001-1E281C515F59}"/>
              </a:ext>
            </a:extLst>
          </p:cNvPr>
          <p:cNvSpPr txBox="1"/>
          <p:nvPr/>
        </p:nvSpPr>
        <p:spPr>
          <a:xfrm>
            <a:off x="5021117" y="3592286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최종발표</a:t>
            </a:r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2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0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FD23E-BF0F-4BAE-B5B5-EE3E0A34F33B}"/>
              </a:ext>
            </a:extLst>
          </p:cNvPr>
          <p:cNvGrpSpPr/>
          <p:nvPr/>
        </p:nvGrpSpPr>
        <p:grpSpPr>
          <a:xfrm>
            <a:off x="593393" y="-7"/>
            <a:ext cx="495177" cy="659362"/>
            <a:chOff x="714692" y="307910"/>
            <a:chExt cx="495177" cy="6593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5ED735-7476-44A5-9D13-032BB1AD53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8288B2C-DCCE-4857-AC10-20A5CF2FD0C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53E-8FEB-49DD-BFEB-4966489AAB29}"/>
              </a:ext>
            </a:extLst>
          </p:cNvPr>
          <p:cNvSpPr txBox="1"/>
          <p:nvPr/>
        </p:nvSpPr>
        <p:spPr>
          <a:xfrm>
            <a:off x="1223558" y="363883"/>
            <a:ext cx="340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분석의 목적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6FCF4-5AFA-44ED-8AAD-67F8EE759715}"/>
              </a:ext>
            </a:extLst>
          </p:cNvPr>
          <p:cNvSpPr txBox="1"/>
          <p:nvPr/>
        </p:nvSpPr>
        <p:spPr>
          <a:xfrm>
            <a:off x="1716838" y="2220688"/>
            <a:ext cx="3882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산업화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도시화로 인한 개발 가속화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C9A243-8D1E-4B43-891E-EBF87C44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542" y="1511898"/>
            <a:ext cx="2799182" cy="1897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F9101E-79BD-4A2E-90CC-ECB041ECE402}"/>
              </a:ext>
            </a:extLst>
          </p:cNvPr>
          <p:cNvSpPr txBox="1"/>
          <p:nvPr/>
        </p:nvSpPr>
        <p:spPr>
          <a:xfrm>
            <a:off x="1716838" y="2618013"/>
            <a:ext cx="4863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개발의 진행으로 인한 유해가스의 발생 증가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F5FB8-8A51-4A72-B1DE-EED67C065A7E}"/>
              </a:ext>
            </a:extLst>
          </p:cNvPr>
          <p:cNvSpPr txBox="1"/>
          <p:nvPr/>
        </p:nvSpPr>
        <p:spPr>
          <a:xfrm>
            <a:off x="1716838" y="3005578"/>
            <a:ext cx="3921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건강 및 환경에 대한 관심이 높아짐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BE030-DBCE-4185-A0C9-862F33FB9E46}"/>
              </a:ext>
            </a:extLst>
          </p:cNvPr>
          <p:cNvSpPr txBox="1"/>
          <p:nvPr/>
        </p:nvSpPr>
        <p:spPr>
          <a:xfrm>
            <a:off x="1522144" y="151189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개발의 가속화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58D72-C217-42C6-832F-67478A832BF6}"/>
              </a:ext>
            </a:extLst>
          </p:cNvPr>
          <p:cNvSpPr txBox="1"/>
          <p:nvPr/>
        </p:nvSpPr>
        <p:spPr>
          <a:xfrm>
            <a:off x="1750025" y="4499258"/>
            <a:ext cx="4863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개발이 진행이 되어 축산산업과의 거리 감소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24D49C-A11E-4E1E-9BAE-9E2187B5D68E}"/>
              </a:ext>
            </a:extLst>
          </p:cNvPr>
          <p:cNvSpPr txBox="1"/>
          <p:nvPr/>
        </p:nvSpPr>
        <p:spPr>
          <a:xfrm>
            <a:off x="1750025" y="4896583"/>
            <a:ext cx="462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유해가스로 인한 악취민원 발생 빈도 증가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EA62A-4F61-4ECC-AF24-17D87E14B400}"/>
              </a:ext>
            </a:extLst>
          </p:cNvPr>
          <p:cNvSpPr txBox="1"/>
          <p:nvPr/>
        </p:nvSpPr>
        <p:spPr>
          <a:xfrm>
            <a:off x="1750025" y="5284148"/>
            <a:ext cx="398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사회적인 축산업의 문제 제기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냄새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705221-7912-4F1B-9485-4FBB42C94B68}"/>
              </a:ext>
            </a:extLst>
          </p:cNvPr>
          <p:cNvSpPr txBox="1"/>
          <p:nvPr/>
        </p:nvSpPr>
        <p:spPr>
          <a:xfrm>
            <a:off x="1555331" y="3790468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축산산업의 문제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97A5745-C3A4-445C-BB98-09DC83CA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42" y="3816232"/>
            <a:ext cx="2834248" cy="1940414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FF5D0B-6FC4-4617-8590-365215520C36}"/>
              </a:ext>
            </a:extLst>
          </p:cNvPr>
          <p:cNvGrpSpPr/>
          <p:nvPr/>
        </p:nvGrpSpPr>
        <p:grpSpPr>
          <a:xfrm rot="10800000">
            <a:off x="11130764" y="6198638"/>
            <a:ext cx="495177" cy="659362"/>
            <a:chOff x="714692" y="307910"/>
            <a:chExt cx="495177" cy="65936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9FF06A9-26B6-453D-9003-2D9F58C32B68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AF5B33B-ACE6-4158-B437-0A23DE1B27DE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2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FD23E-BF0F-4BAE-B5B5-EE3E0A34F33B}"/>
              </a:ext>
            </a:extLst>
          </p:cNvPr>
          <p:cNvGrpSpPr/>
          <p:nvPr/>
        </p:nvGrpSpPr>
        <p:grpSpPr>
          <a:xfrm>
            <a:off x="593393" y="-7"/>
            <a:ext cx="495177" cy="659362"/>
            <a:chOff x="714692" y="307910"/>
            <a:chExt cx="495177" cy="6593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5ED735-7476-44A5-9D13-032BB1AD53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8288B2C-DCCE-4857-AC10-20A5CF2FD0C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53E-8FEB-49DD-BFEB-4966489AAB29}"/>
              </a:ext>
            </a:extLst>
          </p:cNvPr>
          <p:cNvSpPr txBox="1"/>
          <p:nvPr/>
        </p:nvSpPr>
        <p:spPr>
          <a:xfrm>
            <a:off x="1223558" y="363883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데이터의 종류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6FCF4-5AFA-44ED-8AAD-67F8EE759715}"/>
              </a:ext>
            </a:extLst>
          </p:cNvPr>
          <p:cNvSpPr txBox="1"/>
          <p:nvPr/>
        </p:nvSpPr>
        <p:spPr>
          <a:xfrm>
            <a:off x="1716838" y="2220688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악취의 주범 암모니아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(NH3)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9101E-79BD-4A2E-90CC-ECB041ECE402}"/>
              </a:ext>
            </a:extLst>
          </p:cNvPr>
          <p:cNvSpPr txBox="1"/>
          <p:nvPr/>
        </p:nvSpPr>
        <p:spPr>
          <a:xfrm>
            <a:off x="1716838" y="2618013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미세먼지 발생의 원인으로 지목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BE030-DBCE-4185-A0C9-862F33FB9E46}"/>
              </a:ext>
            </a:extLst>
          </p:cNvPr>
          <p:cNvSpPr txBox="1"/>
          <p:nvPr/>
        </p:nvSpPr>
        <p:spPr>
          <a:xfrm>
            <a:off x="1522144" y="1511898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유해가스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58D72-C217-42C6-832F-67478A832BF6}"/>
              </a:ext>
            </a:extLst>
          </p:cNvPr>
          <p:cNvSpPr txBox="1"/>
          <p:nvPr/>
        </p:nvSpPr>
        <p:spPr>
          <a:xfrm>
            <a:off x="1750025" y="4499258"/>
            <a:ext cx="4156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온도에 따른 유해가스 발생 빈도 증가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24D49C-A11E-4E1E-9BAE-9E2187B5D68E}"/>
              </a:ext>
            </a:extLst>
          </p:cNvPr>
          <p:cNvSpPr txBox="1"/>
          <p:nvPr/>
        </p:nvSpPr>
        <p:spPr>
          <a:xfrm>
            <a:off x="1750025" y="4896583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습도의 유해가스 연관성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705221-7912-4F1B-9485-4FBB42C94B68}"/>
              </a:ext>
            </a:extLst>
          </p:cNvPr>
          <p:cNvSpPr txBox="1"/>
          <p:nvPr/>
        </p:nvSpPr>
        <p:spPr>
          <a:xfrm>
            <a:off x="1555331" y="3790468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환경데이터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6098B2-C624-49FE-9384-BF044EB6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4894"/>
            <a:ext cx="4867275" cy="283845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580008-ECE6-409A-9F7B-6DD1AE4CDFBB}"/>
              </a:ext>
            </a:extLst>
          </p:cNvPr>
          <p:cNvGrpSpPr/>
          <p:nvPr/>
        </p:nvGrpSpPr>
        <p:grpSpPr>
          <a:xfrm rot="10800000">
            <a:off x="11130764" y="6198638"/>
            <a:ext cx="495177" cy="659362"/>
            <a:chOff x="714692" y="307910"/>
            <a:chExt cx="495177" cy="65936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43709D-3E7B-4474-8E69-C4BC9DE9AA67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53DE75-1F34-4A4F-8E26-E5CDB5F47D2D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62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FD23E-BF0F-4BAE-B5B5-EE3E0A34F33B}"/>
              </a:ext>
            </a:extLst>
          </p:cNvPr>
          <p:cNvGrpSpPr/>
          <p:nvPr/>
        </p:nvGrpSpPr>
        <p:grpSpPr>
          <a:xfrm>
            <a:off x="593393" y="-7"/>
            <a:ext cx="495177" cy="659362"/>
            <a:chOff x="714692" y="307910"/>
            <a:chExt cx="495177" cy="6593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5ED735-7476-44A5-9D13-032BB1AD53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8288B2C-DCCE-4857-AC10-20A5CF2FD0C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53E-8FEB-49DD-BFEB-4966489AAB29}"/>
              </a:ext>
            </a:extLst>
          </p:cNvPr>
          <p:cNvSpPr txBox="1"/>
          <p:nvPr/>
        </p:nvSpPr>
        <p:spPr>
          <a:xfrm>
            <a:off x="1223558" y="363883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탐색적 분석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6FCF4-5AFA-44ED-8AAD-67F8EE759715}"/>
              </a:ext>
            </a:extLst>
          </p:cNvPr>
          <p:cNvSpPr txBox="1"/>
          <p:nvPr/>
        </p:nvSpPr>
        <p:spPr>
          <a:xfrm>
            <a:off x="1909786" y="2360585"/>
            <a:ext cx="5766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계절변수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봄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(3~5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),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여름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(6~8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),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가을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(9~11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),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겨울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(12~2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BE030-DBCE-4185-A0C9-862F33FB9E46}"/>
              </a:ext>
            </a:extLst>
          </p:cNvPr>
          <p:cNvSpPr txBox="1"/>
          <p:nvPr/>
        </p:nvSpPr>
        <p:spPr>
          <a:xfrm>
            <a:off x="1601633" y="1921673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1) </a:t>
            </a:r>
            <a:r>
              <a:rPr lang="ko-KR" altLang="en-US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종속변수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58D72-C217-42C6-832F-67478A832BF6}"/>
              </a:ext>
            </a:extLst>
          </p:cNvPr>
          <p:cNvSpPr txBox="1"/>
          <p:nvPr/>
        </p:nvSpPr>
        <p:spPr>
          <a:xfrm>
            <a:off x="1909786" y="4354754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암모니아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(NH3)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705221-7912-4F1B-9485-4FBB42C94B68}"/>
              </a:ext>
            </a:extLst>
          </p:cNvPr>
          <p:cNvSpPr txBox="1"/>
          <p:nvPr/>
        </p:nvSpPr>
        <p:spPr>
          <a:xfrm>
            <a:off x="1612732" y="3847734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2) </a:t>
            </a:r>
            <a:r>
              <a:rPr lang="ko-KR" altLang="en-US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독립변수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580008-ECE6-409A-9F7B-6DD1AE4CDFBB}"/>
              </a:ext>
            </a:extLst>
          </p:cNvPr>
          <p:cNvGrpSpPr/>
          <p:nvPr/>
        </p:nvGrpSpPr>
        <p:grpSpPr>
          <a:xfrm rot="10800000">
            <a:off x="11130764" y="6198638"/>
            <a:ext cx="495177" cy="659362"/>
            <a:chOff x="714692" y="307910"/>
            <a:chExt cx="495177" cy="65936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43709D-3E7B-4474-8E69-C4BC9DE9AA67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53DE75-1F34-4A4F-8E26-E5CDB5F47D2D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DF4A16-3332-445C-804C-F0D8F24373DE}"/>
              </a:ext>
            </a:extLst>
          </p:cNvPr>
          <p:cNvSpPr txBox="1"/>
          <p:nvPr/>
        </p:nvSpPr>
        <p:spPr>
          <a:xfrm>
            <a:off x="1273126" y="1345983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변수의 종류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91E26D-3047-4E5E-8C43-E0A753096D0C}"/>
              </a:ext>
            </a:extLst>
          </p:cNvPr>
          <p:cNvSpPr txBox="1"/>
          <p:nvPr/>
        </p:nvSpPr>
        <p:spPr>
          <a:xfrm>
            <a:off x="2070575" y="2666107"/>
            <a:ext cx="332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 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계절에 대한 기본적인 개념에 의한 계절을 구분함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BEBE0D-E0AA-464C-9AF5-FA96CF48DB52}"/>
              </a:ext>
            </a:extLst>
          </p:cNvPr>
          <p:cNvSpPr txBox="1"/>
          <p:nvPr/>
        </p:nvSpPr>
        <p:spPr>
          <a:xfrm>
            <a:off x="1909786" y="2943106"/>
            <a:ext cx="2560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월변수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1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개월 단위로 지정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B7EDCB-0FAF-4E52-9455-DF7CA28DD6A5}"/>
              </a:ext>
            </a:extLst>
          </p:cNvPr>
          <p:cNvSpPr txBox="1"/>
          <p:nvPr/>
        </p:nvSpPr>
        <p:spPr>
          <a:xfrm>
            <a:off x="1909786" y="3283545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시간변수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1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시간 단위로 지정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48DE71-A4FD-4DAE-972D-9993471DBF0F}"/>
              </a:ext>
            </a:extLst>
          </p:cNvPr>
          <p:cNvSpPr txBox="1"/>
          <p:nvPr/>
        </p:nvSpPr>
        <p:spPr>
          <a:xfrm>
            <a:off x="1905162" y="469330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온도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6D564C-F6F5-4212-A623-2427983CDCB6}"/>
              </a:ext>
            </a:extLst>
          </p:cNvPr>
          <p:cNvSpPr txBox="1"/>
          <p:nvPr/>
        </p:nvSpPr>
        <p:spPr>
          <a:xfrm>
            <a:off x="1892937" y="500911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습도</a:t>
            </a:r>
          </a:p>
        </p:txBody>
      </p:sp>
    </p:spTree>
    <p:extLst>
      <p:ext uri="{BB962C8B-B14F-4D97-AF65-F5344CB8AC3E}">
        <p14:creationId xmlns:p14="http://schemas.microsoft.com/office/powerpoint/2010/main" val="369555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FD23E-BF0F-4BAE-B5B5-EE3E0A34F33B}"/>
              </a:ext>
            </a:extLst>
          </p:cNvPr>
          <p:cNvGrpSpPr/>
          <p:nvPr/>
        </p:nvGrpSpPr>
        <p:grpSpPr>
          <a:xfrm>
            <a:off x="593393" y="-7"/>
            <a:ext cx="495177" cy="659362"/>
            <a:chOff x="714692" y="307910"/>
            <a:chExt cx="495177" cy="6593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5ED735-7476-44A5-9D13-032BB1AD53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8288B2C-DCCE-4857-AC10-20A5CF2FD0C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53E-8FEB-49DD-BFEB-4966489AAB29}"/>
              </a:ext>
            </a:extLst>
          </p:cNvPr>
          <p:cNvSpPr txBox="1"/>
          <p:nvPr/>
        </p:nvSpPr>
        <p:spPr>
          <a:xfrm>
            <a:off x="1223558" y="363883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탐색적 분석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6FCF4-5AFA-44ED-8AAD-67F8EE759715}"/>
              </a:ext>
            </a:extLst>
          </p:cNvPr>
          <p:cNvSpPr txBox="1"/>
          <p:nvPr/>
        </p:nvSpPr>
        <p:spPr>
          <a:xfrm>
            <a:off x="1909786" y="2360585"/>
            <a:ext cx="5179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측정기기 및 센서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기기를 통한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30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분단위로 측정값 을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BE030-DBCE-4185-A0C9-862F33FB9E46}"/>
              </a:ext>
            </a:extLst>
          </p:cNvPr>
          <p:cNvSpPr txBox="1"/>
          <p:nvPr/>
        </p:nvSpPr>
        <p:spPr>
          <a:xfrm>
            <a:off x="1601633" y="1921673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1) </a:t>
            </a:r>
            <a:r>
              <a:rPr lang="ko-KR" altLang="en-US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암모니아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705221-7912-4F1B-9485-4FBB42C94B68}"/>
              </a:ext>
            </a:extLst>
          </p:cNvPr>
          <p:cNvSpPr txBox="1"/>
          <p:nvPr/>
        </p:nvSpPr>
        <p:spPr>
          <a:xfrm>
            <a:off x="1612732" y="275716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2) </a:t>
            </a:r>
            <a:r>
              <a:rPr lang="ko-KR" altLang="en-US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온도</a:t>
            </a:r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/</a:t>
            </a:r>
            <a:r>
              <a:rPr lang="ko-KR" altLang="en-US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습도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580008-ECE6-409A-9F7B-6DD1AE4CDFBB}"/>
              </a:ext>
            </a:extLst>
          </p:cNvPr>
          <p:cNvGrpSpPr/>
          <p:nvPr/>
        </p:nvGrpSpPr>
        <p:grpSpPr>
          <a:xfrm rot="10800000">
            <a:off x="11130764" y="6198638"/>
            <a:ext cx="495177" cy="659362"/>
            <a:chOff x="714692" y="307910"/>
            <a:chExt cx="495177" cy="65936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43709D-3E7B-4474-8E69-C4BC9DE9AA67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53DE75-1F34-4A4F-8E26-E5CDB5F47D2D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DF4A16-3332-445C-804C-F0D8F24373DE}"/>
              </a:ext>
            </a:extLst>
          </p:cNvPr>
          <p:cNvSpPr txBox="1"/>
          <p:nvPr/>
        </p:nvSpPr>
        <p:spPr>
          <a:xfrm>
            <a:off x="1273126" y="1345983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수집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EC7E18-CF06-4CEC-BF8F-9012756623A8}"/>
              </a:ext>
            </a:extLst>
          </p:cNvPr>
          <p:cNvSpPr txBox="1"/>
          <p:nvPr/>
        </p:nvSpPr>
        <p:spPr>
          <a:xfrm>
            <a:off x="1905162" y="3215299"/>
            <a:ext cx="5179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측정기기 및 센서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기기를 통한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30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분단위로 측정값 을 저장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2640F2-E8C5-4132-B15A-FE01B60D7A20}"/>
              </a:ext>
            </a:extLst>
          </p:cNvPr>
          <p:cNvSpPr txBox="1"/>
          <p:nvPr/>
        </p:nvSpPr>
        <p:spPr>
          <a:xfrm>
            <a:off x="1273126" y="3839180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표본 데이터 저장 및 표시방법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42E922-C494-4DA7-B3BC-F6CA021080A5}"/>
              </a:ext>
            </a:extLst>
          </p:cNvPr>
          <p:cNvSpPr txBox="1"/>
          <p:nvPr/>
        </p:nvSpPr>
        <p:spPr>
          <a:xfrm>
            <a:off x="1713614" y="4392117"/>
            <a:ext cx="517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일별 저장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30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 단위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(24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시간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매일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48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개의 데이터를 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9DDFBF-D216-4A95-8631-729B39034804}"/>
              </a:ext>
            </a:extLst>
          </p:cNvPr>
          <p:cNvSpPr txBox="1"/>
          <p:nvPr/>
        </p:nvSpPr>
        <p:spPr>
          <a:xfrm>
            <a:off x="1713613" y="4730671"/>
            <a:ext cx="4761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- 100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개소의 측정센서로 하루당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4800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개의 데이터 생성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FD594B-23CF-4947-A266-6F479EC7070A}"/>
              </a:ext>
            </a:extLst>
          </p:cNvPr>
          <p:cNvSpPr txBox="1"/>
          <p:nvPr/>
        </p:nvSpPr>
        <p:spPr>
          <a:xfrm>
            <a:off x="1713613" y="5077554"/>
            <a:ext cx="2471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저장형식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XLS(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엑셀파일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3E7011F-3096-4D98-BDA2-800D9E2449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0" b="21313"/>
          <a:stretch/>
        </p:blipFill>
        <p:spPr>
          <a:xfrm>
            <a:off x="7633881" y="1345983"/>
            <a:ext cx="1215318" cy="164229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69D0517-0A0D-4A45-AF80-CBB5B11C66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4" r="5939" b="24486"/>
          <a:stretch/>
        </p:blipFill>
        <p:spPr>
          <a:xfrm>
            <a:off x="8999013" y="1343847"/>
            <a:ext cx="1144198" cy="164442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3D3222-794C-4929-A11A-606C67691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283" y="3167938"/>
            <a:ext cx="2505928" cy="255677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58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FD23E-BF0F-4BAE-B5B5-EE3E0A34F33B}"/>
              </a:ext>
            </a:extLst>
          </p:cNvPr>
          <p:cNvGrpSpPr/>
          <p:nvPr/>
        </p:nvGrpSpPr>
        <p:grpSpPr>
          <a:xfrm>
            <a:off x="593393" y="-7"/>
            <a:ext cx="495177" cy="659362"/>
            <a:chOff x="714692" y="307910"/>
            <a:chExt cx="495177" cy="6593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5ED735-7476-44A5-9D13-032BB1AD53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8288B2C-DCCE-4857-AC10-20A5CF2FD0C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53E-8FEB-49DD-BFEB-4966489AAB29}"/>
              </a:ext>
            </a:extLst>
          </p:cNvPr>
          <p:cNvSpPr txBox="1"/>
          <p:nvPr/>
        </p:nvSpPr>
        <p:spPr>
          <a:xfrm>
            <a:off x="1223558" y="363883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탐색적 분석 결과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BE030-DBCE-4185-A0C9-862F33FB9E46}"/>
              </a:ext>
            </a:extLst>
          </p:cNvPr>
          <p:cNvSpPr txBox="1"/>
          <p:nvPr/>
        </p:nvSpPr>
        <p:spPr>
          <a:xfrm>
            <a:off x="1601633" y="1921673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1) </a:t>
            </a:r>
            <a:r>
              <a:rPr lang="ko-KR" altLang="en-US" sz="2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암모니아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580008-ECE6-409A-9F7B-6DD1AE4CDFBB}"/>
              </a:ext>
            </a:extLst>
          </p:cNvPr>
          <p:cNvGrpSpPr/>
          <p:nvPr/>
        </p:nvGrpSpPr>
        <p:grpSpPr>
          <a:xfrm rot="10800000">
            <a:off x="11130764" y="6198638"/>
            <a:ext cx="495177" cy="659362"/>
            <a:chOff x="714692" y="307910"/>
            <a:chExt cx="495177" cy="65936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43709D-3E7B-4474-8E69-C4BC9DE9AA67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53DE75-1F34-4A4F-8E26-E5CDB5F47D2D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DF4A16-3332-445C-804C-F0D8F24373DE}"/>
              </a:ext>
            </a:extLst>
          </p:cNvPr>
          <p:cNvSpPr txBox="1"/>
          <p:nvPr/>
        </p:nvSpPr>
        <p:spPr>
          <a:xfrm>
            <a:off x="1273126" y="1345983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4.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BC386C-A887-4D78-9ADC-0122CD9B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88" y="2543122"/>
            <a:ext cx="6878498" cy="32033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104E6D3-4B87-45AA-8B9E-4312545A702B}"/>
              </a:ext>
            </a:extLst>
          </p:cNvPr>
          <p:cNvSpPr txBox="1"/>
          <p:nvPr/>
        </p:nvSpPr>
        <p:spPr>
          <a:xfrm>
            <a:off x="8450270" y="2825417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월별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측정시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여름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(6~8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구간 가장 높음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B653A2-41C9-4DA6-92AE-13B8DB6E8B6A}"/>
              </a:ext>
            </a:extLst>
          </p:cNvPr>
          <p:cNvSpPr/>
          <p:nvPr/>
        </p:nvSpPr>
        <p:spPr>
          <a:xfrm>
            <a:off x="4831118" y="2892490"/>
            <a:ext cx="1467045" cy="269162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4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FD23E-BF0F-4BAE-B5B5-EE3E0A34F33B}"/>
              </a:ext>
            </a:extLst>
          </p:cNvPr>
          <p:cNvGrpSpPr/>
          <p:nvPr/>
        </p:nvGrpSpPr>
        <p:grpSpPr>
          <a:xfrm>
            <a:off x="593393" y="-7"/>
            <a:ext cx="495177" cy="659362"/>
            <a:chOff x="714692" y="307910"/>
            <a:chExt cx="495177" cy="6593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5ED735-7476-44A5-9D13-032BB1AD53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8288B2C-DCCE-4857-AC10-20A5CF2FD0C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53E-8FEB-49DD-BFEB-4966489AAB29}"/>
              </a:ext>
            </a:extLst>
          </p:cNvPr>
          <p:cNvSpPr txBox="1"/>
          <p:nvPr/>
        </p:nvSpPr>
        <p:spPr>
          <a:xfrm>
            <a:off x="1223558" y="363883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탐색적 분석 결과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580008-ECE6-409A-9F7B-6DD1AE4CDFBB}"/>
              </a:ext>
            </a:extLst>
          </p:cNvPr>
          <p:cNvGrpSpPr/>
          <p:nvPr/>
        </p:nvGrpSpPr>
        <p:grpSpPr>
          <a:xfrm rot="10800000">
            <a:off x="11130764" y="6198638"/>
            <a:ext cx="495177" cy="659362"/>
            <a:chOff x="714692" y="307910"/>
            <a:chExt cx="495177" cy="65936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43709D-3E7B-4474-8E69-C4BC9DE9AA67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53DE75-1F34-4A4F-8E26-E5CDB5F47D2D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DF4A16-3332-445C-804C-F0D8F24373DE}"/>
              </a:ext>
            </a:extLst>
          </p:cNvPr>
          <p:cNvSpPr txBox="1"/>
          <p:nvPr/>
        </p:nvSpPr>
        <p:spPr>
          <a:xfrm>
            <a:off x="1273126" y="1161425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5.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분석</a:t>
            </a:r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시간별</a:t>
            </a:r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2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932AD8-6864-4311-AA8B-25AFDBE4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17" y="1631397"/>
            <a:ext cx="7057938" cy="48300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E8C96C-7C9C-4B69-927A-95685E039299}"/>
              </a:ext>
            </a:extLst>
          </p:cNvPr>
          <p:cNvSpPr/>
          <p:nvPr/>
        </p:nvSpPr>
        <p:spPr>
          <a:xfrm>
            <a:off x="3926048" y="2491530"/>
            <a:ext cx="998290" cy="370710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339F95-2D14-4712-A9B6-89704C9616B7}"/>
              </a:ext>
            </a:extLst>
          </p:cNvPr>
          <p:cNvSpPr/>
          <p:nvPr/>
        </p:nvSpPr>
        <p:spPr>
          <a:xfrm>
            <a:off x="5735656" y="2491530"/>
            <a:ext cx="998290" cy="370710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4081AA3-C9AD-4C91-B053-15460376F135}"/>
              </a:ext>
            </a:extLst>
          </p:cNvPr>
          <p:cNvSpPr/>
          <p:nvPr/>
        </p:nvSpPr>
        <p:spPr>
          <a:xfrm>
            <a:off x="3963528" y="1844164"/>
            <a:ext cx="461665" cy="4616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E7D97BF-53D2-44EB-9CC5-7425C6FD36B2}"/>
              </a:ext>
            </a:extLst>
          </p:cNvPr>
          <p:cNvSpPr/>
          <p:nvPr/>
        </p:nvSpPr>
        <p:spPr>
          <a:xfrm>
            <a:off x="6098908" y="1887782"/>
            <a:ext cx="461665" cy="4616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8D3-4E80-455F-ADE2-0ABCACEF0DF8}"/>
              </a:ext>
            </a:extLst>
          </p:cNvPr>
          <p:cNvSpPr txBox="1"/>
          <p:nvPr/>
        </p:nvSpPr>
        <p:spPr>
          <a:xfrm>
            <a:off x="8937384" y="1911109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</a:t>
            </a:r>
            <a:r>
              <a:rPr lang="ko-KR" altLang="en-US" sz="16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번 </a:t>
            </a:r>
            <a:r>
              <a:rPr lang="en-US" altLang="ko-KR" sz="16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최대발생 예상시간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    (12~2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  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실제 발생시간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    (7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~11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63519-AD91-4F67-BB61-2B1BBAFEB31E}"/>
              </a:ext>
            </a:extLst>
          </p:cNvPr>
          <p:cNvSpPr txBox="1"/>
          <p:nvPr/>
        </p:nvSpPr>
        <p:spPr>
          <a:xfrm>
            <a:off x="9500189" y="2988327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외부환경과 별도로</a:t>
            </a:r>
            <a:endParaRPr lang="en-US" altLang="ko-KR" sz="1400" dirty="0">
              <a:solidFill>
                <a:srgbClr val="FF00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축사내부환경에 좌우됨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CB778-95FF-4EA3-B12A-098DEE532AFC}"/>
              </a:ext>
            </a:extLst>
          </p:cNvPr>
          <p:cNvSpPr txBox="1"/>
          <p:nvPr/>
        </p:nvSpPr>
        <p:spPr>
          <a:xfrm>
            <a:off x="8953799" y="365904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</a:t>
            </a:r>
            <a:r>
              <a:rPr lang="ko-KR" altLang="en-US" sz="16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번 </a:t>
            </a:r>
            <a:r>
              <a:rPr lang="en-US" altLang="ko-KR" sz="16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온도 가장 낮음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  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습도 가장 낮음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7E4FA5-E444-4E53-8C3A-FE9229EDB903}"/>
              </a:ext>
            </a:extLst>
          </p:cNvPr>
          <p:cNvSpPr txBox="1"/>
          <p:nvPr/>
        </p:nvSpPr>
        <p:spPr>
          <a:xfrm>
            <a:off x="9500189" y="4299162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외부환경에서 온습도가</a:t>
            </a:r>
            <a:endParaRPr lang="en-US" altLang="ko-KR" sz="1400" dirty="0">
              <a:solidFill>
                <a:srgbClr val="FF00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sz="1400" dirty="0" err="1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낮을경우</a:t>
            </a:r>
            <a:r>
              <a:rPr lang="ko-KR" altLang="en-US" sz="1400" dirty="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발생량이 적음</a:t>
            </a:r>
          </a:p>
        </p:txBody>
      </p:sp>
    </p:spTree>
    <p:extLst>
      <p:ext uri="{BB962C8B-B14F-4D97-AF65-F5344CB8AC3E}">
        <p14:creationId xmlns:p14="http://schemas.microsoft.com/office/powerpoint/2010/main" val="252454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FD23E-BF0F-4BAE-B5B5-EE3E0A34F33B}"/>
              </a:ext>
            </a:extLst>
          </p:cNvPr>
          <p:cNvGrpSpPr/>
          <p:nvPr/>
        </p:nvGrpSpPr>
        <p:grpSpPr>
          <a:xfrm>
            <a:off x="593393" y="-7"/>
            <a:ext cx="495177" cy="659362"/>
            <a:chOff x="714692" y="307910"/>
            <a:chExt cx="495177" cy="6593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5ED735-7476-44A5-9D13-032BB1AD53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8288B2C-DCCE-4857-AC10-20A5CF2FD0C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53E-8FEB-49DD-BFEB-4966489AAB29}"/>
              </a:ext>
            </a:extLst>
          </p:cNvPr>
          <p:cNvSpPr txBox="1"/>
          <p:nvPr/>
        </p:nvSpPr>
        <p:spPr>
          <a:xfrm>
            <a:off x="1223558" y="363883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탐색적 분석 결과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580008-ECE6-409A-9F7B-6DD1AE4CDFBB}"/>
              </a:ext>
            </a:extLst>
          </p:cNvPr>
          <p:cNvGrpSpPr/>
          <p:nvPr/>
        </p:nvGrpSpPr>
        <p:grpSpPr>
          <a:xfrm rot="10800000">
            <a:off x="11130764" y="6198638"/>
            <a:ext cx="495177" cy="659362"/>
            <a:chOff x="714692" y="307910"/>
            <a:chExt cx="495177" cy="65936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43709D-3E7B-4474-8E69-C4BC9DE9AA67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53DE75-1F34-4A4F-8E26-E5CDB5F47D2D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DF4A16-3332-445C-804C-F0D8F24373DE}"/>
              </a:ext>
            </a:extLst>
          </p:cNvPr>
          <p:cNvSpPr txBox="1"/>
          <p:nvPr/>
        </p:nvSpPr>
        <p:spPr>
          <a:xfrm>
            <a:off x="1273126" y="1345983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6.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분석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4E6D3-4B87-45AA-8B9E-4312545A702B}"/>
              </a:ext>
            </a:extLst>
          </p:cNvPr>
          <p:cNvSpPr txBox="1"/>
          <p:nvPr/>
        </p:nvSpPr>
        <p:spPr>
          <a:xfrm>
            <a:off x="1684456" y="1912585"/>
            <a:ext cx="6175088" cy="1526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1)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암모니아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유해가스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발생량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시간과는 관계가 적음 축사내부의 기타요소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가축의양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배식시간등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온도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습도가 낮을 때는 발생량이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줄어듬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-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같은 온도에서는 습도가 낮을수록 발생량이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줄어듬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59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58776-F907-41B7-A845-DE2FECABEC8E}"/>
              </a:ext>
            </a:extLst>
          </p:cNvPr>
          <p:cNvSpPr txBox="1"/>
          <p:nvPr/>
        </p:nvSpPr>
        <p:spPr>
          <a:xfrm>
            <a:off x="4504285" y="1988191"/>
            <a:ext cx="2541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E3EBE-30AE-4C5C-91AC-171860F82D92}"/>
              </a:ext>
            </a:extLst>
          </p:cNvPr>
          <p:cNvSpPr txBox="1"/>
          <p:nvPr/>
        </p:nvSpPr>
        <p:spPr>
          <a:xfrm>
            <a:off x="5062089" y="5410899"/>
            <a:ext cx="143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산업인공지능학과</a:t>
            </a:r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202025420 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안건호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CF51B9-0C03-4B63-9806-9EB691D20F7B}"/>
              </a:ext>
            </a:extLst>
          </p:cNvPr>
          <p:cNvCxnSpPr/>
          <p:nvPr/>
        </p:nvCxnSpPr>
        <p:spPr>
          <a:xfrm flipH="1" flipV="1">
            <a:off x="947956" y="822121"/>
            <a:ext cx="2239861" cy="116607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07A981-0825-4080-B170-DE379AC1A700}"/>
              </a:ext>
            </a:extLst>
          </p:cNvPr>
          <p:cNvCxnSpPr/>
          <p:nvPr/>
        </p:nvCxnSpPr>
        <p:spPr>
          <a:xfrm flipH="1" flipV="1">
            <a:off x="8511870" y="2696077"/>
            <a:ext cx="2239861" cy="116607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8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369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 Black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ATDK</dc:creator>
  <cp:lastModifiedBy>ATDK</cp:lastModifiedBy>
  <cp:revision>18</cp:revision>
  <dcterms:created xsi:type="dcterms:W3CDTF">2021-12-13T17:33:53Z</dcterms:created>
  <dcterms:modified xsi:type="dcterms:W3CDTF">2021-12-13T18:54:17Z</dcterms:modified>
</cp:coreProperties>
</file>