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55"/>
  </p:normalViewPr>
  <p:slideViewPr>
    <p:cSldViewPr snapToGrid="0" snapToObjects="1">
      <p:cViewPr varScale="1">
        <p:scale>
          <a:sx n="76" d="100"/>
          <a:sy n="7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E98D-6E8F-2A42-80C6-515101F0B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8E15-A156-2844-8C98-721D591F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6006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Neural Network and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model</a:t>
            </a:r>
            <a:r>
              <a:rPr lang="en-US" dirty="0" smtClean="0"/>
              <a:t> will specify how the network will produce an output using the weight and biases. </a:t>
            </a:r>
          </a:p>
          <a:p>
            <a:r>
              <a:rPr lang="en-US" dirty="0" smtClean="0"/>
              <a:t>For each layer we will use </a:t>
            </a:r>
            <a:r>
              <a:rPr lang="en-US" b="1" dirty="0" err="1" smtClean="0"/>
              <a:t>Wx</a:t>
            </a:r>
            <a:r>
              <a:rPr lang="en-US" b="1" dirty="0" smtClean="0"/>
              <a:t> + b </a:t>
            </a:r>
            <a:r>
              <a:rPr lang="en-US" dirty="0" smtClean="0"/>
              <a:t>to generate output</a:t>
            </a:r>
            <a:r>
              <a:rPr lang="en-US" b="1" dirty="0" smtClean="0"/>
              <a:t> </a:t>
            </a:r>
            <a:r>
              <a:rPr lang="en-US" dirty="0" smtClean="0"/>
              <a:t>and apply the sigmoid function to the output from the hidden layer. For the output from the output layer we will apply the </a:t>
            </a:r>
            <a:r>
              <a:rPr lang="en-US" b="1" dirty="0" err="1" smtClean="0"/>
              <a:t>softmax</a:t>
            </a:r>
            <a:r>
              <a:rPr lang="en-US" b="1" dirty="0" smtClean="0"/>
              <a:t> </a:t>
            </a:r>
            <a:r>
              <a:rPr lang="en-US" dirty="0" smtClean="0"/>
              <a:t>function as we will be taking the </a:t>
            </a:r>
            <a:r>
              <a:rPr lang="en-US" i="1" dirty="0" smtClean="0"/>
              <a:t>most likely </a:t>
            </a:r>
            <a:r>
              <a:rPr lang="en-US" dirty="0" smtClean="0"/>
              <a:t>result from the output layer. Thus our model can be defined as:</a:t>
            </a:r>
          </a:p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layer_1 = 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, W1) + b1)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</a:p>
          <a:p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tf.nn.softmax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(layer_1, W2) +b2)</a:t>
            </a:r>
          </a:p>
          <a:p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22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2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endParaRPr lang="en-US" sz="2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 (Cost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rmAutofit/>
          </a:bodyPr>
          <a:lstStyle/>
          <a:p>
            <a:r>
              <a:rPr lang="en-US" dirty="0" smtClean="0"/>
              <a:t>The objective function is the function we want to minimize using Gradient Descent</a:t>
            </a:r>
          </a:p>
          <a:p>
            <a:r>
              <a:rPr lang="en-US" dirty="0" smtClean="0"/>
              <a:t>For the objective function we will want to minimize the difference between the output of the NN the images and the labels. </a:t>
            </a:r>
          </a:p>
          <a:p>
            <a:r>
              <a:rPr lang="en-US" dirty="0" smtClean="0"/>
              <a:t>We will use Root Mean Squared Error to measure the error between the outputs of the NN and the labels. RMSE is shown below: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R is the output and hat(R) is the label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31734"/>
            <a:ext cx="4800600" cy="12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function can be implemented: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tf.sqrt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tf.reduce_sum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tf.square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Recall that the </a:t>
            </a:r>
            <a:r>
              <a:rPr lang="en-US" b="1" dirty="0" err="1" smtClean="0">
                <a:ea typeface="Andale Mono" charset="0"/>
                <a:cs typeface="Andale Mono" charset="0"/>
              </a:rPr>
              <a:t>self.model</a:t>
            </a:r>
            <a:r>
              <a:rPr lang="en-US" b="1" dirty="0" smtClean="0"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variable is the output of the neural network and the </a:t>
            </a:r>
            <a:r>
              <a:rPr lang="en-US" b="1" dirty="0" err="1" smtClean="0">
                <a:ea typeface="Andale Mono" charset="0"/>
                <a:cs typeface="Andale Mono" charset="0"/>
              </a:rPr>
              <a:t>self.y</a:t>
            </a:r>
            <a:r>
              <a:rPr lang="en-US" b="1" dirty="0" smtClean="0"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placeholder will hold the label for the image.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minimize the objective function using gradient descent. </a:t>
            </a:r>
            <a:r>
              <a:rPr lang="en-US" dirty="0" err="1" smtClean="0"/>
              <a:t>Tensorflow</a:t>
            </a:r>
            <a:r>
              <a:rPr lang="en-US" dirty="0" smtClean="0"/>
              <a:t> provides an easy way to implement this: </a:t>
            </a:r>
          </a:p>
          <a:p>
            <a:endParaRPr lang="en-US" dirty="0"/>
          </a:p>
          <a:p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tf.train.GradientDescentOptimizer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learning_rate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).minimize(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Initalize</a:t>
            </a:r>
            <a:r>
              <a:rPr lang="en-US" dirty="0" smtClean="0"/>
              <a:t> the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created all the variables for our ‘graph’ we initialize them before we </a:t>
            </a:r>
            <a:r>
              <a:rPr lang="en-US" dirty="0" err="1" smtClean="0"/>
              <a:t>actuall</a:t>
            </a:r>
            <a:r>
              <a:rPr lang="en-US" dirty="0" smtClean="0"/>
              <a:t> run it. 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self.init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tf.global_variables_initializer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Then we will get a summary of this graph- which can be visualized later. 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self.merged_summary_op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tf.summary.merge_all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Running the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i="1" dirty="0" smtClean="0"/>
              <a:t>run(self) </a:t>
            </a:r>
            <a:r>
              <a:rPr lang="en-US" dirty="0" smtClean="0"/>
              <a:t>method: 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run(self):		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with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tf.Session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() as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sess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:			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   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self.init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This </a:t>
            </a:r>
            <a:r>
              <a:rPr lang="en-US" i="1" dirty="0" smtClean="0">
                <a:ea typeface="Andale Mono" charset="0"/>
                <a:cs typeface="Andale Mono" charset="0"/>
              </a:rPr>
              <a:t>launches </a:t>
            </a:r>
            <a:r>
              <a:rPr lang="en-US" dirty="0" smtClean="0">
                <a:ea typeface="Andale Mono" charset="0"/>
                <a:cs typeface="Andale Mono" charset="0"/>
              </a:rPr>
              <a:t>the graph that we created in Part 1. 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initialize a summary writer to write to a local directory. More on this later. </a:t>
            </a:r>
          </a:p>
          <a:p>
            <a:endParaRPr lang="en-US" dirty="0"/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summary_writer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tf.summary.FileWriter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('data/logs', graph=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sess.graph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to loop through the training iterations initialized in the constructor. </a:t>
            </a:r>
          </a:p>
          <a:p>
            <a:endParaRPr lang="en-US" dirty="0"/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for iteration in range(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self.training_iteration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Now initialize the average cost variable and the number of batches. The number of batches is the number of training items divided by the batch size. </a:t>
            </a:r>
          </a:p>
          <a:p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self.dataset.num_examples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through the  training set in 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iteration uses all the training data in this case (epoch).</a:t>
            </a:r>
          </a:p>
          <a:p>
            <a:r>
              <a:rPr lang="en-US" dirty="0" smtClean="0"/>
              <a:t>The number of batches per epoch corresponds to the number of training examples divided by the batch size 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for iteration in range(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self.training_iteration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):			</a:t>
            </a:r>
          </a:p>
          <a:p>
            <a:pPr lvl="1"/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avg_cost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0				</a:t>
            </a:r>
          </a:p>
          <a:p>
            <a:pPr lvl="1"/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self.dataset.num_examples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dirty="0" smtClean="0"/>
              <a:t>Now iterate through the number of batches of size </a:t>
            </a:r>
            <a:r>
              <a:rPr lang="en-US" i="1" dirty="0" err="1" smtClean="0"/>
              <a:t>self.batch_size</a:t>
            </a:r>
            <a:r>
              <a:rPr lang="en-US" i="1" dirty="0"/>
              <a:t> </a:t>
            </a:r>
            <a:r>
              <a:rPr lang="en-US" dirty="0" smtClean="0"/>
              <a:t>and grab a batch of training items from the dataset. </a:t>
            </a:r>
            <a:endParaRPr lang="en-US" i="1" dirty="0" smtClean="0"/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in range(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self.dataset.next_batch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lvl="1"/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examples in the batches through the placeholders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the inputs are run through the </a:t>
            </a:r>
            <a:r>
              <a:rPr lang="en-US" i="1" dirty="0" err="1" smtClean="0"/>
              <a:t>self.x</a:t>
            </a:r>
            <a:r>
              <a:rPr lang="en-US" i="1" dirty="0" smtClean="0"/>
              <a:t> </a:t>
            </a:r>
            <a:r>
              <a:rPr lang="en-US" dirty="0" smtClean="0"/>
              <a:t>placeholder and the labels (expected outputs) are ran through the </a:t>
            </a:r>
            <a:r>
              <a:rPr lang="en-US" i="1" dirty="0" err="1" smtClean="0"/>
              <a:t>self.y</a:t>
            </a:r>
            <a:r>
              <a:rPr lang="en-US" i="1" dirty="0" smtClean="0"/>
              <a:t> </a:t>
            </a:r>
            <a:r>
              <a:rPr lang="en-US" dirty="0" smtClean="0"/>
              <a:t>placeholder initiated earlier on. These values are then fed into the optimizer. </a:t>
            </a:r>
          </a:p>
          <a:p>
            <a:r>
              <a:rPr lang="en-US" dirty="0" smtClean="0"/>
              <a:t>Everything in </a:t>
            </a:r>
            <a:r>
              <a:rPr lang="en-US" dirty="0" err="1" smtClean="0"/>
              <a:t>TensorFlow</a:t>
            </a:r>
            <a:r>
              <a:rPr lang="en-US" dirty="0" smtClean="0"/>
              <a:t> is </a:t>
            </a:r>
            <a:r>
              <a:rPr lang="en-US" i="1" dirty="0" smtClean="0"/>
              <a:t>lazy evaluated </a:t>
            </a:r>
            <a:r>
              <a:rPr lang="en-US" dirty="0" smtClean="0"/>
              <a:t>so nothing actually gets evaluated until </a:t>
            </a:r>
            <a:r>
              <a:rPr lang="en-US" i="1" dirty="0" err="1" smtClean="0"/>
              <a:t>tf.run</a:t>
            </a:r>
            <a:r>
              <a:rPr lang="en-US" i="1" dirty="0" smtClean="0"/>
              <a:t> </a:t>
            </a:r>
            <a:r>
              <a:rPr lang="en-US" dirty="0" smtClean="0"/>
              <a:t>is called. </a:t>
            </a:r>
          </a:p>
          <a:p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current evaluation of the objective function is retrieved in a similar fashion: </a:t>
            </a:r>
          </a:p>
          <a:p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4925"/>
          </a:xfrm>
        </p:spPr>
        <p:txBody>
          <a:bodyPr/>
          <a:lstStyle/>
          <a:p>
            <a:r>
              <a:rPr lang="en-US" dirty="0" smtClean="0"/>
              <a:t>Dataflow library</a:t>
            </a:r>
          </a:p>
          <a:p>
            <a:r>
              <a:rPr lang="en-US" dirty="0" smtClean="0"/>
              <a:t>Two main concepts:</a:t>
            </a:r>
          </a:p>
          <a:p>
            <a:pPr lvl="1"/>
            <a:r>
              <a:rPr lang="en-US" dirty="0" smtClean="0"/>
              <a:t>Tensors, that </a:t>
            </a:r>
            <a:r>
              <a:rPr lang="en-US" i="1" dirty="0" smtClean="0"/>
              <a:t>flow </a:t>
            </a:r>
            <a:r>
              <a:rPr lang="en-US" dirty="0" smtClean="0"/>
              <a:t>between operations</a:t>
            </a:r>
          </a:p>
          <a:p>
            <a:pPr lvl="1"/>
            <a:r>
              <a:rPr lang="en-US" dirty="0" smtClean="0"/>
              <a:t>Dataflow Graphs, where the tensors are passed from one node to another</a:t>
            </a:r>
          </a:p>
        </p:txBody>
      </p:sp>
    </p:spTree>
    <p:extLst>
      <p:ext uri="{BB962C8B-B14F-4D97-AF65-F5344CB8AC3E}">
        <p14:creationId xmlns:p14="http://schemas.microsoft.com/office/powerpoint/2010/main" val="14390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current cost during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want to display info at every epoch so we can display it every 3 epochs: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if iteration %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self.display_step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== 0: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	print("Epoch:" +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str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(iteration+1) +  " cost=", "{:.9f}".format(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avg_cost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training, evaluate the model using the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before, we must create a way for the model to be </a:t>
            </a:r>
            <a:r>
              <a:rPr lang="en-US" dirty="0" err="1" smtClean="0"/>
              <a:t>evalutated</a:t>
            </a:r>
            <a:r>
              <a:rPr lang="en-US" dirty="0" smtClean="0"/>
              <a:t>: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predictions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tf.equal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tf.argmax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1),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tf.argmax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1))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accuracy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tf.cast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(predictions,  tf.float64))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Again, these are not evaluated yet and we will use the </a:t>
            </a:r>
            <a:r>
              <a:rPr lang="en-US" i="1" dirty="0" smtClean="0">
                <a:ea typeface="Andale Mono" charset="0"/>
                <a:cs typeface="Andale Mono" charset="0"/>
              </a:rPr>
              <a:t>run </a:t>
            </a:r>
            <a:r>
              <a:rPr lang="en-US" dirty="0" err="1" smtClean="0">
                <a:ea typeface="Andale Mono" charset="0"/>
                <a:cs typeface="Andale Mono" charset="0"/>
              </a:rPr>
              <a:t>tensorflow</a:t>
            </a:r>
            <a:r>
              <a:rPr lang="en-US" dirty="0" smtClean="0">
                <a:ea typeface="Andale Mono" charset="0"/>
                <a:cs typeface="Andale Mono" charset="0"/>
              </a:rPr>
              <a:t> method to run values through placeholders and into </a:t>
            </a:r>
            <a:r>
              <a:rPr lang="en-US" dirty="0" err="1" smtClean="0">
                <a:ea typeface="Andale Mono" charset="0"/>
                <a:cs typeface="Andale Mono" charset="0"/>
              </a:rPr>
              <a:t>thsese</a:t>
            </a:r>
            <a:r>
              <a:rPr lang="en-US" dirty="0" smtClean="0">
                <a:ea typeface="Andale Mono" charset="0"/>
                <a:cs typeface="Andale Mono" charset="0"/>
              </a:rPr>
              <a:t> above functions.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</a:t>
            </a:r>
            <a:r>
              <a:rPr lang="en-US" i="1" dirty="0" smtClean="0">
                <a:ea typeface="Andale Mono" charset="0"/>
                <a:cs typeface="Andale Mono" charset="0"/>
              </a:rPr>
              <a:t>predictions</a:t>
            </a:r>
            <a:r>
              <a:rPr lang="en-US" dirty="0" smtClean="0">
                <a:ea typeface="Andale Mono" charset="0"/>
                <a:cs typeface="Andale Mono" charset="0"/>
              </a:rPr>
              <a:t> function will evaluate the maximum value as output from the </a:t>
            </a:r>
            <a:r>
              <a:rPr lang="en-US" i="1" dirty="0" smtClean="0">
                <a:ea typeface="Andale Mono" charset="0"/>
                <a:cs typeface="Andale Mono" charset="0"/>
              </a:rPr>
              <a:t>model </a:t>
            </a:r>
            <a:r>
              <a:rPr lang="en-US" dirty="0" smtClean="0">
                <a:ea typeface="Andale Mono" charset="0"/>
                <a:cs typeface="Andale Mono" charset="0"/>
              </a:rPr>
              <a:t>(a one-hot vector), against the label for that item (another one-hot vector).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</a:t>
            </a:r>
            <a:r>
              <a:rPr lang="en-US" i="1" dirty="0" smtClean="0">
                <a:ea typeface="Andale Mono" charset="0"/>
                <a:cs typeface="Andale Mono" charset="0"/>
              </a:rPr>
              <a:t>accuracy </a:t>
            </a:r>
            <a:r>
              <a:rPr lang="en-US" dirty="0" smtClean="0">
                <a:ea typeface="Andale Mono" charset="0"/>
                <a:cs typeface="Andale Mono" charset="0"/>
              </a:rPr>
              <a:t>function simply casts the predictions into a float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evalutation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to run the functions from the previous slide by inputting the test-data into the </a:t>
            </a:r>
            <a:r>
              <a:rPr lang="en-US" i="1" dirty="0" err="1" smtClean="0"/>
              <a:t>self.x</a:t>
            </a:r>
            <a:r>
              <a:rPr lang="en-US" i="1" dirty="0" smtClean="0"/>
              <a:t> </a:t>
            </a:r>
            <a:r>
              <a:rPr lang="en-US" dirty="0" smtClean="0"/>
              <a:t>placeholder and running it through the </a:t>
            </a:r>
            <a:r>
              <a:rPr lang="en-US" i="1" dirty="0" smtClean="0"/>
              <a:t>model </a:t>
            </a:r>
            <a:r>
              <a:rPr lang="en-US" dirty="0" smtClean="0"/>
              <a:t>while also running the labels through the </a:t>
            </a:r>
            <a:r>
              <a:rPr lang="en-US" i="1" dirty="0" err="1" smtClean="0"/>
              <a:t>self.y</a:t>
            </a:r>
            <a:r>
              <a:rPr lang="en-US" i="1" dirty="0" smtClean="0"/>
              <a:t> </a:t>
            </a:r>
            <a:r>
              <a:rPr lang="en-US" dirty="0" smtClean="0"/>
              <a:t>placeholder to compare results: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print("Accuracy:",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accuracy.eval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({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self.dataset.testing_X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self.dataset.testing_y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This will evaluate all the testing data and provide the accuracy of classifying the testing data.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Neural Network </a:t>
            </a:r>
            <a:r>
              <a:rPr lang="en-US" i="1" dirty="0" smtClean="0"/>
              <a:t>should </a:t>
            </a:r>
            <a:r>
              <a:rPr lang="en-US" dirty="0" smtClean="0"/>
              <a:t>run now: </a:t>
            </a:r>
          </a:p>
          <a:p>
            <a:endParaRPr lang="en-US" dirty="0"/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if __name__== "__main__":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NNExample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nn.run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Maybe around 97-98% accuracy.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running the NN, run </a:t>
            </a:r>
            <a:r>
              <a:rPr lang="en-US" dirty="0" err="1" smtClean="0"/>
              <a:t>Tensorboard</a:t>
            </a:r>
            <a:r>
              <a:rPr lang="en-US" dirty="0" smtClean="0"/>
              <a:t>.:</a:t>
            </a:r>
          </a:p>
          <a:p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tensorboard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--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logdir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=data/logs/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Navigate to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  <a:hlinkClick r:id="rId2"/>
              </a:rPr>
              <a:t>http://localhost:6006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in a browser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will see something like this: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4" y="1185863"/>
            <a:ext cx="10320866" cy="4991100"/>
          </a:xfrm>
        </p:spPr>
      </p:pic>
    </p:spTree>
    <p:extLst>
      <p:ext uri="{BB962C8B-B14F-4D97-AF65-F5344CB8AC3E}">
        <p14:creationId xmlns:p14="http://schemas.microsoft.com/office/powerpoint/2010/main" val="1708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visualization of the Graph that was created. </a:t>
            </a:r>
          </a:p>
          <a:p>
            <a:r>
              <a:rPr lang="en-US" dirty="0" smtClean="0"/>
              <a:t>It can be made to look less confusing by encapsulating variables and placeholders into subgraphs using </a:t>
            </a:r>
            <a:r>
              <a:rPr lang="en-US" i="1" dirty="0" err="1" smtClean="0"/>
              <a:t>name_scope</a:t>
            </a:r>
            <a:r>
              <a:rPr lang="en-US" dirty="0" smtClean="0"/>
              <a:t>. For example: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("weights") as scope: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			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W2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This will encapsulate the weights into a single subgraph and will appear as a node on the overall graph</a:t>
            </a:r>
          </a:p>
        </p:txBody>
      </p:sp>
    </p:spTree>
    <p:extLst>
      <p:ext uri="{BB962C8B-B14F-4D97-AF65-F5344CB8AC3E}">
        <p14:creationId xmlns:p14="http://schemas.microsoft.com/office/powerpoint/2010/main" val="6976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4182533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("biases") as scope: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b1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b2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pPr lvl="1"/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("model") as scope:</a:t>
            </a:r>
          </a:p>
          <a:p>
            <a:pPr lvl="1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layer_1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W1) + b1)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tf.nn.softmax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(layer_1, W2) + b2)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objective_function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") as scope:</a:t>
            </a:r>
          </a:p>
          <a:p>
            <a:pPr lvl="1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tf.sqrt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tf.reduce_sum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tf.square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self.model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))))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00" y="4656667"/>
            <a:ext cx="961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 scope can be applied to the biases, model and objective function to allow for a more readable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49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the NN again and the graph will look like this: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378"/>
            <a:ext cx="10515600" cy="4330606"/>
          </a:xfrm>
        </p:spPr>
      </p:pic>
    </p:spTree>
    <p:extLst>
      <p:ext uri="{BB962C8B-B14F-4D97-AF65-F5344CB8AC3E}">
        <p14:creationId xmlns:p14="http://schemas.microsoft.com/office/powerpoint/2010/main" val="21386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and Scalars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provides many ways to visualize generated data.</a:t>
            </a:r>
          </a:p>
          <a:p>
            <a:r>
              <a:rPr lang="en-US" dirty="0" smtClean="0"/>
              <a:t>For example histograms can be produced for the weights and biases in this example: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weights_histogram1 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("weights 1", W1) 	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biases_histogram1 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("biases 1", b1)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weights_histogram2 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("weights 2", W2) 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biases_histogram2	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tf.summary.histogram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("biases 2", b2) </a:t>
            </a:r>
          </a:p>
          <a:p>
            <a:r>
              <a:rPr lang="en-US" dirty="0" smtClean="0"/>
              <a:t>The above block can be inserted after the </a:t>
            </a:r>
            <a:r>
              <a:rPr lang="en-US" i="1" dirty="0" smtClean="0"/>
              <a:t>biases </a:t>
            </a:r>
            <a:r>
              <a:rPr lang="en-US" dirty="0" smtClean="0"/>
              <a:t>are initialized.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set of primitive values shaped into an array of any number of dimensions </a:t>
            </a:r>
          </a:p>
          <a:p>
            <a:r>
              <a:rPr lang="en-US" dirty="0" smtClean="0"/>
              <a:t> Matrix manipulation is pervasive</a:t>
            </a:r>
          </a:p>
          <a:p>
            <a:r>
              <a:rPr lang="en-US" dirty="0" smtClean="0"/>
              <a:t> Rank = number of dimensions </a:t>
            </a:r>
          </a:p>
          <a:p>
            <a:r>
              <a:rPr lang="en-US" dirty="0" smtClean="0"/>
              <a:t> Shape = array of array bounds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useful to plot the Objective Function so that we can see it </a:t>
            </a:r>
            <a:r>
              <a:rPr lang="en-US" i="1" dirty="0" smtClean="0"/>
              <a:t>(hopefully) </a:t>
            </a:r>
            <a:r>
              <a:rPr lang="en-US" dirty="0" smtClean="0"/>
              <a:t>decreasing.  Insert code in red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tf.name_scope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("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objective_function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") as scope:		</a:t>
            </a:r>
          </a:p>
          <a:p>
            <a:pPr lvl="1"/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tf.sqrt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tf.reduce_sum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tf.square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self.model,self.y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tf.summary.scalar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("objective_function",</a:t>
            </a:r>
            <a:r>
              <a:rPr lang="en-US" sz="20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20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6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summaries to the logs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summaries, like the functions, need values fed through them. </a:t>
            </a:r>
          </a:p>
          <a:p>
            <a:r>
              <a:rPr lang="en-US" dirty="0" smtClean="0"/>
              <a:t>We will write the summaries to  log at each iteration: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in range(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lvl="1"/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self.dataset.next_batch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self.batch_size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lvl="1"/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self.optimizer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</a:t>
            </a:r>
          </a:p>
          <a:p>
            <a:pPr lvl="1"/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avg_cost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+=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self.objective_function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})/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num_batches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summary_str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sess.run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self.merged_summary_op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feed_dict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={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batch_xs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batch_ys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})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summary_writer.add_summary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summary_str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, iteration*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num_batches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+ </a:t>
            </a:r>
            <a:r>
              <a:rPr lang="en-US" sz="18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1800" dirty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9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4"/>
            <a:ext cx="10515600" cy="4114799"/>
          </a:xfrm>
        </p:spPr>
        <p:txBody>
          <a:bodyPr>
            <a:normAutofit/>
          </a:bodyPr>
          <a:lstStyle/>
          <a:p>
            <a:r>
              <a:rPr lang="en-US" dirty="0" smtClean="0"/>
              <a:t>A further example is shown in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ClassificationNN.py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This example can be used on 5 datasets: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1. MNIST</a:t>
            </a: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2. Poker-hands: Different 5-card poker-hands are input into the NN and classified as one of 10 different poker-h</a:t>
            </a:r>
            <a:r>
              <a:rPr lang="en-US" dirty="0" smtClean="0"/>
              <a:t>ands. https://</a:t>
            </a:r>
            <a:r>
              <a:rPr lang="en-US" dirty="0" err="1" smtClean="0"/>
              <a:t>archive.ics.uci.edu</a:t>
            </a:r>
            <a:r>
              <a:rPr lang="en-US" dirty="0" smtClean="0"/>
              <a:t>/ml/datasets/</a:t>
            </a:r>
            <a:r>
              <a:rPr lang="en-US" dirty="0" err="1" smtClean="0"/>
              <a:t>Poker+Hand</a:t>
            </a:r>
            <a:endParaRPr lang="en-US" dirty="0" smtClean="0"/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3. Bank: Client data from a bank marketing campaign conducted via phone. The NN classifies whether the client signed up for a term deposit. (Yes/No) https://</a:t>
            </a:r>
            <a:r>
              <a:rPr lang="en-US" dirty="0" err="1" smtClean="0">
                <a:ea typeface="Andale Mono" charset="0"/>
                <a:cs typeface="Andale Mono" charset="0"/>
              </a:rPr>
              <a:t>archive.ics.uci.edu</a:t>
            </a:r>
            <a:r>
              <a:rPr lang="en-US" dirty="0" smtClean="0">
                <a:ea typeface="Andale Mono" charset="0"/>
                <a:cs typeface="Andale Mono" charset="0"/>
              </a:rPr>
              <a:t>/ml/datasets/</a:t>
            </a:r>
            <a:r>
              <a:rPr lang="en-US" dirty="0" err="1" smtClean="0">
                <a:ea typeface="Andale Mono" charset="0"/>
                <a:cs typeface="Andale Mono" charset="0"/>
              </a:rPr>
              <a:t>Bank+Marketing</a:t>
            </a:r>
            <a:endParaRPr lang="en-US" dirty="0" smtClean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continued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4. HAR: Human Activity Recognition. Participants wore a Samsung Galaxy smartphone and performed 1 of 6 different activities (walking, sitting, standing.. ). Based on the accelerometer and gyroscope from the Galaxy the NN classifies what activity the participant  is performing. https://</a:t>
            </a:r>
            <a:r>
              <a:rPr lang="en-US" dirty="0" err="1" smtClean="0">
                <a:ea typeface="Andale Mono" charset="0"/>
                <a:cs typeface="Andale Mono" charset="0"/>
              </a:rPr>
              <a:t>archive.ics.uci.edu</a:t>
            </a:r>
            <a:r>
              <a:rPr lang="en-US" dirty="0" smtClean="0">
                <a:ea typeface="Andale Mono" charset="0"/>
                <a:cs typeface="Andale Mono" charset="0"/>
              </a:rPr>
              <a:t>/ml/datasets/</a:t>
            </a:r>
            <a:r>
              <a:rPr lang="en-US" dirty="0" err="1" smtClean="0">
                <a:ea typeface="Andale Mono" charset="0"/>
                <a:cs typeface="Andale Mono" charset="0"/>
              </a:rPr>
              <a:t>human+activity+recognition+using+smartphones</a:t>
            </a:r>
            <a:endParaRPr lang="en-US" dirty="0" smtClean="0"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ea typeface="Andale Mono" charset="0"/>
                <a:cs typeface="Andale Mono" charset="0"/>
              </a:rPr>
              <a:t>5. WINE. Stats of various wines. The NN classifies the quality of the wine.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Posiible</a:t>
            </a:r>
            <a:r>
              <a:rPr lang="en-US" dirty="0" smtClean="0"/>
              <a:t> tasks for </a:t>
            </a:r>
            <a:r>
              <a:rPr lang="en-US" dirty="0" err="1" smtClean="0"/>
              <a:t>ClassificationNN.py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There is only one hidden layer at the moment, another layer could be added.</a:t>
            </a:r>
          </a:p>
          <a:p>
            <a:r>
              <a:rPr lang="en-US" dirty="0" smtClean="0"/>
              <a:t>The WINE dataset only has a 50% accuracy rate. Perhaps this can be improved. </a:t>
            </a:r>
          </a:p>
          <a:p>
            <a:r>
              <a:rPr lang="en-US" dirty="0" smtClean="0"/>
              <a:t>Other datasets can be configured for this NN from https://</a:t>
            </a:r>
            <a:r>
              <a:rPr lang="en-US" dirty="0" err="1" smtClean="0"/>
              <a:t>archive.ics.uci.edu</a:t>
            </a:r>
            <a:r>
              <a:rPr lang="en-US" dirty="0" smtClean="0"/>
              <a:t>/ml/</a:t>
            </a:r>
            <a:r>
              <a:rPr lang="en-US" dirty="0" err="1" smtClean="0"/>
              <a:t>datasets.html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Neural Network Using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slides will walkthrough an implementation of a simple Multi-Layer Perceptron Neural Network using </a:t>
            </a:r>
            <a:r>
              <a:rPr lang="en-US" dirty="0" err="1" smtClean="0"/>
              <a:t>Tensorflow</a:t>
            </a:r>
            <a:r>
              <a:rPr lang="en-US" dirty="0" smtClean="0"/>
              <a:t> and the MNIST dataset. </a:t>
            </a:r>
          </a:p>
          <a:p>
            <a:r>
              <a:rPr lang="en-US" dirty="0" smtClean="0"/>
              <a:t>In order to load the MNIST data-set use the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DataLoader.py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and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mnist_downloader.py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found at </a:t>
            </a:r>
            <a:r>
              <a:rPr lang="en-US" dirty="0" err="1" smtClean="0">
                <a:ea typeface="Andale Mono" charset="0"/>
                <a:cs typeface="Andale Mono" charset="0"/>
              </a:rPr>
              <a:t>github</a:t>
            </a:r>
            <a:r>
              <a:rPr lang="en-US" dirty="0" smtClean="0">
                <a:ea typeface="Andale Mono" charset="0"/>
                <a:cs typeface="Andale Mono" charset="0"/>
              </a:rPr>
              <a:t>.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There is a stub for this program started in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NNExample.py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The file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ClassificationNN.py</a:t>
            </a:r>
            <a:r>
              <a:rPr lang="en-US" dirty="0" smtClean="0">
                <a:ea typeface="Andale Mono" charset="0"/>
                <a:cs typeface="Andale Mono" charset="0"/>
              </a:rPr>
              <a:t> is very similar to the example in these slides so it can be used as a guide as well.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as np 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tensorflow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as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DataReader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DataReader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 class will handle all the data downloading and the </a:t>
            </a:r>
            <a:r>
              <a:rPr lang="en-US" dirty="0" err="1" smtClean="0"/>
              <a:t>seperation</a:t>
            </a:r>
            <a:r>
              <a:rPr lang="en-US" dirty="0" smtClean="0"/>
              <a:t> of testing and training sets. It further provides a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next_batch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method that returns a returns a random batch of data from the dataset. In this case it is the MNIST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Constructor/ Creating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constructor is provided in the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NNExample</a:t>
            </a:r>
            <a:r>
              <a:rPr lang="en-US" dirty="0" smtClean="0"/>
              <a:t> code. </a:t>
            </a:r>
          </a:p>
          <a:p>
            <a:r>
              <a:rPr lang="en-US" dirty="0" smtClean="0"/>
              <a:t>The following fields are specified in the constructor:</a:t>
            </a:r>
          </a:p>
          <a:p>
            <a:r>
              <a:rPr lang="en-US" dirty="0" smtClean="0"/>
              <a:t>Learning rate</a:t>
            </a:r>
          </a:p>
          <a:p>
            <a:r>
              <a:rPr lang="en-US" dirty="0" smtClean="0"/>
              <a:t>Training Iterations </a:t>
            </a:r>
            <a:r>
              <a:rPr lang="mr-IN" dirty="0" smtClean="0"/>
              <a:t>–</a:t>
            </a:r>
            <a:r>
              <a:rPr lang="en-US" dirty="0" smtClean="0"/>
              <a:t> This is the number of epochs that the neural network will run</a:t>
            </a:r>
          </a:p>
          <a:p>
            <a:r>
              <a:rPr lang="en-US" dirty="0" smtClean="0"/>
              <a:t>Batch Size </a:t>
            </a:r>
            <a:r>
              <a:rPr lang="mr-IN" dirty="0" smtClean="0"/>
              <a:t>–</a:t>
            </a:r>
            <a:r>
              <a:rPr lang="en-US" dirty="0" smtClean="0"/>
              <a:t> Number of samples from the training set retrieved with each batch</a:t>
            </a:r>
          </a:p>
          <a:p>
            <a:r>
              <a:rPr lang="en-US" dirty="0" smtClean="0"/>
              <a:t>Hidden layer n </a:t>
            </a:r>
            <a:r>
              <a:rPr lang="mr-IN" dirty="0" smtClean="0"/>
              <a:t>–</a:t>
            </a:r>
            <a:r>
              <a:rPr lang="en-US" dirty="0" smtClean="0"/>
              <a:t> Number of neurons in the hidden layer. (Only one hidden layer 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and Output Layers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33" y="1303866"/>
            <a:ext cx="11116734" cy="53678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input layer </a:t>
            </a:r>
            <a:r>
              <a:rPr lang="en-US" b="1" dirty="0" smtClean="0"/>
              <a:t>x,</a:t>
            </a:r>
            <a:r>
              <a:rPr lang="en-US" dirty="0" smtClean="0"/>
              <a:t> a </a:t>
            </a:r>
            <a:r>
              <a:rPr lang="en-US" dirty="0" err="1"/>
              <a:t>T</a:t>
            </a:r>
            <a:r>
              <a:rPr lang="en-US" dirty="0" err="1" smtClean="0"/>
              <a:t>ensorflow</a:t>
            </a:r>
            <a:r>
              <a:rPr lang="en-US" dirty="0" smtClean="0"/>
              <a:t> </a:t>
            </a:r>
            <a:r>
              <a:rPr lang="en-US" i="1" dirty="0" smtClean="0"/>
              <a:t>placeholder </a:t>
            </a:r>
            <a:r>
              <a:rPr lang="en-US" dirty="0" smtClean="0"/>
              <a:t>is used because it must have data </a:t>
            </a:r>
            <a:r>
              <a:rPr lang="en-US" i="1" dirty="0" smtClean="0"/>
              <a:t>fed </a:t>
            </a:r>
            <a:r>
              <a:rPr lang="en-US" dirty="0" smtClean="0"/>
              <a:t>to it, it cannot be evaluated and it </a:t>
            </a:r>
            <a:r>
              <a:rPr lang="en-US" dirty="0" err="1" smtClean="0"/>
              <a:t>isnot</a:t>
            </a:r>
            <a:r>
              <a:rPr lang="en-US" dirty="0" smtClean="0"/>
              <a:t> initialized to a value. We will be </a:t>
            </a:r>
            <a:r>
              <a:rPr lang="en-US" i="1" dirty="0" smtClean="0"/>
              <a:t>feeding </a:t>
            </a:r>
            <a:r>
              <a:rPr lang="en-US" dirty="0" smtClean="0"/>
              <a:t>data into the input laye</a:t>
            </a:r>
            <a:r>
              <a:rPr lang="en-US" dirty="0"/>
              <a:t>r</a:t>
            </a:r>
            <a:r>
              <a:rPr lang="en-US" dirty="0" smtClean="0"/>
              <a:t>. Furthermore, we will create placeholder </a:t>
            </a:r>
            <a:r>
              <a:rPr lang="en-US" b="1" dirty="0" smtClean="0"/>
              <a:t>y </a:t>
            </a:r>
            <a:r>
              <a:rPr lang="en-US" dirty="0" smtClean="0"/>
              <a:t>that we will feed the labels into. The labels are converted to one-hot vectors by the </a:t>
            </a:r>
            <a:r>
              <a:rPr lang="en-US" dirty="0" err="1" smtClean="0"/>
              <a:t>data_loader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Recall that a flattened MNIST image is size 784 and it will classify handwritten digits 0-9. Thus we have: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			= 784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			= 10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tf.placeholder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("float", [None,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]) #Input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self.y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tf.placeholder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("float", [None,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]) #Output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We use ‘None’ in the first dimension to indicate that these placeholders are vectors and not matrices. </a:t>
            </a:r>
          </a:p>
        </p:txBody>
      </p:sp>
    </p:spTree>
    <p:extLst>
      <p:ext uri="{BB962C8B-B14F-4D97-AF65-F5344CB8AC3E}">
        <p14:creationId xmlns:p14="http://schemas.microsoft.com/office/powerpoint/2010/main" val="14772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/>
          <a:lstStyle/>
          <a:p>
            <a:r>
              <a:rPr lang="en-US" dirty="0" smtClean="0"/>
              <a:t>Unlike the input and output layers, the weights will be initialized to a value then further changed once we begin feeding values into the network. Thus the weights will be initialized to a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i="1" dirty="0" smtClean="0"/>
              <a:t>variable</a:t>
            </a:r>
          </a:p>
          <a:p>
            <a:r>
              <a:rPr lang="en-US" dirty="0" smtClean="0"/>
              <a:t>Since this network has 1 hidden layer, there will be 2 sets of weights, one between the input and the hidden layer and the the other between the hidden layer and the output. </a:t>
            </a:r>
          </a:p>
          <a:p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W1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			</a:t>
            </a:r>
          </a:p>
          <a:p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W2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The weights are initialized to be random normal (</a:t>
            </a:r>
            <a:r>
              <a:rPr lang="en-US" dirty="0" err="1" smtClean="0">
                <a:ea typeface="Andale Mono" charset="0"/>
                <a:cs typeface="Andale Mono" charset="0"/>
              </a:rPr>
              <a:t>gaussian</a:t>
            </a:r>
            <a:r>
              <a:rPr lang="en-US" dirty="0" smtClean="0">
                <a:ea typeface="Andale Mono" charset="0"/>
                <a:cs typeface="Andale Mono" charset="0"/>
              </a:rPr>
              <a:t>) distribution around 0, with a standard deviation of 0.1. </a:t>
            </a:r>
          </a:p>
        </p:txBody>
      </p:sp>
    </p:spTree>
    <p:extLst>
      <p:ext uri="{BB962C8B-B14F-4D97-AF65-F5344CB8AC3E}">
        <p14:creationId xmlns:p14="http://schemas.microsoft.com/office/powerpoint/2010/main" val="5277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biases will also be initialized to  variables. 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b1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b2 =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output_layer_n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],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stddev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=0.1))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20352</TotalTime>
  <Words>1749</Words>
  <Application>Microsoft Macintosh PowerPoint</Application>
  <PresentationFormat>Widescreen</PresentationFormat>
  <Paragraphs>192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Andale Mono</vt:lpstr>
      <vt:lpstr>Calibri</vt:lpstr>
      <vt:lpstr>Calibri Light</vt:lpstr>
      <vt:lpstr>Mangal</vt:lpstr>
      <vt:lpstr>Arial</vt:lpstr>
      <vt:lpstr>Office Theme</vt:lpstr>
      <vt:lpstr>Tensorflow Neural Network and Visualization</vt:lpstr>
      <vt:lpstr>What is Tensorflow?</vt:lpstr>
      <vt:lpstr>Tensors</vt:lpstr>
      <vt:lpstr>Creating a Neural Network Using Tensorflow</vt:lpstr>
      <vt:lpstr>Imports</vt:lpstr>
      <vt:lpstr>PART 1: Constructor/ Creating the Graph</vt:lpstr>
      <vt:lpstr>Input and Output Layers </vt:lpstr>
      <vt:lpstr>Weights </vt:lpstr>
      <vt:lpstr>Biases</vt:lpstr>
      <vt:lpstr>Model</vt:lpstr>
      <vt:lpstr>Objective Function (Cost Function)</vt:lpstr>
      <vt:lpstr>Objective Function implementation</vt:lpstr>
      <vt:lpstr>Optimizer</vt:lpstr>
      <vt:lpstr>Initalize the variables </vt:lpstr>
      <vt:lpstr>Part 2: Running the Neural Network </vt:lpstr>
      <vt:lpstr>Summary</vt:lpstr>
      <vt:lpstr>Training</vt:lpstr>
      <vt:lpstr>Iterate through the  training set in batches</vt:lpstr>
      <vt:lpstr>Run examples in the batches through the placeholders</vt:lpstr>
      <vt:lpstr>Display current cost during iteration</vt:lpstr>
      <vt:lpstr>After training, evaluate the model using the test set</vt:lpstr>
      <vt:lpstr>Run the evalutation</vt:lpstr>
      <vt:lpstr>Run the program</vt:lpstr>
      <vt:lpstr>Visualization </vt:lpstr>
      <vt:lpstr>You will see something like this:</vt:lpstr>
      <vt:lpstr>Tensorflow Graph</vt:lpstr>
      <vt:lpstr>PowerPoint Presentation</vt:lpstr>
      <vt:lpstr>Run the NN again and the graph will look like this:</vt:lpstr>
      <vt:lpstr>Histograms and Scalars </vt:lpstr>
      <vt:lpstr>The objective function</vt:lpstr>
      <vt:lpstr>Write the summaries to the logs </vt:lpstr>
      <vt:lpstr>Further Classification</vt:lpstr>
      <vt:lpstr>Datasets continued….</vt:lpstr>
      <vt:lpstr>Posiible tasks for ClassificationNN.py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Introductory Tutorial</dc:title>
  <dc:creator>Julian Clayton</dc:creator>
  <cp:lastModifiedBy>Julian Clayton</cp:lastModifiedBy>
  <cp:revision>63</cp:revision>
  <dcterms:created xsi:type="dcterms:W3CDTF">2018-07-09T16:03:21Z</dcterms:created>
  <dcterms:modified xsi:type="dcterms:W3CDTF">2018-07-23T19:16:16Z</dcterms:modified>
</cp:coreProperties>
</file>