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embeddedFontLst>
    <p:embeddedFont>
      <p:font typeface="Bodoni"/>
      <p:regular r:id="rId31"/>
      <p:bold r:id="rId32"/>
      <p:italic r:id="rId33"/>
      <p:boldItalic r:id="rId34"/>
    </p:embeddedFont>
    <p:embeddedFont>
      <p:font typeface="Lustria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494520-368A-4D89-BE9B-5AF51102D441}">
  <a:tblStyle styleId="{82494520-368A-4D89-BE9B-5AF51102D441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C"/>
          </a:solidFill>
        </a:fill>
      </a:tcStyle>
    </a:wholeTbl>
    <a:band1H>
      <a:tcTxStyle b="off" i="off"/>
      <a:tcStyle>
        <a:fill>
          <a:solidFill>
            <a:srgbClr val="CCE0F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E0F8"/>
          </a:solidFill>
        </a:fill>
      </a:tcStyle>
    </a:band1V>
    <a:band2V>
      <a:tcTxStyle b="off" i="off"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1A6C579B-9ACA-448C-8B29-6A6222FE2455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C"/>
          </a:solidFill>
        </a:fill>
      </a:tcStyle>
    </a:wholeTbl>
    <a:band1H>
      <a:tcTxStyle/>
      <a:tcStyle>
        <a:fill>
          <a:solidFill>
            <a:srgbClr val="CCE0F8"/>
          </a:solidFill>
        </a:fill>
      </a:tcStyle>
    </a:band1H>
    <a:band2H>
      <a:tcTxStyle/>
    </a:band2H>
    <a:band1V>
      <a:tcTxStyle/>
      <a:tcStyle>
        <a:fill>
          <a:solidFill>
            <a:srgbClr val="CCE0F8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odoni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Bodoni-italic.fntdata"/><Relationship Id="rId10" Type="http://schemas.openxmlformats.org/officeDocument/2006/relationships/slide" Target="slides/slide4.xml"/><Relationship Id="rId32" Type="http://schemas.openxmlformats.org/officeDocument/2006/relationships/font" Target="fonts/Bodoni-bold.fntdata"/><Relationship Id="rId13" Type="http://schemas.openxmlformats.org/officeDocument/2006/relationships/slide" Target="slides/slide7.xml"/><Relationship Id="rId35" Type="http://schemas.openxmlformats.org/officeDocument/2006/relationships/font" Target="fonts/Lustria-regular.fntdata"/><Relationship Id="rId12" Type="http://schemas.openxmlformats.org/officeDocument/2006/relationships/slide" Target="slides/slide6.xml"/><Relationship Id="rId34" Type="http://schemas.openxmlformats.org/officeDocument/2006/relationships/font" Target="fonts/Bodoni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ce0c6f734d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g2ce0c6f734d_1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ce0c6f734d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g2ce0c6f734d_1_2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ce0c6f734d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g2ce0c6f734d_1_2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ce0c6f734d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g2ce0c6f734d_1_2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ce0c6f734d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2ce0c6f734d_1_2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ce0c6f734d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2ce0c6f734d_1_2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ce0c6f734d_1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3" name="Google Shape;413;g2ce0c6f734d_1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ce0c6f734d_1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2ce0c6f734d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ce0c6f734d_1_2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2ce0c6f734d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ce0c6f734d_1_2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2ce0c6f734d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ce0c6f734d_1_2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2ce0c6f734d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ce0c6f734d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g2ce0c6f734d_1_1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ce0c6f734d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2ce0c6f734d_1_2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ce2d57c150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ce2d57c15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ce0c6f734d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2ce0c6f734d_1_2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ce0c6f734d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2ce0c6f734d_1_2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ce0c6f734d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2ce0c6f734d_1_2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ce0c6f734d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ce0c6f734d_1_1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ce0c6f734d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g2ce0c6f734d_1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ce0c6f734d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g2ce0c6f734d_1_1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ce0c6f734d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ce0c6f734d_1_1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ce0c6f734d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2" name="Google Shape;352;g2ce0c6f734d_1_1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ce0c6f734d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g2ce0c6f734d_1_1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ce0c6f734d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g2ce0c6f734d_1_2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3" name="Google Shape;9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0" name="Google Shape;10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4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0" name="Google Shape;1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7" name="Google Shape;11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6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16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16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9" name="Google Shape;12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7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17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17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17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p17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17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8" name="Google Shape;138;p17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p17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4" name="Google Shape;14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51" name="Google Shape;15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65" name="Google Shape;16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2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78" name="Google Shape;17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85" name="Google Shape;18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2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92" name="Google Shape;19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2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00" name="Google Shape;20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03" name="Google Shape;203;p26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26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05" name="Google Shape;205;p26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2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10" name="Google Shape;21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16" name="Google Shape;21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21" name="Google Shape;22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9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29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5" name="Google Shape;225;p2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29" name="Google Shape;22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33" name="Google Shape;233;p3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37" name="Google Shape;23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1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1" name="Google Shape;241;p3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45" name="Google Shape;24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2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8" name="Google Shape;248;p3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52" name="Google Shape;25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5" name="Google Shape;255;p33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6" name="Google Shape;256;p3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33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62" name="Google Shape;26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4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5" name="Google Shape;265;p3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69" name="Google Shape;26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72" name="Google Shape;272;p35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3" name="Google Shape;273;p35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74" name="Google Shape;274;p35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5" name="Google Shape;275;p35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76" name="Google Shape;276;p35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7" name="Google Shape;277;p3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81" name="Google Shape;28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6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84" name="Google Shape;284;p36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5" name="Google Shape;285;p36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86" name="Google Shape;286;p36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87" name="Google Shape;287;p36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8" name="Google Shape;288;p36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89" name="Google Shape;289;p36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90" name="Google Shape;290;p36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1" name="Google Shape;291;p36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92" name="Google Shape;292;p3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96" name="Google Shape;29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7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3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03" name="Google Shape;30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8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3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8" name="Google Shape;4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8" name="Google Shape;5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4" name="Google Shape;6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6.xml"/><Relationship Id="rId6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58" name="Google Shape;158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2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4.jp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type="ctrTitle"/>
          </p:nvPr>
        </p:nvSpPr>
        <p:spPr>
          <a:xfrm>
            <a:off x="1154913" y="546847"/>
            <a:ext cx="8825700" cy="411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289"/>
              <a:buFont typeface="Twentieth Century"/>
              <a:buNone/>
            </a:pPr>
            <a:r>
              <a:rPr lang="en-US"/>
              <a:t> </a:t>
            </a:r>
            <a:endParaRPr sz="2822">
              <a:solidFill>
                <a:srgbClr val="1C4587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7777"/>
              <a:buFont typeface="Twentieth Century"/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0078"/>
              <a:buFont typeface="Twentieth Century"/>
              <a:buNone/>
            </a:pPr>
            <a:r>
              <a:rPr lang="en-US" sz="2822">
                <a:solidFill>
                  <a:srgbClr val="0000FF"/>
                </a:solidFill>
                <a:latin typeface="Lustria"/>
                <a:ea typeface="Lustria"/>
                <a:cs typeface="Lustria"/>
                <a:sym typeface="Lustria"/>
              </a:rPr>
              <a:t>                                                          PATHRISE PROJECT</a:t>
            </a:r>
            <a:br>
              <a:rPr lang="en-US" sz="2822">
                <a:solidFill>
                  <a:srgbClr val="0000FF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822">
                <a:solidFill>
                  <a:srgbClr val="0000FF"/>
                </a:solidFill>
                <a:latin typeface="Lustria"/>
                <a:ea typeface="Lustria"/>
                <a:cs typeface="Lustria"/>
                <a:sym typeface="Lustria"/>
              </a:rPr>
              <a:t>                                                      GROUP 12 (CODE SEEKERS)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0078"/>
              <a:buFont typeface="Twentieth Century"/>
              <a:buNone/>
            </a:pPr>
            <a:r>
              <a:t/>
            </a:r>
            <a:endParaRPr sz="2822">
              <a:solidFill>
                <a:srgbClr val="0000FF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0091"/>
              <a:buFont typeface="Twentieth Century"/>
              <a:buNone/>
            </a:pPr>
            <a:r>
              <a:rPr lang="en-US" sz="2822">
                <a:solidFill>
                  <a:srgbClr val="0000FF"/>
                </a:solidFill>
                <a:latin typeface="Lustria"/>
                <a:ea typeface="Lustria"/>
                <a:cs typeface="Lustria"/>
                <a:sym typeface="Lustria"/>
              </a:rPr>
              <a:t>                         </a:t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14" name="Google Shape;314;p39"/>
          <p:cNvSpPr txBox="1"/>
          <p:nvPr>
            <p:ph idx="1" type="subTitle"/>
          </p:nvPr>
        </p:nvSpPr>
        <p:spPr>
          <a:xfrm>
            <a:off x="1154955" y="5844988"/>
            <a:ext cx="8825658" cy="932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chemeClr val="dk1"/>
                </a:solidFill>
              </a:rPr>
              <a:t>SPECIAL THANKS TO: </a:t>
            </a:r>
            <a:r>
              <a:rPr b="1" lang="en-US">
                <a:solidFill>
                  <a:schemeClr val="dk2"/>
                </a:solidFill>
              </a:rPr>
              <a:t>MONA HATAMI &amp; DATA ROAD MAP TEAM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315" name="Google Shape;31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7162" y="2373923"/>
            <a:ext cx="7025526" cy="304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"/>
          <p:cNvSpPr txBox="1"/>
          <p:nvPr>
            <p:ph type="title"/>
          </p:nvPr>
        </p:nvSpPr>
        <p:spPr>
          <a:xfrm>
            <a:off x="646111" y="1669494"/>
            <a:ext cx="10981113" cy="408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None/>
            </a:pPr>
            <a:r>
              <a:rPr b="1" lang="en-US" sz="2000"/>
              <a:t>         PRIMARY TRACK                                                  EMPLOYMENT STATUS</a:t>
            </a:r>
            <a:br>
              <a:rPr b="1" lang="en-US" sz="2000"/>
            </a:br>
            <a:endParaRPr b="1" sz="2000"/>
          </a:p>
        </p:txBody>
      </p:sp>
      <p:pic>
        <p:nvPicPr>
          <p:cNvPr id="379" name="Google Shape;379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313" y="2052919"/>
            <a:ext cx="4939947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111" y="2052918"/>
            <a:ext cx="543877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8"/>
          <p:cNvSpPr txBox="1"/>
          <p:nvPr/>
        </p:nvSpPr>
        <p:spPr>
          <a:xfrm>
            <a:off x="874643" y="282388"/>
            <a:ext cx="102306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Higher Placement for Software Engineers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Higher Placement for Students and Unemployed</a:t>
            </a:r>
            <a:endParaRPr b="0" i="0" sz="1800" u="none" cap="none" strike="noStrike">
              <a:solidFill>
                <a:schemeClr val="dk1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/>
          <p:nvPr>
            <p:ph type="title"/>
          </p:nvPr>
        </p:nvSpPr>
        <p:spPr>
          <a:xfrm>
            <a:off x="646110" y="452718"/>
            <a:ext cx="11124549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doni"/>
              <a:buNone/>
            </a:pPr>
            <a:r>
              <a:rPr lang="en-US" sz="2400">
                <a:latin typeface="Bodoni"/>
                <a:ea typeface="Bodoni"/>
                <a:cs typeface="Bodoni"/>
                <a:sym typeface="Bodoni"/>
              </a:rPr>
              <a:t>HIGHEST LEVEL OF EDUCATION                 BIGGEST CHALLENGE  </a:t>
            </a:r>
            <a:br>
              <a:rPr lang="en-US" sz="2400">
                <a:latin typeface="Bodoni"/>
                <a:ea typeface="Bodoni"/>
                <a:cs typeface="Bodoni"/>
                <a:sym typeface="Bodoni"/>
              </a:rPr>
            </a:br>
            <a:r>
              <a:rPr lang="en-US" sz="1600">
                <a:latin typeface="Bodoni"/>
                <a:ea typeface="Bodoni"/>
                <a:cs typeface="Bodoni"/>
                <a:sym typeface="Bodoni"/>
              </a:rPr>
              <a:t>BACHELOR’S AND MASTER’S GOT MORE JOBS.              HEARING BACK ON THEIR OWN APPLICATIONS</a:t>
            </a:r>
            <a:endParaRPr sz="2400"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387" name="Google Shape;387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6678" y="2052918"/>
            <a:ext cx="5082566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225" y="2052918"/>
            <a:ext cx="54387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0"/>
          <p:cNvSpPr txBox="1"/>
          <p:nvPr>
            <p:ph type="title"/>
          </p:nvPr>
        </p:nvSpPr>
        <p:spPr>
          <a:xfrm>
            <a:off x="646110" y="452718"/>
            <a:ext cx="11545889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None/>
            </a:pPr>
            <a:r>
              <a:rPr lang="en-US" sz="2800"/>
              <a:t>EXPERIENCE                                   WORK-AUTHORIZATION</a:t>
            </a:r>
            <a:br>
              <a:rPr lang="en-US" sz="2800"/>
            </a:br>
            <a:r>
              <a:rPr lang="en-US" sz="2000"/>
              <a:t>1-2 YEARS EXPERIENCE PLACED MORE                   CITIZENS AND GREEN CARD HOLDERS PLACED MORE</a:t>
            </a:r>
            <a:br>
              <a:rPr lang="en-US" sz="2800"/>
            </a:br>
            <a:endParaRPr sz="2800"/>
          </a:p>
        </p:txBody>
      </p:sp>
      <p:pic>
        <p:nvPicPr>
          <p:cNvPr id="394" name="Google Shape;394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111" y="2027223"/>
            <a:ext cx="5221234" cy="411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027224"/>
            <a:ext cx="54387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 txBox="1"/>
          <p:nvPr>
            <p:ph idx="1" type="body"/>
          </p:nvPr>
        </p:nvSpPr>
        <p:spPr>
          <a:xfrm>
            <a:off x="913774" y="1366109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Before modeling null values in some columns we removed 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df=df[~df[‘column’s name’,’column’s name’,…].isnull()]</a:t>
            </a:r>
            <a:endParaRPr/>
          </a:p>
          <a:p>
            <a: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401" name="Google Shape;401;p51"/>
          <p:cNvGraphicFramePr/>
          <p:nvPr/>
        </p:nvGraphicFramePr>
        <p:xfrm>
          <a:off x="1586848" y="275726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{1A6C579B-9ACA-448C-8B29-6A6222FE2455}</a:tableStyleId>
              </a:tblPr>
              <a:tblGrid>
                <a:gridCol w="1651875"/>
                <a:gridCol w="4428800"/>
              </a:tblGrid>
              <a:tr h="29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COLUMNS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</a:tcPr>
                </a:tc>
              </a:tr>
              <a:tr h="60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Program_duration_days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</a:tcPr>
                </a:tc>
              </a:tr>
              <a:tr h="60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Employment_status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</a:tcPr>
                </a:tc>
              </a:tr>
              <a:tr h="60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Highest_level_of_education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</a:tcPr>
                </a:tc>
              </a:tr>
              <a:tr h="60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Professional_experience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</a:tcPr>
                </a:tc>
              </a:tr>
              <a:tr h="60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Work_authorization_status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</a:tcPr>
                </a:tc>
              </a:tr>
              <a:tr h="453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l="100%" t="100%"/>
                      </a:path>
                      <a:tileRect b="-100%" r="-100%"/>
                    </a:gradFill>
                  </a:tcPr>
                </a:tc>
              </a:tr>
            </a:tbl>
          </a:graphicData>
        </a:graphic>
      </p:graphicFrame>
      <p:sp>
        <p:nvSpPr>
          <p:cNvPr id="402" name="Google Shape;402;p51"/>
          <p:cNvSpPr/>
          <p:nvPr/>
        </p:nvSpPr>
        <p:spPr>
          <a:xfrm>
            <a:off x="2608263" y="3078163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avaScript Nullable – How to Check for Null in JS" id="403" name="Google Shape;40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1292" y="1"/>
            <a:ext cx="3610708" cy="288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>
            <p:ph idx="1" type="body"/>
          </p:nvPr>
        </p:nvSpPr>
        <p:spPr>
          <a:xfrm>
            <a:off x="716826" y="799179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Before modeling all </a:t>
            </a:r>
            <a:r>
              <a:rPr b="1" lang="en-US" u="sng"/>
              <a:t>Objects</a:t>
            </a:r>
            <a:r>
              <a:rPr b="1" lang="en-US"/>
              <a:t> were converted to </a:t>
            </a:r>
            <a:r>
              <a:rPr b="1" lang="en-US" u="sng"/>
              <a:t>Integers</a:t>
            </a:r>
            <a:r>
              <a:rPr b="1" lang="en-US"/>
              <a:t> 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df=pd.get_dummies(df,columns=[‘column’s name’, ‘ ‘],dtype=int)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409" name="Google Shape;409;p52"/>
          <p:cNvGraphicFramePr/>
          <p:nvPr/>
        </p:nvGraphicFramePr>
        <p:xfrm>
          <a:off x="2197264" y="251123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{1A6C579B-9ACA-448C-8B29-6A6222FE2455}</a:tableStyleId>
              </a:tblPr>
              <a:tblGrid>
                <a:gridCol w="1804200"/>
                <a:gridCol w="4242200"/>
              </a:tblGrid>
              <a:tr h="35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1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r="100%" t="100%"/>
                      </a:path>
                      <a:tileRect b="-100%" l="-100%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 COLUMNS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r="100%" t="100%"/>
                      </a:path>
                      <a:tileRect b="-100%" l="-100%"/>
                    </a:gradFill>
                  </a:tcPr>
                </a:tc>
              </a:tr>
              <a:tr h="44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r="100%" t="100%"/>
                      </a:path>
                      <a:tileRect b="-100%" l="-100%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Biggest_challenge_in_search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r="100%" t="100%"/>
                      </a:path>
                      <a:tileRect b="-100%" l="-100%"/>
                    </a:gradFill>
                  </a:tcPr>
                </a:tc>
              </a:tr>
              <a:tr h="44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r="100%" t="100%"/>
                      </a:path>
                      <a:tileRect b="-100%" l="-100%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Employment_status </a:t>
                      </a:r>
                      <a:endParaRPr/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r="100%" t="100%"/>
                      </a:path>
                      <a:tileRect b="-100%" l="-100%"/>
                    </a:gradFill>
                  </a:tcPr>
                </a:tc>
              </a:tr>
              <a:tr h="44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r="100%" t="100%"/>
                      </a:path>
                      <a:tileRect b="-100%" l="-100%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Highest_level_of_education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r="100%" t="100%"/>
                      </a:path>
                      <a:tileRect b="-100%" l="-100%"/>
                    </a:gradFill>
                  </a:tcPr>
                </a:tc>
              </a:tr>
              <a:tr h="44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r="100%" t="100%"/>
                      </a:path>
                      <a:tileRect b="-100%" l="-100%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Professional_experience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r="100%" t="100%"/>
                      </a:path>
                      <a:tileRect b="-100%" l="-100%"/>
                    </a:gradFill>
                  </a:tcPr>
                </a:tc>
              </a:tr>
              <a:tr h="44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r="100%" t="100%"/>
                      </a:path>
                      <a:tileRect b="-100%" l="-100%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Work_authorization_status</a:t>
                      </a:r>
                      <a:endParaRPr/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r="100%" t="100%"/>
                      </a:path>
                      <a:tileRect b="-100%" l="-100%"/>
                    </a:gradFill>
                  </a:tcPr>
                </a:tc>
              </a:tr>
              <a:tr h="370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r="100%" t="100%"/>
                      </a:path>
                      <a:tileRect b="-100%" l="-100%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Gender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r="100%" t="100%"/>
                      </a:path>
                      <a:tileRect b="-100%" l="-100%"/>
                    </a:gradFill>
                  </a:tcPr>
                </a:tc>
              </a:tr>
              <a:tr h="39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r="100%" t="100%"/>
                      </a:path>
                      <a:tileRect b="-100%" l="-100%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Race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r="100%" t="100%"/>
                      </a:path>
                      <a:tileRect b="-100%" l="-100%"/>
                    </a:gradFill>
                  </a:tcPr>
                </a:tc>
              </a:tr>
              <a:tr h="34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r="100%" t="100%"/>
                      </a:path>
                      <a:tileRect b="-100%" l="-100%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Pathrise_status 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r="100%" t="100%"/>
                      </a:path>
                      <a:tileRect b="-100%" l="-100%"/>
                    </a:gradFill>
                  </a:tcPr>
                </a:tc>
              </a:tr>
              <a:tr h="44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r="100%" t="100%"/>
                      </a:path>
                      <a:tileRect b="-100%" l="-100%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Primary_track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gradFill>
                      <a:gsLst>
                        <a:gs pos="0">
                          <a:srgbClr val="658343"/>
                        </a:gs>
                        <a:gs pos="50000">
                          <a:srgbClr val="92BD63"/>
                        </a:gs>
                        <a:gs pos="100000">
                          <a:srgbClr val="AFE376"/>
                        </a:gs>
                      </a:gsLst>
                      <a:path path="circle">
                        <a:fillToRect r="100%" t="100%"/>
                      </a:path>
                      <a:tileRect b="-100%" l="-100%"/>
                    </a:gradFill>
                  </a:tcPr>
                </a:tc>
              </a:tr>
            </a:tbl>
          </a:graphicData>
        </a:graphic>
      </p:graphicFrame>
      <p:pic>
        <p:nvPicPr>
          <p:cNvPr descr="Python - Convert String to Integer – TecAdmin" id="410" name="Google Shape;41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8068" y="1"/>
            <a:ext cx="3033933" cy="2461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br>
              <a:rPr b="1" lang="en-US"/>
            </a:br>
            <a:r>
              <a:rPr b="1" lang="en-US">
                <a:solidFill>
                  <a:srgbClr val="351C75"/>
                </a:solidFill>
              </a:rPr>
              <a:t>4TH STEP: </a:t>
            </a:r>
            <a:r>
              <a:rPr b="1" i="1" lang="en-US">
                <a:solidFill>
                  <a:srgbClr val="351C75"/>
                </a:solidFill>
              </a:rPr>
              <a:t>MODELING</a:t>
            </a:r>
            <a:br>
              <a:rPr b="1" i="1" lang="en-US"/>
            </a:br>
            <a:br>
              <a:rPr lang="en-US"/>
            </a:br>
            <a:endParaRPr/>
          </a:p>
        </p:txBody>
      </p:sp>
      <p:graphicFrame>
        <p:nvGraphicFramePr>
          <p:cNvPr id="416" name="Google Shape;416;p53"/>
          <p:cNvGraphicFramePr/>
          <p:nvPr/>
        </p:nvGraphicFramePr>
        <p:xfrm>
          <a:off x="2226365" y="22146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{82494520-368A-4D89-BE9B-5AF51102D441}</a:tableStyleId>
              </a:tblPr>
              <a:tblGrid>
                <a:gridCol w="3471050"/>
                <a:gridCol w="3976675"/>
              </a:tblGrid>
              <a:tr h="5635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Target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55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73C5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Placed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73C5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Program Duration Days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754875"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 Regression</a:t>
                      </a:r>
                      <a:endParaRPr sz="1400" u="none" cap="none" strike="noStrike"/>
                    </a:p>
                    <a:p>
                      <a:pPr indent="-158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1"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Linear Regression</a:t>
                      </a:r>
                      <a:endParaRPr sz="1400" u="none" cap="none" strike="noStrike"/>
                    </a:p>
                    <a:p>
                      <a:pPr indent="-158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Linear Regression </a:t>
                      </a:r>
                      <a:endParaRPr sz="1400" u="none" cap="none" strike="noStrike"/>
                    </a:p>
                    <a:p>
                      <a:pPr indent="-158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</a:t>
                      </a:r>
                      <a:endParaRPr sz="1400" u="none" cap="none" strike="noStrike"/>
                    </a:p>
                    <a:p>
                      <a:pPr indent="-158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Char char="•"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4"/>
          <p:cNvSpPr txBox="1"/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422" name="Google Shape;422;p54"/>
          <p:cNvSpPr txBox="1"/>
          <p:nvPr>
            <p:ph idx="1" type="body"/>
          </p:nvPr>
        </p:nvSpPr>
        <p:spPr>
          <a:xfrm>
            <a:off x="913775" y="2367093"/>
            <a:ext cx="10364400" cy="3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23" name="Google Shape;42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11825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5"/>
          <p:cNvSpPr txBox="1"/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429" name="Google Shape;429;p55"/>
          <p:cNvSpPr txBox="1"/>
          <p:nvPr>
            <p:ph idx="1" type="body"/>
          </p:nvPr>
        </p:nvSpPr>
        <p:spPr>
          <a:xfrm>
            <a:off x="450675" y="2367100"/>
            <a:ext cx="113646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•X=df.drop(columns=‘placed’) </a:t>
            </a:r>
            <a:r>
              <a:rPr lang="en-US" sz="2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#all columns except placed</a:t>
            </a:r>
            <a:endParaRPr sz="21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•Y=df[‘placed’]  </a:t>
            </a:r>
            <a:r>
              <a:rPr lang="en-US" sz="2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#Target</a:t>
            </a:r>
            <a:endParaRPr sz="21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Dataset was divided into 2 parts : Test Data (20%) &amp; Train Data (80%) to make sure that our model works and can predict correctly.</a:t>
            </a:r>
            <a:endParaRPr b="1" sz="21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•X_test,x_train,y_test,y_train=train_test_split(x,y,test_size=0.2 random_state=101)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30" name="Google Shape;43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125" y="92700"/>
            <a:ext cx="6929551" cy="21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/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436" name="Google Shape;436;p56"/>
          <p:cNvSpPr txBox="1"/>
          <p:nvPr>
            <p:ph idx="1" type="body"/>
          </p:nvPr>
        </p:nvSpPr>
        <p:spPr>
          <a:xfrm>
            <a:off x="306350" y="3819175"/>
            <a:ext cx="11704800" cy="30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r>
              <a:rPr b="1" lang="en-US" sz="2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Regression Equation </a:t>
            </a:r>
            <a:r>
              <a:rPr lang="en-US" sz="2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-US" sz="2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Fit Method </a:t>
            </a:r>
            <a:r>
              <a:rPr lang="en-US" sz="2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were used to train the model and check to see if we can predict the model or not?</a:t>
            </a:r>
            <a:endParaRPr sz="21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Lr=linearregression()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Lr=lr.Fit(x_train,y_train)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37" name="Google Shape;43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5500" y="113497"/>
            <a:ext cx="8425550" cy="303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7"/>
          <p:cNvSpPr txBox="1"/>
          <p:nvPr>
            <p:ph type="title"/>
          </p:nvPr>
        </p:nvSpPr>
        <p:spPr>
          <a:xfrm>
            <a:off x="247100" y="842550"/>
            <a:ext cx="4646700" cy="47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rPr b="1" lang="en-US" sz="2111">
                <a:latin typeface="Arial"/>
                <a:ea typeface="Arial"/>
                <a:cs typeface="Arial"/>
                <a:sym typeface="Arial"/>
              </a:rPr>
              <a:t>The model shows normal distribution.</a:t>
            </a:r>
            <a:endParaRPr b="1" sz="211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11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11">
                <a:latin typeface="Arial"/>
                <a:ea typeface="Arial"/>
                <a:cs typeface="Arial"/>
                <a:sym typeface="Arial"/>
              </a:rPr>
              <a:t>If the distribution is around 0,it shows that the prediction is correct.</a:t>
            </a:r>
            <a:endParaRPr b="1" sz="211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3950" y="1077675"/>
            <a:ext cx="7156525" cy="548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300" y="-195950"/>
            <a:ext cx="12192001" cy="1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i="1" lang="en-US"/>
              <a:t> </a:t>
            </a:r>
            <a:r>
              <a:rPr lang="en-US"/>
              <a:t>WWW.PATHRISE.COM</a:t>
            </a:r>
            <a:endParaRPr/>
          </a:p>
        </p:txBody>
      </p:sp>
      <p:sp>
        <p:nvSpPr>
          <p:cNvPr id="321" name="Google Shape;321;p40"/>
          <p:cNvSpPr txBox="1"/>
          <p:nvPr>
            <p:ph idx="1" type="body"/>
          </p:nvPr>
        </p:nvSpPr>
        <p:spPr>
          <a:xfrm>
            <a:off x="1857910" y="2352455"/>
            <a:ext cx="8971722" cy="5154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>
                <a:solidFill>
                  <a:srgbClr val="1155CC"/>
                </a:solidFill>
                <a:latin typeface="Bodoni"/>
                <a:ea typeface="Bodoni"/>
                <a:cs typeface="Bodoni"/>
                <a:sym typeface="Bodoni"/>
              </a:rPr>
              <a:t>PATHRISE:</a:t>
            </a:r>
            <a:r>
              <a:rPr lang="en-US">
                <a:latin typeface="Bodoni"/>
                <a:ea typeface="Bodoni"/>
                <a:cs typeface="Bodoni"/>
                <a:sym typeface="Bodoni"/>
              </a:rPr>
              <a:t> </a:t>
            </a:r>
            <a:r>
              <a:rPr lang="en-US" cap="none">
                <a:latin typeface="Bodoni"/>
                <a:ea typeface="Bodoni"/>
                <a:cs typeface="Bodoni"/>
                <a:sym typeface="Bodoni"/>
              </a:rPr>
              <a:t>Is an online program for tech professionals that provides 1-on-1 mentorship, training and advice to help you land your next job.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US">
                <a:solidFill>
                  <a:srgbClr val="1155CC"/>
                </a:solidFill>
                <a:latin typeface="Bodoni"/>
                <a:ea typeface="Bodoni"/>
                <a:cs typeface="Bodoni"/>
                <a:sym typeface="Bodoni"/>
              </a:rPr>
              <a:t>PATHRISE LOCATION:</a:t>
            </a:r>
            <a:r>
              <a:rPr b="1" lang="en-US">
                <a:solidFill>
                  <a:schemeClr val="accent1"/>
                </a:solidFill>
                <a:latin typeface="Bodoni"/>
                <a:ea typeface="Bodoni"/>
                <a:cs typeface="Bodoni"/>
                <a:sym typeface="Bodoni"/>
              </a:rPr>
              <a:t> </a:t>
            </a:r>
            <a:r>
              <a:rPr lang="en-US" cap="none">
                <a:latin typeface="Bodoni"/>
                <a:ea typeface="Bodoni"/>
                <a:cs typeface="Bodoni"/>
                <a:sym typeface="Bodoni"/>
              </a:rPr>
              <a:t>San Francisco</a:t>
            </a:r>
            <a:r>
              <a:rPr lang="en-US">
                <a:latin typeface="Bodoni"/>
                <a:ea typeface="Bodoni"/>
                <a:cs typeface="Bodoni"/>
                <a:sym typeface="Bodoni"/>
              </a:rPr>
              <a:t>, CA, US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US">
                <a:solidFill>
                  <a:srgbClr val="1155CC"/>
                </a:solidFill>
                <a:latin typeface="Bodoni"/>
                <a:ea typeface="Bodoni"/>
                <a:cs typeface="Bodoni"/>
                <a:sym typeface="Bodoni"/>
              </a:rPr>
              <a:t>PATHRISE DATA FROM</a:t>
            </a:r>
            <a:r>
              <a:rPr lang="en-US">
                <a:latin typeface="Bodoni"/>
                <a:ea typeface="Bodoni"/>
                <a:cs typeface="Bodoni"/>
                <a:sym typeface="Bodoni"/>
              </a:rPr>
              <a:t> </a:t>
            </a:r>
            <a:r>
              <a:rPr lang="en-US" cap="none">
                <a:latin typeface="Bodoni"/>
                <a:ea typeface="Bodoni"/>
                <a:cs typeface="Bodoni"/>
                <a:sym typeface="Bodoni"/>
              </a:rPr>
              <a:t>ebay, Facebook, Visa, Apple, Google, Linkdin,…</a:t>
            </a:r>
            <a:endParaRPr>
              <a:latin typeface="Bodoni"/>
              <a:ea typeface="Bodoni"/>
              <a:cs typeface="Bodoni"/>
              <a:sym typeface="Bodoni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US">
                <a:solidFill>
                  <a:srgbClr val="1155CC"/>
                </a:solidFill>
                <a:latin typeface="Bodoni"/>
                <a:ea typeface="Bodoni"/>
                <a:cs typeface="Bodoni"/>
                <a:sym typeface="Bodoni"/>
              </a:rPr>
              <a:t>PAST DATA FELLOWS PLACED AT:</a:t>
            </a:r>
            <a:r>
              <a:rPr b="1" lang="en-US">
                <a:solidFill>
                  <a:schemeClr val="accent1"/>
                </a:solidFill>
                <a:latin typeface="Bodoni"/>
                <a:ea typeface="Bodoni"/>
                <a:cs typeface="Bodoni"/>
                <a:sym typeface="Bodoni"/>
              </a:rPr>
              <a:t> </a:t>
            </a:r>
            <a:r>
              <a:rPr lang="en-US" cap="none">
                <a:latin typeface="Bodoni"/>
                <a:ea typeface="Bodoni"/>
                <a:cs typeface="Bodoni"/>
                <a:sym typeface="Bodoni"/>
              </a:rPr>
              <a:t>Fedex, Amazon, Vmware</a:t>
            </a:r>
            <a:r>
              <a:rPr lang="en-US">
                <a:latin typeface="Bodoni"/>
                <a:ea typeface="Bodoni"/>
                <a:cs typeface="Bodoni"/>
                <a:sym typeface="Bodoni"/>
              </a:rPr>
              <a:t>,…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US">
                <a:solidFill>
                  <a:srgbClr val="1155CC"/>
                </a:solidFill>
                <a:latin typeface="Bodoni"/>
                <a:ea typeface="Bodoni"/>
                <a:cs typeface="Bodoni"/>
                <a:sym typeface="Bodoni"/>
              </a:rPr>
              <a:t>PATHRISE FOUNDERS:</a:t>
            </a:r>
            <a:r>
              <a:rPr b="1" lang="en-US">
                <a:solidFill>
                  <a:schemeClr val="accent1"/>
                </a:solidFill>
                <a:latin typeface="Bodoni"/>
                <a:ea typeface="Bodoni"/>
                <a:cs typeface="Bodoni"/>
                <a:sym typeface="Bodoni"/>
              </a:rPr>
              <a:t> </a:t>
            </a:r>
            <a:r>
              <a:rPr lang="en-US" cap="none">
                <a:latin typeface="Bodoni"/>
                <a:ea typeface="Bodoni"/>
                <a:cs typeface="Bodoni"/>
                <a:sym typeface="Bodoni"/>
              </a:rPr>
              <a:t>Kevin Wu &amp; Derrik Mar</a:t>
            </a:r>
            <a:r>
              <a:rPr lang="en-US">
                <a:latin typeface="Bodoni"/>
                <a:ea typeface="Bodoni"/>
                <a:cs typeface="Bodoni"/>
                <a:sym typeface="Bodoni"/>
              </a:rPr>
              <a:t>. </a:t>
            </a:r>
            <a:r>
              <a:rPr lang="en-US" cap="none">
                <a:latin typeface="Bodoni"/>
                <a:ea typeface="Bodoni"/>
                <a:cs typeface="Bodoni"/>
                <a:sym typeface="Bodoni"/>
              </a:rPr>
              <a:t>in </a:t>
            </a:r>
            <a:r>
              <a:rPr b="1" lang="en-US">
                <a:latin typeface="Bodoni"/>
                <a:ea typeface="Bodoni"/>
                <a:cs typeface="Bodoni"/>
                <a:sym typeface="Bodoni"/>
              </a:rPr>
              <a:t>2017.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322" name="Google Shape;32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22" y="4901431"/>
            <a:ext cx="1285462" cy="1789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9632" y="4929808"/>
            <a:ext cx="1362368" cy="1928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3218329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8"/>
          <p:cNvSpPr txBox="1"/>
          <p:nvPr>
            <p:ph type="title"/>
          </p:nvPr>
        </p:nvSpPr>
        <p:spPr>
          <a:xfrm>
            <a:off x="913774" y="337163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Evaluating Model with Metrics</a:t>
            </a:r>
            <a:endParaRPr/>
          </a:p>
        </p:txBody>
      </p:sp>
      <p:sp>
        <p:nvSpPr>
          <p:cNvPr id="450" name="Google Shape;450;p58"/>
          <p:cNvSpPr txBox="1"/>
          <p:nvPr>
            <p:ph idx="1" type="body"/>
          </p:nvPr>
        </p:nvSpPr>
        <p:spPr>
          <a:xfrm>
            <a:off x="1044524" y="1716946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print(‘MSE:',metrics.mean_absolute_error(y_test,prediction))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MSE: 1.088220831</a:t>
            </a:r>
            <a:endParaRPr/>
          </a:p>
          <a:p>
            <a: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Evaluation Matrix: Your Key to Unlocking the Full Potential of Your Machine  Learning Models | Medium" id="451" name="Google Shape;45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276" y="3186326"/>
            <a:ext cx="10102949" cy="367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9"/>
          <p:cNvSpPr txBox="1"/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Logistic Regression</a:t>
            </a:r>
            <a:endParaRPr b="1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  <a:latin typeface="Bodoni"/>
                <a:ea typeface="Bodoni"/>
                <a:cs typeface="Bodoni"/>
                <a:sym typeface="Bodoni"/>
              </a:rPr>
              <a:t>Will a fellow placed or not?</a:t>
            </a:r>
            <a:endParaRPr b="1">
              <a:solidFill>
                <a:schemeClr val="dk2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457" name="Google Shape;457;p59"/>
          <p:cNvSpPr txBox="1"/>
          <p:nvPr>
            <p:ph idx="1" type="body"/>
          </p:nvPr>
        </p:nvSpPr>
        <p:spPr>
          <a:xfrm>
            <a:off x="411475" y="2367100"/>
            <a:ext cx="11070900" cy="38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>
                <a:latin typeface="Bodoni"/>
                <a:ea typeface="Bodoni"/>
                <a:cs typeface="Bodoni"/>
                <a:sym typeface="Bodoni"/>
              </a:rPr>
              <a:t>LogisticRegression:(highest Accuracy)                    KNN: (Lowest Accuracy)</a:t>
            </a:r>
            <a:endParaRPr b="1" sz="2500"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>
                <a:latin typeface="Bodoni"/>
                <a:ea typeface="Bodoni"/>
                <a:cs typeface="Bodoni"/>
                <a:sym typeface="Bodoni"/>
              </a:rPr>
              <a:t>                                                                                       </a:t>
            </a:r>
            <a:endParaRPr b="1" sz="2500"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>
                <a:latin typeface="Bodoni"/>
                <a:ea typeface="Bodoni"/>
                <a:cs typeface="Bodoni"/>
                <a:sym typeface="Bodoni"/>
              </a:rPr>
              <a:t>Recall: 98%											       </a:t>
            </a:r>
            <a:r>
              <a:rPr b="1" lang="en-US" sz="2500">
                <a:latin typeface="Bodoni"/>
                <a:ea typeface="Bodoni"/>
                <a:cs typeface="Bodoni"/>
                <a:sym typeface="Bodoni"/>
              </a:rPr>
              <a:t>Accuracy: 76%</a:t>
            </a:r>
            <a:endParaRPr b="1" sz="2500"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>
                <a:latin typeface="Bodoni"/>
                <a:ea typeface="Bodoni"/>
                <a:cs typeface="Bodoni"/>
                <a:sym typeface="Bodoni"/>
              </a:rPr>
              <a:t>F1-Score: 95%</a:t>
            </a:r>
            <a:endParaRPr b="1" sz="2500"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>
                <a:latin typeface="Bodoni"/>
                <a:ea typeface="Bodoni"/>
                <a:cs typeface="Bodoni"/>
                <a:sym typeface="Bodoni"/>
              </a:rPr>
              <a:t>Precision= 89%</a:t>
            </a:r>
            <a:endParaRPr b="1" sz="2500"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A64D79"/>
                </a:solidFill>
                <a:latin typeface="Bodoni"/>
                <a:ea typeface="Bodoni"/>
                <a:cs typeface="Bodoni"/>
                <a:sym typeface="Bodoni"/>
              </a:rPr>
              <a:t>Accuracy: 94%</a:t>
            </a:r>
            <a:endParaRPr b="1" sz="2800">
              <a:solidFill>
                <a:srgbClr val="A64D79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0"/>
          <p:cNvSpPr txBox="1"/>
          <p:nvPr>
            <p:ph type="title"/>
          </p:nvPr>
        </p:nvSpPr>
        <p:spPr>
          <a:xfrm>
            <a:off x="913775" y="618517"/>
            <a:ext cx="10364451" cy="1497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long does it take to get a job?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Supervised learning</a:t>
            </a:r>
            <a:b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Regression problem</a:t>
            </a:r>
            <a:endParaRPr/>
          </a:p>
        </p:txBody>
      </p:sp>
      <p:pic>
        <p:nvPicPr>
          <p:cNvPr id="463" name="Google Shape;463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37" y="2214694"/>
            <a:ext cx="5500622" cy="4168177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0"/>
          <p:cNvSpPr/>
          <p:nvPr/>
        </p:nvSpPr>
        <p:spPr>
          <a:xfrm>
            <a:off x="1201272" y="2303928"/>
            <a:ext cx="1882588" cy="6951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MSE:88</a:t>
            </a:r>
            <a:endParaRPr/>
          </a:p>
        </p:txBody>
      </p:sp>
      <p:pic>
        <p:nvPicPr>
          <p:cNvPr id="465" name="Google Shape;46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303928"/>
            <a:ext cx="535305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1"/>
          <p:cNvSpPr txBox="1"/>
          <p:nvPr>
            <p:ph type="title"/>
          </p:nvPr>
        </p:nvSpPr>
        <p:spPr>
          <a:xfrm>
            <a:off x="913773" y="37936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b="1" lang="en-US">
                <a:solidFill>
                  <a:schemeClr val="accent1"/>
                </a:solidFill>
              </a:rPr>
              <a:t>Recommendations for Pathrise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471" name="Google Shape;471;p61"/>
          <p:cNvSpPr txBox="1"/>
          <p:nvPr>
            <p:ph idx="1" type="body"/>
          </p:nvPr>
        </p:nvSpPr>
        <p:spPr>
          <a:xfrm>
            <a:off x="779525" y="1643000"/>
            <a:ext cx="10364400" cy="46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Bodoni"/>
              <a:buAutoNum type="arabicPeriod"/>
            </a:pPr>
            <a:r>
              <a:rPr lang="en-US" sz="2500">
                <a:latin typeface="Bodoni"/>
                <a:ea typeface="Bodoni"/>
                <a:cs typeface="Bodoni"/>
                <a:sym typeface="Bodoni"/>
              </a:rPr>
              <a:t>Encourage female participants to join Pathrise online program </a:t>
            </a:r>
            <a:endParaRPr sz="2100">
              <a:latin typeface="Bodoni"/>
              <a:ea typeface="Bodoni"/>
              <a:cs typeface="Bodoni"/>
              <a:sym typeface="Bodoni"/>
            </a:endParaRPr>
          </a:p>
          <a:p>
            <a:pPr indent="-463550" lvl="0" marL="5715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Bodoni"/>
              <a:buAutoNum type="arabicPeriod"/>
            </a:pPr>
            <a:r>
              <a:rPr lang="en-US" sz="2500">
                <a:latin typeface="Bodoni"/>
                <a:ea typeface="Bodoni"/>
                <a:cs typeface="Bodoni"/>
                <a:sym typeface="Bodoni"/>
              </a:rPr>
              <a:t>Attract already employed people to get better jobs and promotions</a:t>
            </a:r>
            <a:endParaRPr sz="2100">
              <a:latin typeface="Bodoni"/>
              <a:ea typeface="Bodoni"/>
              <a:cs typeface="Bodoni"/>
              <a:sym typeface="Bodoni"/>
            </a:endParaRPr>
          </a:p>
          <a:p>
            <a:pPr indent="-463550" lvl="0" marL="5715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Bodoni"/>
              <a:buAutoNum type="arabicPeriod"/>
            </a:pPr>
            <a:r>
              <a:rPr lang="en-US" sz="2500">
                <a:latin typeface="Bodoni"/>
                <a:ea typeface="Bodoni"/>
                <a:cs typeface="Bodoni"/>
                <a:sym typeface="Bodoni"/>
              </a:rPr>
              <a:t>Cooperate with a vast variety of companies could lead to expand the business for Pathrise</a:t>
            </a:r>
            <a:endParaRPr sz="2500">
              <a:latin typeface="Bodoni"/>
              <a:ea typeface="Bodoni"/>
              <a:cs typeface="Bodoni"/>
              <a:sym typeface="Bodoni"/>
            </a:endParaRPr>
          </a:p>
          <a:p>
            <a:pPr indent="-463550" lvl="0" marL="5715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Bodoni"/>
              <a:buAutoNum type="arabicPeriod"/>
            </a:pPr>
            <a:r>
              <a:rPr lang="en-US" sz="2500">
                <a:latin typeface="Bodoni"/>
                <a:ea typeface="Bodoni"/>
                <a:cs typeface="Bodoni"/>
                <a:sym typeface="Bodoni"/>
              </a:rPr>
              <a:t>Hiring more recruiters to help applicants to get careers more quickly</a:t>
            </a:r>
            <a:endParaRPr sz="2100">
              <a:latin typeface="Bodoni"/>
              <a:ea typeface="Bodoni"/>
              <a:cs typeface="Bodoni"/>
              <a:sym typeface="Bodoni"/>
            </a:endParaRPr>
          </a:p>
          <a:p>
            <a:pPr indent="-463550" lvl="0" marL="5715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Bodoni"/>
              <a:buAutoNum type="arabicPeriod"/>
            </a:pPr>
            <a:r>
              <a:rPr lang="en-US" sz="2500">
                <a:latin typeface="Bodoni"/>
                <a:ea typeface="Bodoni"/>
                <a:cs typeface="Bodoni"/>
                <a:sym typeface="Bodoni"/>
              </a:rPr>
              <a:t>Reducing monthly fee can help Pathrise to get more applications and better reviews</a:t>
            </a:r>
            <a:endParaRPr sz="2100"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t/>
            </a:r>
            <a:endParaRPr/>
          </a:p>
        </p:txBody>
      </p:sp>
      <p:pic>
        <p:nvPicPr>
          <p:cNvPr id="477" name="Google Shape;477;p6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9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t/>
            </a:r>
            <a:endParaRPr/>
          </a:p>
        </p:txBody>
      </p:sp>
      <p:pic>
        <p:nvPicPr>
          <p:cNvPr id="330" name="Google Shape;330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199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751148" y="75452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br>
              <a:rPr b="1" lang="en-US"/>
            </a:br>
            <a:r>
              <a:rPr b="1" lang="en-US">
                <a:solidFill>
                  <a:srgbClr val="351C75"/>
                </a:solidFill>
              </a:rPr>
              <a:t>FIRST STEP</a:t>
            </a:r>
            <a:r>
              <a:rPr lang="en-US">
                <a:solidFill>
                  <a:srgbClr val="351C75"/>
                </a:solidFill>
              </a:rPr>
              <a:t>: </a:t>
            </a:r>
            <a:r>
              <a:rPr b="1" i="1" lang="en-US">
                <a:solidFill>
                  <a:srgbClr val="351C75"/>
                </a:solidFill>
              </a:rPr>
              <a:t>BUSINESS UNDERSTANDING</a:t>
            </a:r>
            <a:br>
              <a:rPr b="1" i="1" lang="en-US"/>
            </a:br>
            <a:br>
              <a:rPr b="1" i="1" lang="en-US"/>
            </a:br>
            <a:endParaRPr b="1" i="1"/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913774" y="2679365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u="sng">
                <a:solidFill>
                  <a:srgbClr val="351C75"/>
                </a:solidFill>
                <a:latin typeface="Bodoni"/>
                <a:ea typeface="Bodoni"/>
                <a:cs typeface="Bodoni"/>
                <a:sym typeface="Bodoni"/>
              </a:rPr>
              <a:t>MAIN GOALS:</a:t>
            </a:r>
            <a:endParaRPr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latin typeface="Bodoni"/>
                <a:ea typeface="Bodoni"/>
                <a:cs typeface="Bodoni"/>
                <a:sym typeface="Bodoni"/>
              </a:rPr>
              <a:t>1. WILL A FELLOW GET PLACED OR NOT?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latin typeface="Bodoni"/>
                <a:ea typeface="Bodoni"/>
                <a:cs typeface="Bodoni"/>
                <a:sym typeface="Bodoni"/>
              </a:rPr>
              <a:t>2. HOW LONG DOES IT TAKE FOR A FELLOW TO GET PLACED?</a:t>
            </a:r>
            <a:endParaRPr/>
          </a:p>
        </p:txBody>
      </p:sp>
      <p:pic>
        <p:nvPicPr>
          <p:cNvPr descr="Understanding a Business" id="337" name="Google Shape;33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6215" y="1628684"/>
            <a:ext cx="3526302" cy="2560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913774" y="322729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b="1" lang="en-US" sz="3200">
                <a:solidFill>
                  <a:srgbClr val="351C75"/>
                </a:solidFill>
              </a:rPr>
              <a:t>SECOND STEP: </a:t>
            </a:r>
            <a:r>
              <a:rPr b="1" i="1" lang="en-US" sz="3200">
                <a:solidFill>
                  <a:srgbClr val="351C75"/>
                </a:solidFill>
              </a:rPr>
              <a:t>DATA UNDERSTANDING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596348" y="2052918"/>
            <a:ext cx="10999304" cy="4482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>
                <a:latin typeface="Bodoni"/>
                <a:ea typeface="Bodoni"/>
                <a:cs typeface="Bodoni"/>
                <a:sym typeface="Bodoni"/>
              </a:rPr>
              <a:t>OUR DATASET INCLUDES BELOW INFORMATION: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Bodoni"/>
                <a:ea typeface="Bodoni"/>
                <a:cs typeface="Bodoni"/>
                <a:sym typeface="Bodoni"/>
              </a:rPr>
              <a:t>2544 ROWS &amp; 16 COLUMNS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Bodoni"/>
                <a:ea typeface="Bodoni"/>
                <a:cs typeface="Bodoni"/>
                <a:sym typeface="Bodoni"/>
              </a:rPr>
              <a:t>TYPES OF DATA:  INT/ FLOAT/ OBJECT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Bodoni"/>
                <a:ea typeface="Bodoni"/>
                <a:cs typeface="Bodoni"/>
                <a:sym typeface="Bodoni"/>
              </a:rPr>
              <a:t>INT ( 3 COLUMNS)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Bodoni"/>
                <a:ea typeface="Bodoni"/>
                <a:cs typeface="Bodoni"/>
                <a:sym typeface="Bodoni"/>
              </a:rPr>
              <a:t>FLOAT (2 COLUMNS)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Bodoni"/>
                <a:ea typeface="Bodoni"/>
                <a:cs typeface="Bodoni"/>
                <a:sym typeface="Bodoni"/>
              </a:rPr>
              <a:t>OBJECT (11 COLUMNS)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Bodoni"/>
              <a:ea typeface="Bodoni"/>
              <a:cs typeface="Bodoni"/>
              <a:sym typeface="Bodoni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Bodoni"/>
              <a:ea typeface="Bodoni"/>
              <a:cs typeface="Bodoni"/>
              <a:sym typeface="Bodoni"/>
            </a:endParaRPr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Bodoni"/>
              <a:ea typeface="Bodoni"/>
              <a:cs typeface="Bodoni"/>
              <a:sym typeface="Bodoni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Bodoni"/>
                <a:ea typeface="Bodoni"/>
                <a:cs typeface="Bodoni"/>
                <a:sym typeface="Bodoni"/>
              </a:rPr>
              <a:t>    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Bodoni"/>
                <a:ea typeface="Bodoni"/>
                <a:cs typeface="Bodoni"/>
                <a:sym typeface="Bodoni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idx="1" type="body"/>
          </p:nvPr>
        </p:nvSpPr>
        <p:spPr>
          <a:xfrm>
            <a:off x="1020417" y="755374"/>
            <a:ext cx="10151165" cy="5910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solidFill>
                  <a:schemeClr val="accent1"/>
                </a:solidFill>
                <a:latin typeface="Bodoni"/>
                <a:ea typeface="Bodoni"/>
                <a:cs typeface="Bodoni"/>
                <a:sym typeface="Bodoni"/>
              </a:rPr>
              <a:t>based on Dataset BELOW columns (INDEPENDENT VARIABLES)WERE CONSIDERED EFFECTIVE ON OUR TARGET (DEPENDANT VARIABLE):</a:t>
            </a:r>
            <a:endParaRPr/>
          </a:p>
          <a:p>
            <a: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Bodoni"/>
              <a:ea typeface="Bodoni"/>
              <a:cs typeface="Bodoni"/>
              <a:sym typeface="Bodoni"/>
            </a:endParaRPr>
          </a:p>
          <a:p>
            <a: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Bodoni"/>
              <a:ea typeface="Bodoni"/>
              <a:cs typeface="Bodoni"/>
              <a:sym typeface="Bodoni"/>
            </a:endParaRPr>
          </a:p>
        </p:txBody>
      </p:sp>
      <p:graphicFrame>
        <p:nvGraphicFramePr>
          <p:cNvPr id="349" name="Google Shape;349;p44"/>
          <p:cNvGraphicFramePr/>
          <p:nvPr/>
        </p:nvGraphicFramePr>
        <p:xfrm>
          <a:off x="-17929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{82494520-368A-4D89-BE9B-5AF51102D441}</a:tableStyleId>
              </a:tblPr>
              <a:tblGrid>
                <a:gridCol w="4842900"/>
                <a:gridCol w="2304925"/>
                <a:gridCol w="2509175"/>
                <a:gridCol w="2552925"/>
              </a:tblGrid>
              <a:tr h="34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Data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Target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Remove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sng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5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Bodoni"/>
                          <a:ea typeface="Bodoni"/>
                          <a:cs typeface="Bodoni"/>
                          <a:sym typeface="Bodoni"/>
                        </a:rPr>
                        <a:t>Pathrise_status</a:t>
                      </a:r>
                      <a:endParaRPr sz="1600" u="none" cap="none" strike="noStrike">
                        <a:latin typeface="Bodoni"/>
                        <a:ea typeface="Bodoni"/>
                        <a:cs typeface="Bodoni"/>
                        <a:sym typeface="Bodon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object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5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Bodoni"/>
                          <a:ea typeface="Bodoni"/>
                          <a:cs typeface="Bodoni"/>
                          <a:sym typeface="Bodoni"/>
                        </a:rPr>
                        <a:t>Primary_track</a:t>
                      </a:r>
                      <a:endParaRPr sz="1600" u="none" cap="none" strike="noStrike">
                        <a:latin typeface="Bodoni"/>
                        <a:ea typeface="Bodoni"/>
                        <a:cs typeface="Bodoni"/>
                        <a:sym typeface="Bodon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object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sngStrike"/>
                        <a:t>Cohor_tag</a:t>
                      </a:r>
                      <a:endParaRPr sz="1600" u="none" cap="none" strike="sng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object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Bodoni"/>
                          <a:ea typeface="Bodoni"/>
                          <a:cs typeface="Bodoni"/>
                          <a:sym typeface="Bodoni"/>
                        </a:rPr>
                        <a:t>Program _duration days 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float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Noto Sans Symbols"/>
                        <a:buChar char="✔"/>
                      </a:pPr>
                      <a:r>
                        <a:rPr lang="en-US" sz="1400" u="none" cap="none" strike="noStrike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placed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int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Noto Sans Symbols"/>
                        <a:buChar char="✔"/>
                      </a:pPr>
                      <a:r>
                        <a:rPr lang="en-US" sz="1400" u="none" cap="none" strike="noStrike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Bodoni"/>
                          <a:ea typeface="Bodoni"/>
                          <a:cs typeface="Bodoni"/>
                          <a:sym typeface="Bodoni"/>
                        </a:rPr>
                        <a:t>Employment _status 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object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Bodoni"/>
                          <a:ea typeface="Bodoni"/>
                          <a:cs typeface="Bodoni"/>
                          <a:sym typeface="Bodoni"/>
                        </a:rPr>
                        <a:t>Highest_ level _of _education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object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sngStrike">
                          <a:latin typeface="Bodoni"/>
                          <a:ea typeface="Bodoni"/>
                          <a:cs typeface="Bodoni"/>
                          <a:sym typeface="Bodoni"/>
                        </a:rPr>
                        <a:t>Length_of_job_search</a:t>
                      </a:r>
                      <a:endParaRPr sz="1600" u="none" cap="none" strike="sngStrike">
                        <a:latin typeface="Bodoni"/>
                        <a:ea typeface="Bodoni"/>
                        <a:cs typeface="Bodoni"/>
                        <a:sym typeface="Bodon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object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51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Bodoni"/>
                          <a:ea typeface="Bodoni"/>
                          <a:cs typeface="Bodoni"/>
                          <a:sym typeface="Bodoni"/>
                        </a:rPr>
                        <a:t>Biggest _challenge _in _search 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object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Bodoni"/>
                          <a:ea typeface="Bodoni"/>
                          <a:cs typeface="Bodoni"/>
                          <a:sym typeface="Bodoni"/>
                        </a:rPr>
                        <a:t>professional _experience 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object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9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Bodoni"/>
                          <a:ea typeface="Bodoni"/>
                          <a:cs typeface="Bodoni"/>
                          <a:sym typeface="Bodoni"/>
                        </a:rPr>
                        <a:t>work _authorization _status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object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sngStrike"/>
                        <a:t>Number_of_interviews</a:t>
                      </a:r>
                      <a:endParaRPr sz="1600" u="none" cap="none" strike="sng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float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sngStrike"/>
                        <a:t>Number_of_applications</a:t>
                      </a:r>
                      <a:endParaRPr sz="1600" u="none" cap="none" strike="sng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Gender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object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4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Race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object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6271" y="2170839"/>
            <a:ext cx="5221234" cy="3736902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5"/>
          <p:cNvSpPr/>
          <p:nvPr/>
        </p:nvSpPr>
        <p:spPr>
          <a:xfrm>
            <a:off x="6454587" y="3244334"/>
            <a:ext cx="4760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sns.countplot(x='pathrise_status',data=df)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5"/>
          <p:cNvSpPr txBox="1"/>
          <p:nvPr>
            <p:ph type="title"/>
          </p:nvPr>
        </p:nvSpPr>
        <p:spPr>
          <a:xfrm>
            <a:off x="1033044" y="738224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doni"/>
              <a:buNone/>
            </a:pPr>
            <a:r>
              <a:rPr b="1" lang="en-US" sz="1800">
                <a:latin typeface="Bodoni"/>
                <a:ea typeface="Bodoni"/>
                <a:cs typeface="Bodoni"/>
                <a:sym typeface="Bodoni"/>
              </a:rPr>
              <a:t>PATHRISE STATUS COLUMN:</a:t>
            </a:r>
            <a:br>
              <a:rPr lang="en-US" sz="1800">
                <a:latin typeface="Bodoni"/>
                <a:ea typeface="Bodoni"/>
                <a:cs typeface="Bodoni"/>
                <a:sym typeface="Bodoni"/>
              </a:rPr>
            </a:br>
            <a:r>
              <a:rPr lang="en-US" sz="1800">
                <a:latin typeface="Bodoni"/>
                <a:ea typeface="Bodoni"/>
                <a:cs typeface="Bodoni"/>
                <a:sym typeface="Bodoni"/>
              </a:rPr>
              <a:t>WE KEPT PLACED-ACTIVE-WITHDRAWN(FAILED) AND REST OF THEM IN ‘OTHER’ GROUP</a:t>
            </a:r>
            <a:br>
              <a:rPr lang="en-US" sz="1800">
                <a:latin typeface="Bodoni"/>
                <a:ea typeface="Bodoni"/>
                <a:cs typeface="Bodoni"/>
                <a:sym typeface="Bodoni"/>
              </a:rPr>
            </a:br>
            <a:endParaRPr sz="1800"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idx="1" type="body"/>
          </p:nvPr>
        </p:nvSpPr>
        <p:spPr>
          <a:xfrm>
            <a:off x="1361771" y="1146593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THE COLUMN ‘</a:t>
            </a:r>
            <a:r>
              <a:rPr lang="en-US" u="sng"/>
              <a:t>PLACED</a:t>
            </a:r>
            <a:r>
              <a:rPr lang="en-US"/>
              <a:t>’ WAS CHOSEN AS </a:t>
            </a:r>
            <a:r>
              <a:rPr lang="en-US" u="sng"/>
              <a:t>TARGET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HISTOGRAM AND DISPLOT SHOWED SAME RESULTS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362" name="Google Shape;36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855" y="2814918"/>
            <a:ext cx="4657725" cy="404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2777" y="2814918"/>
            <a:ext cx="5257800" cy="4043082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6"/>
          <p:cNvSpPr/>
          <p:nvPr/>
        </p:nvSpPr>
        <p:spPr>
          <a:xfrm>
            <a:off x="6024282" y="3244334"/>
            <a:ext cx="54505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df['placed'].hist(bins=15,color='red')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46"/>
          <p:cNvSpPr/>
          <p:nvPr/>
        </p:nvSpPr>
        <p:spPr>
          <a:xfrm>
            <a:off x="270805" y="3244334"/>
            <a:ext cx="556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sns.displot(x='placed',data=df,bins=10)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type="title"/>
          </p:nvPr>
        </p:nvSpPr>
        <p:spPr>
          <a:xfrm>
            <a:off x="479938" y="1660432"/>
            <a:ext cx="112321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b="1" lang="en-US" sz="2400"/>
              <a:t>GENDER						</a:t>
            </a:r>
            <a:r>
              <a:rPr b="1" lang="en-US" sz="2000"/>
              <a:t> </a:t>
            </a:r>
            <a:r>
              <a:rPr b="1" lang="en-US" sz="2400"/>
              <a:t>RACE</a:t>
            </a:r>
            <a:endParaRPr sz="2000"/>
          </a:p>
        </p:txBody>
      </p:sp>
      <p:pic>
        <p:nvPicPr>
          <p:cNvPr id="371" name="Google Shape;371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743" y="2306763"/>
            <a:ext cx="5221234" cy="3950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142179"/>
            <a:ext cx="543877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7"/>
          <p:cNvSpPr txBox="1"/>
          <p:nvPr/>
        </p:nvSpPr>
        <p:spPr>
          <a:xfrm>
            <a:off x="921026" y="416354"/>
            <a:ext cx="1034994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Men participated more than women and therefore placed more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Bodoni"/>
                <a:ea typeface="Bodoni"/>
                <a:cs typeface="Bodoni"/>
                <a:sym typeface="Bodoni"/>
              </a:rPr>
              <a:t>East Asian or Asian American were placed more than other races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