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853" r:id="rId2"/>
    <p:sldMasterId id="2147484499" r:id="rId3"/>
    <p:sldMasterId id="2147484349" r:id="rId4"/>
    <p:sldMasterId id="2147483700" r:id="rId5"/>
  </p:sldMasterIdLst>
  <p:notesMasterIdLst>
    <p:notesMasterId r:id="rId44"/>
  </p:notesMasterIdLst>
  <p:handoutMasterIdLst>
    <p:handoutMasterId r:id="rId45"/>
  </p:handoutMasterIdLst>
  <p:sldIdLst>
    <p:sldId id="291" r:id="rId6"/>
    <p:sldId id="293" r:id="rId7"/>
    <p:sldId id="297" r:id="rId8"/>
    <p:sldId id="298" r:id="rId9"/>
    <p:sldId id="299" r:id="rId10"/>
    <p:sldId id="294" r:id="rId11"/>
    <p:sldId id="296" r:id="rId12"/>
    <p:sldId id="301" r:id="rId13"/>
    <p:sldId id="302" r:id="rId14"/>
    <p:sldId id="262" r:id="rId15"/>
    <p:sldId id="286" r:id="rId16"/>
    <p:sldId id="263" r:id="rId17"/>
    <p:sldId id="264" r:id="rId18"/>
    <p:sldId id="292" r:id="rId19"/>
    <p:sldId id="288" r:id="rId20"/>
    <p:sldId id="287" r:id="rId21"/>
    <p:sldId id="289" r:id="rId22"/>
    <p:sldId id="265" r:id="rId23"/>
    <p:sldId id="266" r:id="rId24"/>
    <p:sldId id="290" r:id="rId25"/>
    <p:sldId id="267" r:id="rId26"/>
    <p:sldId id="268" r:id="rId27"/>
    <p:sldId id="269" r:id="rId28"/>
    <p:sldId id="270" r:id="rId29"/>
    <p:sldId id="271" r:id="rId30"/>
    <p:sldId id="283" r:id="rId31"/>
    <p:sldId id="284" r:id="rId32"/>
    <p:sldId id="285" r:id="rId33"/>
    <p:sldId id="282" r:id="rId34"/>
    <p:sldId id="272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864"/>
    <a:srgbClr val="FFFB3B"/>
    <a:srgbClr val="0033CC"/>
    <a:srgbClr val="9933FF"/>
    <a:srgbClr val="6666FF"/>
    <a:srgbClr val="FFCC00"/>
    <a:srgbClr val="000000"/>
    <a:srgbClr val="FFB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 autoAdjust="0"/>
  </p:normalViewPr>
  <p:slideViewPr>
    <p:cSldViewPr>
      <p:cViewPr varScale="1">
        <p:scale>
          <a:sx n="63" d="100"/>
          <a:sy n="63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9A3770-0FA4-42CD-B2CB-65BC4FEA3C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B41FF-E461-4A2D-916A-F5872FFDDC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F8FCB8-07BE-434A-B276-653B197D4DCA}" type="datetimeFigureOut">
              <a:rPr lang="zh-TW" altLang="en-US"/>
              <a:pPr>
                <a:defRPr/>
              </a:pPr>
              <a:t>2022/11/1</a:t>
            </a:fld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3F964-A5A8-445C-A29B-C736CEF578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E0250C-6C89-47C5-A705-87F6EB48C9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ACAA-1FCE-49AD-BC2C-35FDB52856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45ACAD-3634-4333-9843-79D3B36029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E92233-E41F-4BDA-BB85-E3FE9C4B4D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E1E03E9-2DBF-483E-8857-D9BBF26349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F5EC10F-E540-4052-86EE-125655398B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B6854C88-D2EE-44C5-A47E-0FAAF0E2A5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316194C-C457-416F-88BD-CD8B1337CB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0DEBF2-99A0-44D7-A334-DC92727536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>
            <a:extLst>
              <a:ext uri="{FF2B5EF4-FFF2-40B4-BE49-F238E27FC236}">
                <a16:creationId xmlns:a16="http://schemas.microsoft.com/office/drawing/2014/main" id="{D5C2D139-39B2-40AF-A358-149DB2410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>
            <a:extLst>
              <a:ext uri="{FF2B5EF4-FFF2-40B4-BE49-F238E27FC236}">
                <a16:creationId xmlns:a16="http://schemas.microsoft.com/office/drawing/2014/main" id="{C4A91772-9C12-47E8-AA1C-A31F3686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AST: abstract syntax tree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25A9BB9C-EFD7-4227-8C98-9B067D8C5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0E6139-486E-43C9-8B16-A13A31EFA0C0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99561E0-C78E-47AE-BC63-9E2AED58C34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90E9D20-2BEC-43DA-AF99-C733FBE321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365524A-C04F-482E-BDAA-F16E685424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C78F5E0-BFE4-45A0-8839-75E8CCA69D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C7306F8-4046-4F00-B807-D7E4B8073F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34 w 1722"/>
                <a:gd name="T1" fmla="*/ 33 h 66"/>
                <a:gd name="T2" fmla="*/ 1634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34 w 1722"/>
                <a:gd name="T9" fmla="*/ 33 h 66"/>
                <a:gd name="T10" fmla="*/ 1634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CB3FEE5-3746-4AFE-A963-7C67C2C476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F5BC943-DAC5-4253-A2C3-BC5B1BC2CF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1 w 975"/>
                <a:gd name="T1" fmla="*/ 48 h 101"/>
                <a:gd name="T2" fmla="*/ 93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1 w 975"/>
                <a:gd name="T9" fmla="*/ 48 h 101"/>
                <a:gd name="T10" fmla="*/ 93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42E7E2B3-313A-47B6-B3AE-E48464C990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3 w 2141"/>
                <a:gd name="T7" fmla="*/ 0 h 198"/>
                <a:gd name="T8" fmla="*/ 205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99F1E9D-C150-4D3A-BBF5-9B12040F67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C09D370-6477-422B-A8F0-27A48AB96C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65 w 2517"/>
                <a:gd name="T1" fmla="*/ 276 h 276"/>
                <a:gd name="T2" fmla="*/ 2385 w 2517"/>
                <a:gd name="T3" fmla="*/ 204 h 276"/>
                <a:gd name="T4" fmla="*/ 2128 w 2517"/>
                <a:gd name="T5" fmla="*/ 0 h 276"/>
                <a:gd name="T6" fmla="*/ 0 w 2517"/>
                <a:gd name="T7" fmla="*/ 276 h 276"/>
                <a:gd name="T8" fmla="*/ 2065 w 2517"/>
                <a:gd name="T9" fmla="*/ 276 h 276"/>
                <a:gd name="T10" fmla="*/ 2065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A131F43-3F7B-48EA-B4A2-83CD6EB82B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D649E86-405B-4F63-938C-3ABED12C54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5 w 729"/>
                <a:gd name="T7" fmla="*/ 240 h 240"/>
                <a:gd name="T8" fmla="*/ 68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02E9A75-4003-4BC8-A8A4-0779F16CAE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C7A2EDB-C376-43DF-B60C-72D92CDCB2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5 w 729"/>
                <a:gd name="T1" fmla="*/ 318 h 318"/>
                <a:gd name="T2" fmla="*/ 68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5 w 729"/>
                <a:gd name="T9" fmla="*/ 318 h 318"/>
                <a:gd name="T10" fmla="*/ 68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D0010ED-B332-43F1-BE22-86A19A6149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4B09D89-2A5A-498D-8BF8-C8AC11C3F5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AC2EF3CC-71BF-4A94-A9FD-7A1B8AF958F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6C2C1682-5D8E-4BA5-A3FC-47CB3F93B1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C38901D-D1FF-4647-9E53-72ADF46EA2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6A5F6F9-957B-4389-967B-682B0B9F40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EB443A8-E77C-46C7-99AE-6B74D4E521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9EDF061-D442-47B2-8207-B88274E836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B224A06-14D7-428B-99DF-D77A091F90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C8CCAE9-C0BC-4561-917D-FD98538AC9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B13232F-DA0B-4BFA-9C48-EE8CBB4607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5D548ED-3D47-4B2C-95D7-1C06B42EF5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0B2DD490-5BD1-4863-951A-AEFE81BF89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6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44547428-3A4D-439D-BA76-70714F5109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0AE018D-AD4C-45F7-B574-6D5A97482E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199BF819-2F73-4B5F-80E7-5EE9643902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677AC95-7364-45E1-95C1-71762E0E0F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7C805FE-269B-4E81-B039-21622BB9D3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6FD38F4A-DE6C-45A4-B018-C8AC912000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032F1F-870C-4A62-9EB0-1CFDA37681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61D864A-B635-4366-855E-FCE722E6FD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64E2944-847A-459F-B285-523A289B95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9937F03-4498-40B3-904E-D0DCC87349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53AFCD09-C298-4A53-B4DA-A7BC0B59026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E298AFC3-CA68-44D6-90EC-FD446FF60B4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550B7E31-2BCF-4913-B8C5-A33E835BDBD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</p:grpSp>
      <p:pic>
        <p:nvPicPr>
          <p:cNvPr id="44" name="Picture 49" descr="hdr-bkg">
            <a:extLst>
              <a:ext uri="{FF2B5EF4-FFF2-40B4-BE49-F238E27FC236}">
                <a16:creationId xmlns:a16="http://schemas.microsoft.com/office/drawing/2014/main" id="{EA9F3CE8-136C-4647-B81D-36F0D019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1" descr="ftr">
            <a:extLst>
              <a:ext uri="{FF2B5EF4-FFF2-40B4-BE49-F238E27FC236}">
                <a16:creationId xmlns:a16="http://schemas.microsoft.com/office/drawing/2014/main" id="{22C5CB10-C68B-4F53-BB9E-2F5537D19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 descr="臺灣大學_標題">
            <a:extLst>
              <a:ext uri="{FF2B5EF4-FFF2-40B4-BE49-F238E27FC236}">
                <a16:creationId xmlns:a16="http://schemas.microsoft.com/office/drawing/2014/main" id="{CD15602A-EE7B-4BA8-B87C-22BDDA5002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16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24604932-0EA0-46E2-8107-FF1E145B61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ACD24EDE-0547-4FF9-AA5D-38353C884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865A081-899B-4E5D-B8B3-7533C4328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4608-E772-46D8-9257-64C2869FEA7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063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285161D-7FEB-4622-976B-970652A6C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AA197606-F359-40DC-A0AF-8DB31A7C8B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5CF54879-E341-44EF-A69F-D1ECBB172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5A3EA-BF55-41D7-8755-2C71232F8A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401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ECCDB123-8924-4B65-B550-7223CA4C4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B42507D1-3060-48A1-BF2C-AEC2496FD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E2F6076C-2C05-4E9D-BB5F-E4E561268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76EF-7AEB-4E1B-9348-73FEC301CD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220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69F2-E5C0-4AF4-9254-64ADEF78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C1EE-BF94-40D7-87C6-CE5A699D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1B5B-8B2E-4005-A29C-8EB03B2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36464-F87F-47EA-A46F-933E0EE10F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30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632E-BE37-47A4-A92E-DCA7D65D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E83A-700F-4078-9144-06C0B2C9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10AC-626E-4559-A88B-F2E611A5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DBFC1-6165-48BB-8668-DBA9C13B57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554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28EB-D2A6-484A-B4CF-972DE39F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1644-8B47-4F63-90E4-59C53A5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C34C-D619-4627-870C-6FFA0472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A077A-7C61-4447-855B-84ECF3951A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71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B3AD53-6887-4C24-9731-15BE8F11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BF35EA-C3D4-47DA-95D1-658530E3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725B9C-83B3-4338-8C3D-B8ADD4E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0CB54-7786-424C-A29A-CEB5CD97AF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476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F81275-57EF-4A43-9B14-A8087B1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8EBE908-725C-4C02-BBD6-D6297A5B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954E57-9AE5-44D6-BD98-7475BF2D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C24CE-D5CC-438E-99E3-832A376346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861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9057879-9AAB-4B70-9A68-6A84807D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88261-85C0-4C61-B705-51F44980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B3D186-6D7B-42E5-83A2-39E901E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3AD8F-BFD2-4ECA-92A3-C3FC7A25B4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781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7CE3CCE-7D20-4230-B0AA-7FC94826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8103591-169D-4E98-A80A-3500C5ED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673D11-F1E0-4044-BD3D-B600B6DB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7E770-0189-4DEE-A9E4-E56CBBC2D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5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>
            <a:extLst>
              <a:ext uri="{FF2B5EF4-FFF2-40B4-BE49-F238E27FC236}">
                <a16:creationId xmlns:a16="http://schemas.microsoft.com/office/drawing/2014/main" id="{6FE0A3EA-D25D-4E3A-BEDB-FE1774A2F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2019/02/13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>
            <a:extLst>
              <a:ext uri="{FF2B5EF4-FFF2-40B4-BE49-F238E27FC236}">
                <a16:creationId xmlns:a16="http://schemas.microsoft.com/office/drawing/2014/main" id="{63738ACA-3C97-42DB-BDBC-C9C9EB583C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8356C472-ADBD-48BC-B0FD-26F4D4780C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Prof. </a:t>
            </a:r>
            <a:r>
              <a:rPr lang="en-US" altLang="zh-TW" err="1"/>
              <a:t>Farn</a:t>
            </a:r>
            <a:r>
              <a:rPr lang="en-US" altLang="zh-TW"/>
              <a:t> Wang, 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569944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6960A1-3FCD-491F-A266-E02C5E71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B704EC-D42C-4572-948E-45E050EC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B2FCBC-C35D-4123-84B7-DBCABEDD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9524F-A647-4FA2-B1B7-201871F9D5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117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138F99-B129-4E1B-BF8E-9AE2CEC5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CD1CAD-7372-44A1-ACD0-34D446FB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795C2-714D-4EE9-B7AE-8E437905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38C61-3914-42E6-9DE1-4296011D5A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835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32BF-0305-48FA-8628-BC6930A5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55F7-F79B-4ABA-B200-2DD6FB9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D4B6-106F-488E-B85D-98BE5E04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AE7B1-00A9-4500-A8AC-EFBE5050D6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52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2727-5A02-4490-870C-994D755C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5A92-FF9B-4475-A535-53D0A41E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D41E-6DEC-468F-B170-F009BA47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89B-F232-4C26-AF02-62494C738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6648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DA24-AFFA-47E5-A4F0-2F680EC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A89D-A8BA-48BE-8B9D-BDD7F659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22A9-F480-401E-96DB-05E603A3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03C3A-16B5-4B16-845E-CD57AA0139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651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675F-9EF4-4710-9C1A-8F91633D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8E-FB65-42BF-B582-1D49EB9B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A3BC-CAF3-4ED5-8659-FAC239FB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257-C029-42AC-975F-1BC420A9BE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945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7315-24C1-4BEC-8611-E98E160B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79FB-3E9C-4305-BD72-033223E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3739-AAD7-4CE7-9A0A-1D73ADD4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DFACA-719C-43D4-850D-9E6C296D5D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171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32F0C4-26C2-4A0D-BF7A-A157178C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9A906F-CFA0-4D08-A74D-9C5EF7C6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80877E-F657-4AC6-87CC-6ABC1495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2B68-FE4F-4772-B7FF-9B1D53AB0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961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8A36C5-8E28-4312-960F-1FA5E90F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3B1018-AEAD-4FED-BCA3-BA3B3847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D44841-E489-4C0A-BF7D-F89AD618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5F939-DA6E-4E79-9196-65AAA331B6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266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A71870-43F0-4336-82B2-DBF42DDD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0F5C26-0934-4762-87C3-A8E0B15A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4E758F-5B19-46B8-82DD-67D00D5A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93CDA-5129-480E-AA4A-2F61F93B32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5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86074FC-9E56-4D1B-B2A4-0D5636695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BEA184F-87A9-4991-A1C3-FFA4CB54AB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4F9060D-C7BD-4411-810D-FDAD87F554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4A267-9AA1-40D2-ABE0-CBA823D6739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1779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851ADC-1757-41BD-AA72-D427C86C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FE63D2F-8485-478A-ADA4-DF4F7520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81EE44-BE03-428A-86FA-8E20E41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56D27-A4BD-48EE-A405-8EF9D3BA3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39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A366A1-E87C-47E9-8C38-34ED7C4A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D4489F-0780-4031-BB8B-EDC7432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F51ED4-F6A0-4DD8-984A-06D83B46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5C7B-F452-4A6F-A7A0-996D261472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305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F7A0EB-9E7A-4F9F-8E80-F28F569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E3BD9F-F6C7-4524-A68B-2391B041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E4A53A-68D9-4415-8987-F72407F3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8A61D-0B12-4C6E-AEA1-3763BCB39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3217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9A28-A8B9-42E8-8BD3-968E43D7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BC2B-FAA0-4280-8307-554FF33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0F90-E380-42CB-909C-8CEDA126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1B3D-EDBA-44AE-94E4-611D0ACB57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8370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B312-3A6E-49E6-A2E8-02C53506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AA84-1B60-48AF-A3DE-4828BF19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612C-1C5C-4A94-B044-8669E29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80C75-E007-4581-A105-1B0E16707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098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59EF-787F-42A3-B116-6AF9A2AE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B21C-6B15-46C0-8C47-534D348C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E010-1B68-42C4-9748-98C6F410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960D-F7C7-4139-907C-BA8A5037C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14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D222-5236-4C7D-B954-85C0BBF8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1635-518E-4C1F-BCEB-5F129FDE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6B-E39E-4984-875D-E6801C2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E951-B9AB-4195-9060-15CBE210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56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DE95-37B7-47E6-8EB4-1A1504A1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A1FC-FF7F-44FE-86F6-2358757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C6B4B-79E4-49B6-BD2E-3987AD81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215D4-3A8C-497F-83C0-C76E8445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8586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8D6514-2B64-4843-B9B0-5CFEB73C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EE9F8E-A00A-45D1-BA33-A091077B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B26AAB-D2E6-42C2-B1D5-EA2FAA7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2798D-BF02-4ED7-BDAB-3B4279F33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504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337B86-EE12-45EC-AA05-8963990E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EBB5D4-74B9-46B5-B7EE-9BCAC7B3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A94495-B591-4BC3-85CE-2D0E402A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DA80F-6319-46CA-87CF-C668D9F8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1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7D48644-0B69-4080-A2A4-6E8A1219ED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701F1BAE-0354-4DCD-9CB4-D9BA7454E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876F41A-A299-4D56-80AA-6F97544E00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140E-FCA4-433C-BD63-7FC02A8611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6742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D3BDFE-58B0-4D76-B093-62CE4693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5F77AB2-5104-4B0F-8D62-91BE1EB2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826112-B6F1-49BC-A328-ADEE0CF9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79E66-D9BC-4894-BEFB-252F39930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075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511782C-6D0F-412A-B51E-C71AA6B5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2CC313-1B12-4A49-8577-43456AD0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DC53AC-AD08-4846-A25E-0ED326AC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4954-456E-4465-9E77-32FC918AC6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475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E57985-C7DA-475D-9AE7-DC9F649F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DE2C0F-872A-4F0A-A991-5403CBE9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038C4C-FE28-4700-BA47-F9FC3CEF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4E9A-7B13-44A3-A678-213E4A252C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191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8B7056-2A9C-42C0-8E53-578611F4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B84C5C-639E-4BB6-AE59-F93583D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C24E0E-D7FF-4A6C-B1D0-ABACA213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430A4-B01A-43E8-9269-8CFB9252F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162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0C8A-D3BB-462D-93AB-1E179FC5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DB3E-A4F5-4AB7-A8E5-897B98B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F197-8569-41E0-B359-E9A483CC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75A67-B9E6-4B07-9284-782C8D08B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81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7C7F-8987-4484-973D-843F5722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54C4-F9AA-4E96-BA2B-BD979E46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518B-91EE-4003-8BC1-AAFA89FF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B5E4-83D6-4C8B-B5F9-A133B1C8B8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131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7034-438F-48EA-B032-5E1E8491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52D6-9380-46ED-954F-568CFC2F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48C8-84B2-4756-AADE-B43C3DD3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A947-F720-4E6A-92C7-8C55CBA4BD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414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E685-E6CE-42DC-A000-9EAD73CC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88A2-D1AE-4014-8871-FE4B530F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426B-1F5F-4868-8796-5919C9E2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C6C94-3C6C-47FE-9944-26E5559797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830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6FF7-D4B1-485A-A905-54A2C5DB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F95C6-974B-4275-BA13-66AB7168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4EDC-25F4-4CC8-AA50-27AEC4EE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6E149-5B4D-4554-8D5A-1255CBB7A8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798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63BBCB-953D-40FA-848B-9D29AC2E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5DDA0C-CBB8-439A-B4DB-A049AF91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33B59F-F075-4BB3-BE66-B8D9F15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7AEDE-BE9E-4190-A352-B0C462B30B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68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381E33DA-7619-4574-81D7-C1ACF5CFD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A797E387-462E-4BF9-99BA-E71B704F40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1475D75F-5F64-4B3A-9343-379AC144C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8E5B0-9BBD-4ABE-B4E5-B66DA62EEC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39222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8D2BCA-31C7-4233-AA48-7147030C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DEC0B1-EA99-46D9-BE25-3803B073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E21B83-944C-4AF6-B350-3EE44628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BB7BF-5234-454A-A50B-6D7F9AE4AE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52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9794F62-9C2D-4521-B23B-5725F145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48CE020-7177-4DE3-BEDE-F3D18ED6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472814-E31D-4286-868D-3E56EE12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92DAB-611E-4629-973A-2D91A6B3990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07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16EF4F-6D51-403F-9C56-EBD87E39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13AF11-25FB-4FB3-971B-34A8FC4D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2C86ED-CE16-4741-8F06-A8D3F978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AFB56-AD8F-4CE5-A49E-462079819B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6248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068526-15AB-42D4-B73B-56109534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F805CB-0EC4-43D1-9345-96F04DFE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3881B7-A428-481C-B777-383B9FE8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E38F-8F5A-469D-B442-408855626E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733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0D9D62-78FE-4D32-AFB8-8826637C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4B66A7-C1E4-4746-BA2E-FEE3C6B8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FC5050-F11B-430A-BB84-D485E188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95F21-E31E-44B5-A174-6DF7DFED8E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6137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79C3-5E05-4AFB-AA75-A3F80316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3916-7FED-484A-B86D-607CE45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405A-739E-442A-8B29-05555E0B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4BA3-3524-4DE9-A1E8-4445838212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7808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87F2-9AAD-4A0D-8F1E-65BFF6CA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C643-27C6-4609-BD53-C22057E7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9684-0349-4977-A09C-D43EA564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47A26-A579-4807-BECD-6B762ECB449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6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EBCE3D35-B4E1-432A-8CB9-70FC6B3C6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2447F212-321C-4D18-94F8-1FF18B0F3C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</a:t>
            </a:r>
            <a:r>
              <a:rPr lang="en-US" altLang="zh-TW" err="1"/>
              <a:t>Farn</a:t>
            </a:r>
            <a:r>
              <a:rPr lang="en-US" altLang="zh-TW"/>
              <a:t> Wang, Department of Electrical Engineering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9C74161B-BD81-4D0D-A72A-7F5B22122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5D58-9841-43BD-8174-018D4B5D12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12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F5218D2-6551-463F-82E7-3B22652387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-76200"/>
            <a:ext cx="24145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4">
            <a:extLst>
              <a:ext uri="{FF2B5EF4-FFF2-40B4-BE49-F238E27FC236}">
                <a16:creationId xmlns:a16="http://schemas.microsoft.com/office/drawing/2014/main" id="{F523DC41-9166-471B-B6B2-A68592232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202A0896-EAB2-45C9-AA35-72A024722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</a:t>
            </a:r>
            <a:r>
              <a:rPr lang="en-US" altLang="zh-TW" err="1"/>
              <a:t>Farn</a:t>
            </a:r>
            <a:r>
              <a:rPr lang="en-US" altLang="zh-TW"/>
              <a:t> Wang, Department of Electrical Engineering</a:t>
            </a:r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01A8CD5-BB1C-42ED-8CF3-E3F98FE54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85E07-25CF-4F5A-9DF2-8CB00426ED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1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5B2376A-9F42-43DB-89DD-E2B3E120A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3DB954D-9C5E-4C8B-932C-53F7F187CB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800704A8-C0BB-4A98-B4D8-F98CC6E02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77468-F6FF-4AB9-9FD2-C3D622CC77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3C2C5FD1-7166-49BE-BE34-B8A38326D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46A29359-4CFF-40E6-A169-04D9750B5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E859943-D863-4247-B973-E197768A1B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9BC4D-8FCB-4F3C-9989-853324F0CEE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55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8240CC9-B10E-4125-A776-03862C2C052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171" name="Freeform 3">
              <a:extLst>
                <a:ext uri="{FF2B5EF4-FFF2-40B4-BE49-F238E27FC236}">
                  <a16:creationId xmlns:a16="http://schemas.microsoft.com/office/drawing/2014/main" id="{947FFBB7-67BD-48F0-9002-A41AA7C957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72" name="Freeform 4">
              <a:extLst>
                <a:ext uri="{FF2B5EF4-FFF2-40B4-BE49-F238E27FC236}">
                  <a16:creationId xmlns:a16="http://schemas.microsoft.com/office/drawing/2014/main" id="{832AC5D8-0224-442E-AA63-213DDEC171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A984A02D-7AA0-4AF3-9D24-4C85A32F5B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50FF88E4-B6D5-4C11-83D2-49616327FC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34 w 1722"/>
                <a:gd name="T1" fmla="*/ 33 h 66"/>
                <a:gd name="T2" fmla="*/ 1634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34 w 1722"/>
                <a:gd name="T9" fmla="*/ 33 h 66"/>
                <a:gd name="T10" fmla="*/ 1634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Freeform 7">
              <a:extLst>
                <a:ext uri="{FF2B5EF4-FFF2-40B4-BE49-F238E27FC236}">
                  <a16:creationId xmlns:a16="http://schemas.microsoft.com/office/drawing/2014/main" id="{EBD70A16-9DDB-406D-BF6E-60B95C9EF1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3CC977A9-DBB3-4D18-A3B9-E2A639C174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1 w 975"/>
                <a:gd name="T1" fmla="*/ 48 h 101"/>
                <a:gd name="T2" fmla="*/ 93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1 w 975"/>
                <a:gd name="T9" fmla="*/ 48 h 101"/>
                <a:gd name="T10" fmla="*/ 93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850430E2-A1E6-475A-ADC0-E86A0A4A9C0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5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53 w 2141"/>
                <a:gd name="T7" fmla="*/ 0 h 198"/>
                <a:gd name="T8" fmla="*/ 205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Freeform 10">
              <a:extLst>
                <a:ext uri="{FF2B5EF4-FFF2-40B4-BE49-F238E27FC236}">
                  <a16:creationId xmlns:a16="http://schemas.microsoft.com/office/drawing/2014/main" id="{0C51AE9B-953D-4FF6-A1EA-739C1D2D66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A3CAF91-D0F1-41D1-8849-867189320B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65 w 2517"/>
                <a:gd name="T1" fmla="*/ 276 h 276"/>
                <a:gd name="T2" fmla="*/ 2385 w 2517"/>
                <a:gd name="T3" fmla="*/ 204 h 276"/>
                <a:gd name="T4" fmla="*/ 2128 w 2517"/>
                <a:gd name="T5" fmla="*/ 0 h 276"/>
                <a:gd name="T6" fmla="*/ 0 w 2517"/>
                <a:gd name="T7" fmla="*/ 276 h 276"/>
                <a:gd name="T8" fmla="*/ 2065 w 2517"/>
                <a:gd name="T9" fmla="*/ 276 h 276"/>
                <a:gd name="T10" fmla="*/ 2065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0" name="Freeform 12">
              <a:extLst>
                <a:ext uri="{FF2B5EF4-FFF2-40B4-BE49-F238E27FC236}">
                  <a16:creationId xmlns:a16="http://schemas.microsoft.com/office/drawing/2014/main" id="{FD3386DA-0477-402D-A6A3-7D04076477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7DDC6176-DC20-45BA-B362-0E71B6C15A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5 w 729"/>
                <a:gd name="T7" fmla="*/ 240 h 240"/>
                <a:gd name="T8" fmla="*/ 68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Freeform 14">
              <a:extLst>
                <a:ext uri="{FF2B5EF4-FFF2-40B4-BE49-F238E27FC236}">
                  <a16:creationId xmlns:a16="http://schemas.microsoft.com/office/drawing/2014/main" id="{9498E52C-2A8E-4BD0-9F65-F2C0015467D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ADED2A71-DC54-4D94-B411-47BE10E190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5 w 729"/>
                <a:gd name="T1" fmla="*/ 318 h 318"/>
                <a:gd name="T2" fmla="*/ 68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5 w 729"/>
                <a:gd name="T9" fmla="*/ 318 h 318"/>
                <a:gd name="T10" fmla="*/ 68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Freeform 16">
              <a:extLst>
                <a:ext uri="{FF2B5EF4-FFF2-40B4-BE49-F238E27FC236}">
                  <a16:creationId xmlns:a16="http://schemas.microsoft.com/office/drawing/2014/main" id="{A87C741A-E7B3-4DDF-BD6E-9B07CDF428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85" name="Freeform 17">
              <a:extLst>
                <a:ext uri="{FF2B5EF4-FFF2-40B4-BE49-F238E27FC236}">
                  <a16:creationId xmlns:a16="http://schemas.microsoft.com/office/drawing/2014/main" id="{28DE95B9-C431-4675-A0FF-DB3289A34D8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86" name="Freeform 18">
              <a:extLst>
                <a:ext uri="{FF2B5EF4-FFF2-40B4-BE49-F238E27FC236}">
                  <a16:creationId xmlns:a16="http://schemas.microsoft.com/office/drawing/2014/main" id="{C9517F5A-970A-433E-9AC3-C1036D187D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B7D0633A-1E6F-4739-B081-FCAE65BD6C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Freeform 20">
              <a:extLst>
                <a:ext uri="{FF2B5EF4-FFF2-40B4-BE49-F238E27FC236}">
                  <a16:creationId xmlns:a16="http://schemas.microsoft.com/office/drawing/2014/main" id="{43A56629-283C-49EB-B82C-3BB34A3F83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638A74EB-56B4-43E8-B465-FC59189D11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Freeform 22">
              <a:extLst>
                <a:ext uri="{FF2B5EF4-FFF2-40B4-BE49-F238E27FC236}">
                  <a16:creationId xmlns:a16="http://schemas.microsoft.com/office/drawing/2014/main" id="{5B6DECFC-9F67-43F0-8891-DA5B1E0CD7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1" name="Freeform 23">
              <a:extLst>
                <a:ext uri="{FF2B5EF4-FFF2-40B4-BE49-F238E27FC236}">
                  <a16:creationId xmlns:a16="http://schemas.microsoft.com/office/drawing/2014/main" id="{6848CDFE-99C9-469E-A96B-6ED0663494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2" name="Freeform 24">
              <a:extLst>
                <a:ext uri="{FF2B5EF4-FFF2-40B4-BE49-F238E27FC236}">
                  <a16:creationId xmlns:a16="http://schemas.microsoft.com/office/drawing/2014/main" id="{821183D0-3A9F-4CEF-9BFB-426723EBB2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B90898C-2A4E-434B-91EF-F9794E476C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4" name="Freeform 26">
              <a:extLst>
                <a:ext uri="{FF2B5EF4-FFF2-40B4-BE49-F238E27FC236}">
                  <a16:creationId xmlns:a16="http://schemas.microsoft.com/office/drawing/2014/main" id="{969FC428-449C-4397-9D79-9395D4C373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5" name="Freeform 27">
              <a:extLst>
                <a:ext uri="{FF2B5EF4-FFF2-40B4-BE49-F238E27FC236}">
                  <a16:creationId xmlns:a16="http://schemas.microsoft.com/office/drawing/2014/main" id="{2E988E84-7DA2-47BA-A7E7-DC0B72903DF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30DA78ED-E4CD-40C0-A97B-A6239FD230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6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7" name="Freeform 29">
              <a:extLst>
                <a:ext uri="{FF2B5EF4-FFF2-40B4-BE49-F238E27FC236}">
                  <a16:creationId xmlns:a16="http://schemas.microsoft.com/office/drawing/2014/main" id="{33B1E115-5872-4941-830E-087381B74A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31371FDF-655F-47C8-8B9D-54642DF7FB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9" name="Freeform 31">
              <a:extLst>
                <a:ext uri="{FF2B5EF4-FFF2-40B4-BE49-F238E27FC236}">
                  <a16:creationId xmlns:a16="http://schemas.microsoft.com/office/drawing/2014/main" id="{76FDF8AD-5E50-450B-851E-2038E8332D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0" name="Freeform 32">
              <a:extLst>
                <a:ext uri="{FF2B5EF4-FFF2-40B4-BE49-F238E27FC236}">
                  <a16:creationId xmlns:a16="http://schemas.microsoft.com/office/drawing/2014/main" id="{65A54A04-1830-45BE-824A-9204397CAD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1" name="Freeform 33">
              <a:extLst>
                <a:ext uri="{FF2B5EF4-FFF2-40B4-BE49-F238E27FC236}">
                  <a16:creationId xmlns:a16="http://schemas.microsoft.com/office/drawing/2014/main" id="{F6E2B864-FEBF-42AD-BA59-2285C49BD1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2" name="Freeform 34">
              <a:extLst>
                <a:ext uri="{FF2B5EF4-FFF2-40B4-BE49-F238E27FC236}">
                  <a16:creationId xmlns:a16="http://schemas.microsoft.com/office/drawing/2014/main" id="{F1D55512-5863-4838-AFA6-2594882643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3" name="Freeform 35">
              <a:extLst>
                <a:ext uri="{FF2B5EF4-FFF2-40B4-BE49-F238E27FC236}">
                  <a16:creationId xmlns:a16="http://schemas.microsoft.com/office/drawing/2014/main" id="{8A216E50-FCE1-4B7F-B1AE-489AE9D0CC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4" name="Freeform 36">
              <a:extLst>
                <a:ext uri="{FF2B5EF4-FFF2-40B4-BE49-F238E27FC236}">
                  <a16:creationId xmlns:a16="http://schemas.microsoft.com/office/drawing/2014/main" id="{D65BE4B1-90AE-4FDF-A9E8-8EB7145C6B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5" name="Freeform 37">
              <a:extLst>
                <a:ext uri="{FF2B5EF4-FFF2-40B4-BE49-F238E27FC236}">
                  <a16:creationId xmlns:a16="http://schemas.microsoft.com/office/drawing/2014/main" id="{BD137703-B0F7-4FAC-968A-4D13D8B3AF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6" name="Freeform 38">
              <a:extLst>
                <a:ext uri="{FF2B5EF4-FFF2-40B4-BE49-F238E27FC236}">
                  <a16:creationId xmlns:a16="http://schemas.microsoft.com/office/drawing/2014/main" id="{4C5FD770-DD14-46E2-BB03-8780689C8D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1070" name="Group 39">
              <a:extLst>
                <a:ext uri="{FF2B5EF4-FFF2-40B4-BE49-F238E27FC236}">
                  <a16:creationId xmlns:a16="http://schemas.microsoft.com/office/drawing/2014/main" id="{1502EB5E-E6BC-4EAE-BFDB-751261F8FBE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208" name="Freeform 40">
                <a:extLst>
                  <a:ext uri="{FF2B5EF4-FFF2-40B4-BE49-F238E27FC236}">
                    <a16:creationId xmlns:a16="http://schemas.microsoft.com/office/drawing/2014/main" id="{AADE74DC-0644-4009-BE87-6EB786C25BD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7209" name="Freeform 41">
                <a:extLst>
                  <a:ext uri="{FF2B5EF4-FFF2-40B4-BE49-F238E27FC236}">
                    <a16:creationId xmlns:a16="http://schemas.microsoft.com/office/drawing/2014/main" id="{CB9D830E-93A0-4DE2-AC87-4E5316CAF99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</p:grpSp>
      <p:sp>
        <p:nvSpPr>
          <p:cNvPr id="7210" name="Rectangle 42">
            <a:extLst>
              <a:ext uri="{FF2B5EF4-FFF2-40B4-BE49-F238E27FC236}">
                <a16:creationId xmlns:a16="http://schemas.microsoft.com/office/drawing/2014/main" id="{07BAEB00-92C2-4D62-B760-FE632E2D9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7211" name="Rectangle 43">
            <a:extLst>
              <a:ext uri="{FF2B5EF4-FFF2-40B4-BE49-F238E27FC236}">
                <a16:creationId xmlns:a16="http://schemas.microsoft.com/office/drawing/2014/main" id="{CE8151C0-82EA-4C7C-94DF-A184D2C1C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pic>
        <p:nvPicPr>
          <p:cNvPr id="1029" name="Picture 57" descr="hdr-bkg">
            <a:extLst>
              <a:ext uri="{FF2B5EF4-FFF2-40B4-BE49-F238E27FC236}">
                <a16:creationId xmlns:a16="http://schemas.microsoft.com/office/drawing/2014/main" id="{692D8D0B-B460-4A18-809B-927749A83B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2" name="Rectangle 44">
            <a:extLst>
              <a:ext uri="{FF2B5EF4-FFF2-40B4-BE49-F238E27FC236}">
                <a16:creationId xmlns:a16="http://schemas.microsoft.com/office/drawing/2014/main" id="{557E73C0-719B-4DDB-B1CB-83719C39B0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9906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213" name="Rectangle 45">
            <a:extLst>
              <a:ext uri="{FF2B5EF4-FFF2-40B4-BE49-F238E27FC236}">
                <a16:creationId xmlns:a16="http://schemas.microsoft.com/office/drawing/2014/main" id="{8851ED6F-E512-4032-98C9-B7A74C15A0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4770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Prof. </a:t>
            </a:r>
            <a:r>
              <a:rPr lang="en-US" altLang="zh-TW" err="1"/>
              <a:t>Farn</a:t>
            </a:r>
            <a:r>
              <a:rPr lang="en-US" altLang="zh-TW"/>
              <a:t> Wang, Department of Electrical Engineering</a:t>
            </a:r>
          </a:p>
        </p:txBody>
      </p:sp>
      <p:sp>
        <p:nvSpPr>
          <p:cNvPr id="7214" name="Rectangle 46">
            <a:extLst>
              <a:ext uri="{FF2B5EF4-FFF2-40B4-BE49-F238E27FC236}">
                <a16:creationId xmlns:a16="http://schemas.microsoft.com/office/drawing/2014/main" id="{EFB0BAC8-00CF-4F39-B9E5-2664E00CC1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A353EF8-8305-485D-BC81-E71839DD6A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3" name="Picture 2" descr="臺灣大學_標題">
            <a:extLst>
              <a:ext uri="{FF2B5EF4-FFF2-40B4-BE49-F238E27FC236}">
                <a16:creationId xmlns:a16="http://schemas.microsoft.com/office/drawing/2014/main" id="{AC2BF68D-B144-4C7F-AA3A-D642F12DC3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868" r:id="rId1"/>
    <p:sldLayoutId id="2147485869" r:id="rId2"/>
    <p:sldLayoutId id="2147485870" r:id="rId3"/>
    <p:sldLayoutId id="2147485871" r:id="rId4"/>
    <p:sldLayoutId id="2147485872" r:id="rId5"/>
    <p:sldLayoutId id="2147485823" r:id="rId6"/>
    <p:sldLayoutId id="2147485873" r:id="rId7"/>
    <p:sldLayoutId id="2147485874" r:id="rId8"/>
    <p:sldLayoutId id="2147485875" r:id="rId9"/>
    <p:sldLayoutId id="2147485876" r:id="rId10"/>
    <p:sldLayoutId id="2147485877" r:id="rId11"/>
    <p:sldLayoutId id="214748587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7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5C32172-7B8F-49E6-8B02-E9C32B5D5E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A5C42CAE-26D5-410B-B1A1-74269CBE5F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E35C-D4FD-45C0-BD7E-933D661A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BB59-D35F-4A3A-B3BA-79523FC4C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BFFB-268C-4193-AF5C-E8F0F544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0D2D48D-115A-42F6-B010-B224D12CA5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4" r:id="rId1"/>
    <p:sldLayoutId id="2147485825" r:id="rId2"/>
    <p:sldLayoutId id="2147485826" r:id="rId3"/>
    <p:sldLayoutId id="2147485827" r:id="rId4"/>
    <p:sldLayoutId id="2147485828" r:id="rId5"/>
    <p:sldLayoutId id="2147485829" r:id="rId6"/>
    <p:sldLayoutId id="2147485830" r:id="rId7"/>
    <p:sldLayoutId id="2147485831" r:id="rId8"/>
    <p:sldLayoutId id="2147485832" r:id="rId9"/>
    <p:sldLayoutId id="2147485833" r:id="rId10"/>
    <p:sldLayoutId id="2147485834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57302A77-9FEB-4BF8-94A6-8E0B6AB923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777C69AE-18E2-486E-9405-ED9DB60B4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AAEE-0270-4882-A96D-69E725E4F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F4E9-5787-4740-A6D8-F40DB20C9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643C-264F-4EB8-964E-4463467C0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63C095-6A9E-4B93-8206-CFB48CDAA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35" r:id="rId1"/>
    <p:sldLayoutId id="2147485836" r:id="rId2"/>
    <p:sldLayoutId id="2147485837" r:id="rId3"/>
    <p:sldLayoutId id="2147485838" r:id="rId4"/>
    <p:sldLayoutId id="2147485839" r:id="rId5"/>
    <p:sldLayoutId id="2147485840" r:id="rId6"/>
    <p:sldLayoutId id="2147485841" r:id="rId7"/>
    <p:sldLayoutId id="2147485842" r:id="rId8"/>
    <p:sldLayoutId id="2147485843" r:id="rId9"/>
    <p:sldLayoutId id="2147485844" r:id="rId10"/>
    <p:sldLayoutId id="2147485845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C17FE5F4-AFAA-41F4-A2B1-99EAF32477A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6EA10BF6-0EA8-44F7-B154-5344754A80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8901-1AE7-4C65-A19F-4817AD42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AF0F-8554-429F-AF14-D93FF72B6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6F78B-88CD-46AF-B11C-12C99EB2C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30E883-43AE-434A-9EFB-33357A28F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6" r:id="rId1"/>
    <p:sldLayoutId id="2147485847" r:id="rId2"/>
    <p:sldLayoutId id="2147485848" r:id="rId3"/>
    <p:sldLayoutId id="2147485849" r:id="rId4"/>
    <p:sldLayoutId id="2147485850" r:id="rId5"/>
    <p:sldLayoutId id="2147485851" r:id="rId6"/>
    <p:sldLayoutId id="2147485852" r:id="rId7"/>
    <p:sldLayoutId id="2147485853" r:id="rId8"/>
    <p:sldLayoutId id="2147485854" r:id="rId9"/>
    <p:sldLayoutId id="2147485855" r:id="rId10"/>
    <p:sldLayoutId id="2147485856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78A0BEA3-0836-45E8-8B65-8680E914BF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ACC48977-F9A4-481B-8BCA-9991DC3F0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FE2E-B603-4576-B173-6D035395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7D41-6DAB-4970-8440-5CAA5F758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Prof. Farn Wang, Department of Electrical Engineering</a:t>
            </a:r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1C87-C353-4168-AD04-B581C19A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DD096E-E2AE-4BDD-A601-03B2C2FBEB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7" r:id="rId1"/>
    <p:sldLayoutId id="2147485858" r:id="rId2"/>
    <p:sldLayoutId id="2147485859" r:id="rId3"/>
    <p:sldLayoutId id="2147485860" r:id="rId4"/>
    <p:sldLayoutId id="2147485861" r:id="rId5"/>
    <p:sldLayoutId id="2147485862" r:id="rId6"/>
    <p:sldLayoutId id="2147485863" r:id="rId7"/>
    <p:sldLayoutId id="2147485864" r:id="rId8"/>
    <p:sldLayoutId id="2147485865" r:id="rId9"/>
    <p:sldLayoutId id="2147485866" r:id="rId10"/>
    <p:sldLayoutId id="21474858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8A29F011-8102-4E1A-AF75-7D21182C0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ea typeface="新細明體" pitchFamily="18" charset="-120"/>
              </a:rPr>
              <a:t>Compiler Technology of Programming Languages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FF8905B-5FD3-47BD-98C0-DF64DDA7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400" b="1" dirty="0">
                <a:ea typeface="新細明體" panose="02020500000000000000" pitchFamily="18" charset="-120"/>
              </a:rPr>
              <a:t>Chapter 7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400" b="1" dirty="0">
                <a:ea typeface="新細明體" panose="02020500000000000000" pitchFamily="18" charset="-120"/>
              </a:rPr>
              <a:t>Syntax-Directed Compilation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400" b="1" dirty="0">
                <a:ea typeface="新細明體" panose="02020500000000000000" pitchFamily="18" charset="-120"/>
              </a:rPr>
              <a:t>Module 7.1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altLang="zh-TW" sz="4400" b="1" dirty="0">
              <a:ea typeface="新細明體" panose="02020500000000000000" pitchFamily="18" charset="-12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4400" b="1" dirty="0">
                <a:ea typeface="新細明體" panose="02020500000000000000" pitchFamily="18" charset="-120"/>
              </a:rPr>
              <a:t>Prof. </a:t>
            </a:r>
            <a:r>
              <a:rPr lang="en-US" altLang="zh-TW" sz="4400" b="1" dirty="0" err="1">
                <a:ea typeface="新細明體" panose="02020500000000000000" pitchFamily="18" charset="-120"/>
              </a:rPr>
              <a:t>Farn</a:t>
            </a:r>
            <a:r>
              <a:rPr lang="en-US" altLang="zh-TW" sz="4400" b="1" dirty="0">
                <a:ea typeface="新細明體" panose="02020500000000000000" pitchFamily="18" charset="-120"/>
              </a:rPr>
              <a:t> Wang</a:t>
            </a:r>
            <a:endParaRPr lang="zh-TW" altLang="en-US" sz="4400" b="1" dirty="0">
              <a:ea typeface="新細明體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04DC9C-355E-430F-98AF-C66698BC79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745212-D9F8-4FBB-BCEC-0F8B1BD44287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8DC7FBF-8FAA-4101-87B6-A580417E5FEA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TW" sz="1200" dirty="0"/>
          </a:p>
        </p:txBody>
      </p:sp>
    </p:spTree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09A6-F805-4611-9BA9-4E8A9FF4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Outline of Chapter 7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B5E4-C9D4-4442-ABDA-B936DCE2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914400"/>
            <a:ext cx="8439150" cy="4911725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Overview</a:t>
            </a:r>
          </a:p>
          <a:p>
            <a:pPr lvl="1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Syntax-directed translation</a:t>
            </a:r>
          </a:p>
          <a:p>
            <a:pPr lvl="2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 single pass compilation</a:t>
            </a:r>
          </a:p>
          <a:p>
            <a:pPr lvl="2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 multi-pass: syntax-directed AST generation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Semantic Actions and Values</a:t>
            </a:r>
          </a:p>
          <a:p>
            <a:pPr lvl="1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Synthesized and Inherited Attributes</a:t>
            </a:r>
          </a:p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AST Data Structures</a:t>
            </a:r>
          </a:p>
          <a:p>
            <a:pPr lvl="1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Product of semantics analysis</a:t>
            </a:r>
          </a:p>
          <a:p>
            <a:pPr lvl="1">
              <a:defRPr/>
            </a:pP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A central data structure for all post-parsing activities</a:t>
            </a:r>
            <a:r>
              <a:rPr lang="zh-TW" altLang="en-US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endParaRPr lang="en-US" altLang="zh-TW" dirty="0">
              <a:solidFill>
                <a:schemeClr val="tx2"/>
              </a:solidFill>
              <a:ea typeface="新細明體" pitchFamily="18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AST Design and Construction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FB3CD3-7816-4EB8-8F92-55F6F3226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695A-F5EB-42CB-ACEB-43F0D256578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687BF14-4835-42E9-9C4A-1D437407AEAA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43DE-ACDA-40A0-8910-736ACBC3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Syntax-Directed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4317-E451-498F-946E-C64FC71E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i="1" dirty="0">
                <a:solidFill>
                  <a:srgbClr val="FFC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What is that ?</a:t>
            </a:r>
          </a:p>
          <a:p>
            <a:pPr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In a single pass compiler, all actions, including semantic checks and code generation are completely coded in the semantic actions.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In a multi-pass compiler, AST could be generated as an intermediate step.</a:t>
            </a:r>
          </a:p>
          <a:p>
            <a:pPr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</a:p>
        </p:txBody>
      </p:sp>
      <p:grpSp>
        <p:nvGrpSpPr>
          <p:cNvPr id="22532" name="群組 3">
            <a:extLst>
              <a:ext uri="{FF2B5EF4-FFF2-40B4-BE49-F238E27FC236}">
                <a16:creationId xmlns:a16="http://schemas.microsoft.com/office/drawing/2014/main" id="{E58DA668-145B-4064-BEA1-B05486F2C97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8400"/>
            <a:ext cx="6335713" cy="584200"/>
            <a:chOff x="990600" y="2590800"/>
            <a:chExt cx="6335713" cy="584200"/>
          </a:xfrm>
        </p:grpSpPr>
        <p:sp>
          <p:nvSpPr>
            <p:cNvPr id="22535" name="TextBox 4">
              <a:extLst>
                <a:ext uri="{FF2B5EF4-FFF2-40B4-BE49-F238E27FC236}">
                  <a16:creationId xmlns:a16="http://schemas.microsoft.com/office/drawing/2014/main" id="{8EF9DEF6-61B9-4C94-A6E6-2DA33F9F7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2590800"/>
              <a:ext cx="1050925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FF0000"/>
                  </a:solidFill>
                </a:rPr>
                <a:t>CFG</a:t>
              </a:r>
            </a:p>
          </p:txBody>
        </p:sp>
        <p:sp>
          <p:nvSpPr>
            <p:cNvPr id="22536" name="TextBox 5">
              <a:extLst>
                <a:ext uri="{FF2B5EF4-FFF2-40B4-BE49-F238E27FC236}">
                  <a16:creationId xmlns:a16="http://schemas.microsoft.com/office/drawing/2014/main" id="{618D9C5F-280E-48B3-9BB5-6ABAC7743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590800"/>
              <a:ext cx="425450" cy="584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2537" name="TextBox 6">
              <a:extLst>
                <a:ext uri="{FF2B5EF4-FFF2-40B4-BE49-F238E27FC236}">
                  <a16:creationId xmlns:a16="http://schemas.microsoft.com/office/drawing/2014/main" id="{6A47814C-9464-4090-9381-F82DA1FE6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925" y="2590800"/>
              <a:ext cx="3608388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rgbClr val="FF0000"/>
                  </a:solidFill>
                </a:rPr>
                <a:t>Semantic Actions</a:t>
              </a:r>
            </a:p>
          </p:txBody>
        </p:sp>
      </p:grp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ACC45F-1036-4F87-B7B4-5CCCA8562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4ED95B3-2F66-4E8A-8B0A-95611CDAAA22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65B89FF-28E0-4B85-BF3A-3D4BD3F692D2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6370-BCC9-4D6E-86F1-B9CAD6F2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 Actions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92F9-987E-4EB9-8377-321887F8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Semantic Actions</a:t>
            </a:r>
          </a:p>
          <a:p>
            <a:pPr lvl="1">
              <a:defRPr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Each production can have an associated code sequence that will execute when the production is applied.</a:t>
            </a:r>
          </a:p>
          <a:p>
            <a:pPr lvl="1">
              <a:buFontTx/>
              <a:buNone/>
              <a:defRPr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e.g.	</a:t>
            </a:r>
            <a:r>
              <a:rPr lang="en-US" altLang="zh-TW" dirty="0" err="1">
                <a:solidFill>
                  <a:srgbClr val="FFFFFF"/>
                </a:solidFill>
                <a:ea typeface="新細明體" panose="02020500000000000000" pitchFamily="18" charset="-120"/>
              </a:rPr>
              <a:t>var_ref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: id 	{</a:t>
            </a:r>
            <a:r>
              <a:rPr lang="en-US" altLang="zh-TW" i="1" dirty="0">
                <a:solidFill>
                  <a:srgbClr val="FFFF00"/>
                </a:solidFill>
                <a:ea typeface="新細明體" panose="02020500000000000000" pitchFamily="18" charset="-120"/>
              </a:rPr>
              <a:t>check if the id is declared? check if id is an array name? … </a:t>
            </a:r>
            <a:r>
              <a:rPr lang="en-US" altLang="zh-TW" i="1" dirty="0" err="1">
                <a:solidFill>
                  <a:srgbClr val="FFFF00"/>
                </a:solidFill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}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Semantic Action Execution</a:t>
            </a:r>
          </a:p>
          <a:p>
            <a:pPr lvl="1"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In automatically generated parsers, the parser driver is responsible for executing the semantic actions.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0F241B-BE48-4C77-8A41-FA707BE351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B35C-15FE-4D4D-B63E-8FFF2788769F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TW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4219-D469-4428-9822-172F5043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43050"/>
            <a:ext cx="8458200" cy="48577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Semantic Values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e.g. 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expr : term + expr; {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	1) check if the term’s type is compatible with expr’s type,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	2) what is the type of expr 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}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D779BF-8D88-4AA2-BBC6-0CCB63E7F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E2FB78-4236-48B2-A6B9-4A965DD9371B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6D1B9BD-F020-40E7-B51F-11A09AB2378C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TW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6A6968-40F1-4ADE-A786-5894CC7C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 Values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4219-D469-4428-9822-172F5043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0813"/>
            <a:ext cx="8458200" cy="4979987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Synthesized Attributes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Attributes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flow from the leaves of a derivation tree toward its root. A nature way of 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bottom-up </a:t>
            </a:r>
            <a:r>
              <a:rPr lang="en-US" altLang="zh-TW" sz="2800" dirty="0">
                <a:ea typeface="新細明體" panose="02020500000000000000" pitchFamily="18" charset="-120"/>
              </a:rPr>
              <a:t>parsing.</a:t>
            </a:r>
          </a:p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Inherited Attributes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Attributes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flow from the parents or the siblings. A natural way of 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top-down</a:t>
            </a:r>
            <a:r>
              <a:rPr lang="en-US" altLang="zh-TW" sz="2800" dirty="0">
                <a:ea typeface="新細明體" panose="02020500000000000000" pitchFamily="18" charset="-120"/>
              </a:rPr>
              <a:t> parsing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 i="1" dirty="0">
                <a:ea typeface="新細明體" panose="02020500000000000000" pitchFamily="18" charset="-120"/>
              </a:rPr>
              <a:t>Syntax-directed translation of most programming languages requires </a:t>
            </a:r>
            <a:r>
              <a:rPr lang="en-US" altLang="zh-TW" sz="2400" i="1" dirty="0">
                <a:solidFill>
                  <a:srgbClr val="FFFF00"/>
                </a:solidFill>
                <a:ea typeface="新細明體" panose="02020500000000000000" pitchFamily="18" charset="-120"/>
              </a:rPr>
              <a:t>both synthesized and inherited attributes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D779BF-8D88-4AA2-BBC6-0CCB63E7F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E2FB78-4236-48B2-A6B9-4A965DD9371B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FB40B85-29F8-4EC6-8FBE-7F5DA70C184B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TW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6A6968-40F1-4ADE-A786-5894CC7C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 Values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25DF57E-159A-4919-B697-0A3A711A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1758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Attributes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5BCE02-5C1D-4C08-958A-E29CBB66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What could be the attributes of a declared variable?</a:t>
            </a:r>
          </a:p>
          <a:p>
            <a:pPr>
              <a:defRPr/>
            </a:pPr>
            <a:endParaRPr lang="en-US" altLang="zh-TW" sz="2800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Example:  </a:t>
            </a: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A[100][100], B;</a:t>
            </a:r>
            <a:endParaRPr lang="en-US" altLang="zh-TW" sz="2400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800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Type: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, float, double,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boolean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, char, </a:t>
            </a:r>
            <a:r>
              <a:rPr lang="en-US" altLang="zh-TW" sz="24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struct</a:t>
            </a: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, union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Array or scalar?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Scope?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rgbClr val="FFFF00"/>
                </a:solidFill>
                <a:ea typeface="新細明體" panose="02020500000000000000" pitchFamily="18" charset="-120"/>
              </a:rPr>
              <a:t>Where can a variable be used ? 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F2CFA8-86A1-4305-846F-07124E0471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ECE9-EDCF-4244-ADF5-A43B79A6544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F27CA2A-AD86-46E3-8940-6078C9E2DC4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橢圓 3">
            <a:extLst>
              <a:ext uri="{FF2B5EF4-FFF2-40B4-BE49-F238E27FC236}">
                <a16:creationId xmlns:a16="http://schemas.microsoft.com/office/drawing/2014/main" id="{83E20368-8895-44E2-AC5E-18DB8FD87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19400"/>
            <a:ext cx="28194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Function_decl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23555" name="橢圓 4">
            <a:extLst>
              <a:ext uri="{FF2B5EF4-FFF2-40B4-BE49-F238E27FC236}">
                <a16:creationId xmlns:a16="http://schemas.microsoft.com/office/drawing/2014/main" id="{FEACA2FA-321A-41A0-B8B8-0B6601A19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Type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23556" name="橢圓 5">
            <a:extLst>
              <a:ext uri="{FF2B5EF4-FFF2-40B4-BE49-F238E27FC236}">
                <a16:creationId xmlns:a16="http://schemas.microsoft.com/office/drawing/2014/main" id="{FEAFAA60-118A-4AF8-8A77-2161700E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21175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ID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557" name="直線單箭頭接點 7">
            <a:extLst>
              <a:ext uri="{FF2B5EF4-FFF2-40B4-BE49-F238E27FC236}">
                <a16:creationId xmlns:a16="http://schemas.microsoft.com/office/drawing/2014/main" id="{6A0C0BD1-D99B-4814-A4C6-32355ACF50D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2600" y="3430588"/>
            <a:ext cx="2057400" cy="9144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直線單箭頭接點 8">
            <a:extLst>
              <a:ext uri="{FF2B5EF4-FFF2-40B4-BE49-F238E27FC236}">
                <a16:creationId xmlns:a16="http://schemas.microsoft.com/office/drawing/2014/main" id="{CA0F679C-C909-436C-9A84-49FA3090D22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00400" y="3429000"/>
            <a:ext cx="762000" cy="9144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橢圓 12">
            <a:extLst>
              <a:ext uri="{FF2B5EF4-FFF2-40B4-BE49-F238E27FC236}">
                <a16:creationId xmlns:a16="http://schemas.microsoft.com/office/drawing/2014/main" id="{0D57058D-B12D-4A9E-A438-C5C8B01A6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35475"/>
            <a:ext cx="1752600" cy="533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bg2"/>
                </a:solidFill>
                <a:ea typeface="新細明體" panose="02020500000000000000" pitchFamily="18" charset="-120"/>
              </a:rPr>
              <a:t>Para_list</a:t>
            </a:r>
            <a:endParaRPr lang="zh-TW" altLang="en-US" sz="18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560" name="直線單箭頭接點 13">
            <a:extLst>
              <a:ext uri="{FF2B5EF4-FFF2-40B4-BE49-F238E27FC236}">
                <a16:creationId xmlns:a16="http://schemas.microsoft.com/office/drawing/2014/main" id="{CCC1BA03-5E04-4C31-B89A-B2B70F251488}"/>
              </a:ext>
            </a:extLst>
          </p:cNvPr>
          <p:cNvCxnSpPr>
            <a:cxnSpLocks noChangeShapeType="1"/>
            <a:endCxn id="23559" idx="0"/>
          </p:cNvCxnSpPr>
          <p:nvPr/>
        </p:nvCxnSpPr>
        <p:spPr bwMode="auto">
          <a:xfrm>
            <a:off x="4659313" y="3433763"/>
            <a:ext cx="26987" cy="1001712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橢圓 15">
            <a:extLst>
              <a:ext uri="{FF2B5EF4-FFF2-40B4-BE49-F238E27FC236}">
                <a16:creationId xmlns:a16="http://schemas.microsoft.com/office/drawing/2014/main" id="{8CC9A203-4B7E-44B3-AF13-66F0C7FC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19588"/>
            <a:ext cx="12954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Block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562" name="直線單箭頭接點 16">
            <a:extLst>
              <a:ext uri="{FF2B5EF4-FFF2-40B4-BE49-F238E27FC236}">
                <a16:creationId xmlns:a16="http://schemas.microsoft.com/office/drawing/2014/main" id="{073F6676-A216-4B78-B62D-E6DFE3EC0F8F}"/>
              </a:ext>
            </a:extLst>
          </p:cNvPr>
          <p:cNvCxnSpPr>
            <a:cxnSpLocks noChangeShapeType="1"/>
            <a:endCxn id="23561" idx="0"/>
          </p:cNvCxnSpPr>
          <p:nvPr/>
        </p:nvCxnSpPr>
        <p:spPr bwMode="auto">
          <a:xfrm>
            <a:off x="5334000" y="3433763"/>
            <a:ext cx="1409700" cy="885825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橢圓 19">
            <a:extLst>
              <a:ext uri="{FF2B5EF4-FFF2-40B4-BE49-F238E27FC236}">
                <a16:creationId xmlns:a16="http://schemas.microsoft.com/office/drawing/2014/main" id="{3ED4E40E-077A-4633-A256-D648A5936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5554663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Decl_list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23564" name="橢圓 20">
            <a:extLst>
              <a:ext uri="{FF2B5EF4-FFF2-40B4-BE49-F238E27FC236}">
                <a16:creationId xmlns:a16="http://schemas.microsoft.com/office/drawing/2014/main" id="{ED859D5E-13E3-4B4E-ACFC-C57C987E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62600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Stmt_list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565" name="直線單箭頭接點 21">
            <a:extLst>
              <a:ext uri="{FF2B5EF4-FFF2-40B4-BE49-F238E27FC236}">
                <a16:creationId xmlns:a16="http://schemas.microsoft.com/office/drawing/2014/main" id="{F3F2A3A8-B499-47B8-9269-48E3FC94972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96000" y="5033963"/>
            <a:ext cx="466725" cy="528637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直線單箭頭接點 23">
            <a:extLst>
              <a:ext uri="{FF2B5EF4-FFF2-40B4-BE49-F238E27FC236}">
                <a16:creationId xmlns:a16="http://schemas.microsoft.com/office/drawing/2014/main" id="{F8BC564C-E91C-45A9-9F18-4B4DDB8895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1363" y="5043488"/>
            <a:ext cx="604837" cy="595312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3A32B420-FA1F-4786-9EB9-3B51DCD7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Synthesized Attributes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29FC335-6D4D-4735-A617-5546FEA1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1127125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What could be the attributes of a function?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FFFF00"/>
                </a:solidFill>
                <a:ea typeface="新細明體" panose="02020500000000000000" pitchFamily="18" charset="-120"/>
              </a:rPr>
              <a:t>Type, ID, Parameter list, Exception list, Register used, ….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sz="2800" dirty="0">
              <a:solidFill>
                <a:srgbClr val="FFFF0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69E9B4-766E-4985-8169-470D3F906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4DC12FE-F3C2-4AF8-AA9F-C6A36E35D100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12A7F36-6A74-478D-B7C8-7045BCA662A7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 animBg="1"/>
      <p:bldP spid="23559" grpId="0" animBg="1"/>
      <p:bldP spid="23561" grpId="0" animBg="1"/>
      <p:bldP spid="23563" grpId="0" animBg="1"/>
      <p:bldP spid="23564" grpId="0" animBg="1"/>
      <p:bldP spid="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C32F7D7-07A9-4272-9D7E-95D4A724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Inherited Attributes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236532-06E8-48F2-84F2-5B99DBDD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95400"/>
            <a:ext cx="8229600" cy="7239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Attributes inherited from parents or siblings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	Example:	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CFG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var_decl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: type </a:t>
            </a: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id_list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			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solidFill>
                  <a:srgbClr val="FFFF00"/>
                </a:solidFill>
                <a:ea typeface="新細明體" panose="02020500000000000000" pitchFamily="18" charset="-120"/>
              </a:rPr>
              <a:t>a,b,c</a:t>
            </a: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;</a:t>
            </a:r>
          </a:p>
        </p:txBody>
      </p:sp>
      <p:sp>
        <p:nvSpPr>
          <p:cNvPr id="17" name="橢圓 3">
            <a:extLst>
              <a:ext uri="{FF2B5EF4-FFF2-40B4-BE49-F238E27FC236}">
                <a16:creationId xmlns:a16="http://schemas.microsoft.com/office/drawing/2014/main" id="{8844EE5E-8010-49EB-A597-A9B410D3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18288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Var_decl</a:t>
            </a:r>
            <a:endParaRPr lang="zh-TW" altLang="en-US" sz="20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" name="橢圓 4">
            <a:extLst>
              <a:ext uri="{FF2B5EF4-FFF2-40B4-BE49-F238E27FC236}">
                <a16:creationId xmlns:a16="http://schemas.microsoft.com/office/drawing/2014/main" id="{533C1F2E-01CD-4746-9C09-1FEA42EF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48200"/>
            <a:ext cx="1143000" cy="7620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Type: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int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19" name="直線單箭頭接點 7">
            <a:extLst>
              <a:ext uri="{FF2B5EF4-FFF2-40B4-BE49-F238E27FC236}">
                <a16:creationId xmlns:a16="http://schemas.microsoft.com/office/drawing/2014/main" id="{6F6CEA5F-574A-45F5-A321-F227CA278E85}"/>
              </a:ext>
            </a:extLst>
          </p:cNvPr>
          <p:cNvCxnSpPr>
            <a:cxnSpLocks noChangeShapeType="1"/>
            <a:stCxn id="17" idx="3"/>
            <a:endCxn id="18" idx="7"/>
          </p:cNvCxnSpPr>
          <p:nvPr/>
        </p:nvCxnSpPr>
        <p:spPr bwMode="auto">
          <a:xfrm flipH="1">
            <a:off x="2500313" y="4025900"/>
            <a:ext cx="1044575" cy="733425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橢圓 12">
            <a:extLst>
              <a:ext uri="{FF2B5EF4-FFF2-40B4-BE49-F238E27FC236}">
                <a16:creationId xmlns:a16="http://schemas.microsoft.com/office/drawing/2014/main" id="{4BF04C94-6977-4FD1-BABA-CECDD91B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76788"/>
            <a:ext cx="1752600" cy="5334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chemeClr val="bg2"/>
                </a:solidFill>
                <a:ea typeface="新細明體" panose="02020500000000000000" pitchFamily="18" charset="-120"/>
              </a:rPr>
              <a:t>ID_list</a:t>
            </a:r>
            <a:endParaRPr lang="zh-TW" altLang="en-US" sz="1800" b="1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3" name="直線單箭頭接點 7">
            <a:extLst>
              <a:ext uri="{FF2B5EF4-FFF2-40B4-BE49-F238E27FC236}">
                <a16:creationId xmlns:a16="http://schemas.microsoft.com/office/drawing/2014/main" id="{8D39BE7C-146F-433D-A38F-6F00FAA45DCC}"/>
              </a:ext>
            </a:extLst>
          </p:cNvPr>
          <p:cNvCxnSpPr>
            <a:cxnSpLocks noChangeShapeType="1"/>
            <a:stCxn id="17" idx="4"/>
            <a:endCxn id="22" idx="0"/>
          </p:cNvCxnSpPr>
          <p:nvPr/>
        </p:nvCxnSpPr>
        <p:spPr bwMode="auto">
          <a:xfrm>
            <a:off x="4191000" y="4114800"/>
            <a:ext cx="38100" cy="661988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橢圓 5">
            <a:extLst>
              <a:ext uri="{FF2B5EF4-FFF2-40B4-BE49-F238E27FC236}">
                <a16:creationId xmlns:a16="http://schemas.microsoft.com/office/drawing/2014/main" id="{4D520C43-E64A-4A49-8F5C-6C5624A7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91200"/>
            <a:ext cx="1066800" cy="520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ID: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a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7" name="直線單箭頭接點 7">
            <a:extLst>
              <a:ext uri="{FF2B5EF4-FFF2-40B4-BE49-F238E27FC236}">
                <a16:creationId xmlns:a16="http://schemas.microsoft.com/office/drawing/2014/main" id="{BB013CBB-35EE-463C-B884-05B7E5C0ADA8}"/>
              </a:ext>
            </a:extLst>
          </p:cNvPr>
          <p:cNvCxnSpPr>
            <a:cxnSpLocks noChangeShapeType="1"/>
            <a:endCxn id="26" idx="0"/>
          </p:cNvCxnSpPr>
          <p:nvPr/>
        </p:nvCxnSpPr>
        <p:spPr bwMode="auto">
          <a:xfrm flipH="1">
            <a:off x="3276600" y="5324475"/>
            <a:ext cx="782638" cy="466725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橢圓 5">
            <a:extLst>
              <a:ext uri="{FF2B5EF4-FFF2-40B4-BE49-F238E27FC236}">
                <a16:creationId xmlns:a16="http://schemas.microsoft.com/office/drawing/2014/main" id="{17CA3ABC-1A0A-4E7A-B646-F3984243C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5773738"/>
            <a:ext cx="1066800" cy="520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ID: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b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0" name="直線單箭頭接點 7">
            <a:extLst>
              <a:ext uri="{FF2B5EF4-FFF2-40B4-BE49-F238E27FC236}">
                <a16:creationId xmlns:a16="http://schemas.microsoft.com/office/drawing/2014/main" id="{1F46C54C-F957-48D1-BCB1-9FC056FF7F28}"/>
              </a:ext>
            </a:extLst>
          </p:cNvPr>
          <p:cNvCxnSpPr>
            <a:cxnSpLocks noChangeShapeType="1"/>
            <a:stCxn id="26" idx="6"/>
            <a:endCxn id="29" idx="2"/>
          </p:cNvCxnSpPr>
          <p:nvPr/>
        </p:nvCxnSpPr>
        <p:spPr bwMode="auto">
          <a:xfrm flipV="1">
            <a:off x="3810000" y="6034088"/>
            <a:ext cx="325438" cy="17462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橢圓 5">
            <a:extLst>
              <a:ext uri="{FF2B5EF4-FFF2-40B4-BE49-F238E27FC236}">
                <a16:creationId xmlns:a16="http://schemas.microsoft.com/office/drawing/2014/main" id="{1EF512B8-C570-4F43-89C5-7687612F0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5761038"/>
            <a:ext cx="1066800" cy="5207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>
                <a:solidFill>
                  <a:schemeClr val="bg2"/>
                </a:solidFill>
                <a:ea typeface="新細明體" panose="02020500000000000000" pitchFamily="18" charset="-120"/>
              </a:rPr>
              <a:t>ID: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c</a:t>
            </a:r>
            <a:endParaRPr lang="zh-TW" altLang="en-US" sz="20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36" name="直線單箭頭接點 7">
            <a:extLst>
              <a:ext uri="{FF2B5EF4-FFF2-40B4-BE49-F238E27FC236}">
                <a16:creationId xmlns:a16="http://schemas.microsoft.com/office/drawing/2014/main" id="{CB8300E5-7C49-44A4-9E99-026389C4A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83188" y="6051550"/>
            <a:ext cx="325437" cy="17463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78F89A-1720-4AEC-BD56-7F1C34F687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2FE11FF0-FDA6-41F0-847D-93A8CCD7AAD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0017FD6-2B30-43A9-B42D-086D9D13024C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7" grpId="0" animBg="1"/>
      <p:bldP spid="18" grpId="0" animBg="1"/>
      <p:bldP spid="22" grpId="0" animBg="1"/>
      <p:bldP spid="26" grpId="0" animBg="1"/>
      <p:bldP spid="29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64F79355-ED90-438C-8B1B-964B032E7E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4C8AF303-CB29-479D-ABE9-79E52DE55AC2}" type="slidenum">
              <a:rPr lang="en-US" altLang="zh-TW" sz="1200" smtClean="0">
                <a:effectLst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TW" sz="1200">
              <a:effectLst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06F30C35-EFED-485D-AA74-77DE39AE2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4864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zh-TW" sz="280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•"/>
              <a:defRPr/>
            </a:pPr>
            <a:endParaRPr lang="en-US" altLang="zh-TW" sz="280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•"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7ADBDD2-67A5-4CE8-9DD3-70D4C1B2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19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01" name="Line 6">
            <a:extLst>
              <a:ext uri="{FF2B5EF4-FFF2-40B4-BE49-F238E27FC236}">
                <a16:creationId xmlns:a16="http://schemas.microsoft.com/office/drawing/2014/main" id="{EEADB286-0CAC-4573-8375-4969D188A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05000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9702" name="Line 8">
            <a:extLst>
              <a:ext uri="{FF2B5EF4-FFF2-40B4-BE49-F238E27FC236}">
                <a16:creationId xmlns:a16="http://schemas.microsoft.com/office/drawing/2014/main" id="{FA75A85D-5E44-4D35-86EE-CC3AECA7B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00200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9703" name="Line 10">
            <a:extLst>
              <a:ext uri="{FF2B5EF4-FFF2-40B4-BE49-F238E27FC236}">
                <a16:creationId xmlns:a16="http://schemas.microsoft.com/office/drawing/2014/main" id="{67013540-5F76-494D-BB32-11E68B239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9704" name="Text Box 11">
            <a:extLst>
              <a:ext uri="{FF2B5EF4-FFF2-40B4-BE49-F238E27FC236}">
                <a16:creationId xmlns:a16="http://schemas.microsoft.com/office/drawing/2014/main" id="{F99865E9-EE5A-48D2-B625-0B2F254BA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5130800"/>
            <a:ext cx="18700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FF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parser stack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(states)</a:t>
            </a:r>
          </a:p>
        </p:txBody>
      </p:sp>
      <p:sp>
        <p:nvSpPr>
          <p:cNvPr id="29705" name="Text Box 12">
            <a:extLst>
              <a:ext uri="{FF2B5EF4-FFF2-40B4-BE49-F238E27FC236}">
                <a16:creationId xmlns:a16="http://schemas.microsoft.com/office/drawing/2014/main" id="{751E8A5D-A705-4290-B49A-E4F54DE1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5181600"/>
            <a:ext cx="1785937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value stack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(semantic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record)</a:t>
            </a:r>
          </a:p>
        </p:txBody>
      </p:sp>
      <p:sp>
        <p:nvSpPr>
          <p:cNvPr id="677903" name="Rectangle 15">
            <a:extLst>
              <a:ext uri="{FF2B5EF4-FFF2-40B4-BE49-F238E27FC236}">
                <a16:creationId xmlns:a16="http://schemas.microsoft.com/office/drawing/2014/main" id="{6812D12B-FDA4-4221-9022-0CE1AD444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Value Stack in YACC/Bison</a:t>
            </a:r>
          </a:p>
        </p:txBody>
      </p:sp>
      <p:sp>
        <p:nvSpPr>
          <p:cNvPr id="29707" name="Rectangle 16">
            <a:extLst>
              <a:ext uri="{FF2B5EF4-FFF2-40B4-BE49-F238E27FC236}">
                <a16:creationId xmlns:a16="http://schemas.microsoft.com/office/drawing/2014/main" id="{CEAF11F0-EDC6-44C4-A44D-EE61AF03B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08" name="Rectangle 17">
            <a:extLst>
              <a:ext uri="{FF2B5EF4-FFF2-40B4-BE49-F238E27FC236}">
                <a16:creationId xmlns:a16="http://schemas.microsoft.com/office/drawing/2014/main" id="{2C810C52-5053-4378-8AF9-92AAEBF7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09" name="Rectangle 18">
            <a:extLst>
              <a:ext uri="{FF2B5EF4-FFF2-40B4-BE49-F238E27FC236}">
                <a16:creationId xmlns:a16="http://schemas.microsoft.com/office/drawing/2014/main" id="{3526C192-4D48-4D9A-A988-2BFBFBDC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0" name="Rectangle 19">
            <a:extLst>
              <a:ext uri="{FF2B5EF4-FFF2-40B4-BE49-F238E27FC236}">
                <a16:creationId xmlns:a16="http://schemas.microsoft.com/office/drawing/2014/main" id="{18018761-59D1-4842-B884-D6981D14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1" name="Rectangle 20">
            <a:extLst>
              <a:ext uri="{FF2B5EF4-FFF2-40B4-BE49-F238E27FC236}">
                <a16:creationId xmlns:a16="http://schemas.microsoft.com/office/drawing/2014/main" id="{134F60F9-BAF0-47B6-9755-671FB5ED4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14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2" name="Rectangle 21">
            <a:extLst>
              <a:ext uri="{FF2B5EF4-FFF2-40B4-BE49-F238E27FC236}">
                <a16:creationId xmlns:a16="http://schemas.microsoft.com/office/drawing/2014/main" id="{0F1C25B9-75B8-4E38-979D-8EC81320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3" name="Rectangle 22">
            <a:extLst>
              <a:ext uri="{FF2B5EF4-FFF2-40B4-BE49-F238E27FC236}">
                <a16:creationId xmlns:a16="http://schemas.microsoft.com/office/drawing/2014/main" id="{7B75B771-929D-4657-A1AF-744ABEDF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4" name="Rectangle 23">
            <a:extLst>
              <a:ext uri="{FF2B5EF4-FFF2-40B4-BE49-F238E27FC236}">
                <a16:creationId xmlns:a16="http://schemas.microsoft.com/office/drawing/2014/main" id="{7510A995-B8CA-4E54-AA90-75851D88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57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5" name="Rectangle 24">
            <a:extLst>
              <a:ext uri="{FF2B5EF4-FFF2-40B4-BE49-F238E27FC236}">
                <a16:creationId xmlns:a16="http://schemas.microsoft.com/office/drawing/2014/main" id="{23EC7A87-5D2E-40B4-B94A-CC6F723F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6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6" name="Rectangle 25">
            <a:extLst>
              <a:ext uri="{FF2B5EF4-FFF2-40B4-BE49-F238E27FC236}">
                <a16:creationId xmlns:a16="http://schemas.microsoft.com/office/drawing/2014/main" id="{4ED2C73F-DC56-4ACF-B016-9F2AFD7C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29717" name="Rectangle 26">
            <a:extLst>
              <a:ext uri="{FF2B5EF4-FFF2-40B4-BE49-F238E27FC236}">
                <a16:creationId xmlns:a16="http://schemas.microsoft.com/office/drawing/2014/main" id="{6A325E00-2D14-4432-95FD-A573A698C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77915" name="AutoShape 27">
            <a:extLst>
              <a:ext uri="{FF2B5EF4-FFF2-40B4-BE49-F238E27FC236}">
                <a16:creationId xmlns:a16="http://schemas.microsoft.com/office/drawing/2014/main" id="{94FA9795-08D2-4041-AE29-D91D243F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2535238"/>
            <a:ext cx="1524000" cy="3276600"/>
          </a:xfrm>
          <a:prstGeom prst="wedgeRoundRectCallout">
            <a:avLst>
              <a:gd name="adj1" fmla="val 102606"/>
              <a:gd name="adj2" fmla="val -11917"/>
              <a:gd name="adj3" fmla="val 16667"/>
            </a:avLst>
          </a:prstGeom>
          <a:solidFill>
            <a:srgbClr val="FFBC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Parser stack is respon-sible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>
                <a:solidFill>
                  <a:schemeClr val="bg1"/>
                </a:solidFill>
                <a:ea typeface="新細明體" panose="02020500000000000000" pitchFamily="18" charset="-120"/>
              </a:rPr>
              <a:t>syntax</a:t>
            </a: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 analysis </a:t>
            </a:r>
          </a:p>
        </p:txBody>
      </p:sp>
      <p:sp>
        <p:nvSpPr>
          <p:cNvPr id="677922" name="AutoShape 34">
            <a:extLst>
              <a:ext uri="{FF2B5EF4-FFF2-40B4-BE49-F238E27FC236}">
                <a16:creationId xmlns:a16="http://schemas.microsoft.com/office/drawing/2014/main" id="{DFC5053B-65D2-4AE9-A56C-F7B093183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781300"/>
            <a:ext cx="1676400" cy="3276600"/>
          </a:xfrm>
          <a:prstGeom prst="wedgeRoundRectCallout">
            <a:avLst>
              <a:gd name="adj1" fmla="val -124907"/>
              <a:gd name="adj2" fmla="val -36727"/>
              <a:gd name="adj3" fmla="val 16667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stack is respon-sible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>
                <a:ea typeface="新細明體" panose="02020500000000000000" pitchFamily="18" charset="-120"/>
              </a:rPr>
              <a:t>semantic</a:t>
            </a:r>
            <a:r>
              <a:rPr lang="en-US" altLang="zh-TW" sz="2400">
                <a:ea typeface="新細明體" panose="02020500000000000000" pitchFamily="18" charset="-120"/>
              </a:rPr>
              <a:t> analysis </a:t>
            </a:r>
          </a:p>
        </p:txBody>
      </p:sp>
      <p:sp>
        <p:nvSpPr>
          <p:cNvPr id="29720" name="TextBox 1">
            <a:extLst>
              <a:ext uri="{FF2B5EF4-FFF2-40B4-BE49-F238E27FC236}">
                <a16:creationId xmlns:a16="http://schemas.microsoft.com/office/drawing/2014/main" id="{85EE5681-7893-4AD8-8175-4BC295ED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79475"/>
            <a:ext cx="6688138" cy="1568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Attributes cannot be just collected at token level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e.g. array info, struct info, function, loop info,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Value stack is to assist on attributes collection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and propagation</a:t>
            </a:r>
            <a:endParaRPr lang="zh-TW" altLang="en-US" sz="24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FCDAC9-AD87-4A1D-96B0-95DF425B1D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15" grpId="0" animBg="1"/>
      <p:bldP spid="6779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8B16B369-50FC-4E6C-931E-D41915AFCA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0C96C954-5D73-4F71-8F78-87753B52902C}" type="slidenum">
              <a:rPr lang="en-US" altLang="zh-TW" sz="1200" smtClean="0">
                <a:effectLst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TW" sz="1200">
              <a:effectLst/>
            </a:endParaRPr>
          </a:p>
        </p:txBody>
      </p:sp>
      <p:sp>
        <p:nvSpPr>
          <p:cNvPr id="677890" name="Rectangle 2">
            <a:extLst>
              <a:ext uri="{FF2B5EF4-FFF2-40B4-BE49-F238E27FC236}">
                <a16:creationId xmlns:a16="http://schemas.microsoft.com/office/drawing/2014/main" id="{EE1FF771-1B3F-423C-B2D6-66F271BDE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486400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zh-TW" sz="280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•"/>
              <a:defRPr/>
            </a:pPr>
            <a:endParaRPr lang="en-US" altLang="zh-TW" sz="280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•"/>
              <a:defRPr/>
            </a:pPr>
            <a:endParaRPr lang="en-US" altLang="zh-TW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6F2F559-3CD1-4BB5-B8BD-A3BBB494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19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1787F621-0862-4F80-ABC8-0EDFE5FB1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05000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726" name="Line 8">
            <a:extLst>
              <a:ext uri="{FF2B5EF4-FFF2-40B4-BE49-F238E27FC236}">
                <a16:creationId xmlns:a16="http://schemas.microsoft.com/office/drawing/2014/main" id="{1213DFFE-620D-444C-A007-B4FB1D1B7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600200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727" name="Line 10">
            <a:extLst>
              <a:ext uri="{FF2B5EF4-FFF2-40B4-BE49-F238E27FC236}">
                <a16:creationId xmlns:a16="http://schemas.microsoft.com/office/drawing/2014/main" id="{6AB706AB-11D3-462C-AC6E-89029619D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152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728" name="Text Box 11">
            <a:extLst>
              <a:ext uri="{FF2B5EF4-FFF2-40B4-BE49-F238E27FC236}">
                <a16:creationId xmlns:a16="http://schemas.microsoft.com/office/drawing/2014/main" id="{EF63AA04-1B5A-4483-A5D4-C8FC80DF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938" y="5130800"/>
            <a:ext cx="18700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rgbClr val="FFFF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parser stack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(states)</a:t>
            </a:r>
          </a:p>
        </p:txBody>
      </p:sp>
      <p:sp>
        <p:nvSpPr>
          <p:cNvPr id="30729" name="Text Box 12">
            <a:extLst>
              <a:ext uri="{FF2B5EF4-FFF2-40B4-BE49-F238E27FC236}">
                <a16:creationId xmlns:a16="http://schemas.microsoft.com/office/drawing/2014/main" id="{C8EE4CB5-DE80-4CB6-9AC1-810006C1D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5181600"/>
            <a:ext cx="1785937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value stack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(semantic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record)</a:t>
            </a:r>
          </a:p>
        </p:txBody>
      </p:sp>
      <p:sp>
        <p:nvSpPr>
          <p:cNvPr id="677901" name="Text Box 13">
            <a:extLst>
              <a:ext uri="{FF2B5EF4-FFF2-40B4-BE49-F238E27FC236}">
                <a16:creationId xmlns:a16="http://schemas.microsoft.com/office/drawing/2014/main" id="{CCE282F1-F881-4DEB-900A-F957BA2B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3775"/>
            <a:ext cx="2181225" cy="157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  <a:ea typeface="新細明體" panose="02020500000000000000" pitchFamily="18" charset="-120"/>
              </a:rPr>
              <a:t>% union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  <a:ea typeface="新細明體" panose="02020500000000000000" pitchFamily="18" charset="-120"/>
              </a:rPr>
              <a:t>defined in the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2400" b="1" baseline="30000">
                <a:solidFill>
                  <a:srgbClr val="FFFF00"/>
                </a:solidFill>
                <a:ea typeface="新細明體" panose="02020500000000000000" pitchFamily="18" charset="-120"/>
              </a:rPr>
              <a:t>st</a:t>
            </a:r>
            <a:r>
              <a:rPr lang="en-US" altLang="zh-TW" sz="2400" b="1">
                <a:solidFill>
                  <a:srgbClr val="FFFF00"/>
                </a:solidFill>
                <a:ea typeface="新細明體" panose="02020500000000000000" pitchFamily="18" charset="-120"/>
              </a:rPr>
              <a:t> section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FF00"/>
                </a:solidFill>
                <a:ea typeface="新細明體" panose="02020500000000000000" pitchFamily="18" charset="-120"/>
              </a:rPr>
              <a:t>parser.y</a:t>
            </a:r>
          </a:p>
        </p:txBody>
      </p:sp>
      <p:sp>
        <p:nvSpPr>
          <p:cNvPr id="677902" name="Line 14">
            <a:extLst>
              <a:ext uri="{FF2B5EF4-FFF2-40B4-BE49-F238E27FC236}">
                <a16:creationId xmlns:a16="http://schemas.microsoft.com/office/drawing/2014/main" id="{4D390BAE-685A-4927-84B2-B98DD4BBD2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1600200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7903" name="Rectangle 15">
            <a:extLst>
              <a:ext uri="{FF2B5EF4-FFF2-40B4-BE49-F238E27FC236}">
                <a16:creationId xmlns:a16="http://schemas.microsoft.com/office/drawing/2014/main" id="{033102AF-281B-48EE-A8A3-D0824B72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Value Stack in YACC</a:t>
            </a: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F4C12916-45F3-4F95-9F8A-ADB3EFB2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34" name="Rectangle 17">
            <a:extLst>
              <a:ext uri="{FF2B5EF4-FFF2-40B4-BE49-F238E27FC236}">
                <a16:creationId xmlns:a16="http://schemas.microsoft.com/office/drawing/2014/main" id="{7FD991DD-F150-4B6E-B6C7-4D8080A86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35" name="Rectangle 18">
            <a:extLst>
              <a:ext uri="{FF2B5EF4-FFF2-40B4-BE49-F238E27FC236}">
                <a16:creationId xmlns:a16="http://schemas.microsoft.com/office/drawing/2014/main" id="{AD3133F8-335F-439E-8B35-0948F90F7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36" name="Rectangle 19">
            <a:extLst>
              <a:ext uri="{FF2B5EF4-FFF2-40B4-BE49-F238E27FC236}">
                <a16:creationId xmlns:a16="http://schemas.microsoft.com/office/drawing/2014/main" id="{885A8C79-2F8E-41DD-9658-6C8ADF29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37" name="Rectangle 20">
            <a:extLst>
              <a:ext uri="{FF2B5EF4-FFF2-40B4-BE49-F238E27FC236}">
                <a16:creationId xmlns:a16="http://schemas.microsoft.com/office/drawing/2014/main" id="{5B36505B-5C61-4D5C-AB6D-6AC0F6525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146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38" name="Rectangle 21">
            <a:extLst>
              <a:ext uri="{FF2B5EF4-FFF2-40B4-BE49-F238E27FC236}">
                <a16:creationId xmlns:a16="http://schemas.microsoft.com/office/drawing/2014/main" id="{178A9436-0E1A-43FD-8F98-B6173053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19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39" name="Rectangle 22">
            <a:extLst>
              <a:ext uri="{FF2B5EF4-FFF2-40B4-BE49-F238E27FC236}">
                <a16:creationId xmlns:a16="http://schemas.microsoft.com/office/drawing/2014/main" id="{580D7119-45A1-48C6-A881-908F4D8B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40" name="Rectangle 23">
            <a:extLst>
              <a:ext uri="{FF2B5EF4-FFF2-40B4-BE49-F238E27FC236}">
                <a16:creationId xmlns:a16="http://schemas.microsoft.com/office/drawing/2014/main" id="{2A659D75-1956-4365-87E7-CAAE7DE35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57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41" name="Rectangle 24">
            <a:extLst>
              <a:ext uri="{FF2B5EF4-FFF2-40B4-BE49-F238E27FC236}">
                <a16:creationId xmlns:a16="http://schemas.microsoft.com/office/drawing/2014/main" id="{96380F44-D77B-4FA2-90FE-F9AF6118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6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42" name="Rectangle 25">
            <a:extLst>
              <a:ext uri="{FF2B5EF4-FFF2-40B4-BE49-F238E27FC236}">
                <a16:creationId xmlns:a16="http://schemas.microsoft.com/office/drawing/2014/main" id="{108A437C-12C1-48EB-B328-D380C789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0743" name="Rectangle 26">
            <a:extLst>
              <a:ext uri="{FF2B5EF4-FFF2-40B4-BE49-F238E27FC236}">
                <a16:creationId xmlns:a16="http://schemas.microsoft.com/office/drawing/2014/main" id="{B45D5CE7-3DFA-40E8-8CF2-9465BD75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677915" name="AutoShape 27">
            <a:extLst>
              <a:ext uri="{FF2B5EF4-FFF2-40B4-BE49-F238E27FC236}">
                <a16:creationId xmlns:a16="http://schemas.microsoft.com/office/drawing/2014/main" id="{4F5B6EE1-199D-43E5-A07C-04FBEBFBD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1524000" cy="3276600"/>
          </a:xfrm>
          <a:prstGeom prst="wedgeRoundRectCallout">
            <a:avLst>
              <a:gd name="adj1" fmla="val 102606"/>
              <a:gd name="adj2" fmla="val -11917"/>
              <a:gd name="adj3" fmla="val 16667"/>
            </a:avLst>
          </a:prstGeom>
          <a:solidFill>
            <a:srgbClr val="FFBC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Parser stack is respon-sible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>
                <a:solidFill>
                  <a:schemeClr val="bg1"/>
                </a:solidFill>
                <a:ea typeface="新細明體" panose="02020500000000000000" pitchFamily="18" charset="-120"/>
              </a:rPr>
              <a:t>syntax</a:t>
            </a: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 analysis </a:t>
            </a:r>
          </a:p>
        </p:txBody>
      </p:sp>
      <p:sp>
        <p:nvSpPr>
          <p:cNvPr id="677922" name="AutoShape 34">
            <a:extLst>
              <a:ext uri="{FF2B5EF4-FFF2-40B4-BE49-F238E27FC236}">
                <a16:creationId xmlns:a16="http://schemas.microsoft.com/office/drawing/2014/main" id="{67F469C5-DA4A-42B5-B1F0-CC5C6F7F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90800"/>
            <a:ext cx="2057400" cy="3276600"/>
          </a:xfrm>
          <a:prstGeom prst="wedgeRoundRectCallout">
            <a:avLst>
              <a:gd name="adj1" fmla="val -92583"/>
              <a:gd name="adj2" fmla="val -33343"/>
              <a:gd name="adj3" fmla="val 16667"/>
            </a:avLst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Value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stack is respon-sible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i="1">
                <a:ea typeface="新細明體" panose="02020500000000000000" pitchFamily="18" charset="-120"/>
              </a:rPr>
              <a:t>semantic</a:t>
            </a:r>
            <a:r>
              <a:rPr lang="en-US" altLang="zh-TW" sz="2400">
                <a:ea typeface="新細明體" panose="02020500000000000000" pitchFamily="18" charset="-120"/>
              </a:rPr>
              <a:t> analysis 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8CA77B-A1DF-4448-90C1-E5E40FBE3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1" grpId="0" animBg="1"/>
      <p:bldP spid="677915" grpId="0" animBg="1"/>
      <p:bldP spid="6779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CD03F05-BB4A-4304-9EDF-582FD263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task of ensuring that the declarations and statements of a program are semantically correct, </a:t>
            </a:r>
          </a:p>
          <a:p>
            <a:r>
              <a:rPr lang="en-US" altLang="zh-TW" dirty="0" err="1"/>
              <a:t>i.e</a:t>
            </a:r>
            <a:r>
              <a:rPr lang="en-US" altLang="zh-TW" dirty="0"/>
              <a:t>, that their meaning is clear and consistent with the way in which control structures and data types are supposed to be used.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79ACD1-3C18-4D56-9BB8-0CAFBDF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7027EA-8A18-4193-AF76-A7DFBD6452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B23FDF-8877-49E2-B54C-A1303BA7F43A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857661747"/>
      </p:ext>
    </p:extLst>
  </p:cSld>
  <p:clrMapOvr>
    <a:masterClrMapping/>
  </p:clrMapOvr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BA6C672-8A98-4079-BF78-0BDE246A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1758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 Record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C8EBF6-4A89-48BC-9627-F6F27EED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Why variant record?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each non-terminal may have different attributes, e.g. function, block, statement, expression,…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variant record saves space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value stack is just an array of pointers – pointer to the variant record (i.e. the union)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parse stack is just an array of states, each state implicitly refers to a grammar symbol.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solidFill>
                  <a:srgbClr val="FFFF00"/>
                </a:solidFill>
                <a:ea typeface="新細明體" panose="02020500000000000000" pitchFamily="18" charset="-120"/>
              </a:rPr>
              <a:t>    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6214C7-3B56-4FAB-B2DC-86540FF6E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DC3F-1DAA-476A-8343-512A5E410E09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49AE755-ABBB-47B0-84D2-00C8D43BA9C6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009D175D-EC60-46D6-B712-26898388D0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2E578683-B998-465E-93D2-F8282758BE21}" type="slidenum">
              <a:rPr lang="en-US" altLang="zh-TW" sz="1200" smtClean="0">
                <a:effectLst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200">
              <a:effectLst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29504A8B-B032-4077-B50D-C95D7C419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Parser.y layout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36466278-AE7C-4E9F-8E50-7197211EB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union</a:t>
            </a:r>
            <a:r>
              <a:rPr lang="en-US" altLang="zh-TW" sz="2400" dirty="0">
                <a:ea typeface="新細明體" panose="02020500000000000000" pitchFamily="18" charset="-120"/>
              </a:rPr>
              <a:t> {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 </a:t>
            </a:r>
            <a:r>
              <a:rPr lang="en-US" altLang="zh-TW" sz="2400" dirty="0" err="1">
                <a:ea typeface="新細明體" panose="02020500000000000000" pitchFamily="18" charset="-120"/>
              </a:rPr>
              <a:t>int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num</a:t>
            </a:r>
            <a:r>
              <a:rPr lang="en-US" altLang="zh-TW" sz="2400" dirty="0">
                <a:ea typeface="新細明體" panose="02020500000000000000" pitchFamily="18" charset="-12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 char* lexeme; …}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token</a:t>
            </a:r>
            <a:r>
              <a:rPr lang="en-US" altLang="zh-TW" sz="2400" dirty="0">
                <a:ea typeface="新細明體" panose="02020500000000000000" pitchFamily="18" charset="-120"/>
              </a:rPr>
              <a:t>  &lt;lexeme&gt; ID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token</a:t>
            </a:r>
            <a:r>
              <a:rPr lang="en-US" altLang="zh-TW" sz="2400" dirty="0">
                <a:ea typeface="新細明體" panose="02020500000000000000" pitchFamily="18" charset="-120"/>
              </a:rPr>
              <a:t>  &lt;</a:t>
            </a:r>
            <a:r>
              <a:rPr lang="en-US" altLang="zh-TW" sz="2400" dirty="0" err="1">
                <a:ea typeface="新細明體" panose="02020500000000000000" pitchFamily="18" charset="-120"/>
              </a:rPr>
              <a:t>num</a:t>
            </a:r>
            <a:r>
              <a:rPr lang="en-US" altLang="zh-TW" sz="2400" dirty="0">
                <a:ea typeface="新細明體" panose="02020500000000000000" pitchFamily="18" charset="-120"/>
              </a:rPr>
              <a:t>&gt; </a:t>
            </a:r>
            <a:r>
              <a:rPr lang="en-US" altLang="zh-TW" sz="2400" dirty="0" err="1">
                <a:ea typeface="新細明體" panose="02020500000000000000" pitchFamily="18" charset="-120"/>
              </a:rPr>
              <a:t>const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type</a:t>
            </a:r>
            <a:r>
              <a:rPr lang="en-US" altLang="zh-TW" sz="2400" dirty="0">
                <a:ea typeface="新細明體" panose="02020500000000000000" pitchFamily="18" charset="-120"/>
              </a:rPr>
              <a:t>  &lt;</a:t>
            </a:r>
            <a:r>
              <a:rPr lang="en-US" altLang="zh-TW" sz="2400" dirty="0" err="1">
                <a:ea typeface="新細明體" panose="02020500000000000000" pitchFamily="18" charset="-120"/>
              </a:rPr>
              <a:t>num</a:t>
            </a:r>
            <a:r>
              <a:rPr lang="en-US" altLang="zh-TW" sz="2400" dirty="0">
                <a:ea typeface="新細明體" panose="02020500000000000000" pitchFamily="18" charset="-120"/>
              </a:rPr>
              <a:t>&gt; expr term</a:t>
            </a:r>
          </a:p>
          <a:p>
            <a:pPr>
              <a:buFontTx/>
              <a:buNone/>
              <a:defRPr/>
            </a:pPr>
            <a:r>
              <a:rPr lang="en-US" altLang="zh-TW" dirty="0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expr : expr ‘+’ term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term : ID | </a:t>
            </a:r>
            <a:r>
              <a:rPr lang="en-US" altLang="zh-TW" sz="2800" dirty="0" err="1">
                <a:ea typeface="新細明體" panose="02020500000000000000" pitchFamily="18" charset="-120"/>
              </a:rPr>
              <a:t>const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dirty="0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  <a:endParaRPr lang="en-US" altLang="zh-TW" dirty="0">
              <a:solidFill>
                <a:srgbClr val="0033CC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eval</a:t>
            </a:r>
            <a:r>
              <a:rPr lang="en-US" altLang="zh-TW" sz="2800" dirty="0">
                <a:ea typeface="新細明體" panose="02020500000000000000" pitchFamily="18" charset="-120"/>
              </a:rPr>
              <a:t> (char c, </a:t>
            </a: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a,b</a:t>
            </a:r>
            <a:r>
              <a:rPr lang="en-US" altLang="zh-TW" sz="2800" dirty="0">
                <a:ea typeface="新細明體" panose="02020500000000000000" pitchFamily="18" charset="-120"/>
              </a:rPr>
              <a:t>) {}</a:t>
            </a:r>
          </a:p>
        </p:txBody>
      </p:sp>
      <p:sp>
        <p:nvSpPr>
          <p:cNvPr id="679940" name="Text Box 4">
            <a:extLst>
              <a:ext uri="{FF2B5EF4-FFF2-40B4-BE49-F238E27FC236}">
                <a16:creationId xmlns:a16="http://schemas.microsoft.com/office/drawing/2014/main" id="{B13DE2EA-8DCA-482C-80F4-8ECAFE6C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4343400"/>
            <a:ext cx="32702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$$ = eval($1,$3);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D210EC-65C9-4188-B572-22C35A7E4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2076FFC1-A352-4B8B-B9E7-B32537FE00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5C0FF5CF-C1E6-4863-AB76-E38B91B0E94D}" type="slidenum">
              <a:rPr lang="en-US" altLang="zh-TW" sz="1200" smtClean="0">
                <a:effectLst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200">
              <a:effectLst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62C79C2C-20E0-480E-B305-3FB84460C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Parser.y layout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6101DB6D-085E-4133-8141-F24C1C768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%union {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 </a:t>
            </a:r>
            <a:r>
              <a:rPr lang="en-US" altLang="zh-TW" sz="2400" dirty="0" err="1">
                <a:ea typeface="新細明體" panose="02020500000000000000" pitchFamily="18" charset="-120"/>
              </a:rPr>
              <a:t>int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num</a:t>
            </a:r>
            <a:r>
              <a:rPr lang="en-US" altLang="zh-TW" sz="2400" dirty="0">
                <a:ea typeface="新細明體" panose="02020500000000000000" pitchFamily="18" charset="-12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 char* lexeme; …}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%token  &lt;lexeme&gt; ID</a:t>
            </a: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%token  &lt;</a:t>
            </a:r>
            <a:r>
              <a:rPr lang="en-US" altLang="zh-TW" sz="2400" dirty="0" err="1">
                <a:ea typeface="新細明體" panose="02020500000000000000" pitchFamily="18" charset="-120"/>
              </a:rPr>
              <a:t>num</a:t>
            </a:r>
            <a:r>
              <a:rPr lang="en-US" altLang="zh-TW" sz="2400" dirty="0">
                <a:ea typeface="新細明體" panose="02020500000000000000" pitchFamily="18" charset="-120"/>
              </a:rPr>
              <a:t>&gt; </a:t>
            </a:r>
            <a:r>
              <a:rPr lang="en-US" altLang="zh-TW" sz="2400" dirty="0" err="1">
                <a:ea typeface="新細明體" panose="02020500000000000000" pitchFamily="18" charset="-120"/>
              </a:rPr>
              <a:t>const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%type  &lt;</a:t>
            </a:r>
            <a:r>
              <a:rPr lang="en-US" altLang="zh-TW" sz="2400" dirty="0" err="1">
                <a:ea typeface="新細明體" panose="02020500000000000000" pitchFamily="18" charset="-120"/>
              </a:rPr>
              <a:t>num</a:t>
            </a:r>
            <a:r>
              <a:rPr lang="en-US" altLang="zh-TW" sz="2400" dirty="0">
                <a:ea typeface="新細明體" panose="02020500000000000000" pitchFamily="18" charset="-120"/>
              </a:rPr>
              <a:t>&gt; expr term</a:t>
            </a:r>
          </a:p>
          <a:p>
            <a:pPr>
              <a:buFontTx/>
              <a:buNone/>
              <a:defRPr/>
            </a:pPr>
            <a:r>
              <a:rPr lang="en-US" altLang="zh-TW" dirty="0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expr : expr ‘+’ term</a:t>
            </a:r>
          </a:p>
          <a:p>
            <a:pPr>
              <a:buFontTx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term : ID | </a:t>
            </a:r>
            <a:r>
              <a:rPr lang="en-US" altLang="zh-TW" sz="2800" dirty="0" err="1">
                <a:ea typeface="新細明體" panose="02020500000000000000" pitchFamily="18" charset="-120"/>
              </a:rPr>
              <a:t>const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dirty="0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  <a:endParaRPr lang="en-US" altLang="zh-TW" dirty="0">
              <a:solidFill>
                <a:srgbClr val="0033CC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eval</a:t>
            </a:r>
            <a:r>
              <a:rPr lang="en-US" altLang="zh-TW" sz="2800" dirty="0">
                <a:ea typeface="新細明體" panose="02020500000000000000" pitchFamily="18" charset="-120"/>
              </a:rPr>
              <a:t> (char c, </a:t>
            </a:r>
            <a:r>
              <a:rPr lang="en-US" altLang="zh-TW" sz="2800" dirty="0" err="1">
                <a:ea typeface="新細明體" panose="02020500000000000000" pitchFamily="18" charset="-120"/>
              </a:rPr>
              <a:t>int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a,b</a:t>
            </a:r>
            <a:r>
              <a:rPr lang="en-US" altLang="zh-TW" sz="2800" dirty="0">
                <a:ea typeface="新細明體" panose="02020500000000000000" pitchFamily="18" charset="-120"/>
              </a:rPr>
              <a:t>) {}</a:t>
            </a:r>
          </a:p>
        </p:txBody>
      </p:sp>
      <p:sp>
        <p:nvSpPr>
          <p:cNvPr id="679940" name="Text Box 4">
            <a:extLst>
              <a:ext uri="{FF2B5EF4-FFF2-40B4-BE49-F238E27FC236}">
                <a16:creationId xmlns:a16="http://schemas.microsoft.com/office/drawing/2014/main" id="{4F64FAE2-0443-4F4E-B781-BDE35B1D2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4343400"/>
            <a:ext cx="32702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$$ = eval($1,$3);</a:t>
            </a:r>
          </a:p>
        </p:txBody>
      </p:sp>
      <p:sp>
        <p:nvSpPr>
          <p:cNvPr id="33798" name="Rectangle 17">
            <a:extLst>
              <a:ext uri="{FF2B5EF4-FFF2-40B4-BE49-F238E27FC236}">
                <a16:creationId xmlns:a16="http://schemas.microsoft.com/office/drawing/2014/main" id="{3722D6F5-901B-493A-B941-996908D2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3076575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799" name="Rectangle 18">
            <a:extLst>
              <a:ext uri="{FF2B5EF4-FFF2-40B4-BE49-F238E27FC236}">
                <a16:creationId xmlns:a16="http://schemas.microsoft.com/office/drawing/2014/main" id="{52B3A53A-A2B5-42B0-87D6-0EB9B2AC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695575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expr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800" name="Rectangle 19">
            <a:extLst>
              <a:ext uri="{FF2B5EF4-FFF2-40B4-BE49-F238E27FC236}">
                <a16:creationId xmlns:a16="http://schemas.microsoft.com/office/drawing/2014/main" id="{42DE72F1-E920-4027-B59F-8A13F3AC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2314575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+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801" name="Rectangle 20">
            <a:extLst>
              <a:ext uri="{FF2B5EF4-FFF2-40B4-BE49-F238E27FC236}">
                <a16:creationId xmlns:a16="http://schemas.microsoft.com/office/drawing/2014/main" id="{6EA64D24-53C3-4600-954C-2FA6D6C9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1933575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term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802" name="Rectangle 23">
            <a:extLst>
              <a:ext uri="{FF2B5EF4-FFF2-40B4-BE49-F238E27FC236}">
                <a16:creationId xmlns:a16="http://schemas.microsoft.com/office/drawing/2014/main" id="{2B76896A-3A46-4D9B-A435-97E340CAB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3076575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03" name="Rectangle 24">
            <a:extLst>
              <a:ext uri="{FF2B5EF4-FFF2-40B4-BE49-F238E27FC236}">
                <a16:creationId xmlns:a16="http://schemas.microsoft.com/office/drawing/2014/main" id="{0AC179BA-D2ED-4032-A06C-41F55642A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2695575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$1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04" name="Rectangle 25">
            <a:extLst>
              <a:ext uri="{FF2B5EF4-FFF2-40B4-BE49-F238E27FC236}">
                <a16:creationId xmlns:a16="http://schemas.microsoft.com/office/drawing/2014/main" id="{C4F360AD-CB0E-49C4-992F-F7A56E1B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2314575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$2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05" name="Rectangle 26">
            <a:extLst>
              <a:ext uri="{FF2B5EF4-FFF2-40B4-BE49-F238E27FC236}">
                <a16:creationId xmlns:a16="http://schemas.microsoft.com/office/drawing/2014/main" id="{EFAB8C95-65BA-49DB-A44A-F403AC73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675" y="1933575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$3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06" name="Rectangle 17">
            <a:extLst>
              <a:ext uri="{FF2B5EF4-FFF2-40B4-BE49-F238E27FC236}">
                <a16:creationId xmlns:a16="http://schemas.microsoft.com/office/drawing/2014/main" id="{8EAF0E22-AA34-4B6A-95B9-D28750F5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61722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07" name="Rectangle 18">
            <a:extLst>
              <a:ext uri="{FF2B5EF4-FFF2-40B4-BE49-F238E27FC236}">
                <a16:creationId xmlns:a16="http://schemas.microsoft.com/office/drawing/2014/main" id="{A07B0F73-79D5-40DD-81F8-38BDF683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57912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808" name="Rectangle 19">
            <a:extLst>
              <a:ext uri="{FF2B5EF4-FFF2-40B4-BE49-F238E27FC236}">
                <a16:creationId xmlns:a16="http://schemas.microsoft.com/office/drawing/2014/main" id="{7823F1D7-9E8E-4EE0-8A4A-2163D0C57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541020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809" name="Rectangle 20">
            <a:extLst>
              <a:ext uri="{FF2B5EF4-FFF2-40B4-BE49-F238E27FC236}">
                <a16:creationId xmlns:a16="http://schemas.microsoft.com/office/drawing/2014/main" id="{0ED9212B-C60B-44D8-8C50-B6013DE3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5035550"/>
            <a:ext cx="1524000" cy="381000"/>
          </a:xfrm>
          <a:prstGeom prst="rect">
            <a:avLst/>
          </a:prstGeom>
          <a:solidFill>
            <a:srgbClr val="FFBC0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bg1"/>
                </a:solidFill>
                <a:ea typeface="新細明體" panose="02020500000000000000" pitchFamily="18" charset="-120"/>
              </a:rPr>
              <a:t>expr</a:t>
            </a:r>
            <a:endParaRPr lang="zh-TW" altLang="en-US" sz="240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33810" name="Rectangle 23">
            <a:extLst>
              <a:ext uri="{FF2B5EF4-FFF2-40B4-BE49-F238E27FC236}">
                <a16:creationId xmlns:a16="http://schemas.microsoft.com/office/drawing/2014/main" id="{B8AF1B25-F008-49F7-BEEE-E3FD3066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61722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11" name="Rectangle 24">
            <a:extLst>
              <a:ext uri="{FF2B5EF4-FFF2-40B4-BE49-F238E27FC236}">
                <a16:creationId xmlns:a16="http://schemas.microsoft.com/office/drawing/2014/main" id="{81B48BA6-C107-4007-A279-6910E9DF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57912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12" name="Rectangle 25">
            <a:extLst>
              <a:ext uri="{FF2B5EF4-FFF2-40B4-BE49-F238E27FC236}">
                <a16:creationId xmlns:a16="http://schemas.microsoft.com/office/drawing/2014/main" id="{F71AD01D-D302-4F1F-AA4C-EDBCD988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5410200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3813" name="Rectangle 26">
            <a:extLst>
              <a:ext uri="{FF2B5EF4-FFF2-40B4-BE49-F238E27FC236}">
                <a16:creationId xmlns:a16="http://schemas.microsoft.com/office/drawing/2014/main" id="{C321287C-215E-47CB-B47A-666C7061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5011738"/>
            <a:ext cx="1524000" cy="381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$$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CC2663-8B95-4CE4-B6E0-585BC57AB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C9EF-94E8-4B2D-9F04-C53C0615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0198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Synthesized Attributes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e.g.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expr	:	expr	 </a:t>
            </a:r>
            <a:r>
              <a:rPr lang="en-US" altLang="zh-TW" dirty="0" err="1">
                <a:ea typeface="新細明體" panose="02020500000000000000" pitchFamily="18" charset="-120"/>
              </a:rPr>
              <a:t>add_op</a:t>
            </a:r>
            <a:r>
              <a:rPr lang="en-US" altLang="zh-TW" dirty="0">
                <a:ea typeface="新細明體" panose="02020500000000000000" pitchFamily="18" charset="-120"/>
              </a:rPr>
              <a:t>	term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{ $$-&gt; type = (($1-&gt;type==FLOAT)||($3-&gt;type==FLOAT))?FLOAT : INT;}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e.g.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ea typeface="新細明體" panose="02020500000000000000" pitchFamily="18" charset="-120"/>
              </a:rPr>
              <a:t>dim_decl</a:t>
            </a:r>
            <a:r>
              <a:rPr lang="en-US" altLang="zh-TW" dirty="0">
                <a:ea typeface="新細明體" panose="02020500000000000000" pitchFamily="18" charset="-120"/>
              </a:rPr>
              <a:t> : [ </a:t>
            </a:r>
            <a:r>
              <a:rPr lang="en-US" altLang="zh-TW" dirty="0" err="1">
                <a:ea typeface="新細明體" panose="02020500000000000000" pitchFamily="18" charset="-120"/>
              </a:rPr>
              <a:t>cexpr</a:t>
            </a:r>
            <a:r>
              <a:rPr lang="en-US" altLang="zh-TW" dirty="0">
                <a:ea typeface="新細明體" panose="02020500000000000000" pitchFamily="18" charset="-120"/>
              </a:rPr>
              <a:t> ]	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			{ </a:t>
            </a:r>
            <a:r>
              <a:rPr lang="en-US" altLang="zh-TW" sz="2800" dirty="0">
                <a:ea typeface="新細明體" panose="02020500000000000000" pitchFamily="18" charset="-120"/>
              </a:rPr>
              <a:t>initialize attribute values for $$}</a:t>
            </a:r>
            <a:endParaRPr lang="en-US" altLang="zh-TW" sz="2800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			</a:t>
            </a:r>
            <a:r>
              <a:rPr lang="en-US" altLang="zh-TW" dirty="0">
                <a:ea typeface="新細明體" panose="02020500000000000000" pitchFamily="18" charset="-120"/>
              </a:rPr>
              <a:t>| </a:t>
            </a:r>
            <a:r>
              <a:rPr lang="en-US" altLang="zh-TW" dirty="0" err="1">
                <a:ea typeface="新細明體" panose="02020500000000000000" pitchFamily="18" charset="-120"/>
              </a:rPr>
              <a:t>dim_decl</a:t>
            </a:r>
            <a:r>
              <a:rPr lang="en-US" altLang="zh-TW" dirty="0">
                <a:ea typeface="新細明體" panose="02020500000000000000" pitchFamily="18" charset="-120"/>
              </a:rPr>
              <a:t> [ </a:t>
            </a:r>
            <a:r>
              <a:rPr lang="en-US" altLang="zh-TW" dirty="0" err="1">
                <a:ea typeface="新細明體" panose="02020500000000000000" pitchFamily="18" charset="-120"/>
              </a:rPr>
              <a:t>cexpr</a:t>
            </a:r>
            <a:r>
              <a:rPr lang="en-US" altLang="zh-TW" dirty="0">
                <a:ea typeface="新細明體" panose="02020500000000000000" pitchFamily="18" charset="-120"/>
              </a:rPr>
              <a:t> ]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 			{ accumulate attribute values for $$}</a:t>
            </a:r>
            <a:endParaRPr lang="en-US" altLang="zh-TW" sz="2800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sz="2800" dirty="0">
              <a:ea typeface="新細明體" panose="02020500000000000000" pitchFamily="18" charset="-120"/>
            </a:endParaRPr>
          </a:p>
        </p:txBody>
      </p:sp>
      <p:cxnSp>
        <p:nvCxnSpPr>
          <p:cNvPr id="34819" name="直線單箭頭接點 3">
            <a:extLst>
              <a:ext uri="{FF2B5EF4-FFF2-40B4-BE49-F238E27FC236}">
                <a16:creationId xmlns:a16="http://schemas.microsoft.com/office/drawing/2014/main" id="{F48C6FC1-3030-4E40-80F9-F164C360D5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1981200"/>
            <a:ext cx="457200" cy="304800"/>
          </a:xfrm>
          <a:prstGeom prst="straightConnector1">
            <a:avLst/>
          </a:prstGeom>
          <a:noFill/>
          <a:ln w="38100" algn="ctr">
            <a:solidFill>
              <a:srgbClr val="A7F864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0" name="直線單箭頭接點 6">
            <a:extLst>
              <a:ext uri="{FF2B5EF4-FFF2-40B4-BE49-F238E27FC236}">
                <a16:creationId xmlns:a16="http://schemas.microsoft.com/office/drawing/2014/main" id="{6D57C0BA-408B-40F0-BD37-151BCD1B26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9400" y="1835150"/>
            <a:ext cx="1219200" cy="450850"/>
          </a:xfrm>
          <a:prstGeom prst="straightConnector1">
            <a:avLst/>
          </a:prstGeom>
          <a:noFill/>
          <a:ln w="38100" algn="ctr">
            <a:solidFill>
              <a:srgbClr val="A7F864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21" name="直線單箭頭接點 8">
            <a:extLst>
              <a:ext uri="{FF2B5EF4-FFF2-40B4-BE49-F238E27FC236}">
                <a16:creationId xmlns:a16="http://schemas.microsoft.com/office/drawing/2014/main" id="{BAD658A2-5814-44F3-A682-9324878846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6400" y="1981200"/>
            <a:ext cx="228600" cy="304800"/>
          </a:xfrm>
          <a:prstGeom prst="straightConnector1">
            <a:avLst/>
          </a:prstGeom>
          <a:noFill/>
          <a:ln w="38100" algn="ctr">
            <a:solidFill>
              <a:srgbClr val="A7F864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6B32EB-B777-405A-96B6-E924611FA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3DA7B9-88DA-45CC-ACCD-93B1247D736B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9B829AB5-26AC-4439-ACB0-5AFD2AE6242D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832D-0EC9-4081-A445-CE3EA09D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0198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Inherited Attributes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e.g.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>
                <a:ea typeface="新細明體" panose="02020500000000000000" pitchFamily="18" charset="-120"/>
              </a:rPr>
              <a:t>	var_decl   :  type init_id_list 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int a=0,b,c=1;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The type of the id_list is </a:t>
            </a:r>
            <a:r>
              <a:rPr lang="en-US" altLang="zh-TW" b="1">
                <a:ea typeface="新細明體" panose="02020500000000000000" pitchFamily="18" charset="-120"/>
              </a:rPr>
              <a:t>int</a:t>
            </a: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b="1">
                <a:ea typeface="新細明體" panose="02020500000000000000" pitchFamily="18" charset="-120"/>
              </a:rPr>
              <a:t>int</a:t>
            </a: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 is the attribute of </a:t>
            </a:r>
            <a:r>
              <a:rPr lang="en-US" altLang="zh-TW">
                <a:ea typeface="新細明體" panose="02020500000000000000" pitchFamily="18" charset="-120"/>
              </a:rPr>
              <a:t>type</a:t>
            </a: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	This (inherited) attribute flows from the left siblings to the right siblings.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7E7D7D-CE00-47F3-8C37-38F6C80F87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3C247E-5551-435D-BDD9-D41090F81529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B0DE58D-C9BA-471C-9264-3473ACFBA3FA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0C5B-7628-499A-8784-1A2A7552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anose="02020500000000000000" pitchFamily="18" charset="-120"/>
              </a:rPr>
              <a:t>Rule Cloning </a:t>
            </a:r>
            <a:r>
              <a:rPr lang="en-US" altLang="zh-TW" sz="3200" dirty="0">
                <a:ea typeface="新細明體" panose="02020500000000000000" pitchFamily="18" charset="-120"/>
              </a:rPr>
              <a:t>(section 7.2.2)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8E98-57DA-44E9-8849-E5DCFBC9C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A similar sequence of strings may need different treatment, for example: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3+4*5   and </a:t>
            </a:r>
            <a:r>
              <a:rPr lang="en-US" altLang="zh-TW" sz="2800" dirty="0" err="1">
                <a:ea typeface="新細明體" pitchFamily="18" charset="-120"/>
              </a:rPr>
              <a:t>a+b</a:t>
            </a:r>
            <a:r>
              <a:rPr lang="en-US" altLang="zh-TW" sz="2800" dirty="0">
                <a:ea typeface="新細明體" pitchFamily="18" charset="-120"/>
              </a:rPr>
              <a:t>*c are both expressions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          and could be handled by nonterminal </a:t>
            </a:r>
            <a:r>
              <a:rPr lang="en-US" altLang="zh-TW" sz="2800" b="1" i="1" dirty="0">
                <a:ea typeface="新細明體" pitchFamily="18" charset="-120"/>
              </a:rPr>
              <a:t>expr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In our C– syntax, we clone the expr non-terminal as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Regular expr and Constant expr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Non-terminal </a:t>
            </a:r>
            <a:r>
              <a:rPr lang="en-US" altLang="zh-TW" b="1" i="1" dirty="0">
                <a:ea typeface="新細明體" pitchFamily="18" charset="-120"/>
              </a:rPr>
              <a:t>expr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endParaRPr lang="en-US" altLang="zh-TW" b="1" i="1" dirty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b="1" i="1" dirty="0">
                <a:ea typeface="新細明體" pitchFamily="18" charset="-120"/>
              </a:rPr>
              <a:t>expr </a:t>
            </a:r>
            <a:r>
              <a:rPr lang="en-US" altLang="zh-TW" sz="2800" dirty="0">
                <a:ea typeface="新細明體" pitchFamily="18" charset="-120"/>
              </a:rPr>
              <a:t>parses an expression,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sz="2800" dirty="0">
                <a:ea typeface="新細明體" pitchFamily="18" charset="-120"/>
              </a:rPr>
              <a:t> translates a constant expression. 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When you declare an array A[3+4*5], we would like to handle 3+4*5 as a constant expression.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41B86-D80E-4413-AAC4-6948293C79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05AD-2A74-4BA9-8918-DBAD5046AA5B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7577732-942D-4A7E-A912-C468EA6ED9A9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zh-TW" sz="1200" dirty="0"/>
          </a:p>
        </p:txBody>
      </p:sp>
      <p:sp>
        <p:nvSpPr>
          <p:cNvPr id="36870" name="爆炸 1 3">
            <a:extLst>
              <a:ext uri="{FF2B5EF4-FFF2-40B4-BE49-F238E27FC236}">
                <a16:creationId xmlns:a16="http://schemas.microsoft.com/office/drawing/2014/main" id="{E465967D-D6CB-4DAF-9121-4F931F27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121275"/>
            <a:ext cx="1752600" cy="1600200"/>
          </a:xfrm>
          <a:prstGeom prst="irregularSeal1">
            <a:avLst/>
          </a:prstGeom>
          <a:solidFill>
            <a:srgbClr val="FFFB3B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004D"/>
                </a:solidFill>
                <a:ea typeface="新細明體" panose="02020500000000000000" pitchFamily="18" charset="-120"/>
              </a:rPr>
              <a:t>Why?</a:t>
            </a:r>
            <a:endParaRPr lang="zh-TW" altLang="en-US" sz="2400">
              <a:solidFill>
                <a:srgbClr val="00004D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C2CE-BACC-47EB-BAB9-B0350BD5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anose="02020500000000000000" pitchFamily="18" charset="-120"/>
              </a:rPr>
              <a:t>Rule Cloning (cont.)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6476-A996-481C-B8AB-61AEDE4A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 err="1">
                <a:ea typeface="新細明體" pitchFamily="18" charset="-120"/>
              </a:rPr>
              <a:t>dim_decl</a:t>
            </a:r>
            <a:r>
              <a:rPr lang="en-US" altLang="zh-TW" sz="2800" dirty="0">
                <a:ea typeface="新細明體" pitchFamily="18" charset="-120"/>
              </a:rPr>
              <a:t> : [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sz="2800" dirty="0">
                <a:ea typeface="新細明體" pitchFamily="18" charset="-120"/>
              </a:rPr>
              <a:t> ]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	| </a:t>
            </a:r>
            <a:r>
              <a:rPr lang="en-US" altLang="zh-TW" sz="2800" dirty="0" err="1">
                <a:ea typeface="新細明體" pitchFamily="18" charset="-120"/>
              </a:rPr>
              <a:t>dim_decl</a:t>
            </a:r>
            <a:r>
              <a:rPr lang="en-US" altLang="zh-TW" sz="2800" dirty="0">
                <a:ea typeface="新細明體" pitchFamily="18" charset="-120"/>
              </a:rPr>
              <a:t> [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sz="2400" dirty="0">
                <a:ea typeface="新細明體" pitchFamily="18" charset="-120"/>
              </a:rPr>
              <a:t> ]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relop_factor</a:t>
            </a:r>
            <a:r>
              <a:rPr lang="en-US" altLang="zh-TW" sz="2400" dirty="0">
                <a:ea typeface="新細明體" pitchFamily="18" charset="-120"/>
              </a:rPr>
              <a:t> :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b="1" i="1" dirty="0">
                <a:ea typeface="新細明體" pitchFamily="18" charset="-120"/>
              </a:rPr>
              <a:t>expr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| </a:t>
            </a:r>
            <a:r>
              <a:rPr lang="en-US" altLang="zh-TW" sz="3200" b="1" i="1" dirty="0">
                <a:ea typeface="新細明體" pitchFamily="18" charset="-120"/>
              </a:rPr>
              <a:t>expr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rel_op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b="1" i="1" dirty="0">
                <a:ea typeface="新細明體" pitchFamily="18" charset="-120"/>
              </a:rPr>
              <a:t>expr</a:t>
            </a:r>
            <a:r>
              <a:rPr lang="en-US" altLang="zh-TW" sz="2400" dirty="0">
                <a:ea typeface="新細明體" pitchFamily="18" charset="-12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b="1" i="1" dirty="0">
                <a:ea typeface="新細明體" pitchFamily="18" charset="-120"/>
              </a:rPr>
              <a:t> :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b="1" i="1" dirty="0">
                <a:ea typeface="新細明體" pitchFamily="18" charset="-120"/>
              </a:rPr>
              <a:t> + </a:t>
            </a:r>
            <a:r>
              <a:rPr lang="en-US" altLang="zh-TW" b="1" i="1" dirty="0" err="1">
                <a:ea typeface="新細明體" pitchFamily="18" charset="-120"/>
              </a:rPr>
              <a:t>mexpr</a:t>
            </a:r>
            <a:endParaRPr lang="en-US" altLang="zh-TW" b="1" i="1" dirty="0">
              <a:ea typeface="新細明體" pitchFamily="18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b="1" i="1" dirty="0">
                <a:ea typeface="新細明體" pitchFamily="18" charset="-120"/>
              </a:rPr>
              <a:t>		|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b="1" i="1" dirty="0">
                <a:ea typeface="新細明體" pitchFamily="18" charset="-120"/>
              </a:rPr>
              <a:t> – </a:t>
            </a:r>
            <a:r>
              <a:rPr lang="en-US" altLang="zh-TW" b="1" i="1" dirty="0" err="1">
                <a:ea typeface="新細明體" pitchFamily="18" charset="-120"/>
              </a:rPr>
              <a:t>mexpr</a:t>
            </a:r>
            <a:endParaRPr lang="en-US" altLang="zh-TW" b="1" i="1" dirty="0">
              <a:ea typeface="新細明體" pitchFamily="18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b="1" i="1" dirty="0">
                <a:ea typeface="新細明體" pitchFamily="18" charset="-120"/>
              </a:rPr>
              <a:t>		| </a:t>
            </a:r>
            <a:r>
              <a:rPr lang="en-US" altLang="zh-TW" b="1" i="1" dirty="0" err="1">
                <a:ea typeface="新細明體" pitchFamily="18" charset="-120"/>
              </a:rPr>
              <a:t>mexpr</a:t>
            </a:r>
            <a:endParaRPr lang="en-US" altLang="zh-TW" b="1" i="1" dirty="0">
              <a:ea typeface="新細明體" pitchFamily="18" charset="-12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b="1" i="1" dirty="0">
                <a:ea typeface="新細明體" pitchFamily="18" charset="-120"/>
              </a:rPr>
              <a:t>expr : 	expr + term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b="1" i="1" dirty="0">
                <a:ea typeface="新細明體" pitchFamily="18" charset="-120"/>
              </a:rPr>
              <a:t>		</a:t>
            </a:r>
            <a:r>
              <a:rPr lang="en-US" altLang="zh-TW" sz="3200" b="1" i="1" dirty="0">
                <a:ea typeface="新細明體" pitchFamily="18" charset="-120"/>
              </a:rPr>
              <a:t>| expr – term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3200" b="1" i="1" dirty="0">
                <a:ea typeface="新細明體" pitchFamily="18" charset="-120"/>
              </a:rPr>
              <a:t>		| term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6ECB6-EF86-4346-897D-19AEE376F8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D765-8CBB-4251-99EC-76652D2A4A6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CF214A-55C1-4E35-8CE6-323533DFE783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6F1-8E6D-42CC-90CE-BF51F8E9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>
              <a:defRPr/>
            </a:pPr>
            <a:r>
              <a:rPr lang="en-US" altLang="zh-TW" sz="4000" dirty="0">
                <a:ea typeface="新細明體" panose="02020500000000000000" pitchFamily="18" charset="-120"/>
              </a:rPr>
              <a:t>Rule Cloning (cont.)</a:t>
            </a:r>
            <a:endParaRPr lang="zh-TW" altLang="en-US" sz="4000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25E0-80FB-4698-8AD3-95A161A8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800" dirty="0" err="1">
                <a:ea typeface="新細明體" pitchFamily="18" charset="-120"/>
              </a:rPr>
              <a:t>dim_decl</a:t>
            </a:r>
            <a:r>
              <a:rPr lang="en-US" altLang="zh-TW" sz="2800" dirty="0">
                <a:ea typeface="新細明體" pitchFamily="18" charset="-120"/>
              </a:rPr>
              <a:t> : [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sz="2800" dirty="0">
                <a:ea typeface="新細明體" pitchFamily="18" charset="-120"/>
              </a:rPr>
              <a:t> ]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	| </a:t>
            </a:r>
            <a:r>
              <a:rPr lang="en-US" altLang="zh-TW" sz="2800" dirty="0" err="1">
                <a:ea typeface="新細明體" pitchFamily="18" charset="-120"/>
              </a:rPr>
              <a:t>dim_decl</a:t>
            </a:r>
            <a:r>
              <a:rPr lang="en-US" altLang="zh-TW" sz="2800" dirty="0">
                <a:ea typeface="新細明體" pitchFamily="18" charset="-120"/>
              </a:rPr>
              <a:t> [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sz="2400" dirty="0">
                <a:ea typeface="新細明體" pitchFamily="18" charset="-120"/>
              </a:rPr>
              <a:t> ]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relop_factor</a:t>
            </a:r>
            <a:r>
              <a:rPr lang="en-US" altLang="zh-TW" sz="2400" dirty="0">
                <a:ea typeface="新細明體" pitchFamily="18" charset="-120"/>
              </a:rPr>
              <a:t> :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b="1" i="1" dirty="0">
                <a:ea typeface="新細明體" pitchFamily="18" charset="-120"/>
              </a:rPr>
              <a:t>expr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2400" dirty="0">
                <a:ea typeface="新細明體" pitchFamily="18" charset="-120"/>
              </a:rPr>
              <a:t>		| </a:t>
            </a:r>
            <a:r>
              <a:rPr lang="en-US" altLang="zh-TW" sz="3200" b="1" i="1" dirty="0">
                <a:ea typeface="新細明體" pitchFamily="18" charset="-120"/>
              </a:rPr>
              <a:t>expr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rel_op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b="1" i="1" dirty="0">
                <a:ea typeface="新細明體" pitchFamily="18" charset="-120"/>
              </a:rPr>
              <a:t>expr</a:t>
            </a:r>
            <a:r>
              <a:rPr lang="en-US" altLang="zh-TW" sz="2400" dirty="0">
                <a:ea typeface="新細明體" pitchFamily="18" charset="-12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b="1" i="1" dirty="0">
                <a:ea typeface="新細明體" pitchFamily="18" charset="-120"/>
              </a:rPr>
              <a:t> :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b="1" i="1" dirty="0">
                <a:ea typeface="新細明體" pitchFamily="18" charset="-120"/>
              </a:rPr>
              <a:t> + </a:t>
            </a:r>
            <a:r>
              <a:rPr lang="en-US" altLang="zh-TW" b="1" i="1" dirty="0" err="1">
                <a:ea typeface="新細明體" pitchFamily="18" charset="-120"/>
              </a:rPr>
              <a:t>mexpr</a:t>
            </a:r>
            <a:r>
              <a:rPr lang="en-US" altLang="zh-TW" b="1" i="1" dirty="0">
                <a:ea typeface="新細明體" pitchFamily="18" charset="-120"/>
              </a:rPr>
              <a:t>	{$$=$1 + $3}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b="1" i="1" dirty="0">
                <a:ea typeface="新細明體" pitchFamily="18" charset="-120"/>
              </a:rPr>
              <a:t>		| </a:t>
            </a:r>
            <a:r>
              <a:rPr lang="en-US" altLang="zh-TW" b="1" i="1" dirty="0" err="1">
                <a:ea typeface="新細明體" pitchFamily="18" charset="-120"/>
              </a:rPr>
              <a:t>cexpr</a:t>
            </a:r>
            <a:r>
              <a:rPr lang="en-US" altLang="zh-TW" b="1" i="1" dirty="0">
                <a:ea typeface="新細明體" pitchFamily="18" charset="-120"/>
              </a:rPr>
              <a:t> – </a:t>
            </a:r>
            <a:r>
              <a:rPr lang="en-US" altLang="zh-TW" b="1" i="1" dirty="0" err="1">
                <a:ea typeface="新細明體" pitchFamily="18" charset="-120"/>
              </a:rPr>
              <a:t>mexpr</a:t>
            </a:r>
            <a:r>
              <a:rPr lang="en-US" altLang="zh-TW" b="1" i="1" dirty="0">
                <a:ea typeface="新細明體" pitchFamily="18" charset="-120"/>
              </a:rPr>
              <a:t>	{$$=$1-$3}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b="1" i="1" dirty="0">
                <a:ea typeface="新細明體" pitchFamily="18" charset="-120"/>
              </a:rPr>
              <a:t>		| </a:t>
            </a:r>
            <a:r>
              <a:rPr lang="en-US" altLang="zh-TW" b="1" i="1" dirty="0" err="1">
                <a:ea typeface="新細明體" pitchFamily="18" charset="-120"/>
              </a:rPr>
              <a:t>mexpr</a:t>
            </a:r>
            <a:r>
              <a:rPr lang="en-US" altLang="zh-TW" b="1" i="1" dirty="0">
                <a:ea typeface="新細明體" pitchFamily="18" charset="-120"/>
              </a:rPr>
              <a:t>			{$$ = $1}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b="1" i="1" dirty="0">
                <a:ea typeface="新細明體" pitchFamily="18" charset="-120"/>
              </a:rPr>
              <a:t>expr : 	expr + term		{</a:t>
            </a:r>
            <a:r>
              <a:rPr lang="en-US" altLang="zh-TW" b="1" i="1" dirty="0" err="1">
                <a:ea typeface="新細明體" pitchFamily="18" charset="-120"/>
              </a:rPr>
              <a:t>makenode</a:t>
            </a:r>
            <a:r>
              <a:rPr lang="en-US" altLang="zh-TW" b="1" i="1" dirty="0">
                <a:ea typeface="新細明體" pitchFamily="18" charset="-120"/>
              </a:rPr>
              <a:t>…}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b="1" i="1" dirty="0">
                <a:ea typeface="新細明體" pitchFamily="18" charset="-120"/>
              </a:rPr>
              <a:t>		</a:t>
            </a:r>
            <a:r>
              <a:rPr lang="en-US" altLang="zh-TW" sz="3200" b="1" i="1" dirty="0">
                <a:ea typeface="新細明體" pitchFamily="18" charset="-120"/>
              </a:rPr>
              <a:t>| expr – term</a:t>
            </a:r>
          </a:p>
          <a:p>
            <a:pPr marL="457200" lvl="1" indent="0">
              <a:buFontTx/>
              <a:buNone/>
              <a:defRPr/>
            </a:pPr>
            <a:r>
              <a:rPr lang="en-US" altLang="zh-TW" sz="3200" b="1" i="1" dirty="0">
                <a:ea typeface="新細明體" pitchFamily="18" charset="-120"/>
              </a:rPr>
              <a:t>		| term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6090FA-20D0-4D34-8ED4-298707146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C4CA-0AEE-4276-B185-8AE79BE4E634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3181C3B-74ED-45D1-B1B0-44DA43508A78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D065-71F6-479C-BE55-713A1383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>
              <a:defRPr/>
            </a:pPr>
            <a:r>
              <a:rPr lang="en-US" altLang="zh-TW" sz="3600" dirty="0">
                <a:ea typeface="新細明體" panose="02020500000000000000" pitchFamily="18" charset="-120"/>
              </a:rPr>
              <a:t>Forcing Semantic Actions </a:t>
            </a:r>
            <a:r>
              <a:rPr lang="en-US" altLang="zh-TW" sz="2800" dirty="0">
                <a:ea typeface="新細明體" panose="02020500000000000000" pitchFamily="18" charset="-120"/>
              </a:rPr>
              <a:t>(section 7.2.3)</a:t>
            </a:r>
            <a:endParaRPr lang="zh-TW" altLang="en-US" sz="2800" dirty="0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70F5-874D-473F-8F85-8220A93F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Bottom-up parsers normally are prepared to execute semantic actions on reductions.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If a semantic action is desired on the shift of some symbol </a:t>
            </a:r>
            <a:r>
              <a:rPr lang="en-US" altLang="zh-TW" sz="2400" i="1" dirty="0">
                <a:ea typeface="新細明體" pitchFamily="18" charset="-120"/>
              </a:rPr>
              <a:t>X, </a:t>
            </a:r>
            <a:r>
              <a:rPr lang="en-US" altLang="zh-TW" sz="2400" dirty="0">
                <a:ea typeface="新細明體" pitchFamily="18" charset="-120"/>
              </a:rPr>
              <a:t>a unit production can be inserted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Example: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B </a:t>
            </a:r>
            <a:r>
              <a:rPr lang="en-US" altLang="zh-TW" sz="2800" dirty="0">
                <a:ea typeface="新細明體" pitchFamily="18" charset="-120"/>
                <a:sym typeface="Wingdings" panose="05000000000000000000" pitchFamily="2" charset="2"/>
              </a:rPr>
              <a:t> X1 X2 … </a:t>
            </a:r>
            <a:r>
              <a:rPr lang="en-US" altLang="zh-TW" sz="2800" dirty="0" err="1">
                <a:ea typeface="新細明體" pitchFamily="18" charset="-120"/>
                <a:sym typeface="Wingdings" panose="05000000000000000000" pitchFamily="2" charset="2"/>
              </a:rPr>
              <a:t>Xn</a:t>
            </a:r>
            <a:endParaRPr lang="en-US" altLang="zh-TW" sz="2800" dirty="0">
              <a:ea typeface="新細明體" pitchFamily="18" charset="-12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If you want an action to take when X2 is shifted,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you may modify the grammar as follows:</a:t>
            </a:r>
          </a:p>
          <a:p>
            <a:pPr marL="0" indent="0">
              <a:buClr>
                <a:srgbClr val="86D1EC"/>
              </a:buCl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  <a:sym typeface="Wingdings" panose="05000000000000000000" pitchFamily="2" charset="2"/>
              </a:rPr>
              <a:t>	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B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  <a:sym typeface="Wingdings" panose="05000000000000000000" pitchFamily="2" charset="2"/>
              </a:rPr>
              <a:t> X1 A … </a:t>
            </a:r>
            <a:r>
              <a:rPr lang="en-US" altLang="zh-TW" sz="2800" dirty="0" err="1">
                <a:solidFill>
                  <a:srgbClr val="FFFFFF"/>
                </a:solidFill>
                <a:ea typeface="新細明體" pitchFamily="18" charset="-120"/>
                <a:sym typeface="Wingdings" panose="05000000000000000000" pitchFamily="2" charset="2"/>
              </a:rPr>
              <a:t>Xn</a:t>
            </a:r>
            <a:endParaRPr lang="en-US" altLang="zh-TW" sz="2800" dirty="0">
              <a:solidFill>
                <a:srgbClr val="FFFFFF"/>
              </a:solidFill>
              <a:ea typeface="新細明體" pitchFamily="18" charset="-12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itchFamily="18" charset="-120"/>
              </a:rPr>
              <a:t>	A </a:t>
            </a:r>
            <a:r>
              <a:rPr lang="en-US" altLang="zh-TW" sz="2800" dirty="0">
                <a:ea typeface="新細明體" pitchFamily="18" charset="-120"/>
                <a:sym typeface="Wingdings" panose="05000000000000000000" pitchFamily="2" charset="2"/>
              </a:rPr>
              <a:t> X2 {</a:t>
            </a:r>
            <a:r>
              <a:rPr lang="en-US" altLang="zh-TW" sz="2800" i="1" dirty="0">
                <a:solidFill>
                  <a:srgbClr val="FFFF00"/>
                </a:solidFill>
                <a:ea typeface="新細明體" pitchFamily="18" charset="-120"/>
                <a:sym typeface="Wingdings" panose="05000000000000000000" pitchFamily="2" charset="2"/>
              </a:rPr>
              <a:t>action</a:t>
            </a:r>
            <a:r>
              <a:rPr lang="en-US" altLang="zh-TW" sz="2800" dirty="0">
                <a:ea typeface="新細明體" pitchFamily="18" charset="-120"/>
                <a:sym typeface="Wingdings" panose="05000000000000000000" pitchFamily="2" charset="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itchFamily="18" charset="-120"/>
                <a:sym typeface="Wingdings" panose="05000000000000000000" pitchFamily="2" charset="2"/>
              </a:rPr>
              <a:t>What if you just want to have an action to take between X1 and X2? 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32B5C-5D08-40F0-A7A3-612DB50AA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40450"/>
            <a:ext cx="4786313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You may insert a Lamda production A </a:t>
            </a:r>
            <a:r>
              <a:rPr lang="en-US" altLang="en-US" sz="1800" b="1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800" b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  <a:endParaRPr lang="en-US" altLang="en-US" sz="1800" b="1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8915A-73AD-4EC0-9A4D-E9DC3A636A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A9F9B1-9728-4488-B04B-2657DFFB8A5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56546E7-40E5-42E9-9255-079EFC4146C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9998-3DE4-46E6-86FA-73B47696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Abstract Syntax Trees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FE56-C735-4FE7-B6B6-923CEE28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Many compiler’s tasks can be performed in a single pass via </a:t>
            </a:r>
            <a:r>
              <a:rPr lang="en-US" altLang="zh-TW" sz="2800" i="1" dirty="0">
                <a:solidFill>
                  <a:srgbClr val="FFFF00"/>
                </a:solidFill>
                <a:ea typeface="新細明體" pitchFamily="18" charset="-120"/>
              </a:rPr>
              <a:t>syntax-directed translation</a:t>
            </a:r>
            <a:r>
              <a:rPr lang="en-US" altLang="zh-TW" sz="2800" dirty="0">
                <a:ea typeface="新細明體" pitchFamily="18" charset="-120"/>
              </a:rPr>
              <a:t>. 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Modern software practices discourage implementing so much functionality in a single component. 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difficult to understand, extend, and maintain.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A multi-pass compilation approach is to define an IR (intermediate representation). 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Each of the semantic analysis, program optimization, and code generation work will be treated in separate passes. </a:t>
            </a:r>
          </a:p>
          <a:p>
            <a:pPr lvl="1">
              <a:defRPr/>
            </a:pPr>
            <a:r>
              <a:rPr lang="en-US" altLang="zh-TW" sz="2400" dirty="0">
                <a:ea typeface="新細明體" pitchFamily="18" charset="-120"/>
              </a:rPr>
              <a:t>AST is such an IR. 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Our project takes multi-pass compilation.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AD33E7-A4BD-4F04-9EEF-F788D938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8A5D-7D81-4689-9CCF-2D5F5EF71177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E6E68C8-3655-4A9B-8159-7F9EBCA230CA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7F2C6-D927-4B9F-A690-E1D1346F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2362199"/>
          </a:xfrm>
          <a:noFill/>
          <a:ln>
            <a:solidFill>
              <a:srgbClr val="FFFB3B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effectLst/>
              </a:rPr>
              <a:t>stmts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Symbol" panose="05050102010706020507" pitchFamily="18" charset="2"/>
              </a:rPr>
              <a:t> | </a:t>
            </a:r>
            <a:r>
              <a:rPr lang="en-US" altLang="zh-TW" dirty="0" err="1">
                <a:effectLst/>
              </a:rPr>
              <a:t>stmt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stmts</a:t>
            </a:r>
            <a:endParaRPr lang="en-US" altLang="zh-TW" dirty="0">
              <a:effectLst/>
            </a:endParaRPr>
          </a:p>
          <a:p>
            <a:pPr marL="0" indent="0">
              <a:buNone/>
            </a:pPr>
            <a:r>
              <a:rPr lang="en-US" altLang="zh-TW" dirty="0" err="1">
                <a:effectLst/>
              </a:rPr>
              <a:t>stmt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id := exp ;</a:t>
            </a:r>
          </a:p>
          <a:p>
            <a:pPr marL="0" indent="0">
              <a:buNone/>
            </a:pPr>
            <a:r>
              <a:rPr lang="en-US" altLang="zh-TW" dirty="0">
                <a:effectLst/>
              </a:rPr>
              <a:t>exp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id | </a:t>
            </a:r>
            <a:r>
              <a:rPr lang="en-US" altLang="zh-TW" dirty="0" err="1">
                <a:effectLst/>
              </a:rPr>
              <a:t>i</a:t>
            </a:r>
            <a:r>
              <a:rPr lang="en-US" altLang="zh-TW" dirty="0">
                <a:effectLst/>
              </a:rPr>
              <a:t> | str | f </a:t>
            </a:r>
          </a:p>
          <a:p>
            <a:pPr marL="0" indent="0">
              <a:buNone/>
            </a:pPr>
            <a:r>
              <a:rPr lang="en-US" altLang="zh-TW" dirty="0">
                <a:effectLst/>
              </a:rPr>
              <a:t>         | exp + exp 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8E3838-E6F9-453F-B135-48B5434D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5212E0-7F2F-4BAE-8160-5571DB33F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8FB64B86-8DC1-4EF6-BFC7-8CEA6F77574B}"/>
              </a:ext>
            </a:extLst>
          </p:cNvPr>
          <p:cNvSpPr txBox="1">
            <a:spLocks/>
          </p:cNvSpPr>
          <p:nvPr/>
        </p:nvSpPr>
        <p:spPr bwMode="auto">
          <a:xfrm>
            <a:off x="493542" y="4194175"/>
            <a:ext cx="2286000" cy="126841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kern="0" dirty="0">
                <a:solidFill>
                  <a:schemeClr val="bg1"/>
                </a:solidFill>
                <a:effectLst/>
              </a:rPr>
              <a:t>x := 15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kern="0" dirty="0">
                <a:solidFill>
                  <a:schemeClr val="bg1"/>
                </a:solidFill>
                <a:effectLst/>
              </a:rPr>
              <a:t>x := 1 + x; </a:t>
            </a: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CCA598E9-D47A-4DF0-8B36-5740D17C4C61}"/>
              </a:ext>
            </a:extLst>
          </p:cNvPr>
          <p:cNvGrpSpPr/>
          <p:nvPr/>
        </p:nvGrpSpPr>
        <p:grpSpPr>
          <a:xfrm>
            <a:off x="3880246" y="1219200"/>
            <a:ext cx="4968428" cy="4781654"/>
            <a:chOff x="3970021" y="1640058"/>
            <a:chExt cx="4968428" cy="4781654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6A10532-33A6-452F-9EF2-D2F751F311D2}"/>
                </a:ext>
              </a:extLst>
            </p:cNvPr>
            <p:cNvSpPr/>
            <p:nvPr/>
          </p:nvSpPr>
          <p:spPr bwMode="auto">
            <a:xfrm>
              <a:off x="5791200" y="1640058"/>
              <a:ext cx="12192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F2DD08C-7938-457C-9091-DF61F4E48A2A}"/>
                </a:ext>
              </a:extLst>
            </p:cNvPr>
            <p:cNvSpPr/>
            <p:nvPr/>
          </p:nvSpPr>
          <p:spPr bwMode="auto">
            <a:xfrm>
              <a:off x="6934200" y="2312990"/>
              <a:ext cx="10668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1220077-4E45-46C8-8C8C-0A4835733999}"/>
                </a:ext>
              </a:extLst>
            </p:cNvPr>
            <p:cNvSpPr/>
            <p:nvPr/>
          </p:nvSpPr>
          <p:spPr bwMode="auto">
            <a:xfrm>
              <a:off x="7848600" y="2946594"/>
              <a:ext cx="10668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1F265BA-3AF9-4952-860E-1FB239F55153}"/>
                </a:ext>
              </a:extLst>
            </p:cNvPr>
            <p:cNvSpPr/>
            <p:nvPr/>
          </p:nvSpPr>
          <p:spPr bwMode="auto">
            <a:xfrm>
              <a:off x="5154637" y="2369864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2C86A4A-85B3-4D77-AE3E-3A0ADC8ECBBD}"/>
                </a:ext>
              </a:extLst>
            </p:cNvPr>
            <p:cNvSpPr/>
            <p:nvPr/>
          </p:nvSpPr>
          <p:spPr bwMode="auto">
            <a:xfrm>
              <a:off x="4156124" y="3328987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1B1208D-8353-42E7-88F0-7B2F43D3F8BC}"/>
                </a:ext>
              </a:extLst>
            </p:cNvPr>
            <p:cNvSpPr/>
            <p:nvPr/>
          </p:nvSpPr>
          <p:spPr bwMode="auto">
            <a:xfrm>
              <a:off x="4906987" y="3141733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:=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A7B79BE-135A-45AF-8C4C-1FFCD5976F16}"/>
                </a:ext>
              </a:extLst>
            </p:cNvPr>
            <p:cNvSpPr/>
            <p:nvPr/>
          </p:nvSpPr>
          <p:spPr bwMode="auto">
            <a:xfrm>
              <a:off x="5132365" y="3876151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D307EBE-AFAF-493E-A7D6-3740C0568B05}"/>
                </a:ext>
              </a:extLst>
            </p:cNvPr>
            <p:cNvSpPr/>
            <p:nvPr/>
          </p:nvSpPr>
          <p:spPr bwMode="auto">
            <a:xfrm>
              <a:off x="5866779" y="3085466"/>
              <a:ext cx="375433" cy="45060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283EFD5-F8B5-41EB-97A2-19F30D2AB066}"/>
                </a:ext>
              </a:extLst>
            </p:cNvPr>
            <p:cNvSpPr/>
            <p:nvPr/>
          </p:nvSpPr>
          <p:spPr bwMode="auto">
            <a:xfrm>
              <a:off x="3970021" y="4194106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1C8397A-4D79-4A92-B3CF-7F2E476A3C09}"/>
                </a:ext>
              </a:extLst>
            </p:cNvPr>
            <p:cNvSpPr/>
            <p:nvPr/>
          </p:nvSpPr>
          <p:spPr bwMode="auto">
            <a:xfrm>
              <a:off x="5020261" y="4650679"/>
              <a:ext cx="941363" cy="48419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15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BED6D6B-1EB4-42F1-A5FB-7AF21703CFD8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 bwMode="auto">
            <a:xfrm flipH="1">
              <a:off x="5625319" y="2053340"/>
              <a:ext cx="344429" cy="3165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BA30B23-FFAE-4A96-A63E-551FA2A9ED75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 bwMode="auto">
            <a:xfrm>
              <a:off x="6831852" y="2053340"/>
              <a:ext cx="258577" cy="3305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FE793F37-E5F9-4473-908C-2D0F871E6627}"/>
                </a:ext>
              </a:extLst>
            </p:cNvPr>
            <p:cNvCxnSpPr>
              <a:cxnSpLocks/>
              <a:stCxn id="10" idx="2"/>
              <a:endCxn id="12" idx="7"/>
            </p:cNvCxnSpPr>
            <p:nvPr/>
          </p:nvCxnSpPr>
          <p:spPr bwMode="auto">
            <a:xfrm flipH="1">
              <a:off x="4666944" y="2611959"/>
              <a:ext cx="487693" cy="7879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F39EB62-1BA0-40EC-839C-1837E3FC67DB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 bwMode="auto">
            <a:xfrm flipH="1">
              <a:off x="5206219" y="2783146"/>
              <a:ext cx="86277" cy="358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575B0E1-73FF-4F2C-9066-9B627E2CB628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 bwMode="auto">
            <a:xfrm flipH="1">
              <a:off x="5603047" y="2854054"/>
              <a:ext cx="22272" cy="10220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AB95A7D-A06D-45DC-9EFE-D3F2014C1BEF}"/>
                </a:ext>
              </a:extLst>
            </p:cNvPr>
            <p:cNvCxnSpPr>
              <a:cxnSpLocks/>
              <a:stCxn id="10" idx="5"/>
              <a:endCxn id="15" idx="0"/>
            </p:cNvCxnSpPr>
            <p:nvPr/>
          </p:nvCxnSpPr>
          <p:spPr bwMode="auto">
            <a:xfrm>
              <a:off x="5958141" y="2783146"/>
              <a:ext cx="96355" cy="30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15D8DDF-D92E-4ED9-B932-55826C16013A}"/>
                </a:ext>
              </a:extLst>
            </p:cNvPr>
            <p:cNvCxnSpPr>
              <a:cxnSpLocks/>
              <a:stCxn id="8" idx="4"/>
              <a:endCxn id="61" idx="0"/>
            </p:cNvCxnSpPr>
            <p:nvPr/>
          </p:nvCxnSpPr>
          <p:spPr bwMode="auto">
            <a:xfrm>
              <a:off x="7467600" y="2797180"/>
              <a:ext cx="16563" cy="546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AEC2563-10DE-4F61-961E-D7E55C7C2C2B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 bwMode="auto">
            <a:xfrm>
              <a:off x="7844771" y="2726272"/>
              <a:ext cx="160058" cy="291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051A79A-E910-4714-A289-22E2B441EE2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 bwMode="auto">
            <a:xfrm flipH="1">
              <a:off x="5490943" y="4360341"/>
              <a:ext cx="112104" cy="2903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7AC6981-B944-40EF-8834-8FC5FB20D05C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 bwMode="auto">
            <a:xfrm flipH="1">
              <a:off x="4156711" y="3813177"/>
              <a:ext cx="298645" cy="38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9161675D-A2A4-449B-AF6F-2488400F101D}"/>
                </a:ext>
              </a:extLst>
            </p:cNvPr>
            <p:cNvCxnSpPr>
              <a:cxnSpLocks/>
              <a:stCxn id="9" idx="4"/>
              <a:endCxn id="59" idx="1"/>
            </p:cNvCxnSpPr>
            <p:nvPr/>
          </p:nvCxnSpPr>
          <p:spPr bwMode="auto">
            <a:xfrm>
              <a:off x="8382000" y="3430784"/>
              <a:ext cx="173440" cy="4016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0C023E7-D791-4C8B-9A22-6F2BFD3402E7}"/>
                </a:ext>
              </a:extLst>
            </p:cNvPr>
            <p:cNvCxnSpPr>
              <a:cxnSpLocks/>
              <a:stCxn id="67" idx="4"/>
              <a:endCxn id="93" idx="0"/>
            </p:cNvCxnSpPr>
            <p:nvPr/>
          </p:nvCxnSpPr>
          <p:spPr bwMode="auto">
            <a:xfrm flipH="1">
              <a:off x="6902238" y="5751016"/>
              <a:ext cx="91368" cy="2379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B4F1BCD-259A-4F94-8694-ABE409C60038}"/>
                </a:ext>
              </a:extLst>
            </p:cNvPr>
            <p:cNvCxnSpPr>
              <a:cxnSpLocks/>
              <a:stCxn id="64" idx="4"/>
              <a:endCxn id="87" idx="0"/>
            </p:cNvCxnSpPr>
            <p:nvPr/>
          </p:nvCxnSpPr>
          <p:spPr bwMode="auto">
            <a:xfrm flipH="1">
              <a:off x="7721863" y="5111388"/>
              <a:ext cx="1" cy="2152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67FA161-956B-4F39-8821-DA7C3AD032A1}"/>
                </a:ext>
              </a:extLst>
            </p:cNvPr>
            <p:cNvCxnSpPr>
              <a:cxnSpLocks/>
              <a:stCxn id="64" idx="5"/>
              <a:endCxn id="86" idx="0"/>
            </p:cNvCxnSpPr>
            <p:nvPr/>
          </p:nvCxnSpPr>
          <p:spPr bwMode="auto">
            <a:xfrm>
              <a:off x="8054686" y="5040480"/>
              <a:ext cx="413081" cy="2051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55ECD0C-A40C-4688-AE92-F1B9EA07DBB2}"/>
                </a:ext>
              </a:extLst>
            </p:cNvPr>
            <p:cNvSpPr/>
            <p:nvPr/>
          </p:nvSpPr>
          <p:spPr bwMode="auto">
            <a:xfrm>
              <a:off x="8500760" y="3761546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Symbol" panose="05050102010706020507" pitchFamily="18" charset="2"/>
                </a:rPr>
                <a:t>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2CE9EB24-AC99-4C44-AB49-A8601E4F3EE8}"/>
                </a:ext>
              </a:extLst>
            </p:cNvPr>
            <p:cNvSpPr/>
            <p:nvPr/>
          </p:nvSpPr>
          <p:spPr bwMode="auto">
            <a:xfrm>
              <a:off x="7013481" y="3344142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3850EB5-1B18-4610-86C4-6F44B2988001}"/>
                </a:ext>
              </a:extLst>
            </p:cNvPr>
            <p:cNvSpPr/>
            <p:nvPr/>
          </p:nvSpPr>
          <p:spPr bwMode="auto">
            <a:xfrm>
              <a:off x="6213381" y="3761546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85CCFC4E-BEE8-4CFD-9798-524F7D721AF4}"/>
                </a:ext>
              </a:extLst>
            </p:cNvPr>
            <p:cNvSpPr/>
            <p:nvPr/>
          </p:nvSpPr>
          <p:spPr bwMode="auto">
            <a:xfrm>
              <a:off x="6765831" y="4116011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:=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5ECDD9BF-5D3E-4416-A1DD-552E6B528201}"/>
                </a:ext>
              </a:extLst>
            </p:cNvPr>
            <p:cNvSpPr/>
            <p:nvPr/>
          </p:nvSpPr>
          <p:spPr bwMode="auto">
            <a:xfrm>
              <a:off x="7251182" y="4627198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264D1F22-AA01-4314-9574-AD1FD36893A0}"/>
                </a:ext>
              </a:extLst>
            </p:cNvPr>
            <p:cNvSpPr/>
            <p:nvPr/>
          </p:nvSpPr>
          <p:spPr bwMode="auto">
            <a:xfrm>
              <a:off x="8004829" y="4020434"/>
              <a:ext cx="375433" cy="45060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2C0EA589-AA07-464B-9857-35DE89E222FD}"/>
                </a:ext>
              </a:extLst>
            </p:cNvPr>
            <p:cNvSpPr/>
            <p:nvPr/>
          </p:nvSpPr>
          <p:spPr bwMode="auto">
            <a:xfrm>
              <a:off x="6242212" y="4631267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FB33E789-AEC2-48DC-91A3-35F341B5E905}"/>
                </a:ext>
              </a:extLst>
            </p:cNvPr>
            <p:cNvSpPr/>
            <p:nvPr/>
          </p:nvSpPr>
          <p:spPr bwMode="auto">
            <a:xfrm>
              <a:off x="6522924" y="5266826"/>
              <a:ext cx="941364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152D930-4A3B-4F0B-89BB-36339D5A70BD}"/>
                </a:ext>
              </a:extLst>
            </p:cNvPr>
            <p:cNvCxnSpPr>
              <a:cxnSpLocks/>
              <a:stCxn id="61" idx="2"/>
              <a:endCxn id="62" idx="7"/>
            </p:cNvCxnSpPr>
            <p:nvPr/>
          </p:nvCxnSpPr>
          <p:spPr bwMode="auto">
            <a:xfrm flipH="1">
              <a:off x="6724201" y="3586237"/>
              <a:ext cx="289280" cy="2462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21A61479-DDAA-477C-91E0-B290B7A10F38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 bwMode="auto">
            <a:xfrm flipH="1">
              <a:off x="7065063" y="3757424"/>
              <a:ext cx="86277" cy="358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80FB7AC5-6F48-4C2C-9549-8CA904F58986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 bwMode="auto">
            <a:xfrm>
              <a:off x="7484163" y="3828332"/>
              <a:ext cx="237701" cy="79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CA75EE3-535F-48C5-A249-061FC89167D8}"/>
                </a:ext>
              </a:extLst>
            </p:cNvPr>
            <p:cNvCxnSpPr>
              <a:cxnSpLocks/>
              <a:stCxn id="61" idx="5"/>
              <a:endCxn id="65" idx="1"/>
            </p:cNvCxnSpPr>
            <p:nvPr/>
          </p:nvCxnSpPr>
          <p:spPr bwMode="auto">
            <a:xfrm>
              <a:off x="7816985" y="3757424"/>
              <a:ext cx="242825" cy="3289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8A9DF31-B628-4CF5-AE82-20296F240ED2}"/>
                </a:ext>
              </a:extLst>
            </p:cNvPr>
            <p:cNvCxnSpPr>
              <a:cxnSpLocks/>
              <a:stCxn id="64" idx="3"/>
              <a:endCxn id="67" idx="0"/>
            </p:cNvCxnSpPr>
            <p:nvPr/>
          </p:nvCxnSpPr>
          <p:spPr bwMode="auto">
            <a:xfrm flipH="1">
              <a:off x="6993606" y="5040480"/>
              <a:ext cx="395435" cy="2263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EFE2BB6-A3FB-4921-99F5-9A6282136931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 bwMode="auto">
            <a:xfrm flipH="1">
              <a:off x="6428902" y="4245736"/>
              <a:ext cx="83711" cy="3855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B16C744D-8B83-444C-8E34-2C8A3C628C40}"/>
                </a:ext>
              </a:extLst>
            </p:cNvPr>
            <p:cNvSpPr/>
            <p:nvPr/>
          </p:nvSpPr>
          <p:spPr bwMode="auto">
            <a:xfrm>
              <a:off x="7997085" y="5245605"/>
              <a:ext cx="941364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9110BC87-4264-4569-BCA0-3DE31BC44BD4}"/>
                </a:ext>
              </a:extLst>
            </p:cNvPr>
            <p:cNvSpPr/>
            <p:nvPr/>
          </p:nvSpPr>
          <p:spPr bwMode="auto">
            <a:xfrm>
              <a:off x="7535173" y="5326605"/>
              <a:ext cx="373379" cy="4097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+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EB5F6444-5B54-4598-960C-6080A8EFBF3F}"/>
                </a:ext>
              </a:extLst>
            </p:cNvPr>
            <p:cNvSpPr/>
            <p:nvPr/>
          </p:nvSpPr>
          <p:spPr bwMode="auto">
            <a:xfrm>
              <a:off x="8314070" y="5988988"/>
              <a:ext cx="373379" cy="43272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1E2125B0-FD66-4B88-8B5C-EC261792AFE6}"/>
                </a:ext>
              </a:extLst>
            </p:cNvPr>
            <p:cNvSpPr/>
            <p:nvPr/>
          </p:nvSpPr>
          <p:spPr bwMode="auto">
            <a:xfrm>
              <a:off x="6715548" y="5988988"/>
              <a:ext cx="373379" cy="4327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1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4D008BD5-8F33-41CA-9A32-8804B0615CFF}"/>
                </a:ext>
              </a:extLst>
            </p:cNvPr>
            <p:cNvCxnSpPr>
              <a:cxnSpLocks/>
              <a:stCxn id="86" idx="4"/>
              <a:endCxn id="92" idx="0"/>
            </p:cNvCxnSpPr>
            <p:nvPr/>
          </p:nvCxnSpPr>
          <p:spPr bwMode="auto">
            <a:xfrm>
              <a:off x="8467767" y="5729795"/>
              <a:ext cx="32993" cy="25919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4" name="Slide Number Placeholder 5">
            <a:extLst>
              <a:ext uri="{FF2B5EF4-FFF2-40B4-BE49-F238E27FC236}">
                <a16:creationId xmlns:a16="http://schemas.microsoft.com/office/drawing/2014/main" id="{55136906-13C3-4330-A1AF-93B6C1F234F5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18713881"/>
      </p:ext>
    </p:extLst>
  </p:cSld>
  <p:clrMapOvr>
    <a:masterClrMapping/>
  </p:clrMapOvr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8F94B26B-2493-4D00-AD35-A2B3C8F1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0456E1BA-5FE8-49BB-A8C8-D7097496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026D44E-95D1-47CE-90C3-ABE5E0F9CE08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zh-TW" sz="1200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0E230534-4B9F-440D-8300-3B203C507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ea typeface="新細明體" pitchFamily="18" charset="-120"/>
              </a:rPr>
              <a:t>Parse Tree and Syntax Tree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6F0827FE-C1F9-4261-8676-0D8069DCE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6987782C-799B-4AE6-AB84-04253F003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A3EFF86E-6466-45AA-92F1-0EAD8591B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digit</a:t>
            </a:r>
          </a:p>
        </p:txBody>
      </p:sp>
      <p:sp>
        <p:nvSpPr>
          <p:cNvPr id="41992" name="Rectangle 6">
            <a:extLst>
              <a:ext uri="{FF2B5EF4-FFF2-40B4-BE49-F238E27FC236}">
                <a16:creationId xmlns:a16="http://schemas.microsoft.com/office/drawing/2014/main" id="{8D608F86-1F48-4EB0-B453-C9C63DB3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list</a:t>
            </a:r>
          </a:p>
        </p:txBody>
      </p:sp>
      <p:sp>
        <p:nvSpPr>
          <p:cNvPr id="41993" name="Rectangle 7">
            <a:extLst>
              <a:ext uri="{FF2B5EF4-FFF2-40B4-BE49-F238E27FC236}">
                <a16:creationId xmlns:a16="http://schemas.microsoft.com/office/drawing/2014/main" id="{6D3DC23D-F164-44CF-BDFC-F6E24BA4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digit</a:t>
            </a:r>
          </a:p>
        </p:txBody>
      </p:sp>
      <p:sp>
        <p:nvSpPr>
          <p:cNvPr id="41994" name="Rectangle 8">
            <a:extLst>
              <a:ext uri="{FF2B5EF4-FFF2-40B4-BE49-F238E27FC236}">
                <a16:creationId xmlns:a16="http://schemas.microsoft.com/office/drawing/2014/main" id="{0CA94867-1B20-4E0B-BB8E-4DA4D327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81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1995" name="Rectangle 9">
            <a:extLst>
              <a:ext uri="{FF2B5EF4-FFF2-40B4-BE49-F238E27FC236}">
                <a16:creationId xmlns:a16="http://schemas.microsoft.com/office/drawing/2014/main" id="{B20D90D0-34D4-466C-84D2-38A03F08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1996" name="Line 10">
            <a:extLst>
              <a:ext uri="{FF2B5EF4-FFF2-40B4-BE49-F238E27FC236}">
                <a16:creationId xmlns:a16="http://schemas.microsoft.com/office/drawing/2014/main" id="{2A85037F-1689-46BA-9690-526AFD6CC1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209800"/>
            <a:ext cx="990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97" name="Line 11">
            <a:extLst>
              <a:ext uri="{FF2B5EF4-FFF2-40B4-BE49-F238E27FC236}">
                <a16:creationId xmlns:a16="http://schemas.microsoft.com/office/drawing/2014/main" id="{EF01A235-9417-453A-954B-B839BFC40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09800"/>
            <a:ext cx="990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98" name="Line 12">
            <a:extLst>
              <a:ext uri="{FF2B5EF4-FFF2-40B4-BE49-F238E27FC236}">
                <a16:creationId xmlns:a16="http://schemas.microsoft.com/office/drawing/2014/main" id="{8BE2EDC9-061D-4936-86D1-3BF8E4143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9718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1999" name="Line 13">
            <a:extLst>
              <a:ext uri="{FF2B5EF4-FFF2-40B4-BE49-F238E27FC236}">
                <a16:creationId xmlns:a16="http://schemas.microsoft.com/office/drawing/2014/main" id="{C465BECE-66B8-481D-84A8-820F674F3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00" name="Rectangle 14">
            <a:extLst>
              <a:ext uri="{FF2B5EF4-FFF2-40B4-BE49-F238E27FC236}">
                <a16:creationId xmlns:a16="http://schemas.microsoft.com/office/drawing/2014/main" id="{62390C6D-2D93-4431-9BD1-5BC1CCF5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3434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digit</a:t>
            </a:r>
          </a:p>
        </p:txBody>
      </p:sp>
      <p:sp>
        <p:nvSpPr>
          <p:cNvPr id="42001" name="Rectangle 15">
            <a:extLst>
              <a:ext uri="{FF2B5EF4-FFF2-40B4-BE49-F238E27FC236}">
                <a16:creationId xmlns:a16="http://schemas.microsoft.com/office/drawing/2014/main" id="{7B5BA9F3-7C14-406F-90F5-E4B0B181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2002" name="Rectangle 16">
            <a:extLst>
              <a:ext uri="{FF2B5EF4-FFF2-40B4-BE49-F238E27FC236}">
                <a16:creationId xmlns:a16="http://schemas.microsoft.com/office/drawing/2014/main" id="{034FFEC9-D6DB-4557-B596-5D643402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181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2003" name="Line 17">
            <a:extLst>
              <a:ext uri="{FF2B5EF4-FFF2-40B4-BE49-F238E27FC236}">
                <a16:creationId xmlns:a16="http://schemas.microsoft.com/office/drawing/2014/main" id="{BA08D939-5F83-4A6F-BEAB-8F2D5033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04" name="Line 18">
            <a:extLst>
              <a:ext uri="{FF2B5EF4-FFF2-40B4-BE49-F238E27FC236}">
                <a16:creationId xmlns:a16="http://schemas.microsoft.com/office/drawing/2014/main" id="{1C3EA9DC-9D5A-4AB6-AC03-CDABF7027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962400"/>
            <a:ext cx="76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05" name="Line 19">
            <a:extLst>
              <a:ext uri="{FF2B5EF4-FFF2-40B4-BE49-F238E27FC236}">
                <a16:creationId xmlns:a16="http://schemas.microsoft.com/office/drawing/2014/main" id="{85D0C537-17E5-4A99-AC67-C4AADEEFB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886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06" name="Rectangle 20">
            <a:extLst>
              <a:ext uri="{FF2B5EF4-FFF2-40B4-BE49-F238E27FC236}">
                <a16:creationId xmlns:a16="http://schemas.microsoft.com/office/drawing/2014/main" id="{034AD994-2530-4B79-9E02-DB18A6602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816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2007" name="Line 21">
            <a:extLst>
              <a:ext uri="{FF2B5EF4-FFF2-40B4-BE49-F238E27FC236}">
                <a16:creationId xmlns:a16="http://schemas.microsoft.com/office/drawing/2014/main" id="{7C237C4E-3824-4DD3-996D-882525C53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08" name="Line 22">
            <a:extLst>
              <a:ext uri="{FF2B5EF4-FFF2-40B4-BE49-F238E27FC236}">
                <a16:creationId xmlns:a16="http://schemas.microsoft.com/office/drawing/2014/main" id="{92C7BCD3-22EF-4536-B908-D1895A1E2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22860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09" name="Line 23">
            <a:extLst>
              <a:ext uri="{FF2B5EF4-FFF2-40B4-BE49-F238E27FC236}">
                <a16:creationId xmlns:a16="http://schemas.microsoft.com/office/drawing/2014/main" id="{44AA1421-29C2-440E-9995-3D39FA5C9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71800"/>
            <a:ext cx="1524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10" name="Rectangle 24">
            <a:extLst>
              <a:ext uri="{FF2B5EF4-FFF2-40B4-BE49-F238E27FC236}">
                <a16:creationId xmlns:a16="http://schemas.microsoft.com/office/drawing/2014/main" id="{EEF8E34F-B886-4FDD-A0DE-A26CB00B0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42011" name="Rectangle 25">
            <a:extLst>
              <a:ext uri="{FF2B5EF4-FFF2-40B4-BE49-F238E27FC236}">
                <a16:creationId xmlns:a16="http://schemas.microsoft.com/office/drawing/2014/main" id="{3A728C81-8381-4228-A107-E032343B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42012" name="Rectangle 26">
            <a:extLst>
              <a:ext uri="{FF2B5EF4-FFF2-40B4-BE49-F238E27FC236}">
                <a16:creationId xmlns:a16="http://schemas.microsoft.com/office/drawing/2014/main" id="{35310340-3808-4B68-9EAC-7C8BBD4C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2013" name="Rectangle 27">
            <a:extLst>
              <a:ext uri="{FF2B5EF4-FFF2-40B4-BE49-F238E27FC236}">
                <a16:creationId xmlns:a16="http://schemas.microsoft.com/office/drawing/2014/main" id="{8FFBDC2D-1D4D-4B82-BD80-8E1CB787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95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2014" name="Line 28">
            <a:extLst>
              <a:ext uri="{FF2B5EF4-FFF2-40B4-BE49-F238E27FC236}">
                <a16:creationId xmlns:a16="http://schemas.microsoft.com/office/drawing/2014/main" id="{92A2CF53-B852-4E6A-981C-C25248C76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5814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15" name="Line 29">
            <a:extLst>
              <a:ext uri="{FF2B5EF4-FFF2-40B4-BE49-F238E27FC236}">
                <a16:creationId xmlns:a16="http://schemas.microsoft.com/office/drawing/2014/main" id="{93A4F494-3E25-443D-80D9-4B1864506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16" name="Line 30">
            <a:extLst>
              <a:ext uri="{FF2B5EF4-FFF2-40B4-BE49-F238E27FC236}">
                <a16:creationId xmlns:a16="http://schemas.microsoft.com/office/drawing/2014/main" id="{547A747E-0F28-48C6-AE91-1116CF008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5908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17" name="Rectangle 31">
            <a:extLst>
              <a:ext uri="{FF2B5EF4-FFF2-40B4-BE49-F238E27FC236}">
                <a16:creationId xmlns:a16="http://schemas.microsoft.com/office/drawing/2014/main" id="{D33ECA81-36E3-4FB6-B57C-D0A22926F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52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2018" name="Line 32">
            <a:extLst>
              <a:ext uri="{FF2B5EF4-FFF2-40B4-BE49-F238E27FC236}">
                <a16:creationId xmlns:a16="http://schemas.microsoft.com/office/drawing/2014/main" id="{6B6AB4F6-3EEE-4E59-8F90-A625E03D0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908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2019" name="Text Box 33">
            <a:extLst>
              <a:ext uri="{FF2B5EF4-FFF2-40B4-BE49-F238E27FC236}">
                <a16:creationId xmlns:a16="http://schemas.microsoft.com/office/drawing/2014/main" id="{FF6FD1D6-B53B-4FD6-8D60-39ADCC517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147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Parse Tree</a:t>
            </a:r>
          </a:p>
        </p:txBody>
      </p:sp>
      <p:sp>
        <p:nvSpPr>
          <p:cNvPr id="42020" name="Text Box 34">
            <a:extLst>
              <a:ext uri="{FF2B5EF4-FFF2-40B4-BE49-F238E27FC236}">
                <a16:creationId xmlns:a16="http://schemas.microsoft.com/office/drawing/2014/main" id="{BDA444F6-F7B0-4FFA-B1E4-4BC621E2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867400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Syntax Tree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3F88AED4-03AC-40F5-97F3-256D3240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591332C3-8C02-4675-95A7-F33ECECA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B954407-C791-44E7-8C29-9EC496DE2F2F}" type="slidenum">
              <a:rPr lang="zh-TW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zh-TW" sz="1200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717152D9-9F23-4078-9E90-17AED76D2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ea typeface="新細明體" pitchFamily="18" charset="-120"/>
              </a:rPr>
              <a:t>Concrete Tree and Abstract Tree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9EEF57F-D5A4-4D51-8FBA-0016841A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05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stmt</a:t>
            </a: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A5D59626-427F-4648-9DC9-E3564D02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7FAED1FB-F08F-4A71-A8A9-541ECDC5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body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A08F7C37-FF2E-454F-AC35-10C592D3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expr</a:t>
            </a: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E385762C-C3A8-4FF1-B01B-BFEA5192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term</a:t>
            </a: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4E20D7A3-4A0F-4944-AA65-4C98CF95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&gt;</a:t>
            </a:r>
          </a:p>
        </p:txBody>
      </p:sp>
      <p:sp>
        <p:nvSpPr>
          <p:cNvPr id="43019" name="Line 9">
            <a:extLst>
              <a:ext uri="{FF2B5EF4-FFF2-40B4-BE49-F238E27FC236}">
                <a16:creationId xmlns:a16="http://schemas.microsoft.com/office/drawing/2014/main" id="{9A56AFB2-54FB-4E96-9714-75CC9CD0E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2098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0" name="Line 10">
            <a:extLst>
              <a:ext uri="{FF2B5EF4-FFF2-40B4-BE49-F238E27FC236}">
                <a16:creationId xmlns:a16="http://schemas.microsoft.com/office/drawing/2014/main" id="{D8A2D403-8D6C-419D-885F-F2DF9606A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09800"/>
            <a:ext cx="990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1" name="Line 11">
            <a:extLst>
              <a:ext uri="{FF2B5EF4-FFF2-40B4-BE49-F238E27FC236}">
                <a16:creationId xmlns:a16="http://schemas.microsoft.com/office/drawing/2014/main" id="{88015DE0-F5B6-41A0-987B-4DC28D11A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0480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2" name="Line 12">
            <a:extLst>
              <a:ext uri="{FF2B5EF4-FFF2-40B4-BE49-F238E27FC236}">
                <a16:creationId xmlns:a16="http://schemas.microsoft.com/office/drawing/2014/main" id="{AE60B67A-B593-48B4-B34A-0DEE3F3F2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A442BA0E-1270-43E3-9B5A-BC43DE69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19600"/>
            <a:ext cx="762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term</a:t>
            </a:r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040C0E4B-2D89-435C-BEEE-107D7BE29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7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25" name="Line 15">
            <a:extLst>
              <a:ext uri="{FF2B5EF4-FFF2-40B4-BE49-F238E27FC236}">
                <a16:creationId xmlns:a16="http://schemas.microsoft.com/office/drawing/2014/main" id="{F07CC3CE-F8F1-4808-99A0-4E2AAC1F0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048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6" name="Line 16">
            <a:extLst>
              <a:ext uri="{FF2B5EF4-FFF2-40B4-BE49-F238E27FC236}">
                <a16:creationId xmlns:a16="http://schemas.microsoft.com/office/drawing/2014/main" id="{60487826-A02D-4076-97C8-C229B643B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038600"/>
            <a:ext cx="76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7" name="Line 17">
            <a:extLst>
              <a:ext uri="{FF2B5EF4-FFF2-40B4-BE49-F238E27FC236}">
                <a16:creationId xmlns:a16="http://schemas.microsoft.com/office/drawing/2014/main" id="{C309C058-474B-414F-9E04-A431C6CCA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28" name="Rectangle 18">
            <a:extLst>
              <a:ext uri="{FF2B5EF4-FFF2-40B4-BE49-F238E27FC236}">
                <a16:creationId xmlns:a16="http://schemas.microsoft.com/office/drawing/2014/main" id="{A0329675-7663-4452-8C3B-363BDFA7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3029" name="Line 19">
            <a:extLst>
              <a:ext uri="{FF2B5EF4-FFF2-40B4-BE49-F238E27FC236}">
                <a16:creationId xmlns:a16="http://schemas.microsoft.com/office/drawing/2014/main" id="{0FDA0CFD-29A3-49A0-8F7A-87CE0744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30" name="Rectangle 20">
            <a:extLst>
              <a:ext uri="{FF2B5EF4-FFF2-40B4-BE49-F238E27FC236}">
                <a16:creationId xmlns:a16="http://schemas.microsoft.com/office/drawing/2014/main" id="{BDAE6D7A-C5E5-461C-B1C7-461FE2C8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while</a:t>
            </a:r>
          </a:p>
        </p:txBody>
      </p:sp>
      <p:sp>
        <p:nvSpPr>
          <p:cNvPr id="43031" name="Rectangle 21">
            <a:extLst>
              <a:ext uri="{FF2B5EF4-FFF2-40B4-BE49-F238E27FC236}">
                <a16:creationId xmlns:a16="http://schemas.microsoft.com/office/drawing/2014/main" id="{0ABFA6F1-A047-4655-A6E1-38D4F133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  <a:ea typeface="新細明體" panose="02020500000000000000" pitchFamily="18" charset="-120"/>
              </a:rPr>
              <a:t>&gt;</a:t>
            </a:r>
          </a:p>
        </p:txBody>
      </p:sp>
      <p:sp>
        <p:nvSpPr>
          <p:cNvPr id="43032" name="Rectangle 22">
            <a:extLst>
              <a:ext uri="{FF2B5EF4-FFF2-40B4-BE49-F238E27FC236}">
                <a16:creationId xmlns:a16="http://schemas.microsoft.com/office/drawing/2014/main" id="{14FEF650-85E0-4FA6-BAF0-838FC275B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43033" name="Rectangle 23">
            <a:extLst>
              <a:ext uri="{FF2B5EF4-FFF2-40B4-BE49-F238E27FC236}">
                <a16:creationId xmlns:a16="http://schemas.microsoft.com/office/drawing/2014/main" id="{119BAB31-0F19-400C-ADEE-3F735BCB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95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34" name="Line 24">
            <a:extLst>
              <a:ext uri="{FF2B5EF4-FFF2-40B4-BE49-F238E27FC236}">
                <a16:creationId xmlns:a16="http://schemas.microsoft.com/office/drawing/2014/main" id="{4756CDBB-EFF9-40B1-9406-6B33DA3A01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5814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35" name="Line 25">
            <a:extLst>
              <a:ext uri="{FF2B5EF4-FFF2-40B4-BE49-F238E27FC236}">
                <a16:creationId xmlns:a16="http://schemas.microsoft.com/office/drawing/2014/main" id="{EE142AC6-690A-404D-82C9-93ADF8346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36" name="Line 26">
            <a:extLst>
              <a:ext uri="{FF2B5EF4-FFF2-40B4-BE49-F238E27FC236}">
                <a16:creationId xmlns:a16="http://schemas.microsoft.com/office/drawing/2014/main" id="{FC87AB07-A81F-4B31-9147-1FAD7C6BD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5908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37" name="Rectangle 27">
            <a:extLst>
              <a:ext uri="{FF2B5EF4-FFF2-40B4-BE49-F238E27FC236}">
                <a16:creationId xmlns:a16="http://schemas.microsoft.com/office/drawing/2014/main" id="{B0B97B06-15FE-47B3-871A-6A59F259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52800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body</a:t>
            </a:r>
          </a:p>
        </p:txBody>
      </p:sp>
      <p:sp>
        <p:nvSpPr>
          <p:cNvPr id="43038" name="Line 28">
            <a:extLst>
              <a:ext uri="{FF2B5EF4-FFF2-40B4-BE49-F238E27FC236}">
                <a16:creationId xmlns:a16="http://schemas.microsoft.com/office/drawing/2014/main" id="{3E0B882A-C28C-4BD2-AD0C-0291BBD79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908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39" name="Text Box 29">
            <a:extLst>
              <a:ext uri="{FF2B5EF4-FFF2-40B4-BE49-F238E27FC236}">
                <a16:creationId xmlns:a16="http://schemas.microsoft.com/office/drawing/2014/main" id="{E48377DB-AAE8-4D42-B026-9FE1DAEA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943600"/>
            <a:ext cx="147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Parse Tree</a:t>
            </a:r>
          </a:p>
        </p:txBody>
      </p:sp>
      <p:sp>
        <p:nvSpPr>
          <p:cNvPr id="43040" name="Text Box 30">
            <a:extLst>
              <a:ext uri="{FF2B5EF4-FFF2-40B4-BE49-F238E27FC236}">
                <a16:creationId xmlns:a16="http://schemas.microsoft.com/office/drawing/2014/main" id="{84525A55-7E7E-4C8E-B1DE-325036D3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867400"/>
            <a:ext cx="166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Syntax Tree</a:t>
            </a:r>
          </a:p>
        </p:txBody>
      </p:sp>
      <p:sp>
        <p:nvSpPr>
          <p:cNvPr id="43041" name="Rectangle 31">
            <a:extLst>
              <a:ext uri="{FF2B5EF4-FFF2-40B4-BE49-F238E27FC236}">
                <a16:creationId xmlns:a16="http://schemas.microsoft.com/office/drawing/2014/main" id="{17C5C95B-3B56-44C7-9417-9EFAEA56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743200"/>
            <a:ext cx="9144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expr</a:t>
            </a:r>
          </a:p>
        </p:txBody>
      </p:sp>
      <p:sp>
        <p:nvSpPr>
          <p:cNvPr id="43042" name="Line 32">
            <a:extLst>
              <a:ext uri="{FF2B5EF4-FFF2-40B4-BE49-F238E27FC236}">
                <a16:creationId xmlns:a16="http://schemas.microsoft.com/office/drawing/2014/main" id="{D005065B-9CF8-4324-A59B-BA90B853D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209800"/>
            <a:ext cx="2209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3" name="Rectangle 33">
            <a:extLst>
              <a:ext uri="{FF2B5EF4-FFF2-40B4-BE49-F238E27FC236}">
                <a16:creationId xmlns:a16="http://schemas.microsoft.com/office/drawing/2014/main" id="{3BAD7BC9-DE80-45A2-81CF-073F4A3FC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667000"/>
            <a:ext cx="3048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</a:p>
        </p:txBody>
      </p:sp>
      <p:sp>
        <p:nvSpPr>
          <p:cNvPr id="43044" name="Line 34">
            <a:extLst>
              <a:ext uri="{FF2B5EF4-FFF2-40B4-BE49-F238E27FC236}">
                <a16:creationId xmlns:a16="http://schemas.microsoft.com/office/drawing/2014/main" id="{BCFE4586-E1F5-4AC5-91C5-60D04C211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2098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43045" name="Rectangle 35">
            <a:extLst>
              <a:ext uri="{FF2B5EF4-FFF2-40B4-BE49-F238E27FC236}">
                <a16:creationId xmlns:a16="http://schemas.microsoft.com/office/drawing/2014/main" id="{8DD30291-A8BE-43A8-ACD8-DAE68402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0"/>
            <a:ext cx="3048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3046" name="Line 36">
            <a:extLst>
              <a:ext uri="{FF2B5EF4-FFF2-40B4-BE49-F238E27FC236}">
                <a16:creationId xmlns:a16="http://schemas.microsoft.com/office/drawing/2014/main" id="{705B342D-09E2-47AD-B624-6682CE326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09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40677" name="AutoShape 37">
            <a:extLst>
              <a:ext uri="{FF2B5EF4-FFF2-40B4-BE49-F238E27FC236}">
                <a16:creationId xmlns:a16="http://schemas.microsoft.com/office/drawing/2014/main" id="{DC6E41C7-2731-484B-9A1F-61B799D8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2057400" cy="1143000"/>
          </a:xfrm>
          <a:prstGeom prst="wedgeRoundRectCallout">
            <a:avLst>
              <a:gd name="adj1" fmla="val -76157"/>
              <a:gd name="adj2" fmla="val -185278"/>
              <a:gd name="adj3" fmla="val 16667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Internal node: nonterminals</a:t>
            </a:r>
          </a:p>
        </p:txBody>
      </p:sp>
      <p:sp>
        <p:nvSpPr>
          <p:cNvPr id="240678" name="AutoShape 38">
            <a:extLst>
              <a:ext uri="{FF2B5EF4-FFF2-40B4-BE49-F238E27FC236}">
                <a16:creationId xmlns:a16="http://schemas.microsoft.com/office/drawing/2014/main" id="{7C817084-60A0-4E16-AC0E-C48EB51D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2057400" cy="1143000"/>
          </a:xfrm>
          <a:prstGeom prst="wedgeRoundRectCallout">
            <a:avLst>
              <a:gd name="adj1" fmla="val -66977"/>
              <a:gd name="adj2" fmla="val -165000"/>
              <a:gd name="adj3" fmla="val 16667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Internal node: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0033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7" grpId="0" animBg="1" autoUpdateAnimBg="0"/>
      <p:bldP spid="24067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9A79-4D06-4641-A233-6C030A52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Tree Data Structure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4035" name="橢圓 3">
            <a:extLst>
              <a:ext uri="{FF2B5EF4-FFF2-40B4-BE49-F238E27FC236}">
                <a16:creationId xmlns:a16="http://schemas.microsoft.com/office/drawing/2014/main" id="{26174BC0-FB87-473D-AFEB-285C04A3C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295400"/>
            <a:ext cx="27432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6" name="矩形 4">
            <a:extLst>
              <a:ext uri="{FF2B5EF4-FFF2-40B4-BE49-F238E27FC236}">
                <a16:creationId xmlns:a16="http://schemas.microsoft.com/office/drawing/2014/main" id="{C6CF697E-FD68-4F6C-B342-173B055B9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905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left child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7" name="矩形 5">
            <a:extLst>
              <a:ext uri="{FF2B5EF4-FFF2-40B4-BE49-F238E27FC236}">
                <a16:creationId xmlns:a16="http://schemas.microsoft.com/office/drawing/2014/main" id="{1B27CE60-F7E4-4DC5-90D1-6860A9D2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5" y="1905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8" name="橢圓 6">
            <a:extLst>
              <a:ext uri="{FF2B5EF4-FFF2-40B4-BE49-F238E27FC236}">
                <a16:creationId xmlns:a16="http://schemas.microsoft.com/office/drawing/2014/main" id="{A601C7E0-0AD9-4CE6-B8B7-299B4C47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581400"/>
            <a:ext cx="27432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39" name="矩形 7">
            <a:extLst>
              <a:ext uri="{FF2B5EF4-FFF2-40B4-BE49-F238E27FC236}">
                <a16:creationId xmlns:a16="http://schemas.microsoft.com/office/drawing/2014/main" id="{E3E717B8-F4B7-45CF-A90C-C1D67F4AC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191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left child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40" name="矩形 8">
            <a:extLst>
              <a:ext uri="{FF2B5EF4-FFF2-40B4-BE49-F238E27FC236}">
                <a16:creationId xmlns:a16="http://schemas.microsoft.com/office/drawing/2014/main" id="{E09BED5B-2CCD-456C-8AB0-477C45F75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41910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41" name="橢圓 9">
            <a:extLst>
              <a:ext uri="{FF2B5EF4-FFF2-40B4-BE49-F238E27FC236}">
                <a16:creationId xmlns:a16="http://schemas.microsoft.com/office/drawing/2014/main" id="{4956C664-4007-4A5B-8990-3B08F5524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733800"/>
            <a:ext cx="27432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42" name="矩形 10">
            <a:extLst>
              <a:ext uri="{FF2B5EF4-FFF2-40B4-BE49-F238E27FC236}">
                <a16:creationId xmlns:a16="http://schemas.microsoft.com/office/drawing/2014/main" id="{0F634D14-7294-4A6F-A7EA-54987BC4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43434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left child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4043" name="矩形 11">
            <a:extLst>
              <a:ext uri="{FF2B5EF4-FFF2-40B4-BE49-F238E27FC236}">
                <a16:creationId xmlns:a16="http://schemas.microsoft.com/office/drawing/2014/main" id="{14497360-D1CD-4E6D-AD77-EE4D4870E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4343400"/>
            <a:ext cx="12192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right child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4044" name="直線單箭頭接點 13">
            <a:extLst>
              <a:ext uri="{FF2B5EF4-FFF2-40B4-BE49-F238E27FC236}">
                <a16:creationId xmlns:a16="http://schemas.microsoft.com/office/drawing/2014/main" id="{36F351CB-9102-4538-AC47-27BA2B616D1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16175" y="2362200"/>
            <a:ext cx="1228725" cy="1219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直線單箭頭接點 14">
            <a:extLst>
              <a:ext uri="{FF2B5EF4-FFF2-40B4-BE49-F238E27FC236}">
                <a16:creationId xmlns:a16="http://schemas.microsoft.com/office/drawing/2014/main" id="{35D2239F-F354-4B11-8E47-FB244E54ABD1}"/>
              </a:ext>
            </a:extLst>
          </p:cNvPr>
          <p:cNvCxnSpPr>
            <a:cxnSpLocks noChangeShapeType="1"/>
            <a:stCxn id="44035" idx="5"/>
            <a:endCxn id="44041" idx="0"/>
          </p:cNvCxnSpPr>
          <p:nvPr/>
        </p:nvCxnSpPr>
        <p:spPr bwMode="auto">
          <a:xfrm>
            <a:off x="5389563" y="2336800"/>
            <a:ext cx="1762125" cy="1397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矩形 17">
            <a:extLst>
              <a:ext uri="{FF2B5EF4-FFF2-40B4-BE49-F238E27FC236}">
                <a16:creationId xmlns:a16="http://schemas.microsoft.com/office/drawing/2014/main" id="{40FF5161-12D1-4684-9E6D-A1459D97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715000"/>
            <a:ext cx="35941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A Typical binary Tree</a:t>
            </a:r>
            <a:endParaRPr lang="zh-TW" altLang="en-US" sz="2800"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6CE934-DB02-4B90-B2CA-AE56C4F37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7C38354-6C4A-4B13-9F8D-00037A33A602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C16A573-19CC-413A-8AC7-70D649EB8968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B58A-B30B-45E9-8C79-52BFAE2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 AST Data Structure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5059" name="橢圓 3">
            <a:extLst>
              <a:ext uri="{FF2B5EF4-FFF2-40B4-BE49-F238E27FC236}">
                <a16:creationId xmlns:a16="http://schemas.microsoft.com/office/drawing/2014/main" id="{595164B1-26D2-4E42-BE2E-8BB3AEE9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295400"/>
            <a:ext cx="27432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5060" name="橢圓 6">
            <a:extLst>
              <a:ext uri="{FF2B5EF4-FFF2-40B4-BE49-F238E27FC236}">
                <a16:creationId xmlns:a16="http://schemas.microsoft.com/office/drawing/2014/main" id="{9FABA752-4362-4336-8EB6-F8BCD13F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43325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5061" name="直線單箭頭接點 13">
            <a:extLst>
              <a:ext uri="{FF2B5EF4-FFF2-40B4-BE49-F238E27FC236}">
                <a16:creationId xmlns:a16="http://schemas.microsoft.com/office/drawing/2014/main" id="{20DC7917-518D-4773-82FB-40B1DFA38E8E}"/>
              </a:ext>
            </a:extLst>
          </p:cNvPr>
          <p:cNvCxnSpPr>
            <a:cxnSpLocks noChangeShapeType="1"/>
            <a:endCxn id="45060" idx="0"/>
          </p:cNvCxnSpPr>
          <p:nvPr/>
        </p:nvCxnSpPr>
        <p:spPr bwMode="auto">
          <a:xfrm flipH="1">
            <a:off x="1447800" y="2286000"/>
            <a:ext cx="2371725" cy="1457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直線單箭頭接點 14">
            <a:extLst>
              <a:ext uri="{FF2B5EF4-FFF2-40B4-BE49-F238E27FC236}">
                <a16:creationId xmlns:a16="http://schemas.microsoft.com/office/drawing/2014/main" id="{212AC8E3-8315-477F-B7E3-0B764AEAC83E}"/>
              </a:ext>
            </a:extLst>
          </p:cNvPr>
          <p:cNvCxnSpPr>
            <a:cxnSpLocks noChangeShapeType="1"/>
            <a:endCxn id="45063" idx="0"/>
          </p:cNvCxnSpPr>
          <p:nvPr/>
        </p:nvCxnSpPr>
        <p:spPr bwMode="auto">
          <a:xfrm flipH="1">
            <a:off x="3644900" y="2286000"/>
            <a:ext cx="546100" cy="14478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橢圓 21">
            <a:extLst>
              <a:ext uri="{FF2B5EF4-FFF2-40B4-BE49-F238E27FC236}">
                <a16:creationId xmlns:a16="http://schemas.microsoft.com/office/drawing/2014/main" id="{F194E294-9624-4D0A-862D-0D16C553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733800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5064" name="橢圓 22">
            <a:extLst>
              <a:ext uri="{FF2B5EF4-FFF2-40B4-BE49-F238E27FC236}">
                <a16:creationId xmlns:a16="http://schemas.microsoft.com/office/drawing/2014/main" id="{BB444DEB-AF08-4513-ABDB-DF0BBD66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76650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5065" name="橢圓 23">
            <a:extLst>
              <a:ext uri="{FF2B5EF4-FFF2-40B4-BE49-F238E27FC236}">
                <a16:creationId xmlns:a16="http://schemas.microsoft.com/office/drawing/2014/main" id="{9F351BAD-3334-452C-80B7-AF27C034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3743325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5066" name="直線單箭頭接點 26">
            <a:extLst>
              <a:ext uri="{FF2B5EF4-FFF2-40B4-BE49-F238E27FC236}">
                <a16:creationId xmlns:a16="http://schemas.microsoft.com/office/drawing/2014/main" id="{0EE37583-02A6-4811-B915-EDDD6C73078A}"/>
              </a:ext>
            </a:extLst>
          </p:cNvPr>
          <p:cNvCxnSpPr>
            <a:cxnSpLocks noChangeShapeType="1"/>
            <a:stCxn id="35" idx="2"/>
            <a:endCxn id="45064" idx="0"/>
          </p:cNvCxnSpPr>
          <p:nvPr/>
        </p:nvCxnSpPr>
        <p:spPr bwMode="auto">
          <a:xfrm>
            <a:off x="4881563" y="2387600"/>
            <a:ext cx="1062037" cy="12890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直線單箭頭接點 29">
            <a:extLst>
              <a:ext uri="{FF2B5EF4-FFF2-40B4-BE49-F238E27FC236}">
                <a16:creationId xmlns:a16="http://schemas.microsoft.com/office/drawing/2014/main" id="{A20018FC-0B49-4BAF-9287-77FD72F385EF}"/>
              </a:ext>
            </a:extLst>
          </p:cNvPr>
          <p:cNvCxnSpPr>
            <a:cxnSpLocks noChangeShapeType="1"/>
            <a:endCxn id="45065" idx="0"/>
          </p:cNvCxnSpPr>
          <p:nvPr/>
        </p:nvCxnSpPr>
        <p:spPr bwMode="auto">
          <a:xfrm>
            <a:off x="5486400" y="2362200"/>
            <a:ext cx="2746375" cy="13811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B78541F-DE74-4C24-BD0F-A49BD115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163" y="1930400"/>
            <a:ext cx="501650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D237453-3F37-476C-A992-40E95F73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1930400"/>
            <a:ext cx="501650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D15700C-A594-4E14-BE2A-B0F6B2EF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1930400"/>
            <a:ext cx="501650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D07AC4-0AF7-4EAA-BC25-D25AB29BC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5" y="1930400"/>
            <a:ext cx="501650" cy="4572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193258-34CC-4F4D-9642-339614E0C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430F415-1FD0-4E49-8DCC-D880DF4093A6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C1D62A7-FEDC-477B-AD72-B4F2785DA5E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0DAE-A00D-4607-9B02-D4806D45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 AST Data Structure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46083" name="橢圓 3">
            <a:extLst>
              <a:ext uri="{FF2B5EF4-FFF2-40B4-BE49-F238E27FC236}">
                <a16:creationId xmlns:a16="http://schemas.microsoft.com/office/drawing/2014/main" id="{16EA77C7-D30D-4B1B-AF1F-AB5544D9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295400"/>
            <a:ext cx="27432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4" name="橢圓 6">
            <a:extLst>
              <a:ext uri="{FF2B5EF4-FFF2-40B4-BE49-F238E27FC236}">
                <a16:creationId xmlns:a16="http://schemas.microsoft.com/office/drawing/2014/main" id="{E0D21B3E-18AB-46D9-9853-4FFE9751E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43325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6085" name="直線單箭頭接點 13">
            <a:extLst>
              <a:ext uri="{FF2B5EF4-FFF2-40B4-BE49-F238E27FC236}">
                <a16:creationId xmlns:a16="http://schemas.microsoft.com/office/drawing/2014/main" id="{9C36CC04-342F-42BC-8E7B-4ECCC4D3EB33}"/>
              </a:ext>
            </a:extLst>
          </p:cNvPr>
          <p:cNvCxnSpPr>
            <a:cxnSpLocks noChangeShapeType="1"/>
            <a:stCxn id="46083" idx="3"/>
            <a:endCxn id="46084" idx="0"/>
          </p:cNvCxnSpPr>
          <p:nvPr/>
        </p:nvCxnSpPr>
        <p:spPr bwMode="auto">
          <a:xfrm flipH="1">
            <a:off x="1447800" y="2336800"/>
            <a:ext cx="2001838" cy="1406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直線單箭頭接點 14">
            <a:extLst>
              <a:ext uri="{FF2B5EF4-FFF2-40B4-BE49-F238E27FC236}">
                <a16:creationId xmlns:a16="http://schemas.microsoft.com/office/drawing/2014/main" id="{FFCFDA15-7E1D-4E3A-B4B9-EB7404E9E4EB}"/>
              </a:ext>
            </a:extLst>
          </p:cNvPr>
          <p:cNvCxnSpPr>
            <a:cxnSpLocks noChangeShapeType="1"/>
            <a:stCxn id="46084" idx="6"/>
            <a:endCxn id="46087" idx="2"/>
          </p:cNvCxnSpPr>
          <p:nvPr/>
        </p:nvCxnSpPr>
        <p:spPr bwMode="auto">
          <a:xfrm flipV="1">
            <a:off x="2362200" y="4343400"/>
            <a:ext cx="368300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橢圓 21">
            <a:extLst>
              <a:ext uri="{FF2B5EF4-FFF2-40B4-BE49-F238E27FC236}">
                <a16:creationId xmlns:a16="http://schemas.microsoft.com/office/drawing/2014/main" id="{B2B492D3-893D-4EA9-921B-4801ED908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733800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8" name="橢圓 22">
            <a:extLst>
              <a:ext uri="{FF2B5EF4-FFF2-40B4-BE49-F238E27FC236}">
                <a16:creationId xmlns:a16="http://schemas.microsoft.com/office/drawing/2014/main" id="{083593D8-79C6-432B-A2B9-CDE251F9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43325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46089" name="橢圓 23">
            <a:extLst>
              <a:ext uri="{FF2B5EF4-FFF2-40B4-BE49-F238E27FC236}">
                <a16:creationId xmlns:a16="http://schemas.microsoft.com/office/drawing/2014/main" id="{45CA2361-8485-4438-A41D-1E8604BD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3743325"/>
            <a:ext cx="1828800" cy="1219200"/>
          </a:xfrm>
          <a:prstGeom prst="ellipse">
            <a:avLst/>
          </a:prstGeom>
          <a:solidFill>
            <a:srgbClr val="FFC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cxnSp>
        <p:nvCxnSpPr>
          <p:cNvPr id="46090" name="直線單箭頭接點 26">
            <a:extLst>
              <a:ext uri="{FF2B5EF4-FFF2-40B4-BE49-F238E27FC236}">
                <a16:creationId xmlns:a16="http://schemas.microsoft.com/office/drawing/2014/main" id="{CF59FB48-50A4-4A05-8F9D-798009145DE8}"/>
              </a:ext>
            </a:extLst>
          </p:cNvPr>
          <p:cNvCxnSpPr>
            <a:cxnSpLocks noChangeShapeType="1"/>
            <a:stCxn id="46087" idx="6"/>
          </p:cNvCxnSpPr>
          <p:nvPr/>
        </p:nvCxnSpPr>
        <p:spPr bwMode="auto">
          <a:xfrm>
            <a:off x="4559300" y="4343400"/>
            <a:ext cx="469900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直線單箭頭接點 29">
            <a:extLst>
              <a:ext uri="{FF2B5EF4-FFF2-40B4-BE49-F238E27FC236}">
                <a16:creationId xmlns:a16="http://schemas.microsoft.com/office/drawing/2014/main" id="{C8EC8E6F-5AD3-495B-9D6D-9F433D91BB23}"/>
              </a:ext>
            </a:extLst>
          </p:cNvPr>
          <p:cNvCxnSpPr>
            <a:cxnSpLocks noChangeShapeType="1"/>
            <a:stCxn id="46088" idx="6"/>
            <a:endCxn id="46089" idx="2"/>
          </p:cNvCxnSpPr>
          <p:nvPr/>
        </p:nvCxnSpPr>
        <p:spPr bwMode="auto">
          <a:xfrm>
            <a:off x="6858000" y="4352925"/>
            <a:ext cx="460375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直線單箭頭接點 24">
            <a:extLst>
              <a:ext uri="{FF2B5EF4-FFF2-40B4-BE49-F238E27FC236}">
                <a16:creationId xmlns:a16="http://schemas.microsoft.com/office/drawing/2014/main" id="{AF10D87A-457F-4427-81FF-A6304460A77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2000" y="4962525"/>
            <a:ext cx="6096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直線單箭頭接點 25">
            <a:extLst>
              <a:ext uri="{FF2B5EF4-FFF2-40B4-BE49-F238E27FC236}">
                <a16:creationId xmlns:a16="http://schemas.microsoft.com/office/drawing/2014/main" id="{16BB1DB8-BE93-4733-993B-394045BB56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30500" y="4953000"/>
            <a:ext cx="6096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直線單箭頭接點 27">
            <a:extLst>
              <a:ext uri="{FF2B5EF4-FFF2-40B4-BE49-F238E27FC236}">
                <a16:creationId xmlns:a16="http://schemas.microsoft.com/office/drawing/2014/main" id="{A9D6DEE9-DAEE-43EF-9E4C-52A4AFE5EFD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35525" y="4918075"/>
            <a:ext cx="6096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直線單箭頭接點 28">
            <a:extLst>
              <a:ext uri="{FF2B5EF4-FFF2-40B4-BE49-F238E27FC236}">
                <a16:creationId xmlns:a16="http://schemas.microsoft.com/office/drawing/2014/main" id="{190B3721-B491-4156-84EC-268A22D057D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8188" y="4813300"/>
            <a:ext cx="6096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7362DD-515A-4F71-BE3F-CEC4613B8248}"/>
              </a:ext>
            </a:extLst>
          </p:cNvPr>
          <p:cNvCxnSpPr>
            <a:cxnSpLocks noChangeShapeType="1"/>
            <a:stCxn id="46084" idx="7"/>
          </p:cNvCxnSpPr>
          <p:nvPr/>
        </p:nvCxnSpPr>
        <p:spPr bwMode="auto">
          <a:xfrm flipV="1">
            <a:off x="2093913" y="2514600"/>
            <a:ext cx="1792287" cy="1406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E866DD3-F10C-474C-BD90-E539011D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194050"/>
            <a:ext cx="1079500" cy="5159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parent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31" name="手繪多邊形 30">
            <a:extLst>
              <a:ext uri="{FF2B5EF4-FFF2-40B4-BE49-F238E27FC236}">
                <a16:creationId xmlns:a16="http://schemas.microsoft.com/office/drawing/2014/main" id="{3877C8B5-E2A8-46DA-B8C6-95923CDF6404}"/>
              </a:ext>
            </a:extLst>
          </p:cNvPr>
          <p:cNvSpPr>
            <a:spLocks/>
          </p:cNvSpPr>
          <p:nvPr/>
        </p:nvSpPr>
        <p:spPr bwMode="auto">
          <a:xfrm>
            <a:off x="1752600" y="4595813"/>
            <a:ext cx="5634038" cy="971550"/>
          </a:xfrm>
          <a:custGeom>
            <a:avLst/>
            <a:gdLst>
              <a:gd name="T0" fmla="*/ 9496422 w 5522026"/>
              <a:gd name="T1" fmla="*/ 0 h 971139"/>
              <a:gd name="T2" fmla="*/ 6678127 w 5522026"/>
              <a:gd name="T3" fmla="*/ 828461 h 971139"/>
              <a:gd name="T4" fmla="*/ 3104204 w 5522026"/>
              <a:gd name="T5" fmla="*/ 948528 h 971139"/>
              <a:gd name="T6" fmla="*/ 0 w 5522026"/>
              <a:gd name="T7" fmla="*/ 432240 h 9711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522026" h="971139">
                <a:moveTo>
                  <a:pt x="5522026" y="0"/>
                </a:moveTo>
                <a:cubicBezTo>
                  <a:pt x="5012376" y="331519"/>
                  <a:pt x="4502727" y="663039"/>
                  <a:pt x="3883231" y="819397"/>
                </a:cubicBezTo>
                <a:cubicBezTo>
                  <a:pt x="3263735" y="975755"/>
                  <a:pt x="2452254" y="1003464"/>
                  <a:pt x="1805049" y="938150"/>
                </a:cubicBezTo>
                <a:cubicBezTo>
                  <a:pt x="1157844" y="872836"/>
                  <a:pt x="578922" y="650173"/>
                  <a:pt x="0" y="427511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1388FF-B3DD-4A70-8254-1AA81CC65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34013"/>
            <a:ext cx="1600200" cy="8143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Leftmost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</a:rPr>
              <a:t>sibling</a:t>
            </a: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074EF7-D05E-4675-A3B7-1E11F887A5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3219D79-0A46-47FC-92FE-F035B44AE71B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1C2B724-AA10-4A58-AD19-D16C823E9FB5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endParaRPr lang="en-US" altLang="zh-TW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421E87E1-C6B2-4EFE-945C-C5A43C1D29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93C7849A-578F-4985-966A-704C47FCCE36}" type="slidenum">
              <a:rPr lang="en-US" altLang="zh-TW" sz="1200" smtClean="0">
                <a:effectLst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TW" sz="1200">
              <a:effectLst/>
            </a:endParaRPr>
          </a:p>
        </p:txBody>
      </p: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8799260D-2A78-4EDF-9AFF-299912C72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altLang="zh-TW" sz="4000">
                <a:ea typeface="新細明體" pitchFamily="18" charset="-120"/>
              </a:rPr>
              <a:t>Parser.y layout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3EE434EE-0562-4CAD-AAF6-E5DA51647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%union {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 int num;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	 char* lexeme; …}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%token  &lt;lexeme&gt; ID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%token  &lt;num&gt; const</a:t>
            </a:r>
          </a:p>
          <a:p>
            <a:pPr>
              <a:buFontTx/>
              <a:buNone/>
              <a:defRPr/>
            </a:pPr>
            <a:r>
              <a:rPr lang="en-US" altLang="zh-TW" sz="2400">
                <a:ea typeface="新細明體" panose="02020500000000000000" pitchFamily="18" charset="-120"/>
              </a:rPr>
              <a:t>%type  &lt;num&gt; expr</a:t>
            </a:r>
          </a:p>
          <a:p>
            <a:pPr>
              <a:buFontTx/>
              <a:buNone/>
              <a:defRPr/>
            </a:pPr>
            <a:r>
              <a:rPr lang="en-US" altLang="zh-TW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expr : expr ‘+’ term</a:t>
            </a: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term : ID | const</a:t>
            </a:r>
          </a:p>
          <a:p>
            <a:pPr>
              <a:buFontTx/>
              <a:buNone/>
              <a:defRPr/>
            </a:pPr>
            <a:r>
              <a:rPr lang="en-US" altLang="zh-TW">
                <a:solidFill>
                  <a:srgbClr val="00CC66"/>
                </a:solidFill>
                <a:ea typeface="新細明體" panose="02020500000000000000" pitchFamily="18" charset="-120"/>
              </a:rPr>
              <a:t>%%</a:t>
            </a:r>
            <a:endParaRPr lang="en-US" altLang="zh-TW">
              <a:solidFill>
                <a:srgbClr val="0033CC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  <a:defRPr/>
            </a:pPr>
            <a:r>
              <a:rPr lang="en-US" altLang="zh-TW" sz="2800">
                <a:ea typeface="新細明體" panose="02020500000000000000" pitchFamily="18" charset="-120"/>
              </a:rPr>
              <a:t>int eval (char c, int a,b) {}</a:t>
            </a:r>
          </a:p>
        </p:txBody>
      </p:sp>
      <p:sp>
        <p:nvSpPr>
          <p:cNvPr id="679940" name="Text Box 4">
            <a:extLst>
              <a:ext uri="{FF2B5EF4-FFF2-40B4-BE49-F238E27FC236}">
                <a16:creationId xmlns:a16="http://schemas.microsoft.com/office/drawing/2014/main" id="{40E720D3-343F-41C1-8588-086AE7C68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71800"/>
            <a:ext cx="4581525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{$$=Allocate(expr);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Makechild($$,$1);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Makesibling($1,$3);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$$-&gt;sem_val.op_type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FF00"/>
                </a:solidFill>
                <a:ea typeface="新細明體" panose="02020500000000000000" pitchFamily="18" charset="-120"/>
              </a:rPr>
              <a:t>PLUS };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EB7BD0-F1C3-4DC5-AF01-BF8B0EAB6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C949-C53E-4985-8679-C17A74F2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Infrastructure for creating ASTs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B2BB-1B21-4270-A1CA-4986876C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makeNode</a:t>
            </a:r>
            <a:r>
              <a:rPr lang="en-US" altLang="zh-TW" sz="2800" dirty="0">
                <a:ea typeface="新細明體" panose="02020500000000000000" pitchFamily="18" charset="-120"/>
              </a:rPr>
              <a:t>(t)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ea typeface="新細明體" panose="02020500000000000000" pitchFamily="18" charset="-120"/>
              </a:rPr>
              <a:t>makeNode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dirty="0" err="1">
                <a:ea typeface="新細明體" panose="02020500000000000000" pitchFamily="18" charset="-120"/>
              </a:rPr>
              <a:t>int</a:t>
            </a:r>
            <a:r>
              <a:rPr lang="en-US" altLang="zh-TW" sz="2400" dirty="0">
                <a:ea typeface="新細明體" panose="02020500000000000000" pitchFamily="18" charset="-120"/>
              </a:rPr>
              <a:t> n) instantiates a node that 	represents an integer n.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ea typeface="新細明體" panose="02020500000000000000" pitchFamily="18" charset="-120"/>
              </a:rPr>
              <a:t>makeNode</a:t>
            </a:r>
            <a:r>
              <a:rPr lang="en-US" altLang="zh-TW" sz="2400" dirty="0">
                <a:ea typeface="新細明體" panose="02020500000000000000" pitchFamily="18" charset="-120"/>
              </a:rPr>
              <a:t>(Symbol s) instantiates a node for a symbol s. Methods must be included to set and get the symbol 	table entry for s.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	</a:t>
            </a:r>
            <a:r>
              <a:rPr lang="en-US" altLang="zh-TW" sz="2400" dirty="0" err="1">
                <a:ea typeface="新細明體" panose="02020500000000000000" pitchFamily="18" charset="-120"/>
              </a:rPr>
              <a:t>makeNode</a:t>
            </a:r>
            <a:r>
              <a:rPr lang="en-US" altLang="zh-TW" sz="2400" dirty="0">
                <a:ea typeface="新細明體" panose="02020500000000000000" pitchFamily="18" charset="-120"/>
              </a:rPr>
              <a:t>(Operator o) instantiates a node for an 	operation o.	</a:t>
            </a:r>
          </a:p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adoptChildren</a:t>
            </a:r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dirty="0" err="1">
                <a:ea typeface="新細明體" panose="02020500000000000000" pitchFamily="18" charset="-120"/>
              </a:rPr>
              <a:t>x,y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makeSiblings</a:t>
            </a:r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dirty="0" err="1">
                <a:ea typeface="新細明體" panose="02020500000000000000" pitchFamily="18" charset="-120"/>
              </a:rPr>
              <a:t>x,y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</a:p>
          <a:p>
            <a:pPr>
              <a:defRPr/>
            </a:pPr>
            <a:r>
              <a:rPr lang="en-US" altLang="zh-TW" sz="2800" dirty="0" err="1">
                <a:ea typeface="新細明體" panose="02020500000000000000" pitchFamily="18" charset="-120"/>
              </a:rPr>
              <a:t>makeFamily</a:t>
            </a:r>
            <a:r>
              <a:rPr lang="en-US" altLang="zh-TW" sz="2800" dirty="0">
                <a:ea typeface="新細明體" panose="02020500000000000000" pitchFamily="18" charset="-120"/>
              </a:rPr>
              <a:t>(op, kid1,kid2,kid3…)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E8E43-A545-4CF0-8D2B-18E233C46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4C72-9CEE-4401-B423-EB831C42EB81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42B3753-885B-46C7-8D44-4A2D6676A418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B67D-34E2-4317-9D53-EFABC624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Construction Example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0A2F-EAEE-41E5-974E-99993F0D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64125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See page 291 for a complete example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</a:rPr>
              <a:t>Start 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 	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Stmt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 $ 	{ return(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ast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)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Stmt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		id = E 	{ result 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					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makeFamily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 (=,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id.var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, 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E.expr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);}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Stmt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	 	if ( E ) 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Stmt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 fi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					{result 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					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makeFamily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 (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if,E.expr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, 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Stmt.s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,  				</a:t>
            </a:r>
            <a:r>
              <a:rPr lang="en-US" altLang="zh-TW" sz="2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makeNode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());}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5496F-27A7-4EA4-89F7-572A79D70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2C3A-F64D-4F98-B2AA-D9760E2D5C7F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B32743A-D51C-49BE-A42D-A230A294557F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F5B8-3C84-43BE-84B6-7DF66DFA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anose="02020500000000000000" pitchFamily="18" charset="-120"/>
              </a:rPr>
              <a:t>AST Structures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0179" name="橢圓 4">
            <a:extLst>
              <a:ext uri="{FF2B5EF4-FFF2-40B4-BE49-F238E27FC236}">
                <a16:creationId xmlns:a16="http://schemas.microsoft.com/office/drawing/2014/main" id="{CE736A03-57F4-47D5-A7B1-7C96C3DE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1295400"/>
            <a:ext cx="19050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Assign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80" name="等腰三角形 5">
            <a:extLst>
              <a:ext uri="{FF2B5EF4-FFF2-40B4-BE49-F238E27FC236}">
                <a16:creationId xmlns:a16="http://schemas.microsoft.com/office/drawing/2014/main" id="{8068FE0E-F588-4277-9D20-27608440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38400"/>
            <a:ext cx="1482725" cy="9144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var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81" name="等腰三角形 6">
            <a:extLst>
              <a:ext uri="{FF2B5EF4-FFF2-40B4-BE49-F238E27FC236}">
                <a16:creationId xmlns:a16="http://schemas.microsoft.com/office/drawing/2014/main" id="{E9194949-005F-4DBD-9E7B-AE42F59C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438400"/>
            <a:ext cx="1693863" cy="9144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expr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0182" name="直線接點 8">
            <a:extLst>
              <a:ext uri="{FF2B5EF4-FFF2-40B4-BE49-F238E27FC236}">
                <a16:creationId xmlns:a16="http://schemas.microsoft.com/office/drawing/2014/main" id="{8700F5E3-DDA3-4097-8278-B37C66A53382}"/>
              </a:ext>
            </a:extLst>
          </p:cNvPr>
          <p:cNvCxnSpPr>
            <a:cxnSpLocks noChangeShapeType="1"/>
            <a:stCxn id="50179" idx="4"/>
            <a:endCxn id="50180" idx="0"/>
          </p:cNvCxnSpPr>
          <p:nvPr/>
        </p:nvCxnSpPr>
        <p:spPr bwMode="auto">
          <a:xfrm flipH="1">
            <a:off x="1350963" y="1905000"/>
            <a:ext cx="1119187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3" name="直線接點 11">
            <a:extLst>
              <a:ext uri="{FF2B5EF4-FFF2-40B4-BE49-F238E27FC236}">
                <a16:creationId xmlns:a16="http://schemas.microsoft.com/office/drawing/2014/main" id="{D360AD98-2785-447B-8E1E-83495DCBA220}"/>
              </a:ext>
            </a:extLst>
          </p:cNvPr>
          <p:cNvCxnSpPr>
            <a:cxnSpLocks noChangeShapeType="1"/>
            <a:endCxn id="50181" idx="0"/>
          </p:cNvCxnSpPr>
          <p:nvPr/>
        </p:nvCxnSpPr>
        <p:spPr bwMode="auto">
          <a:xfrm>
            <a:off x="2470150" y="1905000"/>
            <a:ext cx="846138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橢圓 14">
            <a:extLst>
              <a:ext uri="{FF2B5EF4-FFF2-40B4-BE49-F238E27FC236}">
                <a16:creationId xmlns:a16="http://schemas.microsoft.com/office/drawing/2014/main" id="{93D8DB10-4C18-4128-9668-ED8FC2FE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63663"/>
            <a:ext cx="19050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Plus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85" name="等腰三角形 15">
            <a:extLst>
              <a:ext uri="{FF2B5EF4-FFF2-40B4-BE49-F238E27FC236}">
                <a16:creationId xmlns:a16="http://schemas.microsoft.com/office/drawing/2014/main" id="{C7F5203A-03F9-48CB-8119-BA037AAA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06663"/>
            <a:ext cx="1752600" cy="9144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expr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86" name="等腰三角形 16">
            <a:extLst>
              <a:ext uri="{FF2B5EF4-FFF2-40B4-BE49-F238E27FC236}">
                <a16:creationId xmlns:a16="http://schemas.microsoft.com/office/drawing/2014/main" id="{80B07612-7CB6-4D8D-A1E9-D753E474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506663"/>
            <a:ext cx="1693863" cy="9144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expr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0187" name="直線接點 17">
            <a:extLst>
              <a:ext uri="{FF2B5EF4-FFF2-40B4-BE49-F238E27FC236}">
                <a16:creationId xmlns:a16="http://schemas.microsoft.com/office/drawing/2014/main" id="{AC860DD7-CFD5-4B01-BEA2-E4A1BE440748}"/>
              </a:ext>
            </a:extLst>
          </p:cNvPr>
          <p:cNvCxnSpPr>
            <a:cxnSpLocks noChangeShapeType="1"/>
            <a:stCxn id="50184" idx="4"/>
            <a:endCxn id="50185" idx="0"/>
          </p:cNvCxnSpPr>
          <p:nvPr/>
        </p:nvCxnSpPr>
        <p:spPr bwMode="auto">
          <a:xfrm flipH="1">
            <a:off x="5600700" y="1973263"/>
            <a:ext cx="1143000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直線接點 18">
            <a:extLst>
              <a:ext uri="{FF2B5EF4-FFF2-40B4-BE49-F238E27FC236}">
                <a16:creationId xmlns:a16="http://schemas.microsoft.com/office/drawing/2014/main" id="{CBC0A3A9-D60F-456D-8F84-7EA57F2203AD}"/>
              </a:ext>
            </a:extLst>
          </p:cNvPr>
          <p:cNvCxnSpPr>
            <a:cxnSpLocks noChangeShapeType="1"/>
            <a:endCxn id="50186" idx="0"/>
          </p:cNvCxnSpPr>
          <p:nvPr/>
        </p:nvCxnSpPr>
        <p:spPr bwMode="auto">
          <a:xfrm>
            <a:off x="6743700" y="1973263"/>
            <a:ext cx="847725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橢圓 21">
            <a:extLst>
              <a:ext uri="{FF2B5EF4-FFF2-40B4-BE49-F238E27FC236}">
                <a16:creationId xmlns:a16="http://schemas.microsoft.com/office/drawing/2014/main" id="{12F8F424-F956-4A2A-B522-21B3E7514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3810000"/>
            <a:ext cx="19050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If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90" name="等腰三角形 22">
            <a:extLst>
              <a:ext uri="{FF2B5EF4-FFF2-40B4-BE49-F238E27FC236}">
                <a16:creationId xmlns:a16="http://schemas.microsoft.com/office/drawing/2014/main" id="{088B7DAB-E749-4305-848D-1BC9C941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3000"/>
            <a:ext cx="1787525" cy="10668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pred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91" name="等腰三角形 23">
            <a:extLst>
              <a:ext uri="{FF2B5EF4-FFF2-40B4-BE49-F238E27FC236}">
                <a16:creationId xmlns:a16="http://schemas.microsoft.com/office/drawing/2014/main" id="{7476861D-B4A9-4D06-8EB5-3A44087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4953000"/>
            <a:ext cx="1693863" cy="10668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then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0192" name="直線接點 24">
            <a:extLst>
              <a:ext uri="{FF2B5EF4-FFF2-40B4-BE49-F238E27FC236}">
                <a16:creationId xmlns:a16="http://schemas.microsoft.com/office/drawing/2014/main" id="{38EE7B7E-39CD-4E77-BE91-4BED18598632}"/>
              </a:ext>
            </a:extLst>
          </p:cNvPr>
          <p:cNvCxnSpPr>
            <a:cxnSpLocks noChangeShapeType="1"/>
            <a:stCxn id="50189" idx="4"/>
            <a:endCxn id="50190" idx="0"/>
          </p:cNvCxnSpPr>
          <p:nvPr/>
        </p:nvCxnSpPr>
        <p:spPr bwMode="auto">
          <a:xfrm flipH="1">
            <a:off x="1198563" y="4419600"/>
            <a:ext cx="1046162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直線接點 25">
            <a:extLst>
              <a:ext uri="{FF2B5EF4-FFF2-40B4-BE49-F238E27FC236}">
                <a16:creationId xmlns:a16="http://schemas.microsoft.com/office/drawing/2014/main" id="{AC8D5B70-4B8E-49AA-ABD5-FE54C7FD53B6}"/>
              </a:ext>
            </a:extLst>
          </p:cNvPr>
          <p:cNvCxnSpPr>
            <a:cxnSpLocks noChangeShapeType="1"/>
            <a:endCxn id="50191" idx="0"/>
          </p:cNvCxnSpPr>
          <p:nvPr/>
        </p:nvCxnSpPr>
        <p:spPr bwMode="auto">
          <a:xfrm>
            <a:off x="2244725" y="4419600"/>
            <a:ext cx="847725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等腰三角形 32">
            <a:extLst>
              <a:ext uri="{FF2B5EF4-FFF2-40B4-BE49-F238E27FC236}">
                <a16:creationId xmlns:a16="http://schemas.microsoft.com/office/drawing/2014/main" id="{45DB97DC-0E21-4F39-BF28-713ED854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967288"/>
            <a:ext cx="1693862" cy="10668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else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0195" name="直線接點 33">
            <a:extLst>
              <a:ext uri="{FF2B5EF4-FFF2-40B4-BE49-F238E27FC236}">
                <a16:creationId xmlns:a16="http://schemas.microsoft.com/office/drawing/2014/main" id="{C87E631D-1DF1-47E0-9403-447FFBC36DCC}"/>
              </a:ext>
            </a:extLst>
          </p:cNvPr>
          <p:cNvCxnSpPr>
            <a:cxnSpLocks noChangeShapeType="1"/>
            <a:endCxn id="50194" idx="0"/>
          </p:cNvCxnSpPr>
          <p:nvPr/>
        </p:nvCxnSpPr>
        <p:spPr bwMode="auto">
          <a:xfrm>
            <a:off x="2397125" y="4433888"/>
            <a:ext cx="2422525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6" name="橢圓 35">
            <a:extLst>
              <a:ext uri="{FF2B5EF4-FFF2-40B4-BE49-F238E27FC236}">
                <a16:creationId xmlns:a16="http://schemas.microsoft.com/office/drawing/2014/main" id="{75946143-22FB-402A-8D51-E32C6118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916363"/>
            <a:ext cx="1905000" cy="6096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While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97" name="等腰三角形 36">
            <a:extLst>
              <a:ext uri="{FF2B5EF4-FFF2-40B4-BE49-F238E27FC236}">
                <a16:creationId xmlns:a16="http://schemas.microsoft.com/office/drawing/2014/main" id="{CAEFFF91-2B72-4498-95D7-064EA170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5059363"/>
            <a:ext cx="1724025" cy="974725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Pred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0198" name="等腰三角形 37">
            <a:extLst>
              <a:ext uri="{FF2B5EF4-FFF2-40B4-BE49-F238E27FC236}">
                <a16:creationId xmlns:a16="http://schemas.microsoft.com/office/drawing/2014/main" id="{ACA55D43-41EB-4BAC-B6BC-05AC1CD47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43500"/>
            <a:ext cx="1833563" cy="91440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solidFill>
                  <a:srgbClr val="FF0000"/>
                </a:solidFill>
                <a:ea typeface="新細明體" panose="02020500000000000000" pitchFamily="18" charset="-120"/>
              </a:rPr>
              <a:t>body</a:t>
            </a:r>
            <a:endParaRPr lang="zh-TW" altLang="en-US" sz="2400" b="1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50199" name="直線接點 38">
            <a:extLst>
              <a:ext uri="{FF2B5EF4-FFF2-40B4-BE49-F238E27FC236}">
                <a16:creationId xmlns:a16="http://schemas.microsoft.com/office/drawing/2014/main" id="{105B6F6B-5CDA-409A-9DFD-7EA3CAF91810}"/>
              </a:ext>
            </a:extLst>
          </p:cNvPr>
          <p:cNvCxnSpPr>
            <a:cxnSpLocks noChangeShapeType="1"/>
            <a:stCxn id="50196" idx="4"/>
            <a:endCxn id="50197" idx="0"/>
          </p:cNvCxnSpPr>
          <p:nvPr/>
        </p:nvCxnSpPr>
        <p:spPr bwMode="auto">
          <a:xfrm flipH="1">
            <a:off x="6529388" y="4525963"/>
            <a:ext cx="1166812" cy="533400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直線接點 39">
            <a:extLst>
              <a:ext uri="{FF2B5EF4-FFF2-40B4-BE49-F238E27FC236}">
                <a16:creationId xmlns:a16="http://schemas.microsoft.com/office/drawing/2014/main" id="{B3679CF0-B62B-449C-82D3-0BCEAB514E81}"/>
              </a:ext>
            </a:extLst>
          </p:cNvPr>
          <p:cNvCxnSpPr>
            <a:cxnSpLocks noChangeShapeType="1"/>
            <a:stCxn id="50196" idx="4"/>
            <a:endCxn id="50198" idx="0"/>
          </p:cNvCxnSpPr>
          <p:nvPr/>
        </p:nvCxnSpPr>
        <p:spPr bwMode="auto">
          <a:xfrm>
            <a:off x="7696200" y="4525963"/>
            <a:ext cx="536575" cy="617537"/>
          </a:xfrm>
          <a:prstGeom prst="line">
            <a:avLst/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727C94-E018-46FE-A950-FD4E92069A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7A6D219-9879-4414-B5B6-3389B2D37FF8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12BA2A0-D31B-4466-B8B1-E30AAC08BD74}" type="slidenum">
              <a:rPr lang="en-US" altLang="zh-TW" sz="12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endParaRPr lang="en-US" altLang="zh-TW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7F2C6-D927-4B9F-A690-E1D1346F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2362199"/>
          </a:xfrm>
          <a:noFill/>
          <a:ln>
            <a:solidFill>
              <a:srgbClr val="FFFB3B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effectLst/>
              </a:rPr>
              <a:t>stmts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Symbol" panose="05050102010706020507" pitchFamily="18" charset="2"/>
              </a:rPr>
              <a:t> | </a:t>
            </a:r>
            <a:r>
              <a:rPr lang="en-US" altLang="zh-TW" dirty="0" err="1">
                <a:effectLst/>
              </a:rPr>
              <a:t>stmt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stmts</a:t>
            </a:r>
            <a:endParaRPr lang="en-US" altLang="zh-TW" dirty="0">
              <a:effectLst/>
            </a:endParaRPr>
          </a:p>
          <a:p>
            <a:pPr marL="0" indent="0">
              <a:buNone/>
            </a:pPr>
            <a:r>
              <a:rPr lang="en-US" altLang="zh-TW" dirty="0" err="1">
                <a:effectLst/>
              </a:rPr>
              <a:t>stmt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id := exp ;</a:t>
            </a:r>
          </a:p>
          <a:p>
            <a:pPr marL="0" indent="0">
              <a:buNone/>
            </a:pPr>
            <a:r>
              <a:rPr lang="en-US" altLang="zh-TW" dirty="0">
                <a:effectLst/>
              </a:rPr>
              <a:t>exp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id | </a:t>
            </a:r>
            <a:r>
              <a:rPr lang="en-US" altLang="zh-TW" dirty="0" err="1">
                <a:effectLst/>
              </a:rPr>
              <a:t>i</a:t>
            </a:r>
            <a:r>
              <a:rPr lang="en-US" altLang="zh-TW" dirty="0">
                <a:effectLst/>
              </a:rPr>
              <a:t> | str | f </a:t>
            </a:r>
          </a:p>
          <a:p>
            <a:pPr marL="0" indent="0">
              <a:buNone/>
            </a:pPr>
            <a:r>
              <a:rPr lang="en-US" altLang="zh-TW" dirty="0">
                <a:effectLst/>
              </a:rPr>
              <a:t>         | exp + exp 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8E3838-E6F9-453F-B135-48B5434D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5212E0-7F2F-4BAE-8160-5571DB33F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8FB64B86-8DC1-4EF6-BFC7-8CEA6F77574B}"/>
              </a:ext>
            </a:extLst>
          </p:cNvPr>
          <p:cNvSpPr txBox="1">
            <a:spLocks/>
          </p:cNvSpPr>
          <p:nvPr/>
        </p:nvSpPr>
        <p:spPr bwMode="auto">
          <a:xfrm>
            <a:off x="493542" y="4194175"/>
            <a:ext cx="2286000" cy="126841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kern="0" dirty="0">
                <a:solidFill>
                  <a:schemeClr val="bg1"/>
                </a:solidFill>
                <a:effectLst/>
              </a:rPr>
              <a:t>x := 3.5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kern="0" dirty="0">
                <a:solidFill>
                  <a:schemeClr val="bg1"/>
                </a:solidFill>
                <a:effectLst/>
              </a:rPr>
              <a:t>x := 1 + x; </a:t>
            </a: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CCA598E9-D47A-4DF0-8B36-5740D17C4C61}"/>
              </a:ext>
            </a:extLst>
          </p:cNvPr>
          <p:cNvGrpSpPr/>
          <p:nvPr/>
        </p:nvGrpSpPr>
        <p:grpSpPr>
          <a:xfrm>
            <a:off x="3880246" y="1219200"/>
            <a:ext cx="4968428" cy="4781654"/>
            <a:chOff x="3970021" y="1640058"/>
            <a:chExt cx="4968428" cy="4781654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6A10532-33A6-452F-9EF2-D2F751F311D2}"/>
                </a:ext>
              </a:extLst>
            </p:cNvPr>
            <p:cNvSpPr/>
            <p:nvPr/>
          </p:nvSpPr>
          <p:spPr bwMode="auto">
            <a:xfrm>
              <a:off x="5791200" y="1640058"/>
              <a:ext cx="12192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F2DD08C-7938-457C-9091-DF61F4E48A2A}"/>
                </a:ext>
              </a:extLst>
            </p:cNvPr>
            <p:cNvSpPr/>
            <p:nvPr/>
          </p:nvSpPr>
          <p:spPr bwMode="auto">
            <a:xfrm>
              <a:off x="6934200" y="2312990"/>
              <a:ext cx="10668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1220077-4E45-46C8-8C8C-0A4835733999}"/>
                </a:ext>
              </a:extLst>
            </p:cNvPr>
            <p:cNvSpPr/>
            <p:nvPr/>
          </p:nvSpPr>
          <p:spPr bwMode="auto">
            <a:xfrm>
              <a:off x="7848600" y="2946594"/>
              <a:ext cx="10668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1F265BA-3AF9-4952-860E-1FB239F55153}"/>
                </a:ext>
              </a:extLst>
            </p:cNvPr>
            <p:cNvSpPr/>
            <p:nvPr/>
          </p:nvSpPr>
          <p:spPr bwMode="auto">
            <a:xfrm>
              <a:off x="5154637" y="2369864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2C86A4A-85B3-4D77-AE3E-3A0ADC8ECBBD}"/>
                </a:ext>
              </a:extLst>
            </p:cNvPr>
            <p:cNvSpPr/>
            <p:nvPr/>
          </p:nvSpPr>
          <p:spPr bwMode="auto">
            <a:xfrm>
              <a:off x="4156124" y="3328987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1B1208D-8353-42E7-88F0-7B2F43D3F8BC}"/>
                </a:ext>
              </a:extLst>
            </p:cNvPr>
            <p:cNvSpPr/>
            <p:nvPr/>
          </p:nvSpPr>
          <p:spPr bwMode="auto">
            <a:xfrm>
              <a:off x="4906987" y="3141733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:=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A7B79BE-135A-45AF-8C4C-1FFCD5976F16}"/>
                </a:ext>
              </a:extLst>
            </p:cNvPr>
            <p:cNvSpPr/>
            <p:nvPr/>
          </p:nvSpPr>
          <p:spPr bwMode="auto">
            <a:xfrm>
              <a:off x="5132365" y="3876151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D307EBE-AFAF-493E-A7D6-3740C0568B05}"/>
                </a:ext>
              </a:extLst>
            </p:cNvPr>
            <p:cNvSpPr/>
            <p:nvPr/>
          </p:nvSpPr>
          <p:spPr bwMode="auto">
            <a:xfrm>
              <a:off x="5866779" y="3085466"/>
              <a:ext cx="375433" cy="45060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283EFD5-F8B5-41EB-97A2-19F30D2AB066}"/>
                </a:ext>
              </a:extLst>
            </p:cNvPr>
            <p:cNvSpPr/>
            <p:nvPr/>
          </p:nvSpPr>
          <p:spPr bwMode="auto">
            <a:xfrm>
              <a:off x="3970021" y="4194106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1C8397A-4D79-4A92-B3CF-7F2E476A3C09}"/>
                </a:ext>
              </a:extLst>
            </p:cNvPr>
            <p:cNvSpPr/>
            <p:nvPr/>
          </p:nvSpPr>
          <p:spPr bwMode="auto">
            <a:xfrm>
              <a:off x="5081969" y="4650679"/>
              <a:ext cx="879655" cy="48419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3.5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BED6D6B-1EB4-42F1-A5FB-7AF21703CFD8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 bwMode="auto">
            <a:xfrm flipH="1">
              <a:off x="5625319" y="2053340"/>
              <a:ext cx="344429" cy="3165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BA30B23-FFAE-4A96-A63E-551FA2A9ED75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 bwMode="auto">
            <a:xfrm>
              <a:off x="6831852" y="2053340"/>
              <a:ext cx="258577" cy="3305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FE793F37-E5F9-4473-908C-2D0F871E6627}"/>
                </a:ext>
              </a:extLst>
            </p:cNvPr>
            <p:cNvCxnSpPr>
              <a:cxnSpLocks/>
              <a:stCxn id="10" idx="2"/>
              <a:endCxn id="12" idx="7"/>
            </p:cNvCxnSpPr>
            <p:nvPr/>
          </p:nvCxnSpPr>
          <p:spPr bwMode="auto">
            <a:xfrm flipH="1">
              <a:off x="4666944" y="2611959"/>
              <a:ext cx="487693" cy="7879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F39EB62-1BA0-40EC-839C-1837E3FC67DB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 bwMode="auto">
            <a:xfrm flipH="1">
              <a:off x="5206219" y="2783146"/>
              <a:ext cx="86277" cy="358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575B0E1-73FF-4F2C-9066-9B627E2CB628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 bwMode="auto">
            <a:xfrm flipH="1">
              <a:off x="5603047" y="2854054"/>
              <a:ext cx="22272" cy="10220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AB95A7D-A06D-45DC-9EFE-D3F2014C1BEF}"/>
                </a:ext>
              </a:extLst>
            </p:cNvPr>
            <p:cNvCxnSpPr>
              <a:cxnSpLocks/>
              <a:stCxn id="10" idx="5"/>
              <a:endCxn id="15" idx="0"/>
            </p:cNvCxnSpPr>
            <p:nvPr/>
          </p:nvCxnSpPr>
          <p:spPr bwMode="auto">
            <a:xfrm>
              <a:off x="5958141" y="2783146"/>
              <a:ext cx="96355" cy="30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15D8DDF-D92E-4ED9-B932-55826C16013A}"/>
                </a:ext>
              </a:extLst>
            </p:cNvPr>
            <p:cNvCxnSpPr>
              <a:cxnSpLocks/>
              <a:stCxn id="8" idx="4"/>
              <a:endCxn id="61" idx="0"/>
            </p:cNvCxnSpPr>
            <p:nvPr/>
          </p:nvCxnSpPr>
          <p:spPr bwMode="auto">
            <a:xfrm>
              <a:off x="7467600" y="2797180"/>
              <a:ext cx="16563" cy="546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AEC2563-10DE-4F61-961E-D7E55C7C2C2B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 bwMode="auto">
            <a:xfrm>
              <a:off x="7844771" y="2726272"/>
              <a:ext cx="160058" cy="291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051A79A-E910-4714-A289-22E2B441EE2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 bwMode="auto">
            <a:xfrm flipH="1">
              <a:off x="5521797" y="4360341"/>
              <a:ext cx="81250" cy="2903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7AC6981-B944-40EF-8834-8FC5FB20D05C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 bwMode="auto">
            <a:xfrm flipH="1">
              <a:off x="4156711" y="3813177"/>
              <a:ext cx="298645" cy="38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9161675D-A2A4-449B-AF6F-2488400F101D}"/>
                </a:ext>
              </a:extLst>
            </p:cNvPr>
            <p:cNvCxnSpPr>
              <a:cxnSpLocks/>
              <a:stCxn id="9" idx="4"/>
              <a:endCxn id="59" idx="1"/>
            </p:cNvCxnSpPr>
            <p:nvPr/>
          </p:nvCxnSpPr>
          <p:spPr bwMode="auto">
            <a:xfrm>
              <a:off x="8382000" y="3430784"/>
              <a:ext cx="173440" cy="4016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0C023E7-D791-4C8B-9A22-6F2BFD3402E7}"/>
                </a:ext>
              </a:extLst>
            </p:cNvPr>
            <p:cNvCxnSpPr>
              <a:cxnSpLocks/>
              <a:stCxn id="67" idx="4"/>
              <a:endCxn id="93" idx="0"/>
            </p:cNvCxnSpPr>
            <p:nvPr/>
          </p:nvCxnSpPr>
          <p:spPr bwMode="auto">
            <a:xfrm flipH="1">
              <a:off x="6902238" y="5751016"/>
              <a:ext cx="91368" cy="2379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B4F1BCD-259A-4F94-8694-ABE409C60038}"/>
                </a:ext>
              </a:extLst>
            </p:cNvPr>
            <p:cNvCxnSpPr>
              <a:cxnSpLocks/>
              <a:stCxn id="64" idx="4"/>
              <a:endCxn id="87" idx="0"/>
            </p:cNvCxnSpPr>
            <p:nvPr/>
          </p:nvCxnSpPr>
          <p:spPr bwMode="auto">
            <a:xfrm flipH="1">
              <a:off x="7721863" y="5111388"/>
              <a:ext cx="1" cy="2152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67FA161-956B-4F39-8821-DA7C3AD032A1}"/>
                </a:ext>
              </a:extLst>
            </p:cNvPr>
            <p:cNvCxnSpPr>
              <a:cxnSpLocks/>
              <a:stCxn id="64" idx="5"/>
              <a:endCxn id="86" idx="0"/>
            </p:cNvCxnSpPr>
            <p:nvPr/>
          </p:nvCxnSpPr>
          <p:spPr bwMode="auto">
            <a:xfrm>
              <a:off x="8054686" y="5040480"/>
              <a:ext cx="413081" cy="2051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55ECD0C-A40C-4688-AE92-F1B9EA07DBB2}"/>
                </a:ext>
              </a:extLst>
            </p:cNvPr>
            <p:cNvSpPr/>
            <p:nvPr/>
          </p:nvSpPr>
          <p:spPr bwMode="auto">
            <a:xfrm>
              <a:off x="8500760" y="3761546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Symbol" panose="05050102010706020507" pitchFamily="18" charset="2"/>
                </a:rPr>
                <a:t>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2CE9EB24-AC99-4C44-AB49-A8601E4F3EE8}"/>
                </a:ext>
              </a:extLst>
            </p:cNvPr>
            <p:cNvSpPr/>
            <p:nvPr/>
          </p:nvSpPr>
          <p:spPr bwMode="auto">
            <a:xfrm>
              <a:off x="7013481" y="3344142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3850EB5-1B18-4610-86C4-6F44B2988001}"/>
                </a:ext>
              </a:extLst>
            </p:cNvPr>
            <p:cNvSpPr/>
            <p:nvPr/>
          </p:nvSpPr>
          <p:spPr bwMode="auto">
            <a:xfrm>
              <a:off x="6213381" y="3761546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85CCFC4E-BEE8-4CFD-9798-524F7D721AF4}"/>
                </a:ext>
              </a:extLst>
            </p:cNvPr>
            <p:cNvSpPr/>
            <p:nvPr/>
          </p:nvSpPr>
          <p:spPr bwMode="auto">
            <a:xfrm>
              <a:off x="6765831" y="4116011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:=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5ECDD9BF-5D3E-4416-A1DD-552E6B528201}"/>
                </a:ext>
              </a:extLst>
            </p:cNvPr>
            <p:cNvSpPr/>
            <p:nvPr/>
          </p:nvSpPr>
          <p:spPr bwMode="auto">
            <a:xfrm>
              <a:off x="7251182" y="4627198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264D1F22-AA01-4314-9574-AD1FD36893A0}"/>
                </a:ext>
              </a:extLst>
            </p:cNvPr>
            <p:cNvSpPr/>
            <p:nvPr/>
          </p:nvSpPr>
          <p:spPr bwMode="auto">
            <a:xfrm>
              <a:off x="8004829" y="4020434"/>
              <a:ext cx="375433" cy="45060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2C0EA589-AA07-464B-9857-35DE89E222FD}"/>
                </a:ext>
              </a:extLst>
            </p:cNvPr>
            <p:cNvSpPr/>
            <p:nvPr/>
          </p:nvSpPr>
          <p:spPr bwMode="auto">
            <a:xfrm>
              <a:off x="6242212" y="4631267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FB33E789-AEC2-48DC-91A3-35F341B5E905}"/>
                </a:ext>
              </a:extLst>
            </p:cNvPr>
            <p:cNvSpPr/>
            <p:nvPr/>
          </p:nvSpPr>
          <p:spPr bwMode="auto">
            <a:xfrm>
              <a:off x="6522924" y="5266826"/>
              <a:ext cx="941364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152D930-4A3B-4F0B-89BB-36339D5A70BD}"/>
                </a:ext>
              </a:extLst>
            </p:cNvPr>
            <p:cNvCxnSpPr>
              <a:cxnSpLocks/>
              <a:stCxn id="61" idx="2"/>
              <a:endCxn id="62" idx="7"/>
            </p:cNvCxnSpPr>
            <p:nvPr/>
          </p:nvCxnSpPr>
          <p:spPr bwMode="auto">
            <a:xfrm flipH="1">
              <a:off x="6724201" y="3586237"/>
              <a:ext cx="289280" cy="2462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21A61479-DDAA-477C-91E0-B290B7A10F38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 bwMode="auto">
            <a:xfrm flipH="1">
              <a:off x="7065063" y="3757424"/>
              <a:ext cx="86277" cy="358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80FB7AC5-6F48-4C2C-9549-8CA904F58986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 bwMode="auto">
            <a:xfrm>
              <a:off x="7484163" y="3828332"/>
              <a:ext cx="237701" cy="79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CA75EE3-535F-48C5-A249-061FC89167D8}"/>
                </a:ext>
              </a:extLst>
            </p:cNvPr>
            <p:cNvCxnSpPr>
              <a:cxnSpLocks/>
              <a:stCxn id="61" idx="5"/>
              <a:endCxn id="65" idx="1"/>
            </p:cNvCxnSpPr>
            <p:nvPr/>
          </p:nvCxnSpPr>
          <p:spPr bwMode="auto">
            <a:xfrm>
              <a:off x="7816985" y="3757424"/>
              <a:ext cx="242825" cy="3289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8A9DF31-B628-4CF5-AE82-20296F240ED2}"/>
                </a:ext>
              </a:extLst>
            </p:cNvPr>
            <p:cNvCxnSpPr>
              <a:cxnSpLocks/>
              <a:stCxn id="64" idx="3"/>
              <a:endCxn id="67" idx="0"/>
            </p:cNvCxnSpPr>
            <p:nvPr/>
          </p:nvCxnSpPr>
          <p:spPr bwMode="auto">
            <a:xfrm flipH="1">
              <a:off x="6993606" y="5040480"/>
              <a:ext cx="395435" cy="2263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EFE2BB6-A3FB-4921-99F5-9A6282136931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 bwMode="auto">
            <a:xfrm flipH="1">
              <a:off x="6428902" y="4245736"/>
              <a:ext cx="83711" cy="3855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B16C744D-8B83-444C-8E34-2C8A3C628C40}"/>
                </a:ext>
              </a:extLst>
            </p:cNvPr>
            <p:cNvSpPr/>
            <p:nvPr/>
          </p:nvSpPr>
          <p:spPr bwMode="auto">
            <a:xfrm>
              <a:off x="7997085" y="5245605"/>
              <a:ext cx="941364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9110BC87-4264-4569-BCA0-3DE31BC44BD4}"/>
                </a:ext>
              </a:extLst>
            </p:cNvPr>
            <p:cNvSpPr/>
            <p:nvPr/>
          </p:nvSpPr>
          <p:spPr bwMode="auto">
            <a:xfrm>
              <a:off x="7535173" y="5326605"/>
              <a:ext cx="373379" cy="4097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+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EB5F6444-5B54-4598-960C-6080A8EFBF3F}"/>
                </a:ext>
              </a:extLst>
            </p:cNvPr>
            <p:cNvSpPr/>
            <p:nvPr/>
          </p:nvSpPr>
          <p:spPr bwMode="auto">
            <a:xfrm>
              <a:off x="8314070" y="5988988"/>
              <a:ext cx="373379" cy="43272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1E2125B0-FD66-4B88-8B5C-EC261792AFE6}"/>
                </a:ext>
              </a:extLst>
            </p:cNvPr>
            <p:cNvSpPr/>
            <p:nvPr/>
          </p:nvSpPr>
          <p:spPr bwMode="auto">
            <a:xfrm>
              <a:off x="6715548" y="5988988"/>
              <a:ext cx="373379" cy="4327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1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4D008BD5-8F33-41CA-9A32-8804B0615CFF}"/>
                </a:ext>
              </a:extLst>
            </p:cNvPr>
            <p:cNvCxnSpPr>
              <a:cxnSpLocks/>
              <a:stCxn id="86" idx="4"/>
              <a:endCxn id="92" idx="0"/>
            </p:cNvCxnSpPr>
            <p:nvPr/>
          </p:nvCxnSpPr>
          <p:spPr bwMode="auto">
            <a:xfrm>
              <a:off x="8467767" y="5729795"/>
              <a:ext cx="32993" cy="25919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" name="爆炸: 八角 10">
            <a:extLst>
              <a:ext uri="{FF2B5EF4-FFF2-40B4-BE49-F238E27FC236}">
                <a16:creationId xmlns:a16="http://schemas.microsoft.com/office/drawing/2014/main" id="{3CCBD4AB-97B4-427C-9DBF-0894D933FD3C}"/>
              </a:ext>
            </a:extLst>
          </p:cNvPr>
          <p:cNvSpPr/>
          <p:nvPr/>
        </p:nvSpPr>
        <p:spPr bwMode="auto">
          <a:xfrm>
            <a:off x="2518228" y="4229821"/>
            <a:ext cx="3582099" cy="2147165"/>
          </a:xfrm>
          <a:prstGeom prst="irregularSeal1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Need type conversion!</a:t>
            </a:r>
            <a:endParaRPr kumimoji="0" lang="zh-TW" altLang="en-US" sz="2400" b="1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CB9B3CC6-7339-4444-BC08-B1B1A64AC034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699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7F2C6-D927-4B9F-A690-E1D1346FE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2362199"/>
          </a:xfrm>
          <a:noFill/>
          <a:ln>
            <a:solidFill>
              <a:srgbClr val="FFFB3B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dirty="0" err="1">
                <a:effectLst/>
              </a:rPr>
              <a:t>stmts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Symbol" panose="05050102010706020507" pitchFamily="18" charset="2"/>
              </a:rPr>
              <a:t> | </a:t>
            </a:r>
            <a:r>
              <a:rPr lang="en-US" altLang="zh-TW" dirty="0" err="1">
                <a:effectLst/>
              </a:rPr>
              <a:t>stmt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stmts</a:t>
            </a:r>
            <a:endParaRPr lang="en-US" altLang="zh-TW" dirty="0">
              <a:effectLst/>
            </a:endParaRPr>
          </a:p>
          <a:p>
            <a:pPr marL="0" indent="0">
              <a:buNone/>
            </a:pPr>
            <a:r>
              <a:rPr lang="en-US" altLang="zh-TW" dirty="0" err="1">
                <a:effectLst/>
              </a:rPr>
              <a:t>stmt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id := exp ;</a:t>
            </a:r>
          </a:p>
          <a:p>
            <a:pPr marL="0" indent="0">
              <a:buNone/>
            </a:pPr>
            <a:r>
              <a:rPr lang="en-US" altLang="zh-TW" dirty="0">
                <a:effectLst/>
              </a:rPr>
              <a:t>exp </a:t>
            </a:r>
            <a:r>
              <a:rPr lang="en-US" altLang="zh-TW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TW" dirty="0">
                <a:effectLst/>
              </a:rPr>
              <a:t> id | </a:t>
            </a:r>
            <a:r>
              <a:rPr lang="en-US" altLang="zh-TW" dirty="0" err="1">
                <a:effectLst/>
              </a:rPr>
              <a:t>i</a:t>
            </a:r>
            <a:r>
              <a:rPr lang="en-US" altLang="zh-TW" dirty="0">
                <a:effectLst/>
              </a:rPr>
              <a:t> | str | f </a:t>
            </a:r>
          </a:p>
          <a:p>
            <a:pPr marL="0" indent="0">
              <a:buNone/>
            </a:pPr>
            <a:r>
              <a:rPr lang="en-US" altLang="zh-TW" dirty="0">
                <a:effectLst/>
              </a:rPr>
              <a:t>         | exp + exp 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8E3838-E6F9-453F-B135-48B5434D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5212E0-7F2F-4BAE-8160-5571DB33F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8FB64B86-8DC1-4EF6-BFC7-8CEA6F77574B}"/>
              </a:ext>
            </a:extLst>
          </p:cNvPr>
          <p:cNvSpPr txBox="1">
            <a:spLocks/>
          </p:cNvSpPr>
          <p:nvPr/>
        </p:nvSpPr>
        <p:spPr bwMode="auto">
          <a:xfrm>
            <a:off x="493542" y="4194175"/>
            <a:ext cx="2286000" cy="126841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kern="0" dirty="0">
                <a:solidFill>
                  <a:schemeClr val="bg1"/>
                </a:solidFill>
                <a:effectLst/>
              </a:rPr>
              <a:t>x := ‘</a:t>
            </a:r>
            <a:r>
              <a:rPr lang="en-US" altLang="zh-TW" kern="0" dirty="0" err="1">
                <a:solidFill>
                  <a:schemeClr val="bg1"/>
                </a:solidFill>
                <a:effectLst/>
              </a:rPr>
              <a:t>abc</a:t>
            </a:r>
            <a:r>
              <a:rPr lang="en-US" altLang="zh-TW" kern="0" dirty="0">
                <a:solidFill>
                  <a:schemeClr val="bg1"/>
                </a:solidFill>
                <a:effectLst/>
              </a:rPr>
              <a:t>’ 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TW" kern="0" dirty="0">
                <a:solidFill>
                  <a:schemeClr val="bg1"/>
                </a:solidFill>
                <a:effectLst/>
              </a:rPr>
              <a:t>x := 1 + x; </a:t>
            </a: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CCA598E9-D47A-4DF0-8B36-5740D17C4C61}"/>
              </a:ext>
            </a:extLst>
          </p:cNvPr>
          <p:cNvGrpSpPr/>
          <p:nvPr/>
        </p:nvGrpSpPr>
        <p:grpSpPr>
          <a:xfrm>
            <a:off x="3880246" y="1219200"/>
            <a:ext cx="4968428" cy="4781654"/>
            <a:chOff x="3970021" y="1640058"/>
            <a:chExt cx="4968428" cy="4781654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6A10532-33A6-452F-9EF2-D2F751F311D2}"/>
                </a:ext>
              </a:extLst>
            </p:cNvPr>
            <p:cNvSpPr/>
            <p:nvPr/>
          </p:nvSpPr>
          <p:spPr bwMode="auto">
            <a:xfrm>
              <a:off x="5791200" y="1640058"/>
              <a:ext cx="12192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F2DD08C-7938-457C-9091-DF61F4E48A2A}"/>
                </a:ext>
              </a:extLst>
            </p:cNvPr>
            <p:cNvSpPr/>
            <p:nvPr/>
          </p:nvSpPr>
          <p:spPr bwMode="auto">
            <a:xfrm>
              <a:off x="6934200" y="2312990"/>
              <a:ext cx="10668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1220077-4E45-46C8-8C8C-0A4835733999}"/>
                </a:ext>
              </a:extLst>
            </p:cNvPr>
            <p:cNvSpPr/>
            <p:nvPr/>
          </p:nvSpPr>
          <p:spPr bwMode="auto">
            <a:xfrm>
              <a:off x="7848600" y="2946594"/>
              <a:ext cx="1066800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1F265BA-3AF9-4952-860E-1FB239F55153}"/>
                </a:ext>
              </a:extLst>
            </p:cNvPr>
            <p:cNvSpPr/>
            <p:nvPr/>
          </p:nvSpPr>
          <p:spPr bwMode="auto">
            <a:xfrm>
              <a:off x="5154637" y="2369864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2C86A4A-85B3-4D77-AE3E-3A0ADC8ECBBD}"/>
                </a:ext>
              </a:extLst>
            </p:cNvPr>
            <p:cNvSpPr/>
            <p:nvPr/>
          </p:nvSpPr>
          <p:spPr bwMode="auto">
            <a:xfrm>
              <a:off x="4156124" y="3328987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1B1208D-8353-42E7-88F0-7B2F43D3F8BC}"/>
                </a:ext>
              </a:extLst>
            </p:cNvPr>
            <p:cNvSpPr/>
            <p:nvPr/>
          </p:nvSpPr>
          <p:spPr bwMode="auto">
            <a:xfrm>
              <a:off x="4906987" y="3141733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:=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A7B79BE-135A-45AF-8C4C-1FFCD5976F16}"/>
                </a:ext>
              </a:extLst>
            </p:cNvPr>
            <p:cNvSpPr/>
            <p:nvPr/>
          </p:nvSpPr>
          <p:spPr bwMode="auto">
            <a:xfrm>
              <a:off x="5132365" y="3876151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7D307EBE-AFAF-493E-A7D6-3740C0568B05}"/>
                </a:ext>
              </a:extLst>
            </p:cNvPr>
            <p:cNvSpPr/>
            <p:nvPr/>
          </p:nvSpPr>
          <p:spPr bwMode="auto">
            <a:xfrm>
              <a:off x="5866779" y="3085466"/>
              <a:ext cx="375433" cy="45060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283EFD5-F8B5-41EB-97A2-19F30D2AB066}"/>
                </a:ext>
              </a:extLst>
            </p:cNvPr>
            <p:cNvSpPr/>
            <p:nvPr/>
          </p:nvSpPr>
          <p:spPr bwMode="auto">
            <a:xfrm>
              <a:off x="3970021" y="4194106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1C8397A-4D79-4A92-B3CF-7F2E476A3C09}"/>
                </a:ext>
              </a:extLst>
            </p:cNvPr>
            <p:cNvSpPr/>
            <p:nvPr/>
          </p:nvSpPr>
          <p:spPr bwMode="auto">
            <a:xfrm>
              <a:off x="5020261" y="4650679"/>
              <a:ext cx="941363" cy="48419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‘</a:t>
              </a:r>
              <a:r>
                <a:rPr lang="en-US" altLang="zh-TW" dirty="0" err="1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abc</a:t>
              </a:r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’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6BED6D6B-1EB4-42F1-A5FB-7AF21703CFD8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 bwMode="auto">
            <a:xfrm flipH="1">
              <a:off x="5625319" y="2053340"/>
              <a:ext cx="344429" cy="31652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BA30B23-FFAE-4A96-A63E-551FA2A9ED75}"/>
                </a:ext>
              </a:extLst>
            </p:cNvPr>
            <p:cNvCxnSpPr>
              <a:cxnSpLocks/>
              <a:stCxn id="7" idx="5"/>
              <a:endCxn id="8" idx="1"/>
            </p:cNvCxnSpPr>
            <p:nvPr/>
          </p:nvCxnSpPr>
          <p:spPr bwMode="auto">
            <a:xfrm>
              <a:off x="6831852" y="2053340"/>
              <a:ext cx="258577" cy="33055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FE793F37-E5F9-4473-908C-2D0F871E6627}"/>
                </a:ext>
              </a:extLst>
            </p:cNvPr>
            <p:cNvCxnSpPr>
              <a:cxnSpLocks/>
              <a:stCxn id="10" idx="2"/>
              <a:endCxn id="12" idx="7"/>
            </p:cNvCxnSpPr>
            <p:nvPr/>
          </p:nvCxnSpPr>
          <p:spPr bwMode="auto">
            <a:xfrm flipH="1">
              <a:off x="4666944" y="2611959"/>
              <a:ext cx="487693" cy="7879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8F39EB62-1BA0-40EC-839C-1837E3FC67DB}"/>
                </a:ext>
              </a:extLst>
            </p:cNvPr>
            <p:cNvCxnSpPr>
              <a:cxnSpLocks/>
              <a:stCxn id="10" idx="3"/>
              <a:endCxn id="13" idx="0"/>
            </p:cNvCxnSpPr>
            <p:nvPr/>
          </p:nvCxnSpPr>
          <p:spPr bwMode="auto">
            <a:xfrm flipH="1">
              <a:off x="5206219" y="2783146"/>
              <a:ext cx="86277" cy="358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575B0E1-73FF-4F2C-9066-9B627E2CB628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 bwMode="auto">
            <a:xfrm flipH="1">
              <a:off x="5603047" y="2854054"/>
              <a:ext cx="22272" cy="10220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AB95A7D-A06D-45DC-9EFE-D3F2014C1BEF}"/>
                </a:ext>
              </a:extLst>
            </p:cNvPr>
            <p:cNvCxnSpPr>
              <a:cxnSpLocks/>
              <a:stCxn id="10" idx="5"/>
              <a:endCxn id="15" idx="0"/>
            </p:cNvCxnSpPr>
            <p:nvPr/>
          </p:nvCxnSpPr>
          <p:spPr bwMode="auto">
            <a:xfrm>
              <a:off x="5958141" y="2783146"/>
              <a:ext cx="96355" cy="30232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015D8DDF-D92E-4ED9-B932-55826C16013A}"/>
                </a:ext>
              </a:extLst>
            </p:cNvPr>
            <p:cNvCxnSpPr>
              <a:cxnSpLocks/>
              <a:stCxn id="8" idx="4"/>
              <a:endCxn id="61" idx="0"/>
            </p:cNvCxnSpPr>
            <p:nvPr/>
          </p:nvCxnSpPr>
          <p:spPr bwMode="auto">
            <a:xfrm>
              <a:off x="7467600" y="2797180"/>
              <a:ext cx="16563" cy="5469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DAEC2563-10DE-4F61-961E-D7E55C7C2C2B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 bwMode="auto">
            <a:xfrm>
              <a:off x="7844771" y="2726272"/>
              <a:ext cx="160058" cy="291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051A79A-E910-4714-A289-22E2B441EE23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 bwMode="auto">
            <a:xfrm flipH="1">
              <a:off x="5490943" y="4360341"/>
              <a:ext cx="112104" cy="2903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7AC6981-B944-40EF-8834-8FC5FB20D05C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 bwMode="auto">
            <a:xfrm flipH="1">
              <a:off x="4156711" y="3813177"/>
              <a:ext cx="298645" cy="3809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9161675D-A2A4-449B-AF6F-2488400F101D}"/>
                </a:ext>
              </a:extLst>
            </p:cNvPr>
            <p:cNvCxnSpPr>
              <a:cxnSpLocks/>
              <a:stCxn id="9" idx="4"/>
              <a:endCxn id="59" idx="1"/>
            </p:cNvCxnSpPr>
            <p:nvPr/>
          </p:nvCxnSpPr>
          <p:spPr bwMode="auto">
            <a:xfrm>
              <a:off x="8382000" y="3430784"/>
              <a:ext cx="173440" cy="4016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A0C023E7-D791-4C8B-9A22-6F2BFD3402E7}"/>
                </a:ext>
              </a:extLst>
            </p:cNvPr>
            <p:cNvCxnSpPr>
              <a:cxnSpLocks/>
              <a:stCxn id="67" idx="4"/>
              <a:endCxn id="93" idx="0"/>
            </p:cNvCxnSpPr>
            <p:nvPr/>
          </p:nvCxnSpPr>
          <p:spPr bwMode="auto">
            <a:xfrm flipH="1">
              <a:off x="6902238" y="5751016"/>
              <a:ext cx="91368" cy="2379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B4F1BCD-259A-4F94-8694-ABE409C60038}"/>
                </a:ext>
              </a:extLst>
            </p:cNvPr>
            <p:cNvCxnSpPr>
              <a:cxnSpLocks/>
              <a:stCxn id="64" idx="4"/>
              <a:endCxn id="87" idx="0"/>
            </p:cNvCxnSpPr>
            <p:nvPr/>
          </p:nvCxnSpPr>
          <p:spPr bwMode="auto">
            <a:xfrm flipH="1">
              <a:off x="7721863" y="5111388"/>
              <a:ext cx="1" cy="2152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067FA161-956B-4F39-8821-DA7C3AD032A1}"/>
                </a:ext>
              </a:extLst>
            </p:cNvPr>
            <p:cNvCxnSpPr>
              <a:cxnSpLocks/>
              <a:stCxn id="64" idx="5"/>
              <a:endCxn id="86" idx="0"/>
            </p:cNvCxnSpPr>
            <p:nvPr/>
          </p:nvCxnSpPr>
          <p:spPr bwMode="auto">
            <a:xfrm>
              <a:off x="8054686" y="5040480"/>
              <a:ext cx="413081" cy="2051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B55ECD0C-A40C-4688-AE92-F1B9EA07DBB2}"/>
                </a:ext>
              </a:extLst>
            </p:cNvPr>
            <p:cNvSpPr/>
            <p:nvPr/>
          </p:nvSpPr>
          <p:spPr bwMode="auto">
            <a:xfrm>
              <a:off x="8500760" y="3761546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Symbol" panose="05050102010706020507" pitchFamily="18" charset="2"/>
                </a:rPr>
                <a:t>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2CE9EB24-AC99-4C44-AB49-A8601E4F3EE8}"/>
                </a:ext>
              </a:extLst>
            </p:cNvPr>
            <p:cNvSpPr/>
            <p:nvPr/>
          </p:nvSpPr>
          <p:spPr bwMode="auto">
            <a:xfrm>
              <a:off x="7013481" y="3344142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stmt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B3850EB5-1B18-4610-86C4-6F44B2988001}"/>
                </a:ext>
              </a:extLst>
            </p:cNvPr>
            <p:cNvSpPr/>
            <p:nvPr/>
          </p:nvSpPr>
          <p:spPr bwMode="auto">
            <a:xfrm>
              <a:off x="6213381" y="3761546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85CCFC4E-BEE8-4CFD-9798-524F7D721AF4}"/>
                </a:ext>
              </a:extLst>
            </p:cNvPr>
            <p:cNvSpPr/>
            <p:nvPr/>
          </p:nvSpPr>
          <p:spPr bwMode="auto">
            <a:xfrm>
              <a:off x="6765831" y="4116011"/>
              <a:ext cx="5984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:=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5ECDD9BF-5D3E-4416-A1DD-552E6B528201}"/>
                </a:ext>
              </a:extLst>
            </p:cNvPr>
            <p:cNvSpPr/>
            <p:nvPr/>
          </p:nvSpPr>
          <p:spPr bwMode="auto">
            <a:xfrm>
              <a:off x="7251182" y="4627198"/>
              <a:ext cx="941363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264D1F22-AA01-4314-9574-AD1FD36893A0}"/>
                </a:ext>
              </a:extLst>
            </p:cNvPr>
            <p:cNvSpPr/>
            <p:nvPr/>
          </p:nvSpPr>
          <p:spPr bwMode="auto">
            <a:xfrm>
              <a:off x="8004829" y="4020434"/>
              <a:ext cx="375433" cy="45060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2C0EA589-AA07-464B-9857-35DE89E222FD}"/>
                </a:ext>
              </a:extLst>
            </p:cNvPr>
            <p:cNvSpPr/>
            <p:nvPr/>
          </p:nvSpPr>
          <p:spPr bwMode="auto">
            <a:xfrm>
              <a:off x="6242212" y="4631267"/>
              <a:ext cx="373379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FB33E789-AEC2-48DC-91A3-35F341B5E905}"/>
                </a:ext>
              </a:extLst>
            </p:cNvPr>
            <p:cNvSpPr/>
            <p:nvPr/>
          </p:nvSpPr>
          <p:spPr bwMode="auto">
            <a:xfrm>
              <a:off x="6522924" y="5266826"/>
              <a:ext cx="941364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152D930-4A3B-4F0B-89BB-36339D5A70BD}"/>
                </a:ext>
              </a:extLst>
            </p:cNvPr>
            <p:cNvCxnSpPr>
              <a:cxnSpLocks/>
              <a:stCxn id="61" idx="2"/>
              <a:endCxn id="62" idx="7"/>
            </p:cNvCxnSpPr>
            <p:nvPr/>
          </p:nvCxnSpPr>
          <p:spPr bwMode="auto">
            <a:xfrm flipH="1">
              <a:off x="6724201" y="3586237"/>
              <a:ext cx="289280" cy="2462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21A61479-DDAA-477C-91E0-B290B7A10F38}"/>
                </a:ext>
              </a:extLst>
            </p:cNvPr>
            <p:cNvCxnSpPr>
              <a:cxnSpLocks/>
              <a:stCxn id="61" idx="3"/>
              <a:endCxn id="63" idx="0"/>
            </p:cNvCxnSpPr>
            <p:nvPr/>
          </p:nvCxnSpPr>
          <p:spPr bwMode="auto">
            <a:xfrm flipH="1">
              <a:off x="7065063" y="3757424"/>
              <a:ext cx="86277" cy="35858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80FB7AC5-6F48-4C2C-9549-8CA904F58986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 bwMode="auto">
            <a:xfrm>
              <a:off x="7484163" y="3828332"/>
              <a:ext cx="237701" cy="79886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2CA75EE3-535F-48C5-A249-061FC89167D8}"/>
                </a:ext>
              </a:extLst>
            </p:cNvPr>
            <p:cNvCxnSpPr>
              <a:cxnSpLocks/>
              <a:stCxn id="61" idx="5"/>
              <a:endCxn id="65" idx="1"/>
            </p:cNvCxnSpPr>
            <p:nvPr/>
          </p:nvCxnSpPr>
          <p:spPr bwMode="auto">
            <a:xfrm>
              <a:off x="7816985" y="3757424"/>
              <a:ext cx="242825" cy="3289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E8A9DF31-B628-4CF5-AE82-20296F240ED2}"/>
                </a:ext>
              </a:extLst>
            </p:cNvPr>
            <p:cNvCxnSpPr>
              <a:cxnSpLocks/>
              <a:stCxn id="64" idx="3"/>
              <a:endCxn id="67" idx="0"/>
            </p:cNvCxnSpPr>
            <p:nvPr/>
          </p:nvCxnSpPr>
          <p:spPr bwMode="auto">
            <a:xfrm flipH="1">
              <a:off x="6993606" y="5040480"/>
              <a:ext cx="395435" cy="22634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1EFE2BB6-A3FB-4921-99F5-9A6282136931}"/>
                </a:ext>
              </a:extLst>
            </p:cNvPr>
            <p:cNvCxnSpPr>
              <a:cxnSpLocks/>
              <a:stCxn id="62" idx="4"/>
              <a:endCxn id="66" idx="0"/>
            </p:cNvCxnSpPr>
            <p:nvPr/>
          </p:nvCxnSpPr>
          <p:spPr bwMode="auto">
            <a:xfrm flipH="1">
              <a:off x="6428902" y="4245736"/>
              <a:ext cx="83711" cy="3855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橢圓 85">
              <a:extLst>
                <a:ext uri="{FF2B5EF4-FFF2-40B4-BE49-F238E27FC236}">
                  <a16:creationId xmlns:a16="http://schemas.microsoft.com/office/drawing/2014/main" id="{B16C744D-8B83-444C-8E34-2C8A3C628C40}"/>
                </a:ext>
              </a:extLst>
            </p:cNvPr>
            <p:cNvSpPr/>
            <p:nvPr/>
          </p:nvSpPr>
          <p:spPr bwMode="auto">
            <a:xfrm>
              <a:off x="7997085" y="5245605"/>
              <a:ext cx="941364" cy="48419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橢圓 86">
              <a:extLst>
                <a:ext uri="{FF2B5EF4-FFF2-40B4-BE49-F238E27FC236}">
                  <a16:creationId xmlns:a16="http://schemas.microsoft.com/office/drawing/2014/main" id="{9110BC87-4264-4569-BCA0-3DE31BC44BD4}"/>
                </a:ext>
              </a:extLst>
            </p:cNvPr>
            <p:cNvSpPr/>
            <p:nvPr/>
          </p:nvSpPr>
          <p:spPr bwMode="auto">
            <a:xfrm>
              <a:off x="7535173" y="5326605"/>
              <a:ext cx="373379" cy="40975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+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橢圓 91">
              <a:extLst>
                <a:ext uri="{FF2B5EF4-FFF2-40B4-BE49-F238E27FC236}">
                  <a16:creationId xmlns:a16="http://schemas.microsoft.com/office/drawing/2014/main" id="{EB5F6444-5B54-4598-960C-6080A8EFBF3F}"/>
                </a:ext>
              </a:extLst>
            </p:cNvPr>
            <p:cNvSpPr/>
            <p:nvPr/>
          </p:nvSpPr>
          <p:spPr bwMode="auto">
            <a:xfrm>
              <a:off x="8314070" y="5988988"/>
              <a:ext cx="373379" cy="43272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1E2125B0-FD66-4B88-8B5C-EC261792AFE6}"/>
                </a:ext>
              </a:extLst>
            </p:cNvPr>
            <p:cNvSpPr/>
            <p:nvPr/>
          </p:nvSpPr>
          <p:spPr bwMode="auto">
            <a:xfrm>
              <a:off x="6715548" y="5988988"/>
              <a:ext cx="373379" cy="4327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dirty="0">
                  <a:latin typeface="Arial" charset="0"/>
                </a:rPr>
                <a:t>1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4D008BD5-8F33-41CA-9A32-8804B0615CFF}"/>
                </a:ext>
              </a:extLst>
            </p:cNvPr>
            <p:cNvCxnSpPr>
              <a:cxnSpLocks/>
              <a:stCxn id="86" idx="4"/>
              <a:endCxn id="92" idx="0"/>
            </p:cNvCxnSpPr>
            <p:nvPr/>
          </p:nvCxnSpPr>
          <p:spPr bwMode="auto">
            <a:xfrm>
              <a:off x="8467767" y="5729795"/>
              <a:ext cx="32993" cy="25919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0" name="爆炸: 八角 49">
            <a:extLst>
              <a:ext uri="{FF2B5EF4-FFF2-40B4-BE49-F238E27FC236}">
                <a16:creationId xmlns:a16="http://schemas.microsoft.com/office/drawing/2014/main" id="{269BA506-595E-4B79-B93A-14C3F0CF3292}"/>
              </a:ext>
            </a:extLst>
          </p:cNvPr>
          <p:cNvSpPr/>
          <p:nvPr/>
        </p:nvSpPr>
        <p:spPr bwMode="auto">
          <a:xfrm>
            <a:off x="2518228" y="4229821"/>
            <a:ext cx="3582099" cy="2147165"/>
          </a:xfrm>
          <a:prstGeom prst="irregularSeal1">
            <a:avLst/>
          </a:prstGeom>
          <a:solidFill>
            <a:srgbClr val="FF0000"/>
          </a:solidFill>
          <a:ln w="57150" cap="flat" cmpd="sng" algn="ctr">
            <a:solidFill>
              <a:srgbClr val="A7F86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i="1" dirty="0">
                <a:latin typeface="Arial" charset="0"/>
              </a:rPr>
              <a:t>Compilation error!</a:t>
            </a:r>
            <a:endParaRPr kumimoji="0" lang="zh-TW" altLang="en-US" sz="2400" b="0" i="1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2E51F492-BB07-4615-9B65-92934DBBD91C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406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73CB416-F0B1-4B2D-B31B-0E7CF572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 checking </a:t>
            </a:r>
          </a:p>
          <a:p>
            <a:pPr lvl="1"/>
            <a:r>
              <a:rPr lang="en-US" altLang="zh-TW" dirty="0"/>
              <a:t>Data types are used in a manner that is consistent with their definition (</a:t>
            </a:r>
            <a:r>
              <a:rPr lang="en-US" altLang="zh-TW" dirty="0" err="1"/>
              <a:t>i</a:t>
            </a:r>
            <a:r>
              <a:rPr lang="en-US" altLang="zh-TW" dirty="0"/>
              <a:t>. e., only with compatible data types, only with operations that are defined for them, etc.)</a:t>
            </a:r>
          </a:p>
          <a:p>
            <a:r>
              <a:rPr lang="en-US" altLang="zh-TW" dirty="0"/>
              <a:t>Label Checking </a:t>
            </a:r>
          </a:p>
          <a:p>
            <a:pPr lvl="1"/>
            <a:r>
              <a:rPr lang="en-US" altLang="zh-TW" dirty="0"/>
              <a:t>Labels references in a program must exist.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0A1417-199A-49D3-8D51-1A3DDC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br>
              <a:rPr lang="en-US" altLang="zh-TW" dirty="0"/>
            </a:br>
            <a:r>
              <a:rPr lang="en-US" altLang="zh-TW" dirty="0"/>
              <a:t>- tasks 1,2/3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A7D0EF-5577-4572-A111-720467E1D5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Prof. </a:t>
            </a:r>
            <a:r>
              <a:rPr lang="en-US" altLang="zh-TW" dirty="0" err="1"/>
              <a:t>Farn</a:t>
            </a:r>
            <a:r>
              <a:rPr lang="en-US" altLang="zh-TW" dirty="0"/>
              <a:t>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F22680-78B8-46D2-A036-4654979B1628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77053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73CB416-F0B1-4B2D-B31B-0E7CF572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 checking </a:t>
            </a:r>
          </a:p>
          <a:p>
            <a:r>
              <a:rPr lang="en-US" altLang="zh-TW" dirty="0"/>
              <a:t>Label Checking </a:t>
            </a:r>
          </a:p>
          <a:p>
            <a:r>
              <a:rPr lang="en-US" altLang="zh-TW" dirty="0"/>
              <a:t>Flow control checks </a:t>
            </a:r>
          </a:p>
          <a:p>
            <a:pPr lvl="1"/>
            <a:r>
              <a:rPr lang="en-US" altLang="zh-TW" dirty="0"/>
              <a:t>control structures must be used in their proper fashion, e.g. </a:t>
            </a:r>
          </a:p>
          <a:p>
            <a:pPr lvl="2"/>
            <a:r>
              <a:rPr lang="en-US" altLang="zh-TW" dirty="0"/>
              <a:t>no GOTOs into a FORTRAN DO statement, </a:t>
            </a:r>
          </a:p>
          <a:p>
            <a:pPr lvl="2"/>
            <a:r>
              <a:rPr lang="en-US" altLang="zh-TW" dirty="0"/>
              <a:t>no breaks outside a loop or switch statement, etc.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0A1417-199A-49D3-8D51-1A3DDC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br>
              <a:rPr lang="en-US" altLang="zh-TW" dirty="0"/>
            </a:br>
            <a:r>
              <a:rPr lang="en-US" altLang="zh-TW" dirty="0"/>
              <a:t>- tasks 3/3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A7D0EF-5577-4572-A111-720467E1D5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Prof. </a:t>
            </a:r>
            <a:r>
              <a:rPr lang="en-US" altLang="zh-TW" dirty="0" err="1"/>
              <a:t>Farn</a:t>
            </a:r>
            <a:r>
              <a:rPr lang="en-US" altLang="zh-TW" dirty="0"/>
              <a:t>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D4874C-DDDF-446D-ABB1-6BD67C6F05E1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68995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35988A8-DCBA-4162-8AC9-0119069C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 a separate module within a compiler. </a:t>
            </a:r>
          </a:p>
          <a:p>
            <a:r>
              <a:rPr lang="en-US" altLang="zh-TW" dirty="0"/>
              <a:t>Usually a collection of procedures called at appropriate times by the parser as the grammar requires it.</a:t>
            </a:r>
          </a:p>
          <a:p>
            <a:r>
              <a:rPr lang="en-US" altLang="zh-TW" dirty="0"/>
              <a:t>Implementing the semantic actions is conceptually simpler in recursive descent parsing because they are simply added to the recursive procedures.</a:t>
            </a: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1CDDF2-9F2A-464F-A300-4394F686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br>
              <a:rPr lang="en-US" altLang="zh-TW" dirty="0"/>
            </a:br>
            <a:r>
              <a:rPr lang="en-US" altLang="zh-TW" dirty="0"/>
              <a:t>- how is it done?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155878-E825-4C94-80CC-0234FF9227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Prof. Farn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024687-E2B2-4F52-8291-FA942E10004D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2350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17EC2F7-4E09-4FD5-B7FC-B2843D3A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Some sort of representation of the program, either object code or an intermediate representation of the program.</a:t>
            </a:r>
          </a:p>
          <a:p>
            <a:r>
              <a:rPr lang="en-US" altLang="zh-TW" sz="2800" dirty="0"/>
              <a:t>One-pass compilers will generate object code without using an intermediate representation.</a:t>
            </a:r>
          </a:p>
          <a:p>
            <a:pPr lvl="1"/>
            <a:r>
              <a:rPr lang="en-US" altLang="zh-TW" sz="2400" dirty="0"/>
              <a:t>Syntax-directed translation</a:t>
            </a:r>
          </a:p>
          <a:p>
            <a:r>
              <a:rPr lang="en-US" altLang="zh-TW" sz="2800" dirty="0"/>
              <a:t>Other compilers will produce an intermediate representation during semantic analysis; </a:t>
            </a:r>
          </a:p>
          <a:p>
            <a:pPr lvl="1"/>
            <a:r>
              <a:rPr lang="en-US" altLang="zh-TW" sz="2400" dirty="0"/>
              <a:t>most often it will be an abstract syntax tree or quadruples.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B73B16-CC39-48EA-A460-AA2FE5FE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Semantic Analysis</a:t>
            </a:r>
            <a:br>
              <a:rPr lang="en-US" altLang="zh-TW" dirty="0"/>
            </a:br>
            <a:r>
              <a:rPr lang="en-US" altLang="zh-TW" sz="3600" dirty="0"/>
              <a:t>- what does it produce?</a:t>
            </a:r>
            <a:endParaRPr lang="zh-TW" altLang="en-US" sz="36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DA6158-2E7B-4F08-9064-CFD9301B84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Prof. </a:t>
            </a:r>
            <a:r>
              <a:rPr lang="en-US" altLang="zh-TW" dirty="0" err="1"/>
              <a:t>Farn</a:t>
            </a:r>
            <a:r>
              <a:rPr lang="en-US" altLang="zh-TW" dirty="0"/>
              <a:t> Wang, 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B35327-2B3A-4EBD-BD86-ABE5FB4DB145}"/>
              </a:ext>
            </a:extLst>
          </p:cNvPr>
          <p:cNvSpPr txBox="1">
            <a:spLocks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AD94C66-ECFA-4D2B-AB60-6ADF7A1749F0}" type="slidenum">
              <a:rPr lang="en-US" altLang="zh-TW" sz="1800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579748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Note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10263</TotalTime>
  <Words>2547</Words>
  <Application>Microsoft Office PowerPoint</Application>
  <PresentationFormat>如螢幕大小 (4:3)</PresentationFormat>
  <Paragraphs>522</Paragraphs>
  <Slides>38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ClassNote</vt:lpstr>
      <vt:lpstr>3_Custom Design</vt:lpstr>
      <vt:lpstr>2_Custom Design</vt:lpstr>
      <vt:lpstr>1_Custom Design</vt:lpstr>
      <vt:lpstr>Custom Design</vt:lpstr>
      <vt:lpstr>Compiler Technology of Programming Languages</vt:lpstr>
      <vt:lpstr>Semantic Analysis</vt:lpstr>
      <vt:lpstr>Semantic Analysis</vt:lpstr>
      <vt:lpstr>Semantic Analysis</vt:lpstr>
      <vt:lpstr>Semantic Analysis</vt:lpstr>
      <vt:lpstr>Semantic Analysis - tasks 1,2/3</vt:lpstr>
      <vt:lpstr>Semantic Analysis - tasks 3/3</vt:lpstr>
      <vt:lpstr>Semantic Analysis - how is it done?</vt:lpstr>
      <vt:lpstr>Semantic Analysis - what does it produce?</vt:lpstr>
      <vt:lpstr>Outline of Chapter 7</vt:lpstr>
      <vt:lpstr>Syntax-Directed Translation</vt:lpstr>
      <vt:lpstr>Semantic Actions</vt:lpstr>
      <vt:lpstr>Semantic Values</vt:lpstr>
      <vt:lpstr>Semantic Values</vt:lpstr>
      <vt:lpstr>Attributes</vt:lpstr>
      <vt:lpstr>Synthesized Attributes</vt:lpstr>
      <vt:lpstr>Inherited Attributes</vt:lpstr>
      <vt:lpstr>Value Stack in YACC/Bison</vt:lpstr>
      <vt:lpstr>Value Stack in YACC</vt:lpstr>
      <vt:lpstr>Semantic Record</vt:lpstr>
      <vt:lpstr>Parser.y layout</vt:lpstr>
      <vt:lpstr>Parser.y layout</vt:lpstr>
      <vt:lpstr>PowerPoint 簡報</vt:lpstr>
      <vt:lpstr>PowerPoint 簡報</vt:lpstr>
      <vt:lpstr>Rule Cloning (section 7.2.2)</vt:lpstr>
      <vt:lpstr>Rule Cloning (cont.)</vt:lpstr>
      <vt:lpstr>Rule Cloning (cont.)</vt:lpstr>
      <vt:lpstr>Forcing Semantic Actions (section 7.2.3)</vt:lpstr>
      <vt:lpstr>Abstract Syntax Trees</vt:lpstr>
      <vt:lpstr>Parse Tree and Syntax Tree </vt:lpstr>
      <vt:lpstr>Concrete Tree and Abstract Tree </vt:lpstr>
      <vt:lpstr>Tree Data Structure</vt:lpstr>
      <vt:lpstr> AST Data Structure</vt:lpstr>
      <vt:lpstr> AST Data Structure</vt:lpstr>
      <vt:lpstr>Parser.y layout</vt:lpstr>
      <vt:lpstr>Infrastructure for creating ASTs</vt:lpstr>
      <vt:lpstr>Construction Example</vt:lpstr>
      <vt:lpstr>AST Structures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</cp:lastModifiedBy>
  <cp:revision>291</cp:revision>
  <dcterms:created xsi:type="dcterms:W3CDTF">2005-12-19T17:13:25Z</dcterms:created>
  <dcterms:modified xsi:type="dcterms:W3CDTF">2022-11-01T04:10:42Z</dcterms:modified>
</cp:coreProperties>
</file>