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7"/>
  </p:notesMasterIdLst>
  <p:handoutMasterIdLst>
    <p:handoutMasterId r:id="rId38"/>
  </p:handoutMasterIdLst>
  <p:sldIdLst>
    <p:sldId id="528" r:id="rId2"/>
    <p:sldId id="529" r:id="rId3"/>
    <p:sldId id="530" r:id="rId4"/>
    <p:sldId id="532" r:id="rId5"/>
    <p:sldId id="546" r:id="rId6"/>
    <p:sldId id="469" r:id="rId7"/>
    <p:sldId id="503" r:id="rId8"/>
    <p:sldId id="605" r:id="rId9"/>
    <p:sldId id="609" r:id="rId10"/>
    <p:sldId id="527" r:id="rId11"/>
    <p:sldId id="470" r:id="rId12"/>
    <p:sldId id="541" r:id="rId13"/>
    <p:sldId id="472" r:id="rId14"/>
    <p:sldId id="547" r:id="rId15"/>
    <p:sldId id="596" r:id="rId16"/>
    <p:sldId id="597" r:id="rId17"/>
    <p:sldId id="598" r:id="rId18"/>
    <p:sldId id="594" r:id="rId19"/>
    <p:sldId id="595" r:id="rId20"/>
    <p:sldId id="556" r:id="rId21"/>
    <p:sldId id="599" r:id="rId22"/>
    <p:sldId id="600" r:id="rId23"/>
    <p:sldId id="601" r:id="rId24"/>
    <p:sldId id="576" r:id="rId25"/>
    <p:sldId id="577" r:id="rId26"/>
    <p:sldId id="500" r:id="rId27"/>
    <p:sldId id="501" r:id="rId28"/>
    <p:sldId id="502" r:id="rId29"/>
    <p:sldId id="602" r:id="rId30"/>
    <p:sldId id="534" r:id="rId31"/>
    <p:sldId id="401" r:id="rId32"/>
    <p:sldId id="614" r:id="rId33"/>
    <p:sldId id="608" r:id="rId34"/>
    <p:sldId id="405" r:id="rId35"/>
    <p:sldId id="49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874B5C1-FE48-4E43-9E8A-003F6A999BDB}">
          <p14:sldIdLst>
            <p14:sldId id="528"/>
            <p14:sldId id="529"/>
            <p14:sldId id="530"/>
          </p14:sldIdLst>
        </p14:section>
        <p14:section name="What is Function?" id="{73995F5A-EFBC-42B4-A2CB-484A5C5C20E5}">
          <p14:sldIdLst>
            <p14:sldId id="532"/>
            <p14:sldId id="546"/>
            <p14:sldId id="469"/>
            <p14:sldId id="503"/>
            <p14:sldId id="605"/>
            <p14:sldId id="609"/>
          </p14:sldIdLst>
        </p14:section>
        <p14:section name="Declaring and Invoking Functions" id="{B44E3505-5FFE-4AB0-83AE-020731C50B1B}">
          <p14:sldIdLst>
            <p14:sldId id="527"/>
            <p14:sldId id="470"/>
            <p14:sldId id="541"/>
            <p14:sldId id="472"/>
            <p14:sldId id="547"/>
          </p14:sldIdLst>
        </p14:section>
        <p14:section name="Return Values" id="{EC7886BD-D790-4158-96CF-E7EBFA3DF473}">
          <p14:sldIdLst>
            <p14:sldId id="596"/>
            <p14:sldId id="597"/>
            <p14:sldId id="598"/>
            <p14:sldId id="594"/>
            <p14:sldId id="595"/>
          </p14:sldIdLst>
        </p14:section>
        <p14:section name="Parameters vs Arguments" id="{6F052048-1F82-43CD-9D40-C80C52AA7DE9}">
          <p14:sldIdLst>
            <p14:sldId id="556"/>
            <p14:sldId id="599"/>
            <p14:sldId id="600"/>
            <p14:sldId id="601"/>
            <p14:sldId id="576"/>
            <p14:sldId id="577"/>
          </p14:sldIdLst>
        </p14:section>
        <p14:section name="Lambda Functions" id="{0DDA9824-E9E9-4A9C-8CC4-282761E7460B}">
          <p14:sldIdLst>
            <p14:sldId id="500"/>
            <p14:sldId id="501"/>
            <p14:sldId id="502"/>
            <p14:sldId id="602"/>
          </p14:sldIdLst>
        </p14:section>
        <p14:section name="Conclusion" id="{F8861FC1-F363-4EDB-A552-AF1B370C391A}">
          <p14:sldIdLst>
            <p14:sldId id="534"/>
            <p14:sldId id="401"/>
            <p14:sldId id="614"/>
            <p14:sldId id="608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7" autoAdjust="0"/>
    <p:restoredTop sz="95214" autoAdjust="0"/>
  </p:normalViewPr>
  <p:slideViewPr>
    <p:cSldViewPr showGuides="1">
      <p:cViewPr varScale="1">
        <p:scale>
          <a:sx n="58" d="100"/>
          <a:sy n="58" d="100"/>
        </p:scale>
        <p:origin x="77" y="109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11.5.2022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90730D2-2927-4E73-8C32-7990EF2217D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20314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4F65A5-9F4A-4F1C-9526-4D81D3A3516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25522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DE574C8-9CAB-4C6C-85CD-7614C008069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06706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80A668C-8BCF-4C1C-8629-D913E873627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20418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754D3A5-364D-4F05-94B1-B178CA43A28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96916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B9D1FA6-809C-4639-BF4C-BAB12678805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97588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731D6B5-CCEE-4C4E-AA5A-A0698EBFCD8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93921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2BDED-90FC-4B07-A4AE-5C0AABA2B497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E8F88D5-2437-4EF8-8815-3766A553286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46525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Image!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4623FCE-E9B7-4B01-BDCF-B99211DEA58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84373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FCD1FBC-4DA9-4B56-9663-321E7516D5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7906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FCC795F-1075-42CF-9A31-29E8604DD50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96548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softuni.bg" TargetMode="External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86A4C388-4F9E-4438-B826-4C6009CC84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CD1442F7-B657-49A0-A6F4-77FA8C1C12B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31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AAE9C2A8-AD9E-4774-80B7-74E1E819145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E4C33534-D328-4E93-8D92-425FAF6F0A3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29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D815061B-2662-45D5-9876-BC8A4486311B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5F9D03F2-AD46-4226-A02F-39D78A1CCCB4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b="1" i="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1374DDCB-C493-4DC9-8F8C-C5E8288F1C82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7FF5C611-30BD-41D0-9453-0290B98B0E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C6475B6E-7DB4-4746-8703-C02D7303A41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315E93C8-88C6-4EC0-BE76-A1D743B8326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0D0C53E9-E290-439B-8161-F68E2D70C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235770FD-F5FD-444C-8541-A7F626795EF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65E7E9D8-E602-4BB2-8AED-BE250AD6FC8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C2B43B68-D407-42B0-A308-E701B3BBE77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20D14C4D-84ED-42D1-A435-27B3862F22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AF999959-8248-4EC8-B221-AD1EB49E60D5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DC56C73C-6C7E-4142-98FD-93D85F023346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25CF089D-FF2C-476E-BEA1-66C0FD8AEAD0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187C205D-5D85-458C-84D6-AF0C0A257702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18669438-2691-44F7-A6FB-E5942093F62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8B81C359-A7AE-4CED-9258-101FF150E33C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5C15F68C-C26A-4DC5-B09E-C719D0154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8962D870-C74A-4830-99CB-C284F5CC52D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3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C54C395C-CD2A-444B-A0BF-B6C32813F4B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FE3AAED5-700E-49F4-9E84-BE191340645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5AE49D3C-5799-4E99-B1D3-DCE077DA677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EAAB1772-9383-4DCF-B3DF-B01F4B397297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F89D82EB-DB2B-49E1-BF39-2F292B4CD794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47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474272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A1CDBB74-DA2B-41EB-B138-2AF14CAC4A9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8943CF70-5D92-4BB4-BBCF-9BC6F8F7B8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63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4BA2233D-30BC-4FBB-A0E6-872A1D4376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26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B76BDAE7-DBDC-4391-BC7B-1B24F35896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2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D42D447D-2FCF-4486-8FC1-D29909629E03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52F1C9AC-1D78-4CA3-9FA3-32C56AA43F0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6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82AD85DC-714C-45FB-9D95-72C7CC43E533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044906A1-F458-4E6C-9578-CECB510BA7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91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3CF01007-684E-4693-B267-BA64D6C4CC20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D8699D8E-430F-408F-80A8-F56F5817BF5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24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3B7438AA-B391-4224-A3A4-30916358D147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19435872-EE0D-48BA-B3DC-E19DE1F91DE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10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6353ED89-B5FE-4229-A3E9-120F8BDA08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327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29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24.png"/><Relationship Id="rId21" Type="http://schemas.openxmlformats.org/officeDocument/2006/relationships/image" Target="../media/image33.png"/><Relationship Id="rId7" Type="http://schemas.openxmlformats.org/officeDocument/2006/relationships/image" Target="../media/image26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1.png"/><Relationship Id="rId25" Type="http://schemas.openxmlformats.org/officeDocument/2006/relationships/image" Target="../media/image35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28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25.png"/><Relationship Id="rId15" Type="http://schemas.openxmlformats.org/officeDocument/2006/relationships/image" Target="../media/image30.jpeg"/><Relationship Id="rId23" Type="http://schemas.openxmlformats.org/officeDocument/2006/relationships/image" Target="../media/image34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2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27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9A74E09C-C25B-4E64-9420-7F20E244CA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Defining and Using Functions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8900" dirty="0"/>
              <a:t>Functions</a:t>
            </a:r>
            <a:r>
              <a:rPr lang="en-US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D1B986-1518-4A1E-951C-9C4A1CA0216D}"/>
              </a:ext>
            </a:extLst>
          </p:cNvPr>
          <p:cNvSpPr/>
          <p:nvPr/>
        </p:nvSpPr>
        <p:spPr>
          <a:xfrm>
            <a:off x="111000" y="3174260"/>
            <a:ext cx="3101254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/>
                <a:latin typeface="Comic Sans MS" panose="030F0702030302020204" pitchFamily="66" charset="0"/>
              </a:rPr>
              <a:t>f(x)</a:t>
            </a:r>
          </a:p>
        </p:txBody>
      </p:sp>
    </p:spTree>
    <p:extLst>
      <p:ext uri="{BB962C8B-B14F-4D97-AF65-F5344CB8AC3E}">
        <p14:creationId xmlns:p14="http://schemas.microsoft.com/office/powerpoint/2010/main" val="416212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8FD556A-3DD1-4FE8-BDE5-FA57DB82E34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Declaring and Invoking Functions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DD89D94-F0F2-4B5D-A2DF-8484AF9982CC}"/>
              </a:ext>
            </a:extLst>
          </p:cNvPr>
          <p:cNvSpPr txBox="1">
            <a:spLocks/>
          </p:cNvSpPr>
          <p:nvPr/>
        </p:nvSpPr>
        <p:spPr>
          <a:xfrm>
            <a:off x="4556413" y="1558504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0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{…}</a:t>
            </a:r>
          </a:p>
        </p:txBody>
      </p:sp>
    </p:spTree>
    <p:extLst>
      <p:ext uri="{BB962C8B-B14F-4D97-AF65-F5344CB8AC3E}">
        <p14:creationId xmlns:p14="http://schemas.microsoft.com/office/powerpoint/2010/main" val="359007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960150" y="3746732"/>
            <a:ext cx="10033549" cy="2760267"/>
          </a:xfrm>
          <a:noFill/>
        </p:spPr>
        <p:txBody>
          <a:bodyPr>
            <a:normAutofit/>
          </a:bodyPr>
          <a:lstStyle/>
          <a:p>
            <a:r>
              <a:rPr lang="en-US" sz="3200" dirty="0"/>
              <a:t>Using the </a:t>
            </a:r>
            <a:r>
              <a:rPr lang="en-US" sz="3200" b="1" dirty="0">
                <a:solidFill>
                  <a:schemeClr val="bg1"/>
                </a:solidFill>
              </a:rPr>
              <a:t>def </a:t>
            </a:r>
            <a:r>
              <a:rPr lang="en-US" sz="3200" dirty="0"/>
              <a:t>statement is the most common way to define</a:t>
            </a:r>
            <a:r>
              <a:rPr lang="bg-BG" sz="3200" dirty="0"/>
              <a:t> </a:t>
            </a:r>
            <a:r>
              <a:rPr lang="en-US" sz="3200" dirty="0"/>
              <a:t>a function in python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200" dirty="0"/>
              <a:t>Functions can have </a:t>
            </a:r>
            <a:r>
              <a:rPr lang="en-US" sz="3200" b="1" dirty="0">
                <a:solidFill>
                  <a:schemeClr val="bg1"/>
                </a:solidFill>
              </a:rPr>
              <a:t>several parameters</a:t>
            </a:r>
          </a:p>
          <a:p>
            <a:r>
              <a:rPr lang="en-US" sz="3200" dirty="0"/>
              <a:t>It is possible for function to </a:t>
            </a: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dirty="0"/>
              <a:t> return a value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Function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3352800" y="2133601"/>
            <a:ext cx="5649324" cy="1166061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def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print_text</a:t>
            </a:r>
            <a:r>
              <a:rPr lang="en-GB" sz="2800" b="1" noProof="1">
                <a:latin typeface="Consolas" pitchFamily="49" charset="0"/>
              </a:rPr>
              <a:t>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text</a:t>
            </a:r>
            <a:r>
              <a:rPr lang="en-GB" sz="2800" b="1" noProof="1">
                <a:latin typeface="Consolas" pitchFamily="49" charset="0"/>
              </a:rPr>
              <a:t>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  print(text)</a:t>
            </a: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4034138" y="1371600"/>
            <a:ext cx="2683957" cy="579040"/>
          </a:xfrm>
          <a:prstGeom prst="wedgeRoundRectCallout">
            <a:avLst>
              <a:gd name="adj1" fmla="val -11936"/>
              <a:gd name="adj2" fmla="val 97876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7086601" y="1371601"/>
            <a:ext cx="2141887" cy="592825"/>
          </a:xfrm>
          <a:prstGeom prst="wedgeRoundRectCallout">
            <a:avLst>
              <a:gd name="adj1" fmla="val -43952"/>
              <a:gd name="adj2" fmla="val 86779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8768264" y="2224776"/>
            <a:ext cx="1620387" cy="983709"/>
          </a:xfrm>
          <a:prstGeom prst="wedgeRoundRectCallout">
            <a:avLst>
              <a:gd name="adj1" fmla="val -84867"/>
              <a:gd name="adj2" fmla="val 21936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Body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DE8432F-937F-49B2-A4E7-EC642030F40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742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6AC50AC8-FCC0-4810-9DEB-427577B52B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+mj-lt"/>
              </a:rPr>
              <a:t>Functions are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first</a:t>
            </a:r>
            <a:r>
              <a:rPr lang="en-US" dirty="0">
                <a:latin typeface="+mj-lt"/>
              </a:rPr>
              <a:t> declared, then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invoked</a:t>
            </a:r>
            <a:r>
              <a:rPr lang="en-US" dirty="0">
                <a:latin typeface="+mj-lt"/>
              </a:rPr>
              <a:t> (many times)</a:t>
            </a:r>
          </a:p>
          <a:p>
            <a:pPr marL="442912" lvl="1" indent="0">
              <a:lnSpc>
                <a:spcPct val="100000"/>
              </a:lnSpc>
              <a:buNone/>
            </a:pPr>
            <a:endParaRPr lang="en-US" dirty="0">
              <a:latin typeface="+mj-lt"/>
            </a:endParaRPr>
          </a:p>
          <a:p>
            <a:pPr marL="442912" lvl="1" indent="0">
              <a:lnSpc>
                <a:spcPct val="100000"/>
              </a:lnSpc>
              <a:buNone/>
            </a:pPr>
            <a:endParaRPr lang="en-US" dirty="0">
              <a:latin typeface="+mj-lt"/>
            </a:endParaRPr>
          </a:p>
          <a:p>
            <a:pPr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</a:pPr>
            <a:r>
              <a:rPr lang="en-US" dirty="0">
                <a:latin typeface="+mj-lt"/>
              </a:rPr>
              <a:t>Functions can be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invoked </a:t>
            </a:r>
            <a:r>
              <a:rPr lang="en-US" dirty="0">
                <a:latin typeface="+mj-lt"/>
              </a:rPr>
              <a:t>(called) by their 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Function (1)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001" y="1901512"/>
            <a:ext cx="5579999" cy="103084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def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print_header()</a:t>
            </a:r>
            <a:r>
              <a:rPr lang="en-US" sz="2800" b="1" noProof="1">
                <a:latin typeface="Consolas" pitchFamily="49" charset="0"/>
              </a:rPr>
              <a:t>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print("This is header")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96001" y="4059000"/>
            <a:ext cx="5579999" cy="63000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print_header()</a:t>
            </a:r>
            <a:endParaRPr lang="en-US" sz="28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6456000" y="1930586"/>
            <a:ext cx="2355602" cy="1055608"/>
          </a:xfrm>
          <a:prstGeom prst="wedgeRoundRectCallout">
            <a:avLst>
              <a:gd name="adj1" fmla="val -65885"/>
              <a:gd name="adj2" fmla="val -97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Declaration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6491535" y="4568772"/>
            <a:ext cx="2355602" cy="1055608"/>
          </a:xfrm>
          <a:prstGeom prst="wedgeRoundRectCallout">
            <a:avLst>
              <a:gd name="adj1" fmla="val -64267"/>
              <a:gd name="adj2" fmla="val -490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Invocation</a:t>
            </a:r>
          </a:p>
        </p:txBody>
      </p:sp>
    </p:spTree>
    <p:extLst>
      <p:ext uri="{BB962C8B-B14F-4D97-AF65-F5344CB8AC3E}">
        <p14:creationId xmlns:p14="http://schemas.microsoft.com/office/powerpoint/2010/main" val="2846646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4D0943DD-63E8-49BF-9CDF-77F72753C8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function can be invoked from:</a:t>
            </a:r>
          </a:p>
          <a:p>
            <a:pPr lvl="1"/>
            <a:r>
              <a:rPr lang="en-US" dirty="0"/>
              <a:t>Other functions</a:t>
            </a:r>
          </a:p>
          <a:p>
            <a:pPr marL="442912" lvl="1" indent="0">
              <a:buNone/>
            </a:pPr>
            <a:endParaRPr lang="en-US" dirty="0"/>
          </a:p>
          <a:p>
            <a:pPr marL="442912" lvl="1" indent="0">
              <a:buNone/>
            </a:pPr>
            <a:endParaRPr lang="en-US" dirty="0"/>
          </a:p>
          <a:p>
            <a:pPr marL="442912" lvl="1" indent="0">
              <a:buNone/>
            </a:pPr>
            <a:endParaRPr lang="en-US" dirty="0"/>
          </a:p>
          <a:p>
            <a:pPr lvl="1"/>
            <a:r>
              <a:rPr lang="en-US" dirty="0"/>
              <a:t>Itself (recursion)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Function (2)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146000" y="2614401"/>
            <a:ext cx="4868124" cy="15326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def print_header():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print_header_top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</a:rPr>
              <a:t>()</a:t>
            </a:r>
            <a:endParaRPr lang="en-US" sz="26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print_header_bottom()</a:t>
            </a:r>
            <a:endParaRPr lang="en-US" sz="26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latin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46000" y="5274000"/>
            <a:ext cx="4868124" cy="95294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def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crash():</a:t>
            </a:r>
            <a:endParaRPr lang="en-US" sz="2600" b="1" noProof="1">
              <a:solidFill>
                <a:srgbClr val="234465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crash()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96A38DFF-2E12-4062-9B7C-38E7DF4348DD}"/>
              </a:ext>
            </a:extLst>
          </p:cNvPr>
          <p:cNvSpPr/>
          <p:nvPr/>
        </p:nvSpPr>
        <p:spPr bwMode="auto">
          <a:xfrm>
            <a:off x="6504291" y="2906692"/>
            <a:ext cx="3124200" cy="948091"/>
          </a:xfrm>
          <a:prstGeom prst="wedgeRoundRectCallout">
            <a:avLst>
              <a:gd name="adj1" fmla="val -59543"/>
              <a:gd name="adj2" fmla="val 114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invoking functions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16580007-0FF0-4E53-8850-788AF2AD8407}"/>
              </a:ext>
            </a:extLst>
          </p:cNvPr>
          <p:cNvSpPr/>
          <p:nvPr/>
        </p:nvSpPr>
        <p:spPr bwMode="auto">
          <a:xfrm>
            <a:off x="6504291" y="5007224"/>
            <a:ext cx="3124200" cy="948091"/>
          </a:xfrm>
          <a:prstGeom prst="wedgeRoundRectCallout">
            <a:avLst>
              <a:gd name="adj1" fmla="val -59543"/>
              <a:gd name="adj2" fmla="val 114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invoking itself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979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8" grpId="0" animBg="1"/>
      <p:bldP spid="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377FC916-C540-49A3-A60E-97BA2DDF49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8E991D-18CE-4FB3-B2CF-A8EF92FFE3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Executes the code after</a:t>
            </a:r>
          </a:p>
          <a:p>
            <a:r>
              <a:rPr lang="en-GB" dirty="0"/>
              <a:t>Does not return result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B9A6F6-E63D-4E25-AC07-234EFB58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Without Parameters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569" y="2655763"/>
            <a:ext cx="5791200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def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multiply_numbers():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  result = 5 * 5</a:t>
            </a:r>
            <a:endParaRPr lang="en-US" sz="2800" b="1" noProof="1">
              <a:solidFill>
                <a:schemeClr val="bg1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print(result)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multiply_numbers() </a:t>
            </a:r>
            <a:r>
              <a:rPr lang="bg-BG" sz="2800" b="1" noProof="1">
                <a:latin typeface="Consolas" pitchFamily="49" charset="0"/>
              </a:rPr>
              <a:t>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#25</a:t>
            </a: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13B06CBF-A369-4879-8E3F-6BDC15891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4098" y="2907354"/>
            <a:ext cx="2551902" cy="1736646"/>
          </a:xfrm>
          <a:prstGeom prst="wedgeRoundRectCallout">
            <a:avLst>
              <a:gd name="adj1" fmla="val -79535"/>
              <a:gd name="adj2" fmla="val 31364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Prints result on the console</a:t>
            </a:r>
            <a:endParaRPr lang="bg-BG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9889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6628ED6C-9B0F-42C0-B678-ED865721161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The Return Keyword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2ECDC7-2A32-49A4-BE45-7577D0E1220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Return Values</a:t>
            </a:r>
          </a:p>
        </p:txBody>
      </p:sp>
      <p:sp>
        <p:nvSpPr>
          <p:cNvPr id="8" name="Rectangle 7"/>
          <p:cNvSpPr/>
          <p:nvPr/>
        </p:nvSpPr>
        <p:spPr>
          <a:xfrm>
            <a:off x="4495800" y="1754038"/>
            <a:ext cx="337906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347048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D7CBC94F-D8EE-4DF2-9C4E-400A0A9C60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Functions can return a value that you can use directly: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 save the value for later use: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Keyword </a:t>
            </a:r>
            <a:r>
              <a:rPr lang="bg-BG" dirty="0"/>
              <a:t>(1)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1000" y="1945800"/>
            <a:ext cx="9523714" cy="182880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def</a:t>
            </a:r>
            <a:r>
              <a:rPr lang="en-US" sz="2600" b="1" noProof="1">
                <a:latin typeface="Consolas" pitchFamily="49" charset="0"/>
              </a:rPr>
              <a:t> give_me_five():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return</a:t>
            </a:r>
            <a:r>
              <a:rPr lang="en-US" sz="2600" b="1" noProof="1">
                <a:latin typeface="Consolas" pitchFamily="49" charset="0"/>
              </a:rPr>
              <a:t> 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print(give_me_five()) 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# Print the returned value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#Out: 5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51000" y="4689000"/>
            <a:ext cx="9523714" cy="160020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num = give_me_five()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print(num)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#Print the saved returned value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#Out: 5</a:t>
            </a:r>
          </a:p>
        </p:txBody>
      </p:sp>
    </p:spTree>
    <p:extLst>
      <p:ext uri="{BB962C8B-B14F-4D97-AF65-F5344CB8AC3E}">
        <p14:creationId xmlns:p14="http://schemas.microsoft.com/office/powerpoint/2010/main" val="321200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4353BB65-601B-47E3-B503-F66A189EC5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If </a:t>
            </a:r>
            <a:r>
              <a:rPr lang="en-US" b="1" dirty="0">
                <a:solidFill>
                  <a:schemeClr val="bg1"/>
                </a:solidFill>
              </a:rPr>
              <a:t>return</a:t>
            </a:r>
            <a:r>
              <a:rPr lang="en-US" dirty="0"/>
              <a:t> is encountered in the function the function will be </a:t>
            </a:r>
            <a:br>
              <a:rPr lang="en-US" dirty="0"/>
            </a:br>
            <a:r>
              <a:rPr lang="en-US" dirty="0"/>
              <a:t>exited immediately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Keyword</a:t>
            </a:r>
            <a:r>
              <a:rPr lang="bg-BG" dirty="0"/>
              <a:t> (2)</a:t>
            </a:r>
            <a:r>
              <a:rPr lang="en-US" dirty="0"/>
              <a:t>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96000" y="2619000"/>
            <a:ext cx="11057030" cy="220957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def give_me_another_five():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	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return</a:t>
            </a:r>
            <a:r>
              <a:rPr lang="en-US" sz="3200" b="1" noProof="1">
                <a:latin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5</a:t>
            </a:r>
            <a:r>
              <a:rPr lang="en-US" sz="3200" b="1" noProof="1">
                <a:latin typeface="Consolas" pitchFamily="49" charset="0"/>
              </a:rPr>
              <a:t>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	print('This statement will not be printed.')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print(give_me_another_five())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</a:rPr>
              <a:t>#Out: 5</a:t>
            </a:r>
            <a:endParaRPr lang="bg-BG" sz="32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11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8C19272D-2D7B-485F-9590-D20EA3B148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Write a program that </a:t>
            </a:r>
            <a:r>
              <a:rPr lang="en-GB" sz="3200" b="1" dirty="0">
                <a:solidFill>
                  <a:schemeClr val="bg1"/>
                </a:solidFill>
              </a:rPr>
              <a:t>receives</a:t>
            </a:r>
            <a:r>
              <a:rPr lang="en-GB" sz="3200" b="1" dirty="0"/>
              <a:t> </a:t>
            </a:r>
            <a:r>
              <a:rPr lang="en-GB" sz="3200" b="1" dirty="0">
                <a:solidFill>
                  <a:schemeClr val="bg1"/>
                </a:solidFill>
              </a:rPr>
              <a:t>a grade </a:t>
            </a:r>
            <a:r>
              <a:rPr lang="en-GB" sz="3200" dirty="0"/>
              <a:t>a grade between 2.00 </a:t>
            </a:r>
            <a:br>
              <a:rPr lang="en-GB" sz="3200" dirty="0"/>
            </a:br>
            <a:r>
              <a:rPr lang="en-GB" sz="3200" dirty="0"/>
              <a:t>and 6.00 and </a:t>
            </a:r>
            <a:r>
              <a:rPr lang="en-GB" sz="3200" b="1" dirty="0">
                <a:solidFill>
                  <a:schemeClr val="bg1"/>
                </a:solidFill>
              </a:rPr>
              <a:t>prints</a:t>
            </a:r>
            <a:r>
              <a:rPr lang="en-GB" sz="3200" dirty="0"/>
              <a:t> the </a:t>
            </a:r>
            <a:r>
              <a:rPr lang="en-GB" sz="3200" b="1" dirty="0">
                <a:solidFill>
                  <a:schemeClr val="bg1"/>
                </a:solidFill>
              </a:rPr>
              <a:t>corresponding grade</a:t>
            </a:r>
            <a:r>
              <a:rPr lang="en-GB" sz="3200" b="1" dirty="0"/>
              <a:t> </a:t>
            </a:r>
            <a:r>
              <a:rPr lang="en-GB" sz="3200" dirty="0"/>
              <a:t>in </a:t>
            </a:r>
            <a:r>
              <a:rPr lang="en-GB" sz="3200" b="1" dirty="0">
                <a:solidFill>
                  <a:schemeClr val="bg1"/>
                </a:solidFill>
              </a:rPr>
              <a:t>words</a:t>
            </a:r>
            <a:endParaRPr lang="en-GB" sz="3200" dirty="0"/>
          </a:p>
          <a:p>
            <a:pPr lvl="1"/>
            <a:r>
              <a:rPr lang="en-GB" sz="3000" dirty="0"/>
              <a:t>Between</a:t>
            </a:r>
            <a:r>
              <a:rPr lang="en-GB" sz="3000" b="1" dirty="0"/>
              <a:t> 2.00 </a:t>
            </a:r>
            <a:r>
              <a:rPr lang="en-GB" sz="3000" dirty="0"/>
              <a:t>and </a:t>
            </a:r>
            <a:r>
              <a:rPr lang="en-GB" sz="3000" b="1" dirty="0"/>
              <a:t>2.99</a:t>
            </a:r>
            <a:r>
              <a:rPr lang="en-GB" sz="3000" dirty="0"/>
              <a:t> - '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Fail</a:t>
            </a:r>
            <a:r>
              <a:rPr lang="en-GB" sz="3000" dirty="0"/>
              <a:t>'</a:t>
            </a:r>
          </a:p>
          <a:p>
            <a:pPr lvl="1"/>
            <a:r>
              <a:rPr lang="en-GB" sz="3000" dirty="0"/>
              <a:t>Between </a:t>
            </a:r>
            <a:r>
              <a:rPr lang="en-GB" sz="3000" b="1" dirty="0"/>
              <a:t>3.00</a:t>
            </a:r>
            <a:r>
              <a:rPr lang="en-GB" sz="3000" dirty="0"/>
              <a:t> and </a:t>
            </a:r>
            <a:r>
              <a:rPr lang="en-GB" sz="3000" b="1" dirty="0"/>
              <a:t>3.49 </a:t>
            </a:r>
            <a:r>
              <a:rPr lang="en-GB" sz="3000" dirty="0"/>
              <a:t>- '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Poor</a:t>
            </a:r>
            <a:r>
              <a:rPr lang="en-GB" sz="3000" dirty="0"/>
              <a:t>'</a:t>
            </a:r>
          </a:p>
          <a:p>
            <a:pPr lvl="1"/>
            <a:r>
              <a:rPr lang="en-GB" sz="3000" dirty="0"/>
              <a:t>Between </a:t>
            </a:r>
            <a:r>
              <a:rPr lang="en-GB" sz="3000" b="1" dirty="0"/>
              <a:t>3.50 </a:t>
            </a:r>
            <a:r>
              <a:rPr lang="en-GB" sz="3000" dirty="0"/>
              <a:t>and </a:t>
            </a:r>
            <a:r>
              <a:rPr lang="en-GB" sz="3000" b="1" dirty="0"/>
              <a:t>4.49 </a:t>
            </a:r>
            <a:r>
              <a:rPr lang="en-GB" sz="3000" dirty="0"/>
              <a:t>- '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Good</a:t>
            </a:r>
            <a:r>
              <a:rPr lang="en-GB" sz="3000" dirty="0"/>
              <a:t>'</a:t>
            </a:r>
          </a:p>
          <a:p>
            <a:pPr lvl="1"/>
            <a:r>
              <a:rPr lang="en-GB" sz="3000" dirty="0"/>
              <a:t>Between </a:t>
            </a:r>
            <a:r>
              <a:rPr lang="en-GB" sz="3000" b="1" dirty="0"/>
              <a:t>4.50 </a:t>
            </a:r>
            <a:r>
              <a:rPr lang="en-GB" sz="3000" dirty="0"/>
              <a:t>and </a:t>
            </a:r>
            <a:r>
              <a:rPr lang="en-GB" sz="3000" b="1" dirty="0"/>
              <a:t>5.49 </a:t>
            </a:r>
            <a:r>
              <a:rPr lang="en-GB" sz="3000" dirty="0"/>
              <a:t>- </a:t>
            </a:r>
            <a:r>
              <a:rPr lang="en-GB" sz="3000" dirty="0">
                <a:latin typeface="Consolas" panose="020B0609020204030204" pitchFamily="49" charset="0"/>
              </a:rPr>
              <a:t>'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Very Good</a:t>
            </a:r>
            <a:r>
              <a:rPr lang="en-GB" sz="3000" dirty="0"/>
              <a:t>'</a:t>
            </a:r>
          </a:p>
          <a:p>
            <a:pPr lvl="1"/>
            <a:r>
              <a:rPr lang="en-GB" sz="3000" dirty="0"/>
              <a:t>Between </a:t>
            </a:r>
            <a:r>
              <a:rPr lang="en-GB" sz="3000" b="1" dirty="0"/>
              <a:t>5.50 </a:t>
            </a:r>
            <a:r>
              <a:rPr lang="en-GB" sz="3000" dirty="0"/>
              <a:t>and </a:t>
            </a:r>
            <a:r>
              <a:rPr lang="en-GB" sz="3000" b="1" dirty="0"/>
              <a:t>6.00 </a:t>
            </a:r>
            <a:r>
              <a:rPr lang="en-GB" sz="3000" dirty="0"/>
              <a:t>- '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Excellent</a:t>
            </a:r>
            <a:r>
              <a:rPr lang="en-GB" sz="3000" dirty="0"/>
              <a:t>'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Grades</a:t>
            </a:r>
          </a:p>
        </p:txBody>
      </p:sp>
    </p:spTree>
    <p:extLst>
      <p:ext uri="{BB962C8B-B14F-4D97-AF65-F5344CB8AC3E}">
        <p14:creationId xmlns:p14="http://schemas.microsoft.com/office/powerpoint/2010/main" val="300644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14D364-B2C4-4EB6-A86E-5900255D6E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66000" y="2259000"/>
            <a:ext cx="7740000" cy="3375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def grades(grade):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    if grade &gt;= 2.00 and grade &lt;= 2.99 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      </a:t>
            </a:r>
            <a:r>
              <a:rPr lang="en-US" sz="2600" dirty="0">
                <a:solidFill>
                  <a:schemeClr val="bg1"/>
                </a:solidFill>
              </a:rPr>
              <a:t>return</a:t>
            </a:r>
            <a:r>
              <a:rPr lang="en-US" sz="2600" dirty="0"/>
              <a:t> 'Fail'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    </a:t>
            </a:r>
            <a:r>
              <a:rPr lang="en-US" sz="2600" dirty="0" err="1"/>
              <a:t>elif</a:t>
            </a:r>
            <a:r>
              <a:rPr lang="en-US" sz="2600" dirty="0"/>
              <a:t> grade &gt;= 3.00 and grade &lt;= 3.49: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	</a:t>
            </a:r>
            <a:r>
              <a:rPr lang="en-US" sz="2600" dirty="0">
                <a:solidFill>
                  <a:schemeClr val="bg1"/>
                </a:solidFill>
              </a:rPr>
              <a:t>return</a:t>
            </a:r>
            <a:r>
              <a:rPr lang="en-US" sz="2600" dirty="0"/>
              <a:t> 'Poor'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accent2"/>
                </a:solidFill>
              </a:rPr>
              <a:t>    </a:t>
            </a:r>
            <a:r>
              <a:rPr lang="en-US" sz="2600" i="1" dirty="0">
                <a:solidFill>
                  <a:schemeClr val="accent2"/>
                </a:solidFill>
              </a:rPr>
              <a:t># TODO: Add other conditions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Grades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2E9801D-3284-4957-8E2C-08C2F2C7DD4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06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1000" y="1224000"/>
            <a:ext cx="9049234" cy="5207396"/>
          </a:xfrm>
        </p:spPr>
        <p:txBody>
          <a:bodyPr>
            <a:normAutofit/>
          </a:bodyPr>
          <a:lstStyle/>
          <a:p>
            <a:pPr marL="536575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600" dirty="0"/>
              <a:t>Functions Overview</a:t>
            </a:r>
          </a:p>
          <a:p>
            <a:pPr marL="536575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600" dirty="0"/>
              <a:t>Declaring and Invoking Functions</a:t>
            </a:r>
          </a:p>
          <a:p>
            <a:pPr marL="536575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600" dirty="0"/>
              <a:t>Return Values</a:t>
            </a:r>
            <a:endParaRPr lang="bg-BG" sz="3600" dirty="0"/>
          </a:p>
          <a:p>
            <a:pPr marL="536575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600" dirty="0"/>
              <a:t>Parameters vs Arguments</a:t>
            </a:r>
          </a:p>
          <a:p>
            <a:pPr marL="536575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600" dirty="0"/>
              <a:t>Lambda Functions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9FF8EDB-D148-42BB-A820-08CECD3E125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32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E6F231-1EBB-4D8A-8983-5E97306DD0D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Parameters vs Arguments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B4363D-2997-40EF-A6F7-72A5550FEC2B}"/>
              </a:ext>
            </a:extLst>
          </p:cNvPr>
          <p:cNvSpPr/>
          <p:nvPr/>
        </p:nvSpPr>
        <p:spPr>
          <a:xfrm>
            <a:off x="4872827" y="1371600"/>
            <a:ext cx="2425921" cy="267765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600" b="1" spc="50" dirty="0">
                <a:ln w="0"/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params</a:t>
            </a:r>
          </a:p>
          <a:p>
            <a:pPr algn="ctr"/>
            <a:r>
              <a:rPr lang="en-US" sz="5600" b="1" spc="50" dirty="0">
                <a:ln w="0"/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</a:t>
            </a:r>
          </a:p>
          <a:p>
            <a:pPr algn="ctr"/>
            <a:r>
              <a:rPr lang="en-US" sz="5600" b="1" spc="50" dirty="0">
                <a:ln w="0"/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args</a:t>
            </a:r>
          </a:p>
        </p:txBody>
      </p:sp>
    </p:spTree>
    <p:extLst>
      <p:ext uri="{BB962C8B-B14F-4D97-AF65-F5344CB8AC3E}">
        <p14:creationId xmlns:p14="http://schemas.microsoft.com/office/powerpoint/2010/main" val="153565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1FEF7DA6-F63B-4376-93F2-6D3B8AAE64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Parameter</a:t>
            </a:r>
            <a:r>
              <a:rPr lang="en-US" dirty="0"/>
              <a:t> is variable defined in function definition, while 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argument</a:t>
            </a:r>
            <a:r>
              <a:rPr lang="en-US" dirty="0"/>
              <a:t> is actual value passed to the 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vs Arguments</a:t>
            </a: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786000" y="3204000"/>
            <a:ext cx="67056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800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684" indent="-380648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/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GB" dirty="0">
                <a:solidFill>
                  <a:schemeClr val="tx1"/>
                </a:solidFill>
              </a:rPr>
              <a:t>def solve(</a:t>
            </a:r>
            <a:r>
              <a:rPr lang="en-GB" dirty="0">
                <a:solidFill>
                  <a:schemeClr val="bg1"/>
                </a:solidFill>
              </a:rPr>
              <a:t>grade</a:t>
            </a:r>
            <a:r>
              <a:rPr lang="en-GB" dirty="0">
                <a:solidFill>
                  <a:schemeClr val="tx1"/>
                </a:solidFill>
              </a:rPr>
              <a:t>):</a:t>
            </a:r>
          </a:p>
          <a:p>
            <a:r>
              <a:rPr lang="en-GB" dirty="0"/>
              <a:t>    </a:t>
            </a:r>
            <a:r>
              <a:rPr lang="en-US" dirty="0" err="1"/>
              <a:t>reutn</a:t>
            </a:r>
            <a:r>
              <a:rPr lang="en-US" dirty="0"/>
              <a:t>...</a:t>
            </a:r>
            <a:endParaRPr lang="en-GB" dirty="0"/>
          </a:p>
          <a:p>
            <a:r>
              <a:rPr lang="en-GB" dirty="0">
                <a:solidFill>
                  <a:schemeClr val="tx1"/>
                </a:solidFill>
              </a:rPr>
              <a:t>solve(</a:t>
            </a:r>
            <a:r>
              <a:rPr lang="en-GB" dirty="0">
                <a:solidFill>
                  <a:schemeClr val="bg1"/>
                </a:solidFill>
              </a:rPr>
              <a:t>6</a:t>
            </a:r>
            <a:r>
              <a:rPr lang="en-GB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Speech Bubble: Rectangle with Corners Rounded 1">
            <a:extLst>
              <a:ext uri="{FF2B5EF4-FFF2-40B4-BE49-F238E27FC236}">
                <a16:creationId xmlns:a16="http://schemas.microsoft.com/office/drawing/2014/main" id="{7B5C6859-29B2-42EE-BC1B-7D55FBC0FFEF}"/>
              </a:ext>
            </a:extLst>
          </p:cNvPr>
          <p:cNvSpPr/>
          <p:nvPr/>
        </p:nvSpPr>
        <p:spPr bwMode="auto">
          <a:xfrm>
            <a:off x="2843401" y="2502548"/>
            <a:ext cx="2219071" cy="533400"/>
          </a:xfrm>
          <a:prstGeom prst="wedgeRoundRectCallout">
            <a:avLst>
              <a:gd name="adj1" fmla="val -27516"/>
              <a:gd name="adj2" fmla="val 9507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3495000" y="4781365"/>
            <a:ext cx="1828800" cy="826183"/>
          </a:xfrm>
          <a:prstGeom prst="wedgeRoundRectCallout">
            <a:avLst>
              <a:gd name="adj1" fmla="val -84200"/>
              <a:gd name="adj2" fmla="val -41136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argument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5908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FB7E1455-A533-4ABD-A18A-782468D3BA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 arguments can have </a:t>
            </a:r>
            <a:r>
              <a:rPr lang="en-US" b="1" dirty="0">
                <a:solidFill>
                  <a:schemeClr val="bg1"/>
                </a:solidFill>
              </a:rPr>
              <a:t>default</a:t>
            </a:r>
            <a:r>
              <a:rPr lang="en-US" dirty="0"/>
              <a:t> values</a:t>
            </a:r>
            <a:endParaRPr lang="bg-BG" dirty="0"/>
          </a:p>
          <a:p>
            <a:r>
              <a:rPr lang="en-US" dirty="0"/>
              <a:t>If the function is called </a:t>
            </a:r>
            <a:r>
              <a:rPr lang="en-US" b="1" dirty="0">
                <a:solidFill>
                  <a:schemeClr val="bg1"/>
                </a:solidFill>
              </a:rPr>
              <a:t>without the argument</a:t>
            </a:r>
            <a:r>
              <a:rPr lang="en-US" dirty="0"/>
              <a:t>, the argument</a:t>
            </a:r>
            <a:r>
              <a:rPr lang="bg-BG" dirty="0"/>
              <a:t> </a:t>
            </a:r>
            <a:r>
              <a:rPr lang="en-US" dirty="0"/>
              <a:t>gets its default 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Arguments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651000" y="3249000"/>
            <a:ext cx="10210800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800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684" indent="-380648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/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GB" sz="2600" dirty="0">
                <a:solidFill>
                  <a:schemeClr val="tx1"/>
                </a:solidFill>
              </a:rPr>
              <a:t>def person(</a:t>
            </a:r>
            <a:r>
              <a:rPr lang="en-US" sz="2600" dirty="0">
                <a:solidFill>
                  <a:schemeClr val="tx1"/>
                </a:solidFill>
              </a:rPr>
              <a:t>first_name = 'George', last_name ='Brown'</a:t>
            </a:r>
            <a:r>
              <a:rPr lang="en-GB" sz="2600" dirty="0">
                <a:solidFill>
                  <a:schemeClr val="tx1"/>
                </a:solidFill>
              </a:rPr>
              <a:t>):</a:t>
            </a:r>
          </a:p>
          <a:p>
            <a:r>
              <a:rPr lang="en-GB" sz="2600" dirty="0">
                <a:solidFill>
                  <a:schemeClr val="tx1"/>
                </a:solidFill>
              </a:rPr>
              <a:t>    print(</a:t>
            </a:r>
            <a:r>
              <a:rPr lang="en-GB" sz="2600" dirty="0" err="1">
                <a:solidFill>
                  <a:schemeClr val="tx1"/>
                </a:solidFill>
              </a:rPr>
              <a:t>first_name</a:t>
            </a:r>
            <a:r>
              <a:rPr lang="en-GB" sz="2600" dirty="0">
                <a:solidFill>
                  <a:schemeClr val="tx1"/>
                </a:solidFill>
              </a:rPr>
              <a:t>, last_name)</a:t>
            </a:r>
          </a:p>
          <a:p>
            <a:r>
              <a:rPr lang="en-GB" sz="2600" dirty="0">
                <a:solidFill>
                  <a:schemeClr val="tx1"/>
                </a:solidFill>
              </a:rPr>
              <a:t>person('Peter') </a:t>
            </a:r>
            <a:r>
              <a:rPr lang="en-GB" sz="2600" i="1" dirty="0">
                <a:solidFill>
                  <a:schemeClr val="accent2"/>
                </a:solidFill>
              </a:rPr>
              <a:t>#'George Brown'</a:t>
            </a:r>
          </a:p>
        </p:txBody>
      </p:sp>
    </p:spTree>
    <p:extLst>
      <p:ext uri="{BB962C8B-B14F-4D97-AF65-F5344CB8AC3E}">
        <p14:creationId xmlns:p14="http://schemas.microsoft.com/office/powerpoint/2010/main" val="266333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EC4B8A4A-B570-4AAC-9DD5-C62A62EDF8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Functions can be called using </a:t>
            </a:r>
            <a:r>
              <a:rPr lang="en-US" b="1" dirty="0">
                <a:solidFill>
                  <a:schemeClr val="bg1"/>
                </a:solidFill>
              </a:rPr>
              <a:t>keyword arguments</a:t>
            </a:r>
          </a:p>
          <a:p>
            <a:pPr>
              <a:buClr>
                <a:schemeClr val="tx1"/>
              </a:buClr>
            </a:pPr>
            <a:r>
              <a:rPr lang="en-US" dirty="0"/>
              <a:t>When we use keyword/named arguments, it's the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 that </a:t>
            </a:r>
            <a:br>
              <a:rPr lang="en-US" dirty="0"/>
            </a:br>
            <a:r>
              <a:rPr lang="en-US" dirty="0"/>
              <a:t>matters, not the </a:t>
            </a:r>
            <a:r>
              <a:rPr lang="en-US" b="1" dirty="0">
                <a:solidFill>
                  <a:schemeClr val="bg1"/>
                </a:solidFill>
              </a:rPr>
              <a:t>position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(Named) Arguments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708600" y="3249000"/>
            <a:ext cx="77724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800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684" indent="-380648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/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GB" dirty="0">
                <a:solidFill>
                  <a:schemeClr val="tx1"/>
                </a:solidFill>
              </a:rPr>
              <a:t>def area(width, height):</a:t>
            </a:r>
          </a:p>
          <a:p>
            <a:r>
              <a:rPr lang="en-GB" dirty="0">
                <a:solidFill>
                  <a:schemeClr val="tx1"/>
                </a:solidFill>
              </a:rPr>
              <a:t>    return width * height</a:t>
            </a:r>
          </a:p>
          <a:p>
            <a:r>
              <a:rPr lang="en-GB" dirty="0">
                <a:solidFill>
                  <a:schemeClr val="tx1"/>
                </a:solidFill>
              </a:rPr>
              <a:t>print(area(</a:t>
            </a:r>
            <a:r>
              <a:rPr lang="en-GB" dirty="0">
                <a:solidFill>
                  <a:schemeClr val="bg1"/>
                </a:solidFill>
              </a:rPr>
              <a:t>height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= 2,</a:t>
            </a:r>
            <a:r>
              <a:rPr lang="en-GB" dirty="0"/>
              <a:t> </a:t>
            </a:r>
            <a:r>
              <a:rPr lang="en-GB" dirty="0">
                <a:solidFill>
                  <a:schemeClr val="bg1"/>
                </a:solidFill>
              </a:rPr>
              <a:t>width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= 1)</a:t>
            </a:r>
          </a:p>
        </p:txBody>
      </p:sp>
    </p:spTree>
    <p:extLst>
      <p:ext uri="{BB962C8B-B14F-4D97-AF65-F5344CB8AC3E}">
        <p14:creationId xmlns:p14="http://schemas.microsoft.com/office/powerpoint/2010/main" val="1714772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>
            <a:extLst>
              <a:ext uri="{FF2B5EF4-FFF2-40B4-BE49-F238E27FC236}">
                <a16:creationId xmlns:a16="http://schemas.microsoft.com/office/drawing/2014/main" id="{973E036D-67BA-46BF-A5AC-73208F7B92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Write a function that </a:t>
            </a:r>
            <a:r>
              <a:rPr lang="en-US" sz="3400" b="1" dirty="0">
                <a:solidFill>
                  <a:schemeClr val="bg1"/>
                </a:solidFill>
              </a:rPr>
              <a:t>receives three parameters </a:t>
            </a:r>
            <a:r>
              <a:rPr lang="en-US" sz="3400" dirty="0"/>
              <a:t>and calculates a result depending on operator          </a:t>
            </a:r>
          </a:p>
          <a:p>
            <a:r>
              <a:rPr lang="en-US" sz="3400" dirty="0"/>
              <a:t>The operator can be '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multiply</a:t>
            </a:r>
            <a:r>
              <a:rPr lang="en-US" sz="3400" dirty="0"/>
              <a:t>', '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divide</a:t>
            </a:r>
            <a:r>
              <a:rPr lang="en-US" sz="3400" dirty="0"/>
              <a:t>', '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en-US" sz="3400" dirty="0"/>
              <a:t>', </a:t>
            </a:r>
            <a:r>
              <a:rPr lang="en-US" sz="3400" dirty="0">
                <a:latin typeface="Consolas" panose="020B0609020204030204" pitchFamily="49" charset="0"/>
              </a:rPr>
              <a:t>'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subtract</a:t>
            </a:r>
            <a:r>
              <a:rPr lang="en-US" sz="3400" dirty="0">
                <a:latin typeface="Consolas" panose="020B0609020204030204" pitchFamily="49" charset="0"/>
              </a:rPr>
              <a:t>'</a:t>
            </a:r>
            <a:r>
              <a:rPr lang="en-US" sz="3400" dirty="0"/>
              <a:t> </a:t>
            </a:r>
            <a:endParaRPr lang="bg-BG" sz="3400" dirty="0"/>
          </a:p>
          <a:p>
            <a:r>
              <a:rPr lang="en-US" sz="3400" dirty="0"/>
              <a:t>The input comes as three parameters - two </a:t>
            </a:r>
            <a:r>
              <a:rPr lang="en-US" sz="3400" b="1" dirty="0">
                <a:solidFill>
                  <a:schemeClr val="bg1"/>
                </a:solidFill>
              </a:rPr>
              <a:t>integers</a:t>
            </a:r>
            <a:r>
              <a:rPr lang="en-US" sz="3400" dirty="0"/>
              <a:t> and</a:t>
            </a:r>
            <a:br>
              <a:rPr lang="en-US" sz="3400" dirty="0"/>
            </a:br>
            <a:r>
              <a:rPr lang="en-US" sz="3400" dirty="0"/>
              <a:t>an operator as a </a:t>
            </a:r>
            <a:r>
              <a:rPr lang="en-US" sz="3400" b="1" dirty="0">
                <a:solidFill>
                  <a:schemeClr val="bg1"/>
                </a:solidFill>
              </a:rPr>
              <a:t>string</a:t>
            </a:r>
            <a:endParaRPr lang="bg-BG" sz="34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Calculations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B7410035-03AA-45E3-B6B3-A49BA2F7CC80}"/>
              </a:ext>
            </a:extLst>
          </p:cNvPr>
          <p:cNvSpPr txBox="1">
            <a:spLocks/>
          </p:cNvSpPr>
          <p:nvPr/>
        </p:nvSpPr>
        <p:spPr>
          <a:xfrm>
            <a:off x="678378" y="4587138"/>
            <a:ext cx="4323574" cy="7351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072">
              <a:defRPr/>
            </a:pPr>
            <a:r>
              <a:rPr lang="en-US" sz="3200" dirty="0">
                <a:solidFill>
                  <a:schemeClr val="dk1"/>
                </a:solidFill>
              </a:rPr>
              <a:t>5, 10, 'multiply'</a:t>
            </a:r>
            <a:endParaRPr lang="bg-BG" sz="3200" dirty="0">
              <a:solidFill>
                <a:schemeClr val="dk1"/>
              </a:solidFill>
            </a:endParaRP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B7410035-03AA-45E3-B6B3-A49BA2F7CC80}"/>
              </a:ext>
            </a:extLst>
          </p:cNvPr>
          <p:cNvSpPr txBox="1">
            <a:spLocks/>
          </p:cNvSpPr>
          <p:nvPr/>
        </p:nvSpPr>
        <p:spPr>
          <a:xfrm>
            <a:off x="6321000" y="4599000"/>
            <a:ext cx="1035000" cy="7351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072">
              <a:defRPr/>
            </a:pPr>
            <a:r>
              <a:rPr lang="bg-BG" sz="3200" dirty="0">
                <a:solidFill>
                  <a:schemeClr val="dk1"/>
                </a:solidFill>
              </a:rPr>
              <a:t>25</a:t>
            </a:r>
          </a:p>
        </p:txBody>
      </p:sp>
      <p:sp>
        <p:nvSpPr>
          <p:cNvPr id="22" name="Right Arrow 21"/>
          <p:cNvSpPr/>
          <p:nvPr/>
        </p:nvSpPr>
        <p:spPr bwMode="auto">
          <a:xfrm>
            <a:off x="5458976" y="4752225"/>
            <a:ext cx="405000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3461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B038289A-0D66-4C01-93B1-2DC3CEC9B2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Calculations</a:t>
            </a: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2001000" y="1854000"/>
            <a:ext cx="8413800" cy="397031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def solve(a,b,operator):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result = None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if operator == 'multiply: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 result = a * b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elif operator == 'divide':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 result = a / b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TODO : other cases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return result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print(solve(5,10,'multiply'))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50 </a:t>
            </a:r>
          </a:p>
        </p:txBody>
      </p:sp>
    </p:spTree>
    <p:extLst>
      <p:ext uri="{BB962C8B-B14F-4D97-AF65-F5344CB8AC3E}">
        <p14:creationId xmlns:p14="http://schemas.microsoft.com/office/powerpoint/2010/main" val="2612578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EF5DBF9-0B0A-4A8D-8777-A0AE81BAD76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Lambda Functions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3F9521-5151-4F92-ADEC-8C156A93219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sz="1000" noProof="0" smtClean="0"/>
              <a:pPr/>
              <a:t>26</a:t>
            </a:fld>
            <a:endParaRPr lang="en-US" sz="1000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016FD1-9C71-48D0-9CAC-4324DFE8C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219877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9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80FD3A-97CC-479D-86A4-13187F44E0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600" dirty="0"/>
              <a:t>Lambda</a:t>
            </a:r>
            <a:r>
              <a:rPr lang="en-US" sz="3600" dirty="0">
                <a:solidFill>
                  <a:srgbClr val="234465"/>
                </a:solidFill>
              </a:rPr>
              <a:t> is an </a:t>
            </a:r>
            <a:r>
              <a:rPr lang="en-US" sz="3600" b="1" dirty="0">
                <a:solidFill>
                  <a:schemeClr val="bg1"/>
                </a:solidFill>
              </a:rPr>
              <a:t>anonymous one-time </a:t>
            </a:r>
            <a:r>
              <a:rPr lang="en-US" sz="3600" dirty="0">
                <a:solidFill>
                  <a:srgbClr val="234465"/>
                </a:solidFill>
              </a:rPr>
              <a:t>function</a:t>
            </a:r>
            <a:endParaRPr lang="en-US" sz="3600" dirty="0">
              <a:solidFill>
                <a:schemeClr val="accent1">
                  <a:lumMod val="75000"/>
                </a:schemeClr>
              </a:solidFill>
              <a:cs typeface="Calibri"/>
            </a:endParaRPr>
          </a:p>
          <a:p>
            <a:pPr marL="1066800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400" dirty="0"/>
              <a:t>Like</a:t>
            </a:r>
            <a:r>
              <a:rPr lang="en-US" sz="3400" dirty="0">
                <a:solidFill>
                  <a:srgbClr val="234465"/>
                </a:solidFill>
              </a:rPr>
              <a:t> a function, it can take a parameter and </a:t>
            </a:r>
            <a:br>
              <a:rPr lang="bg-BG" sz="3400" dirty="0">
                <a:solidFill>
                  <a:srgbClr val="234465"/>
                </a:solidFill>
              </a:rPr>
            </a:br>
            <a:r>
              <a:rPr lang="en-US" sz="3400" dirty="0">
                <a:solidFill>
                  <a:srgbClr val="234465"/>
                </a:solidFill>
              </a:rPr>
              <a:t>return a result</a:t>
            </a:r>
            <a:endParaRPr lang="en-US" sz="3400" dirty="0">
              <a:solidFill>
                <a:schemeClr val="accent1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CBEC43-0035-4334-BCC0-27B7BA1DA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Lambda Definition</a:t>
            </a:r>
            <a:endParaRPr lang="bg-BG" dirty="0"/>
          </a:p>
        </p:txBody>
      </p:sp>
      <p:sp>
        <p:nvSpPr>
          <p:cNvPr id="7" name="Балонче за говор: правоъгълник със заоблени ъгли 2">
            <a:extLst>
              <a:ext uri="{FF2B5EF4-FFF2-40B4-BE49-F238E27FC236}">
                <a16:creationId xmlns:a16="http://schemas.microsoft.com/office/drawing/2014/main" id="{E8E7609B-FFEA-4F6C-BDF5-BFD6B77B7958}"/>
              </a:ext>
            </a:extLst>
          </p:cNvPr>
          <p:cNvSpPr/>
          <p:nvPr/>
        </p:nvSpPr>
        <p:spPr bwMode="auto">
          <a:xfrm>
            <a:off x="3388800" y="3209275"/>
            <a:ext cx="1659403" cy="614832"/>
          </a:xfrm>
          <a:prstGeom prst="wedgeRoundRectCallout">
            <a:avLst>
              <a:gd name="adj1" fmla="val 43849"/>
              <a:gd name="adj2" fmla="val 1020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key word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8" name="Балонче за говор: правоъгълник със заоблени ъгли 10">
            <a:extLst>
              <a:ext uri="{FF2B5EF4-FFF2-40B4-BE49-F238E27FC236}">
                <a16:creationId xmlns:a16="http://schemas.microsoft.com/office/drawing/2014/main" id="{246A5E54-75F9-452F-8ACE-6148C4ADAD8B}"/>
              </a:ext>
            </a:extLst>
          </p:cNvPr>
          <p:cNvSpPr/>
          <p:nvPr/>
        </p:nvSpPr>
        <p:spPr bwMode="auto">
          <a:xfrm>
            <a:off x="7840548" y="3401942"/>
            <a:ext cx="1946191" cy="614832"/>
          </a:xfrm>
          <a:prstGeom prst="wedgeRoundRectCallout">
            <a:avLst>
              <a:gd name="adj1" fmla="val -42849"/>
              <a:gd name="adj2" fmla="val 932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expression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9" name="Балонче за говор: правоъгълник със заоблени ъгли 11">
            <a:extLst>
              <a:ext uri="{FF2B5EF4-FFF2-40B4-BE49-F238E27FC236}">
                <a16:creationId xmlns:a16="http://schemas.microsoft.com/office/drawing/2014/main" id="{95AC96E1-C685-4C8C-8FF7-C77D452AA3E3}"/>
              </a:ext>
            </a:extLst>
          </p:cNvPr>
          <p:cNvSpPr/>
          <p:nvPr/>
        </p:nvSpPr>
        <p:spPr bwMode="auto">
          <a:xfrm>
            <a:off x="5499438" y="3209682"/>
            <a:ext cx="1946191" cy="614832"/>
          </a:xfrm>
          <a:prstGeom prst="wedgeRoundRectCallout">
            <a:avLst>
              <a:gd name="adj1" fmla="val -12425"/>
              <a:gd name="adj2" fmla="val 9102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cs typeface="Calibri"/>
              </a:rPr>
              <a:t>arguments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EF64B59C-8351-4B73-8C60-54C9E5D4B446}"/>
              </a:ext>
            </a:extLst>
          </p:cNvPr>
          <p:cNvSpPr txBox="1">
            <a:spLocks/>
          </p:cNvSpPr>
          <p:nvPr/>
        </p:nvSpPr>
        <p:spPr>
          <a:xfrm>
            <a:off x="3916023" y="4169770"/>
            <a:ext cx="4359953" cy="11229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defPPr>
              <a:defRPr lang="en-US"/>
            </a:defPPr>
            <a:lvl1pPr defTabSz="1218438">
              <a:lnSpc>
                <a:spcPct val="105000"/>
              </a:lnSpc>
              <a:defRPr sz="2400" b="1">
                <a:latin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800" dirty="0">
                <a:latin typeface="Consolas"/>
              </a:rPr>
              <a:t>x = </a:t>
            </a:r>
            <a:r>
              <a:rPr lang="en-US" sz="2800" dirty="0">
                <a:solidFill>
                  <a:schemeClr val="bg1"/>
                </a:solidFill>
                <a:latin typeface="Consolas"/>
              </a:rPr>
              <a:t>lambda</a:t>
            </a:r>
            <a:r>
              <a:rPr lang="en-US" sz="2800" dirty="0">
                <a:latin typeface="Consolas"/>
              </a:rPr>
              <a:t> a: a + 10</a:t>
            </a:r>
            <a:endParaRPr lang="en-US" dirty="0"/>
          </a:p>
          <a:p>
            <a:r>
              <a:rPr lang="en-US" sz="2800" dirty="0">
                <a:latin typeface="Consolas"/>
              </a:rPr>
              <a:t>print(x(5))  </a:t>
            </a:r>
            <a:r>
              <a:rPr lang="en-US" sz="2800" i="1" dirty="0">
                <a:solidFill>
                  <a:srgbClr val="00B050"/>
                </a:solidFill>
                <a:latin typeface="Consolas"/>
              </a:rPr>
              <a:t># 15</a:t>
            </a:r>
            <a:endParaRPr lang="en-US" dirty="0">
              <a:solidFill>
                <a:srgbClr val="2344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610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38A80E-6DA4-4866-9EF3-F54407D3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ACBB2FF-48E2-469D-B942-80B556C41C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6766" y="1206660"/>
            <a:ext cx="10129234" cy="5546589"/>
          </a:xfrm>
        </p:spPr>
        <p:txBody>
          <a:bodyPr/>
          <a:lstStyle/>
          <a:p>
            <a:r>
              <a:rPr lang="en-US" sz="3600" dirty="0">
                <a:ea typeface="+mn-lt"/>
                <a:cs typeface="+mn-lt"/>
              </a:rPr>
              <a:t>It can take multiple parameters</a:t>
            </a:r>
            <a:endParaRPr lang="bg-BG" sz="3600" dirty="0">
              <a:cs typeface="Calibri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8FCB4D6-81BE-4F86-B4A4-CF2704596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Lambda Example</a:t>
            </a:r>
            <a:endParaRPr lang="bg-BG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954CB2A-FB3C-470C-B931-D2B92C68424A}"/>
              </a:ext>
            </a:extLst>
          </p:cNvPr>
          <p:cNvSpPr txBox="1">
            <a:spLocks/>
          </p:cNvSpPr>
          <p:nvPr/>
        </p:nvSpPr>
        <p:spPr>
          <a:xfrm>
            <a:off x="2399826" y="1944000"/>
            <a:ext cx="5016570" cy="9759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defPPr>
              <a:defRPr lang="en-US"/>
            </a:defPPr>
            <a:lvl1pPr defTabSz="1218438">
              <a:lnSpc>
                <a:spcPct val="105000"/>
              </a:lnSpc>
              <a:defRPr sz="2400" b="1">
                <a:latin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latin typeface="Consolas"/>
              </a:rPr>
              <a:t>x = 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lambda</a:t>
            </a:r>
            <a:r>
              <a:rPr lang="en-US" dirty="0">
                <a:latin typeface="Consolas"/>
              </a:rPr>
              <a:t> 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a, b</a:t>
            </a:r>
            <a:r>
              <a:rPr lang="en-US" dirty="0">
                <a:latin typeface="Consolas"/>
              </a:rPr>
              <a:t>: a, b</a:t>
            </a:r>
            <a:endParaRPr lang="en-US" dirty="0"/>
          </a:p>
          <a:p>
            <a:r>
              <a:rPr lang="en-US" dirty="0">
                <a:latin typeface="Consolas"/>
              </a:rPr>
              <a:t>print(x(3, 4))  </a:t>
            </a:r>
            <a:r>
              <a:rPr lang="en-US" i="1" dirty="0">
                <a:solidFill>
                  <a:srgbClr val="00B050"/>
                </a:solidFill>
                <a:latin typeface="Consolas"/>
              </a:rPr>
              <a:t># 12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39F44C5-EC2D-483C-A1E3-795BBFF41645}"/>
              </a:ext>
            </a:extLst>
          </p:cNvPr>
          <p:cNvSpPr txBox="1">
            <a:spLocks/>
          </p:cNvSpPr>
          <p:nvPr/>
        </p:nvSpPr>
        <p:spPr>
          <a:xfrm>
            <a:off x="2399826" y="3294000"/>
            <a:ext cx="9456174" cy="13815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defPPr>
              <a:defRPr lang="en-US"/>
            </a:defPPr>
            <a:lvl1pPr defTabSz="1218438">
              <a:lnSpc>
                <a:spcPct val="105000"/>
              </a:lnSpc>
              <a:defRPr sz="2400" b="1">
                <a:latin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 err="1">
                <a:latin typeface="Consolas"/>
              </a:rPr>
              <a:t>full_name</a:t>
            </a:r>
            <a:r>
              <a:rPr lang="en-US" dirty="0">
                <a:latin typeface="Consolas"/>
              </a:rPr>
              <a:t> = 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lambda</a:t>
            </a:r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first, last</a:t>
            </a:r>
            <a:r>
              <a:rPr lang="en-US" dirty="0">
                <a:latin typeface="Consolas"/>
              </a:rPr>
              <a:t>: </a:t>
            </a:r>
            <a:r>
              <a:rPr lang="en-US" dirty="0" err="1">
                <a:latin typeface="Consolas"/>
              </a:rPr>
              <a:t>f'I</a:t>
            </a:r>
            <a:r>
              <a:rPr lang="en-US" dirty="0">
                <a:latin typeface="Consolas"/>
              </a:rPr>
              <a:t> am {first} {last}'</a:t>
            </a:r>
          </a:p>
          <a:p>
            <a:r>
              <a:rPr lang="en-US" dirty="0">
                <a:latin typeface="Consolas"/>
              </a:rPr>
              <a:t>result = </a:t>
            </a:r>
            <a:r>
              <a:rPr lang="en-US" dirty="0" err="1">
                <a:latin typeface="Consolas"/>
              </a:rPr>
              <a:t>full_name</a:t>
            </a:r>
            <a:r>
              <a:rPr lang="en-US" dirty="0">
                <a:latin typeface="Consolas"/>
              </a:rPr>
              <a:t>('Guido', 'van Rossum')</a:t>
            </a:r>
            <a:endParaRPr lang="en-US" dirty="0">
              <a:solidFill>
                <a:schemeClr val="accent2"/>
              </a:solidFill>
              <a:latin typeface="Consolas"/>
            </a:endParaRPr>
          </a:p>
          <a:p>
            <a:r>
              <a:rPr lang="en-US" dirty="0">
                <a:solidFill>
                  <a:srgbClr val="234465"/>
                </a:solidFill>
                <a:latin typeface="Consolas"/>
              </a:rPr>
              <a:t>print(result)  </a:t>
            </a:r>
            <a:r>
              <a:rPr lang="en-US" i="1" dirty="0">
                <a:solidFill>
                  <a:schemeClr val="accent2"/>
                </a:solidFill>
                <a:latin typeface="Consolas"/>
              </a:rPr>
              <a:t>#</a:t>
            </a:r>
            <a:r>
              <a:rPr lang="bg-BG" i="1" dirty="0">
                <a:solidFill>
                  <a:schemeClr val="accent2"/>
                </a:solidFill>
                <a:latin typeface="Consolas"/>
              </a:rPr>
              <a:t> </a:t>
            </a:r>
            <a:r>
              <a:rPr lang="en-US" i="1" dirty="0">
                <a:solidFill>
                  <a:schemeClr val="accent2"/>
                </a:solidFill>
                <a:latin typeface="Consolas"/>
              </a:rPr>
              <a:t>I am Guido van Rossum</a:t>
            </a:r>
          </a:p>
        </p:txBody>
      </p:sp>
    </p:spTree>
    <p:extLst>
      <p:ext uri="{BB962C8B-B14F-4D97-AF65-F5344CB8AC3E}">
        <p14:creationId xmlns:p14="http://schemas.microsoft.com/office/powerpoint/2010/main" val="46867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>
            <a:extLst>
              <a:ext uri="{FF2B5EF4-FFF2-40B4-BE49-F238E27FC236}">
                <a16:creationId xmlns:a16="http://schemas.microsoft.com/office/drawing/2014/main" id="{973E036D-67BA-46BF-A5AC-73208F7B92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+mj-lt"/>
              </a:rPr>
              <a:t>Write a function which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receives </a:t>
            </a:r>
            <a:r>
              <a:rPr lang="en-US" sz="3400" dirty="0">
                <a:latin typeface="+mj-lt"/>
              </a:rPr>
              <a:t>a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 string </a:t>
            </a:r>
            <a:r>
              <a:rPr lang="en-US" sz="3400" dirty="0">
                <a:latin typeface="+mj-lt"/>
              </a:rPr>
              <a:t>and a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 counter n</a:t>
            </a:r>
            <a:endParaRPr lang="en-US" sz="3400" dirty="0">
              <a:latin typeface="+mj-lt"/>
            </a:endParaRPr>
          </a:p>
          <a:p>
            <a:r>
              <a:rPr lang="en-US" sz="3400" dirty="0">
                <a:latin typeface="+mj-lt"/>
              </a:rPr>
              <a:t>The function should return a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new string </a:t>
            </a:r>
            <a:r>
              <a:rPr lang="en-US" sz="3400" dirty="0">
                <a:latin typeface="+mj-lt"/>
              </a:rPr>
              <a:t>– the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result</a:t>
            </a:r>
            <a:r>
              <a:rPr lang="en-US" sz="3400" dirty="0">
                <a:latin typeface="+mj-lt"/>
              </a:rPr>
              <a:t> of repeating the old string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n</a:t>
            </a:r>
            <a:r>
              <a:rPr lang="en-US" sz="3400" dirty="0">
                <a:latin typeface="+mj-lt"/>
              </a:rPr>
              <a:t> times </a:t>
            </a:r>
          </a:p>
          <a:p>
            <a:r>
              <a:rPr lang="en-US" sz="3400" dirty="0">
                <a:latin typeface="+mj-lt"/>
              </a:rPr>
              <a:t>Print the result on the console</a:t>
            </a:r>
            <a:endParaRPr lang="bg-BG" sz="34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Repeat String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B7410035-03AA-45E3-B6B3-A49BA2F7CC80}"/>
              </a:ext>
            </a:extLst>
          </p:cNvPr>
          <p:cNvSpPr txBox="1">
            <a:spLocks/>
          </p:cNvSpPr>
          <p:nvPr/>
        </p:nvSpPr>
        <p:spPr>
          <a:xfrm>
            <a:off x="696000" y="3879000"/>
            <a:ext cx="1245592" cy="12522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072">
              <a:defRPr/>
            </a:pPr>
            <a:r>
              <a:rPr lang="en-US" sz="3200" dirty="0" err="1">
                <a:solidFill>
                  <a:schemeClr val="dk1"/>
                </a:solidFill>
              </a:rPr>
              <a:t>abc</a:t>
            </a:r>
            <a:endParaRPr lang="en-US" sz="3200" dirty="0">
              <a:solidFill>
                <a:schemeClr val="dk1"/>
              </a:solidFill>
            </a:endParaRPr>
          </a:p>
          <a:p>
            <a:pPr defTabSz="1218072">
              <a:defRPr/>
            </a:pPr>
            <a:r>
              <a:rPr lang="en-US" sz="3200" dirty="0">
                <a:solidFill>
                  <a:schemeClr val="dk1"/>
                </a:solidFill>
              </a:rPr>
              <a:t>3</a:t>
            </a:r>
            <a:endParaRPr lang="bg-BG" sz="3200" dirty="0">
              <a:solidFill>
                <a:schemeClr val="dk1"/>
              </a:solidFill>
            </a:endParaRP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B7410035-03AA-45E3-B6B3-A49BA2F7CC80}"/>
              </a:ext>
            </a:extLst>
          </p:cNvPr>
          <p:cNvSpPr txBox="1">
            <a:spLocks/>
          </p:cNvSpPr>
          <p:nvPr/>
        </p:nvSpPr>
        <p:spPr>
          <a:xfrm>
            <a:off x="3348834" y="4147900"/>
            <a:ext cx="2661643" cy="7351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 err="1">
                <a:ea typeface="Calibri" panose="020F0502020204030204" pitchFamily="34" charset="0"/>
                <a:cs typeface="Times New Roman" panose="02020603050405020304" pitchFamily="18" charset="0"/>
              </a:rPr>
              <a:t>abcabcabc</a:t>
            </a:r>
            <a:endParaRPr lang="en-US" sz="32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Right Arrow 21"/>
          <p:cNvSpPr/>
          <p:nvPr/>
        </p:nvSpPr>
        <p:spPr bwMode="auto">
          <a:xfrm>
            <a:off x="2442713" y="4301125"/>
            <a:ext cx="405000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677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017ECDD5-EC8A-4335-A410-60C6BC8160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#fund-python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33492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06C8877A-AC83-428C-97FF-4B7E5C73C9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58739" y="1809000"/>
            <a:ext cx="8254161" cy="433167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Break large programs into simple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b="1" dirty="0">
                <a:solidFill>
                  <a:schemeClr val="bg1"/>
                </a:solidFill>
              </a:rPr>
              <a:t>functions</a:t>
            </a:r>
            <a:r>
              <a:rPr lang="en-US" sz="3400" dirty="0">
                <a:solidFill>
                  <a:schemeClr val="bg2"/>
                </a:solidFill>
              </a:rPr>
              <a:t> that solve small sub-problems</a:t>
            </a:r>
          </a:p>
          <a:p>
            <a:pPr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Consist of </a:t>
            </a:r>
            <a:r>
              <a:rPr lang="en-US" sz="3400" b="1" dirty="0">
                <a:solidFill>
                  <a:schemeClr val="bg1"/>
                </a:solidFill>
              </a:rPr>
              <a:t>declaration</a:t>
            </a:r>
            <a:r>
              <a:rPr lang="en-US" sz="3400" dirty="0">
                <a:solidFill>
                  <a:schemeClr val="bg2"/>
                </a:solidFill>
              </a:rPr>
              <a:t> and </a:t>
            </a:r>
            <a:r>
              <a:rPr lang="en-US" sz="3400" b="1" dirty="0">
                <a:solidFill>
                  <a:schemeClr val="bg1"/>
                </a:solidFill>
              </a:rPr>
              <a:t>body</a:t>
            </a:r>
          </a:p>
          <a:p>
            <a:pPr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Are invoked by their </a:t>
            </a:r>
            <a:r>
              <a:rPr lang="en-US" sz="3400" b="1" dirty="0">
                <a:solidFill>
                  <a:schemeClr val="bg1"/>
                </a:solidFill>
              </a:rPr>
              <a:t>name</a:t>
            </a:r>
          </a:p>
          <a:p>
            <a:pPr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Can accept </a:t>
            </a:r>
            <a:r>
              <a:rPr lang="en-US" sz="3400" b="1" dirty="0">
                <a:solidFill>
                  <a:schemeClr val="bg1"/>
                </a:solidFill>
              </a:rPr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val="181683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9791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48CEE12-B864-476F-A053-E9B9AD3C1F7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0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6E8D6E2A-8046-41D2-AD89-A2F890B54A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34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7A41F6C2-5CA7-4A9C-9E3E-822E7467728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Declaring and Invoking Functions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D51F3-F0C7-4785-A204-B7568D6027D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Functions Overview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4350" y="1676400"/>
            <a:ext cx="2256998" cy="2068312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685890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00553" y="1219102"/>
            <a:ext cx="10033549" cy="55848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dirty="0"/>
              <a:t>Function == named piece of code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Can take parameters and return result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50499" y="3661885"/>
            <a:ext cx="7948061" cy="1096697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3ABBC"/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</a:rPr>
              <a:t>def </a:t>
            </a:r>
            <a:r>
              <a:rPr lang="en-US" sz="3000" b="1" noProof="1">
                <a:latin typeface="Consolas" pitchFamily="49" charset="0"/>
              </a:rPr>
              <a:t>function_name(parameter: type):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</a:rPr>
              <a:t>    statement(s)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2991000" y="2889000"/>
            <a:ext cx="2743201" cy="578882"/>
          </a:xfrm>
          <a:prstGeom prst="wedgeRoundRectCallout">
            <a:avLst>
              <a:gd name="adj1" fmla="val 20349"/>
              <a:gd name="adj2" fmla="val 7870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</a:t>
            </a:r>
            <a:r>
              <a:rPr lang="en-US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snake_case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6488778" y="2663525"/>
            <a:ext cx="2701505" cy="882654"/>
          </a:xfrm>
          <a:prstGeom prst="wedgeRoundRectCallout">
            <a:avLst>
              <a:gd name="adj1" fmla="val -16921"/>
              <a:gd name="adj2" fmla="val 669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parameter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5F3E328-CC41-4266-831A-5878E20FD21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AutoShape 23">
            <a:extLst>
              <a:ext uri="{FF2B5EF4-FFF2-40B4-BE49-F238E27FC236}">
                <a16:creationId xmlns:a16="http://schemas.microsoft.com/office/drawing/2014/main" id="{BEB83834-0B39-468B-B9C0-3729F0B0D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0283" y="4492997"/>
            <a:ext cx="2701505" cy="1055608"/>
          </a:xfrm>
          <a:prstGeom prst="wedgeRoundRectCallout">
            <a:avLst>
              <a:gd name="adj1" fmla="val -21473"/>
              <a:gd name="adj2" fmla="val -655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of the parameter</a:t>
            </a:r>
          </a:p>
        </p:txBody>
      </p:sp>
    </p:spTree>
    <p:extLst>
      <p:ext uri="{BB962C8B-B14F-4D97-AF65-F5344CB8AC3E}">
        <p14:creationId xmlns:p14="http://schemas.microsoft.com/office/powerpoint/2010/main" val="260678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Autofit/>
          </a:bodyPr>
          <a:lstStyle/>
          <a:p>
            <a:pPr>
              <a:lnSpc>
                <a:spcPts val="3600"/>
              </a:lnSpc>
            </a:pPr>
            <a:r>
              <a:rPr lang="en-US" sz="3400" dirty="0"/>
              <a:t>More </a:t>
            </a:r>
            <a:r>
              <a:rPr lang="en-US" sz="3400" b="1" dirty="0">
                <a:solidFill>
                  <a:schemeClr val="bg1"/>
                </a:solidFill>
              </a:rPr>
              <a:t>manageable</a:t>
            </a:r>
            <a:r>
              <a:rPr lang="en-US" sz="3400" dirty="0">
                <a:solidFill>
                  <a:srgbClr val="FFA000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programming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Splits large problems into small pieces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Better organization of the program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readability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understandability</a:t>
            </a:r>
          </a:p>
          <a:p>
            <a:pPr>
              <a:lnSpc>
                <a:spcPts val="3600"/>
              </a:lnSpc>
            </a:pPr>
            <a:r>
              <a:rPr lang="en-US" sz="3400" dirty="0"/>
              <a:t>Avoiding </a:t>
            </a:r>
            <a:r>
              <a:rPr lang="en-US" sz="3400" b="1" dirty="0">
                <a:solidFill>
                  <a:schemeClr val="bg1"/>
                </a:solidFill>
              </a:rPr>
              <a:t>repeating</a:t>
            </a:r>
            <a:r>
              <a:rPr lang="en-US" sz="3400" dirty="0">
                <a:solidFill>
                  <a:srgbClr val="FFA000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code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maintainability</a:t>
            </a:r>
          </a:p>
          <a:p>
            <a:pPr>
              <a:lnSpc>
                <a:spcPts val="3600"/>
              </a:lnSpc>
            </a:pPr>
            <a:r>
              <a:rPr lang="en-US" sz="3400" dirty="0"/>
              <a:t>Code </a:t>
            </a:r>
            <a:r>
              <a:rPr lang="en-US" sz="3400" b="1" dirty="0">
                <a:solidFill>
                  <a:schemeClr val="bg1"/>
                </a:solidFill>
              </a:rPr>
              <a:t>reusability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Using existing functions several times</a:t>
            </a:r>
            <a:endParaRPr lang="bg-BG" sz="3200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Functions?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5F1F478-EC3D-4255-8BCF-611A6AC942F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9590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3C9A10A-9EF1-40EC-A2D4-413405356A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71500" indent="-5715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600" dirty="0">
                <a:ea typeface="+mn-lt"/>
                <a:cs typeface="+mn-lt"/>
              </a:rPr>
              <a:t>Python has a set of 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built-in functions</a:t>
            </a:r>
            <a:r>
              <a:rPr lang="en-US" sz="3600" dirty="0">
                <a:ea typeface="+mn-lt"/>
                <a:cs typeface="+mn-lt"/>
              </a:rPr>
              <a:t> that we can call at 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any time</a:t>
            </a:r>
            <a:endParaRPr lang="en-US" sz="3600" dirty="0">
              <a:solidFill>
                <a:srgbClr val="234465"/>
              </a:solidFill>
              <a:ea typeface="+mn-lt"/>
              <a:cs typeface="+mn-lt"/>
            </a:endParaRPr>
          </a:p>
          <a:p>
            <a:pPr marL="571500" indent="-5715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rgbClr val="234465"/>
                </a:solidFill>
                <a:ea typeface="+mn-lt"/>
                <a:cs typeface="+mn-lt"/>
              </a:rPr>
              <a:t>List of some built-in functions</a:t>
            </a:r>
            <a:endParaRPr lang="en-US" sz="3600" dirty="0">
              <a:solidFill>
                <a:srgbClr val="234465"/>
              </a:solidFill>
              <a:cs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86154A-28A2-4EE3-9705-C6D257D66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0AF8BAF-DDE3-4C7E-8EBC-F6861228C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cs typeface="Calibri"/>
              </a:rPr>
              <a:t>Built-In Functions</a:t>
            </a:r>
            <a:endParaRPr lang="bg-BG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B7410035-03AA-45E3-B6B3-A49BA2F7CC80}"/>
              </a:ext>
            </a:extLst>
          </p:cNvPr>
          <p:cNvSpPr txBox="1">
            <a:spLocks/>
          </p:cNvSpPr>
          <p:nvPr/>
        </p:nvSpPr>
        <p:spPr>
          <a:xfrm>
            <a:off x="966000" y="3139147"/>
            <a:ext cx="2111381" cy="21348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latin typeface="Consolas"/>
              </a:rPr>
              <a:t>abs()</a:t>
            </a:r>
          </a:p>
          <a:p>
            <a:r>
              <a:rPr lang="en-US" sz="3000" dirty="0">
                <a:latin typeface="Consolas"/>
              </a:rPr>
              <a:t>min()</a:t>
            </a:r>
          </a:p>
          <a:p>
            <a:r>
              <a:rPr lang="en-US" sz="3000" dirty="0">
                <a:latin typeface="Consolas"/>
              </a:rPr>
              <a:t>max()</a:t>
            </a:r>
          </a:p>
          <a:p>
            <a:r>
              <a:rPr lang="en-US" sz="3000" dirty="0">
                <a:latin typeface="Consolas"/>
              </a:rPr>
              <a:t>round()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441A32A6-3DF4-4F2F-B5C2-0C91D8344DA4}"/>
              </a:ext>
            </a:extLst>
          </p:cNvPr>
          <p:cNvSpPr txBox="1">
            <a:spLocks/>
          </p:cNvSpPr>
          <p:nvPr/>
        </p:nvSpPr>
        <p:spPr>
          <a:xfrm>
            <a:off x="3407270" y="3139147"/>
            <a:ext cx="2111381" cy="21348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latin typeface="Consolas"/>
              </a:rPr>
              <a:t>sum()</a:t>
            </a:r>
          </a:p>
          <a:p>
            <a:r>
              <a:rPr lang="en-US" sz="3000" dirty="0">
                <a:latin typeface="Consolas"/>
              </a:rPr>
              <a:t>filter()</a:t>
            </a:r>
          </a:p>
          <a:p>
            <a:r>
              <a:rPr lang="en-US" sz="3000" dirty="0">
                <a:latin typeface="Consolas"/>
              </a:rPr>
              <a:t>map()</a:t>
            </a:r>
          </a:p>
          <a:p>
            <a:r>
              <a:rPr lang="en-US" sz="3000" dirty="0"/>
              <a:t>sorted()</a:t>
            </a:r>
          </a:p>
        </p:txBody>
      </p:sp>
    </p:spTree>
    <p:extLst>
      <p:ext uri="{BB962C8B-B14F-4D97-AF65-F5344CB8AC3E}">
        <p14:creationId xmlns:p14="http://schemas.microsoft.com/office/powerpoint/2010/main" val="277828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>
            <a:extLst>
              <a:ext uri="{FF2B5EF4-FFF2-40B4-BE49-F238E27FC236}">
                <a16:creationId xmlns:a16="http://schemas.microsoft.com/office/drawing/2014/main" id="{973E036D-67BA-46BF-A5AC-73208F7B92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52087" y="1182284"/>
            <a:ext cx="11818096" cy="5528766"/>
          </a:xfrm>
        </p:spPr>
        <p:txBody>
          <a:bodyPr>
            <a:normAutofit/>
          </a:bodyPr>
          <a:lstStyle/>
          <a:p>
            <a:r>
              <a:rPr lang="en-US" dirty="0"/>
              <a:t>Write a program that</a:t>
            </a:r>
          </a:p>
          <a:p>
            <a:pPr lvl="1"/>
            <a:r>
              <a:rPr lang="en-US" dirty="0"/>
              <a:t>Receives a sequence of numbers, separated by a </a:t>
            </a:r>
            <a:r>
              <a:rPr lang="en-US" b="1" dirty="0">
                <a:solidFill>
                  <a:schemeClr val="bg1"/>
                </a:solidFill>
              </a:rPr>
              <a:t>single space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Prints</a:t>
            </a:r>
            <a:r>
              <a:rPr lang="en-US" dirty="0"/>
              <a:t> their </a:t>
            </a:r>
            <a:r>
              <a:rPr lang="en-US" b="1" dirty="0">
                <a:solidFill>
                  <a:schemeClr val="bg1"/>
                </a:solidFill>
              </a:rPr>
              <a:t>absolute value</a:t>
            </a:r>
            <a:r>
              <a:rPr lang="en-US" b="1" dirty="0"/>
              <a:t> </a:t>
            </a:r>
            <a:r>
              <a:rPr lang="en-US" dirty="0"/>
              <a:t>as a list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Absolute Values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B7410035-03AA-45E3-B6B3-A49BA2F7CC80}"/>
              </a:ext>
            </a:extLst>
          </p:cNvPr>
          <p:cNvSpPr txBox="1">
            <a:spLocks/>
          </p:cNvSpPr>
          <p:nvPr/>
        </p:nvSpPr>
        <p:spPr>
          <a:xfrm>
            <a:off x="632429" y="3789000"/>
            <a:ext cx="3330000" cy="7351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072">
              <a:defRPr/>
            </a:pPr>
            <a:r>
              <a:rPr lang="en-US" sz="3200" dirty="0">
                <a:solidFill>
                  <a:schemeClr val="dk1"/>
                </a:solidFill>
              </a:rPr>
              <a:t>1 2.5 -3 -4.5</a:t>
            </a:r>
            <a:endParaRPr lang="bg-BG" sz="3200" dirty="0">
              <a:solidFill>
                <a:schemeClr val="dk1"/>
              </a:solidFill>
            </a:endParaRP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441A32A6-3DF4-4F2F-B5C2-0C91D8344DA4}"/>
              </a:ext>
            </a:extLst>
          </p:cNvPr>
          <p:cNvSpPr txBox="1">
            <a:spLocks/>
          </p:cNvSpPr>
          <p:nvPr/>
        </p:nvSpPr>
        <p:spPr>
          <a:xfrm>
            <a:off x="5376000" y="3789000"/>
            <a:ext cx="5207030" cy="7114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ea typeface="Calibri" panose="020F0502020204030204" pitchFamily="34" charset="0"/>
                <a:cs typeface="Times New Roman" panose="02020603050405020304" pitchFamily="18" charset="0"/>
              </a:rPr>
              <a:t>[1.0, 2.5, 3.0, 4.5]</a:t>
            </a:r>
          </a:p>
        </p:txBody>
      </p:sp>
      <p:sp>
        <p:nvSpPr>
          <p:cNvPr id="24" name="Right Arrow 23"/>
          <p:cNvSpPr/>
          <p:nvPr/>
        </p:nvSpPr>
        <p:spPr bwMode="auto">
          <a:xfrm>
            <a:off x="4468542" y="3954087"/>
            <a:ext cx="405000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4660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>
            <a:extLst>
              <a:ext uri="{FF2B5EF4-FFF2-40B4-BE49-F238E27FC236}">
                <a16:creationId xmlns:a16="http://schemas.microsoft.com/office/drawing/2014/main" id="{973E036D-67BA-46BF-A5AC-73208F7B92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Absolute Values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B7410035-03AA-45E3-B6B3-A49BA2F7CC80}"/>
              </a:ext>
            </a:extLst>
          </p:cNvPr>
          <p:cNvSpPr txBox="1">
            <a:spLocks/>
          </p:cNvSpPr>
          <p:nvPr/>
        </p:nvSpPr>
        <p:spPr>
          <a:xfrm>
            <a:off x="983203" y="1350238"/>
            <a:ext cx="10225594" cy="52879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072">
              <a:defRPr/>
            </a:pPr>
            <a:r>
              <a:rPr lang="en-US" sz="2700" dirty="0" err="1">
                <a:solidFill>
                  <a:schemeClr val="dk1"/>
                </a:solidFill>
              </a:rPr>
              <a:t>list_of_strings</a:t>
            </a:r>
            <a:r>
              <a:rPr lang="en-US" sz="2700" dirty="0">
                <a:solidFill>
                  <a:schemeClr val="dk1"/>
                </a:solidFill>
              </a:rPr>
              <a:t> = input().split()</a:t>
            </a:r>
          </a:p>
          <a:p>
            <a:pPr defTabSz="1218072">
              <a:defRPr/>
            </a:pPr>
            <a:endParaRPr lang="en-US" sz="1500" dirty="0">
              <a:solidFill>
                <a:schemeClr val="dk1"/>
              </a:solidFill>
            </a:endParaRPr>
          </a:p>
          <a:p>
            <a:pPr defTabSz="1218072">
              <a:defRPr/>
            </a:pPr>
            <a:r>
              <a:rPr lang="en-US" sz="2700" dirty="0" err="1">
                <a:solidFill>
                  <a:schemeClr val="dk1"/>
                </a:solidFill>
              </a:rPr>
              <a:t>list_of_numbers</a:t>
            </a:r>
            <a:r>
              <a:rPr lang="en-US" sz="2700" dirty="0">
                <a:solidFill>
                  <a:schemeClr val="dk1"/>
                </a:solidFill>
              </a:rPr>
              <a:t> = []</a:t>
            </a:r>
          </a:p>
          <a:p>
            <a:pPr defTabSz="1218072">
              <a:defRPr/>
            </a:pPr>
            <a:r>
              <a:rPr lang="en-US" sz="2700" dirty="0">
                <a:solidFill>
                  <a:schemeClr val="dk1"/>
                </a:solidFill>
              </a:rPr>
              <a:t>for n in </a:t>
            </a:r>
            <a:r>
              <a:rPr lang="en-US" sz="2700" dirty="0" err="1">
                <a:solidFill>
                  <a:schemeClr val="dk1"/>
                </a:solidFill>
              </a:rPr>
              <a:t>list_of_strings</a:t>
            </a:r>
            <a:r>
              <a:rPr lang="en-US" sz="2700" dirty="0">
                <a:solidFill>
                  <a:schemeClr val="dk1"/>
                </a:solidFill>
              </a:rPr>
              <a:t>:</a:t>
            </a:r>
          </a:p>
          <a:p>
            <a:pPr defTabSz="1218072">
              <a:defRPr/>
            </a:pPr>
            <a:r>
              <a:rPr lang="en-US" sz="2700" dirty="0">
                <a:solidFill>
                  <a:schemeClr val="dk1"/>
                </a:solidFill>
              </a:rPr>
              <a:t>    number = </a:t>
            </a:r>
            <a:r>
              <a:rPr lang="en-US" sz="2700" dirty="0">
                <a:solidFill>
                  <a:schemeClr val="bg1"/>
                </a:solidFill>
              </a:rPr>
              <a:t>int(</a:t>
            </a:r>
            <a:r>
              <a:rPr lang="en-US" sz="2700" dirty="0">
                <a:solidFill>
                  <a:schemeClr val="dk1"/>
                </a:solidFill>
              </a:rPr>
              <a:t>n</a:t>
            </a:r>
            <a:r>
              <a:rPr lang="en-US" sz="2700" dirty="0">
                <a:solidFill>
                  <a:schemeClr val="bg1"/>
                </a:solidFill>
              </a:rPr>
              <a:t>)</a:t>
            </a:r>
          </a:p>
          <a:p>
            <a:pPr defTabSz="1218072">
              <a:defRPr/>
            </a:pPr>
            <a:r>
              <a:rPr lang="en-US" sz="2700" dirty="0">
                <a:solidFill>
                  <a:schemeClr val="dk1"/>
                </a:solidFill>
              </a:rPr>
              <a:t>    </a:t>
            </a:r>
            <a:r>
              <a:rPr lang="en-US" sz="2700" dirty="0" err="1">
                <a:solidFill>
                  <a:schemeClr val="dk1"/>
                </a:solidFill>
              </a:rPr>
              <a:t>list_of_numbers.append</a:t>
            </a:r>
            <a:r>
              <a:rPr lang="en-US" sz="2700" dirty="0">
                <a:solidFill>
                  <a:schemeClr val="dk1"/>
                </a:solidFill>
              </a:rPr>
              <a:t>(number)</a:t>
            </a:r>
          </a:p>
          <a:p>
            <a:pPr defTabSz="1218072">
              <a:defRPr/>
            </a:pPr>
            <a:r>
              <a:rPr lang="en-US" sz="1500" dirty="0">
                <a:solidFill>
                  <a:schemeClr val="dk1"/>
                </a:solidFill>
              </a:rPr>
              <a:t>    </a:t>
            </a:r>
          </a:p>
          <a:p>
            <a:pPr defTabSz="1218072">
              <a:defRPr/>
            </a:pPr>
            <a:r>
              <a:rPr lang="en-US" sz="2700" dirty="0" err="1">
                <a:solidFill>
                  <a:schemeClr val="dk1"/>
                </a:solidFill>
              </a:rPr>
              <a:t>list_of_absolute_numbers</a:t>
            </a:r>
            <a:r>
              <a:rPr lang="en-US" sz="2700" dirty="0">
                <a:solidFill>
                  <a:schemeClr val="dk1"/>
                </a:solidFill>
              </a:rPr>
              <a:t> = []</a:t>
            </a:r>
          </a:p>
          <a:p>
            <a:pPr defTabSz="1218072">
              <a:defRPr/>
            </a:pPr>
            <a:r>
              <a:rPr lang="en-US" sz="2700" dirty="0">
                <a:solidFill>
                  <a:schemeClr val="dk1"/>
                </a:solidFill>
              </a:rPr>
              <a:t>for n in </a:t>
            </a:r>
            <a:r>
              <a:rPr lang="en-US" sz="2700" dirty="0" err="1">
                <a:solidFill>
                  <a:schemeClr val="dk1"/>
                </a:solidFill>
              </a:rPr>
              <a:t>list_of_numbers</a:t>
            </a:r>
            <a:r>
              <a:rPr lang="en-US" sz="2700" dirty="0">
                <a:solidFill>
                  <a:schemeClr val="dk1"/>
                </a:solidFill>
              </a:rPr>
              <a:t>:</a:t>
            </a:r>
          </a:p>
          <a:p>
            <a:pPr defTabSz="1218072">
              <a:defRPr/>
            </a:pPr>
            <a:r>
              <a:rPr lang="en-US" sz="2700" dirty="0">
                <a:solidFill>
                  <a:schemeClr val="dk1"/>
                </a:solidFill>
              </a:rPr>
              <a:t>    </a:t>
            </a:r>
            <a:r>
              <a:rPr lang="en-US" sz="2700" dirty="0" err="1">
                <a:solidFill>
                  <a:schemeClr val="dk1"/>
                </a:solidFill>
              </a:rPr>
              <a:t>absolute_number</a:t>
            </a:r>
            <a:r>
              <a:rPr lang="en-US" sz="2700" dirty="0">
                <a:solidFill>
                  <a:schemeClr val="dk1"/>
                </a:solidFill>
              </a:rPr>
              <a:t> = </a:t>
            </a:r>
            <a:r>
              <a:rPr lang="en-US" sz="2700" dirty="0">
                <a:solidFill>
                  <a:schemeClr val="bg1"/>
                </a:solidFill>
              </a:rPr>
              <a:t>abs(</a:t>
            </a:r>
            <a:r>
              <a:rPr lang="en-US" sz="2700" dirty="0">
                <a:solidFill>
                  <a:schemeClr val="dk1"/>
                </a:solidFill>
              </a:rPr>
              <a:t>n</a:t>
            </a:r>
            <a:r>
              <a:rPr lang="en-US" sz="2700" dirty="0">
                <a:solidFill>
                  <a:schemeClr val="bg1"/>
                </a:solidFill>
              </a:rPr>
              <a:t>)</a:t>
            </a:r>
          </a:p>
          <a:p>
            <a:pPr defTabSz="1218072">
              <a:defRPr/>
            </a:pPr>
            <a:r>
              <a:rPr lang="en-US" sz="2700" dirty="0">
                <a:solidFill>
                  <a:schemeClr val="dk1"/>
                </a:solidFill>
              </a:rPr>
              <a:t>    </a:t>
            </a:r>
            <a:r>
              <a:rPr lang="en-US" sz="2700" dirty="0" err="1">
                <a:solidFill>
                  <a:schemeClr val="dk1"/>
                </a:solidFill>
              </a:rPr>
              <a:t>list_of_absolute_numbers.append</a:t>
            </a:r>
            <a:r>
              <a:rPr lang="en-US" sz="2700" dirty="0">
                <a:solidFill>
                  <a:schemeClr val="dk1"/>
                </a:solidFill>
              </a:rPr>
              <a:t>(</a:t>
            </a:r>
            <a:r>
              <a:rPr lang="en-US" sz="2700" dirty="0" err="1">
                <a:solidFill>
                  <a:schemeClr val="dk1"/>
                </a:solidFill>
              </a:rPr>
              <a:t>absolute_number</a:t>
            </a:r>
            <a:r>
              <a:rPr lang="en-US" sz="2700" dirty="0">
                <a:solidFill>
                  <a:schemeClr val="dk1"/>
                </a:solidFill>
              </a:rPr>
              <a:t>)</a:t>
            </a:r>
          </a:p>
          <a:p>
            <a:pPr defTabSz="1218072">
              <a:defRPr/>
            </a:pPr>
            <a:endParaRPr lang="en-US" sz="1500" dirty="0">
              <a:solidFill>
                <a:schemeClr val="dk1"/>
              </a:solidFill>
            </a:endParaRPr>
          </a:p>
          <a:p>
            <a:pPr defTabSz="1218072">
              <a:defRPr/>
            </a:pPr>
            <a:r>
              <a:rPr lang="en-US" sz="2700" dirty="0">
                <a:solidFill>
                  <a:schemeClr val="dk1"/>
                </a:solidFill>
              </a:rPr>
              <a:t>print(</a:t>
            </a:r>
            <a:r>
              <a:rPr lang="en-US" sz="2700" dirty="0" err="1">
                <a:solidFill>
                  <a:schemeClr val="dk1"/>
                </a:solidFill>
              </a:rPr>
              <a:t>list_of_absolute_numbers</a:t>
            </a:r>
            <a:r>
              <a:rPr lang="en-US" sz="2700" dirty="0">
                <a:solidFill>
                  <a:schemeClr val="dk1"/>
                </a:solidFill>
              </a:rPr>
              <a:t>)</a:t>
            </a:r>
            <a:endParaRPr lang="bg-BG" sz="27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917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3735</TotalTime>
  <Words>1540</Words>
  <Application>Microsoft Office PowerPoint</Application>
  <PresentationFormat>Widescreen</PresentationFormat>
  <Paragraphs>285</Paragraphs>
  <Slides>35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Comic Sans MS</vt:lpstr>
      <vt:lpstr>Consolas</vt:lpstr>
      <vt:lpstr>Wingdings</vt:lpstr>
      <vt:lpstr>Wingdings 2</vt:lpstr>
      <vt:lpstr>1_SoftUni</vt:lpstr>
      <vt:lpstr>Functions </vt:lpstr>
      <vt:lpstr>Table of Contents</vt:lpstr>
      <vt:lpstr>Have a Question?</vt:lpstr>
      <vt:lpstr>Functions Overview</vt:lpstr>
      <vt:lpstr>Functions</vt:lpstr>
      <vt:lpstr>Why Use Functions?</vt:lpstr>
      <vt:lpstr>Built-In Functions</vt:lpstr>
      <vt:lpstr>Problem: Absolute Values</vt:lpstr>
      <vt:lpstr>Problem: Absolute Values</vt:lpstr>
      <vt:lpstr>Declaring and Invoking Functions</vt:lpstr>
      <vt:lpstr>Declaring Function</vt:lpstr>
      <vt:lpstr>Invoking a Function (1)</vt:lpstr>
      <vt:lpstr>Invoking a Function (2)</vt:lpstr>
      <vt:lpstr>Function Without Parameters</vt:lpstr>
      <vt:lpstr>Return Values</vt:lpstr>
      <vt:lpstr>Return Keyword (1)</vt:lpstr>
      <vt:lpstr>Return Keyword (2) </vt:lpstr>
      <vt:lpstr>Problem: Grades</vt:lpstr>
      <vt:lpstr>Solution: Grades</vt:lpstr>
      <vt:lpstr>Parameters vs Arguments</vt:lpstr>
      <vt:lpstr>Parameters vs Arguments</vt:lpstr>
      <vt:lpstr>Default Arguments</vt:lpstr>
      <vt:lpstr>Keyword (Named) Arguments</vt:lpstr>
      <vt:lpstr>Problem: Calculations</vt:lpstr>
      <vt:lpstr>Solution: Calculations</vt:lpstr>
      <vt:lpstr>Lambda Functions</vt:lpstr>
      <vt:lpstr>Lambda Definition</vt:lpstr>
      <vt:lpstr>Lambda Example</vt:lpstr>
      <vt:lpstr>Problem: Repeat String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Programing Fundamentas - Functions</dc:title>
  <dc:subject>Software Development Course</dc:subject>
  <dc:creator>Software University</dc:creator>
  <cp:keywords>programing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57</cp:revision>
  <dcterms:created xsi:type="dcterms:W3CDTF">2018-05-23T13:08:44Z</dcterms:created>
  <dcterms:modified xsi:type="dcterms:W3CDTF">2022-05-11T08:11:43Z</dcterms:modified>
  <cp:category>Python Fundamentals Course @ SoftUni: https://softuni.bg/trainings/2442/python-fundamentals-september-2019</cp:category>
</cp:coreProperties>
</file>