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8"/>
  </p:notesMasterIdLst>
  <p:handoutMasterIdLst>
    <p:handoutMasterId r:id="rId49"/>
  </p:handoutMasterIdLst>
  <p:sldIdLst>
    <p:sldId id="256" r:id="rId5"/>
    <p:sldId id="276" r:id="rId6"/>
    <p:sldId id="258" r:id="rId7"/>
    <p:sldId id="302" r:id="rId8"/>
    <p:sldId id="303" r:id="rId9"/>
    <p:sldId id="304" r:id="rId10"/>
    <p:sldId id="310" r:id="rId11"/>
    <p:sldId id="309" r:id="rId12"/>
    <p:sldId id="305" r:id="rId13"/>
    <p:sldId id="306" r:id="rId14"/>
    <p:sldId id="307" r:id="rId15"/>
    <p:sldId id="308" r:id="rId16"/>
    <p:sldId id="311" r:id="rId17"/>
    <p:sldId id="312" r:id="rId18"/>
    <p:sldId id="313" r:id="rId19"/>
    <p:sldId id="540" r:id="rId20"/>
    <p:sldId id="333" r:id="rId21"/>
    <p:sldId id="334" r:id="rId22"/>
    <p:sldId id="510" r:id="rId23"/>
    <p:sldId id="511" r:id="rId24"/>
    <p:sldId id="539" r:id="rId25"/>
    <p:sldId id="314" r:id="rId26"/>
    <p:sldId id="315" r:id="rId27"/>
    <p:sldId id="616" r:id="rId28"/>
    <p:sldId id="617" r:id="rId29"/>
    <p:sldId id="618" r:id="rId30"/>
    <p:sldId id="619" r:id="rId31"/>
    <p:sldId id="620" r:id="rId32"/>
    <p:sldId id="621" r:id="rId33"/>
    <p:sldId id="622" r:id="rId34"/>
    <p:sldId id="615" r:id="rId35"/>
    <p:sldId id="322" r:id="rId36"/>
    <p:sldId id="323" r:id="rId37"/>
    <p:sldId id="324" r:id="rId38"/>
    <p:sldId id="541" r:id="rId39"/>
    <p:sldId id="542" r:id="rId40"/>
    <p:sldId id="321" r:id="rId41"/>
    <p:sldId id="280" r:id="rId42"/>
    <p:sldId id="401" r:id="rId43"/>
    <p:sldId id="623" r:id="rId44"/>
    <p:sldId id="624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540"/>
          </p14:sldIdLst>
        </p14:section>
        <p14:section name="Sorting" id="{F9F8DDD9-365E-449A-A2A7-0A16EDF462CF}">
          <p14:sldIdLst>
            <p14:sldId id="333"/>
            <p14:sldId id="334"/>
            <p14:sldId id="510"/>
            <p14:sldId id="511"/>
            <p14:sldId id="539"/>
            <p14:sldId id="314"/>
          </p14:sldIdLst>
        </p14:section>
        <p14:section name="Nested Functions" id="{BB02F6E8-CE83-468A-8267-F48691A9F32D}">
          <p14:sldIdLst>
            <p14:sldId id="3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Recursion" id="{38C9D72C-E9E6-4CF4-A5A8-0F58C4EED08E}">
          <p14:sldIdLst>
            <p14:sldId id="615"/>
            <p14:sldId id="322"/>
            <p14:sldId id="323"/>
            <p14:sldId id="324"/>
            <p14:sldId id="541"/>
            <p14:sldId id="542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623"/>
            <p14:sldId id="62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 varScale="1">
        <p:scale>
          <a:sx n="42" d="100"/>
          <a:sy n="42" d="100"/>
        </p:scale>
        <p:origin x="58" y="235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vn.softuni.org/admin/svn/python-advanced/May-2022/Python-Advanced/04-Functions-Advanced/04-Functions-Advanced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vn.softuni.org/admin/svn/python-advanced/May-2022/Python-Advanced/04-Functions-Advanced/04-Functions-Advanced-Lab.doc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619601"/>
          </a:xfrm>
        </p:spPr>
        <p:txBody>
          <a:bodyPr/>
          <a:lstStyle/>
          <a:p>
            <a:r>
              <a:rPr lang="en-US" sz="3000" dirty="0"/>
              <a:t>def multiply(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):</a:t>
            </a:r>
          </a:p>
          <a:p>
            <a:r>
              <a:rPr lang="en-US" sz="3000" dirty="0"/>
              <a:t>    result = 1</a:t>
            </a:r>
          </a:p>
          <a:p>
            <a:r>
              <a:rPr lang="en-US" sz="3000" dirty="0"/>
              <a:t>    for num in 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:</a:t>
            </a:r>
          </a:p>
          <a:p>
            <a:r>
              <a:rPr lang="en-US" sz="3000" dirty="0"/>
              <a:t>        result *= num</a:t>
            </a:r>
          </a:p>
          <a:p>
            <a:r>
              <a:rPr lang="en-US" sz="30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use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 to unpack the list so that all elements of it can be passed as </a:t>
            </a:r>
            <a:r>
              <a:rPr lang="en-US" sz="3600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sz="3600" dirty="0"/>
              <a:t>And we can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dirty="0"/>
              <a:t> to unpack a dictionary, so all of its elements are passed as </a:t>
            </a:r>
            <a:r>
              <a:rPr lang="en-US" sz="3600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list, that you unpack,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791357" y="3244595"/>
            <a:ext cx="5765881" cy="202783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 of the dictionary must </a:t>
            </a:r>
            <a:r>
              <a:rPr lang="en-US" sz="3600" b="1" dirty="0">
                <a:solidFill>
                  <a:schemeClr val="bg1"/>
                </a:solidFill>
              </a:rPr>
              <a:t>match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 of the function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of the keys in the dictionary does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477504" y="3894437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600" dirty="0"/>
              <a:t> that receives a name, age and town, and returns a string in the format: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</a:rPr>
              <a:t>This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b="1" dirty="0">
                <a:latin typeface="Consolas" panose="020B0609020204030204" pitchFamily="49" charset="0"/>
              </a:rPr>
              <a:t>} from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3600" b="1" dirty="0">
                <a:latin typeface="Consolas" panose="020B0609020204030204" pitchFamily="49" charset="0"/>
              </a:rPr>
              <a:t>} and he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b="1" dirty="0">
                <a:latin typeface="Consolas" panose="020B0609020204030204" pitchFamily="49" charset="0"/>
              </a:rPr>
              <a:t>} years old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</a:rPr>
              <a:t>dictionary unpacking </a:t>
            </a:r>
            <a:r>
              <a:rPr lang="en-US" sz="3600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36413" y="4304417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80605" y="5434216"/>
            <a:ext cx="371592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sz="3200" dirty="0"/>
              <a:t> method sorts the elements of a given </a:t>
            </a:r>
            <a:r>
              <a:rPr lang="en-US" sz="3200" dirty="0" err="1"/>
              <a:t>iterable</a:t>
            </a:r>
            <a:r>
              <a:rPr lang="en-US" sz="3200" dirty="0"/>
              <a:t> - Ascending or Descending</a:t>
            </a:r>
            <a:br>
              <a:rPr lang="bg-BG" sz="3200" dirty="0"/>
            </a:br>
            <a:br>
              <a:rPr lang="bg-BG" sz="3200" dirty="0"/>
            </a:br>
            <a:br>
              <a:rPr lang="bg-BG" sz="3200" dirty="0"/>
            </a:br>
            <a:endParaRPr lang="en-US" sz="3000" b="1" dirty="0">
              <a:solidFill>
                <a:srgbClr val="FF0000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</a:rPr>
              <a:t>iterable</a:t>
            </a:r>
            <a:r>
              <a:rPr lang="en-US" sz="3000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dirty="0"/>
              <a:t> - function that serves as a key for the sort comparison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- If =True, the sorted list is reversed (or sorted in Descending order)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39700" y="2656755"/>
            <a:ext cx="6795000" cy="601325"/>
          </a:xfrm>
        </p:spPr>
        <p:txBody>
          <a:bodyPr>
            <a:normAutofit fontScale="92500"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, key=None, reverse=False)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3E5B0D00-AAB3-4F70-8539-57A56810B408}"/>
              </a:ext>
            </a:extLst>
          </p:cNvPr>
          <p:cNvSpPr/>
          <p:nvPr/>
        </p:nvSpPr>
        <p:spPr bwMode="auto">
          <a:xfrm>
            <a:off x="4897200" y="2174908"/>
            <a:ext cx="1828800" cy="538250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EDDBBA92-B385-4CF6-8696-89C224DA1555}"/>
              </a:ext>
            </a:extLst>
          </p:cNvPr>
          <p:cNvSpPr/>
          <p:nvPr/>
        </p:nvSpPr>
        <p:spPr bwMode="auto">
          <a:xfrm>
            <a:off x="6726000" y="3249000"/>
            <a:ext cx="1828800" cy="538250"/>
          </a:xfrm>
          <a:prstGeom prst="wedgeRoundRectCallout">
            <a:avLst>
              <a:gd name="adj1" fmla="val -23823"/>
              <a:gd name="adj2" fmla="val -681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sz="3400" dirty="0"/>
              <a:t> to sort by key element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reverse</a:t>
            </a:r>
            <a:r>
              <a:rPr lang="en-US" sz="3400" dirty="0"/>
              <a:t> to sort dictionary by key in descending order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Key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2073" y="1854000"/>
            <a:ext cx="10843928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x[0]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[('George', 18), ('John', 45), ('Peter', 21)]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759566" y="4149000"/>
            <a:ext cx="10826436" cy="21567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key=lambda </a:t>
            </a:r>
            <a:r>
              <a:rPr lang="en-US" sz="2400" dirty="0">
                <a:solidFill>
                  <a:schemeClr val="bg1"/>
                </a:solidFill>
              </a:rPr>
              <a:t>x: x[0]</a:t>
            </a:r>
            <a:r>
              <a:rPr lang="en-US" sz="24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reverse</a:t>
            </a:r>
            <a:r>
              <a:rPr lang="en-US" sz="2400" dirty="0">
                <a:solidFill>
                  <a:schemeClr val="bg1"/>
                </a:solidFill>
              </a:rPr>
              <a:t>=True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[('Peter', 21), ('John', 45), ('George', 18)]</a:t>
            </a:r>
          </a:p>
        </p:txBody>
      </p:sp>
    </p:spTree>
    <p:extLst>
      <p:ext uri="{BB962C8B-B14F-4D97-AF65-F5344CB8AC3E}">
        <p14:creationId xmlns:p14="http://schemas.microsoft.com/office/powerpoint/2010/main" val="20497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19342"/>
          </a:xfrm>
        </p:spPr>
        <p:txBody>
          <a:bodyPr/>
          <a:lstStyle/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dirty="0"/>
              <a:t> to sort by value element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could use </a:t>
            </a:r>
            <a:r>
              <a:rPr lang="en-US" noProof="1"/>
              <a:t>"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en-US" noProof="1"/>
              <a:t>" </a:t>
            </a:r>
            <a:r>
              <a:rPr lang="en-US" dirty="0"/>
              <a:t>instead of reverse when sorting descending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1" y="1809000"/>
            <a:ext cx="10721993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[('George', 18), ('Peter', 21), ('John', 45)]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741001" y="4149000"/>
            <a:ext cx="10721993" cy="1110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  <a:r>
              <a:rPr lang="bg-BG" sz="2400" dirty="0"/>
              <a:t> </a:t>
            </a:r>
            <a:r>
              <a:rPr lang="en-US" sz="2400" dirty="0"/>
              <a:t>key=lambda x: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sz="2400" dirty="0"/>
              <a:t>x[1])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[('John', 45), ('Peter', 21), ('George', 18)]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181AF8-33D7-4F0C-9373-3FC01876870D}"/>
              </a:ext>
            </a:extLst>
          </p:cNvPr>
          <p:cNvSpPr/>
          <p:nvPr/>
        </p:nvSpPr>
        <p:spPr bwMode="auto">
          <a:xfrm>
            <a:off x="7818814" y="5164835"/>
            <a:ext cx="4117923" cy="61445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numbers</a:t>
            </a:r>
          </a:p>
        </p:txBody>
      </p:sp>
    </p:spTree>
    <p:extLst>
      <p:ext uri="{BB962C8B-B14F-4D97-AF65-F5344CB8AC3E}">
        <p14:creationId xmlns:p14="http://schemas.microsoft.com/office/powerpoint/2010/main" val="3263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function as described in the problem description and test it with the given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function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Cheese Showcase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B8A1109-4673-467E-95BA-8CDC73B7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43" y="3814025"/>
            <a:ext cx="3494767" cy="26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998" y="1672629"/>
            <a:ext cx="8950003" cy="459680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sorting_cheeses</a:t>
            </a:r>
            <a:r>
              <a:rPr lang="en-US" sz="2200" dirty="0"/>
              <a:t>(**</a:t>
            </a:r>
            <a:r>
              <a:rPr lang="en-US" sz="2200" dirty="0" err="1"/>
              <a:t>cheeses_dict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cheeses_dict</a:t>
            </a:r>
            <a:r>
              <a:rPr lang="en-US" sz="2200" dirty="0"/>
              <a:t> = sorted(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cheeses_dict</a:t>
            </a:r>
            <a:r>
              <a:rPr lang="en-US" sz="2200" dirty="0" err="1">
                <a:solidFill>
                  <a:schemeClr val="bg1"/>
                </a:solidFill>
              </a:rPr>
              <a:t>.items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,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key=lambda x: (-</a:t>
            </a:r>
            <a:r>
              <a:rPr lang="en-US" sz="2200" dirty="0" err="1">
                <a:solidFill>
                  <a:schemeClr val="bg1"/>
                </a:solidFill>
              </a:rPr>
              <a:t>len</a:t>
            </a:r>
            <a:r>
              <a:rPr lang="en-US" sz="2200" dirty="0">
                <a:solidFill>
                  <a:schemeClr val="bg1"/>
                </a:solidFill>
              </a:rPr>
              <a:t>(x[1]), x[0])</a:t>
            </a:r>
            <a:r>
              <a:rPr lang="en-US" sz="2200" dirty="0"/>
              <a:t>)</a:t>
            </a:r>
          </a:p>
          <a:p>
            <a:endParaRPr lang="en-US" sz="1500" dirty="0"/>
          </a:p>
          <a:p>
            <a:r>
              <a:rPr lang="en-US" sz="2200" dirty="0"/>
              <a:t>    result = []</a:t>
            </a:r>
          </a:p>
          <a:p>
            <a:endParaRPr lang="en-US" sz="1500" dirty="0"/>
          </a:p>
          <a:p>
            <a:r>
              <a:rPr lang="en-US" sz="2200" dirty="0"/>
              <a:t>    for (</a:t>
            </a:r>
            <a:r>
              <a:rPr lang="en-US" sz="2200" dirty="0" err="1"/>
              <a:t>cheese_name</a:t>
            </a:r>
            <a:r>
              <a:rPr lang="en-US" sz="2200" dirty="0"/>
              <a:t>, quantities) in </a:t>
            </a:r>
            <a:r>
              <a:rPr lang="en-US" sz="2200" dirty="0" err="1"/>
              <a:t>cheeses_dict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result.append</a:t>
            </a:r>
            <a:r>
              <a:rPr lang="en-US" sz="2200" dirty="0"/>
              <a:t>(</a:t>
            </a:r>
            <a:r>
              <a:rPr lang="en-US" sz="2200" dirty="0" err="1"/>
              <a:t>cheese_name</a:t>
            </a:r>
            <a:r>
              <a:rPr lang="en-US" sz="2200" dirty="0"/>
              <a:t>)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quantity_list</a:t>
            </a:r>
            <a:r>
              <a:rPr lang="en-US" sz="2200" dirty="0"/>
              <a:t> = sorted(quantities, reverse=True)</a:t>
            </a:r>
          </a:p>
          <a:p>
            <a:r>
              <a:rPr lang="en-US" sz="2200" dirty="0"/>
              <a:t>        result += </a:t>
            </a:r>
            <a:r>
              <a:rPr lang="en-US" sz="2200" dirty="0" err="1"/>
              <a:t>quantity_list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return "\</a:t>
            </a:r>
            <a:r>
              <a:rPr lang="en-US" sz="2200" dirty="0" err="1"/>
              <a:t>n".join</a:t>
            </a:r>
            <a:r>
              <a:rPr lang="en-US" sz="2200" dirty="0"/>
              <a:t>([str(x) for x in result])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Cheese Showcase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Functions and Closures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C30979-8576-E825-C3C7-6231FBB622E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80" y="1548613"/>
            <a:ext cx="2306839" cy="2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Defined </a:t>
            </a:r>
            <a:r>
              <a:rPr lang="en-US" sz="3600" b="1" dirty="0">
                <a:solidFill>
                  <a:schemeClr val="bg1"/>
                </a:solidFill>
              </a:rPr>
              <a:t>inside</a:t>
            </a:r>
            <a:r>
              <a:rPr lang="en-US" sz="3600" dirty="0"/>
              <a:t> other functions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The inner function does </a:t>
            </a:r>
            <a:r>
              <a:rPr lang="en-US" sz="3600" b="1" dirty="0">
                <a:solidFill>
                  <a:schemeClr val="bg1"/>
                </a:solidFill>
              </a:rPr>
              <a:t>not exist outside </a:t>
            </a:r>
            <a:r>
              <a:rPr lang="en-US" sz="3600" dirty="0"/>
              <a:t>the function in which it's defined</a:t>
            </a:r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Nested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709437" y="3429000"/>
            <a:ext cx="5641040" cy="2911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>
                <a:solidFill>
                  <a:schemeClr val="bg1"/>
                </a:solidFill>
              </a:rPr>
              <a:t>outside_function</a:t>
            </a:r>
            <a:r>
              <a:rPr lang="en-US" sz="2700" dirty="0">
                <a:solidFill>
                  <a:schemeClr val="bg1"/>
                </a:solidFill>
              </a:rPr>
              <a:t>()</a:t>
            </a:r>
            <a:r>
              <a:rPr lang="en-US" sz="27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>
                <a:solidFill>
                  <a:schemeClr val="bg1"/>
                </a:solidFill>
              </a:rPr>
              <a:t>inside_function</a:t>
            </a:r>
            <a:r>
              <a:rPr lang="en-US" sz="2700" dirty="0">
                <a:solidFill>
                  <a:schemeClr val="bg1"/>
                </a:solidFill>
              </a:rPr>
              <a:t>()</a:t>
            </a:r>
            <a:r>
              <a:rPr lang="en-US" sz="27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</p:txBody>
      </p:sp>
      <p:sp>
        <p:nvSpPr>
          <p:cNvPr id="10" name="Rounded Rectangular Callout 6">
            <a:extLst>
              <a:ext uri="{FF2B5EF4-FFF2-40B4-BE49-F238E27FC236}">
                <a16:creationId xmlns:a16="http://schemas.microsoft.com/office/drawing/2014/main" id="{AAECB880-DE84-84A7-AF98-C8321619D266}"/>
              </a:ext>
            </a:extLst>
          </p:cNvPr>
          <p:cNvSpPr/>
          <p:nvPr/>
        </p:nvSpPr>
        <p:spPr bwMode="auto">
          <a:xfrm>
            <a:off x="2340812" y="5044376"/>
            <a:ext cx="1828800" cy="909275"/>
          </a:xfrm>
          <a:prstGeom prst="wedgeRoundRectCallout">
            <a:avLst>
              <a:gd name="adj1" fmla="val 58079"/>
              <a:gd name="adj2" fmla="val -37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Function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2C162C1B-7294-CBFF-E016-ADAF3A2B1BC7}"/>
              </a:ext>
            </a:extLst>
          </p:cNvPr>
          <p:cNvSpPr/>
          <p:nvPr/>
        </p:nvSpPr>
        <p:spPr bwMode="auto">
          <a:xfrm>
            <a:off x="8988412" y="3101422"/>
            <a:ext cx="1868130" cy="1003768"/>
          </a:xfrm>
          <a:prstGeom prst="wedgeRoundRectCallout">
            <a:avLst>
              <a:gd name="adj1" fmla="val -65826"/>
              <a:gd name="adj2" fmla="val 19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 Function</a:t>
            </a:r>
          </a:p>
        </p:txBody>
      </p:sp>
    </p:spTree>
    <p:extLst>
      <p:ext uri="{BB962C8B-B14F-4D97-AF65-F5344CB8AC3E}">
        <p14:creationId xmlns:p14="http://schemas.microsoft.com/office/powerpoint/2010/main" val="39288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Function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8841" y="1652357"/>
            <a:ext cx="8618724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factorial(number)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not </a:t>
            </a:r>
            <a:r>
              <a:rPr lang="en-US" dirty="0" err="1"/>
              <a:t>isinstance</a:t>
            </a:r>
            <a:r>
              <a:rPr lang="en-US" dirty="0"/>
              <a:t>(number, int) or number &lt;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 err="1"/>
              <a:t>f"Sorry</a:t>
            </a:r>
            <a:r>
              <a:rPr lang="en-US" dirty="0"/>
              <a:t>. 'number' is incorrect."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inner_factorial</a:t>
            </a:r>
            <a:r>
              <a:rPr lang="en-US" dirty="0">
                <a:solidFill>
                  <a:schemeClr val="bg1"/>
                </a:solidFill>
              </a:rPr>
              <a:t>(n)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fact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for i in range(1, n + 1):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    fact = fact * 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fact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</a:t>
            </a:r>
            <a:r>
              <a:rPr lang="en-US" dirty="0" err="1">
                <a:solidFill>
                  <a:schemeClr val="bg1"/>
                </a:solidFill>
              </a:rPr>
              <a:t>inner_factorial</a:t>
            </a:r>
            <a:r>
              <a:rPr lang="en-US" dirty="0">
                <a:solidFill>
                  <a:schemeClr val="bg1"/>
                </a:solidFill>
              </a:rPr>
              <a:t>(number)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3CAD2266-33F9-BEB8-8A0F-A829661AE799}"/>
              </a:ext>
            </a:extLst>
          </p:cNvPr>
          <p:cNvSpPr/>
          <p:nvPr/>
        </p:nvSpPr>
        <p:spPr bwMode="auto">
          <a:xfrm>
            <a:off x="8331728" y="4462693"/>
            <a:ext cx="3121431" cy="1485900"/>
          </a:xfrm>
          <a:prstGeom prst="wedgeRoundRectCallout">
            <a:avLst>
              <a:gd name="adj1" fmla="val -59621"/>
              <a:gd name="adj2" fmla="val 440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result of calling the inner function</a:t>
            </a:r>
          </a:p>
        </p:txBody>
      </p:sp>
    </p:spTree>
    <p:extLst>
      <p:ext uri="{BB962C8B-B14F-4D97-AF65-F5344CB8AC3E}">
        <p14:creationId xmlns:p14="http://schemas.microsoft.com/office/powerpoint/2010/main" val="3078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inner function is </a:t>
            </a:r>
            <a:r>
              <a:rPr lang="en-US" sz="3600" b="1" dirty="0">
                <a:solidFill>
                  <a:schemeClr val="bg1"/>
                </a:solidFill>
              </a:rPr>
              <a:t>no longer "hidden"</a:t>
            </a:r>
          </a:p>
          <a:p>
            <a:r>
              <a:rPr lang="en-US" sz="3600" dirty="0"/>
              <a:t>The outer function returns </a:t>
            </a: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Functions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275480" y="3101422"/>
            <a:ext cx="5641040" cy="2911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/>
              <a:t>outside_function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inside_function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>
                <a:solidFill>
                  <a:schemeClr val="bg1"/>
                </a:solidFill>
              </a:rPr>
              <a:t>inside_function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8841" y="1652357"/>
            <a:ext cx="4959830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def calculator(operator):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addition</a:t>
            </a:r>
            <a:r>
              <a:rPr lang="en-US" dirty="0"/>
              <a:t>(a, b):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a + b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subtraction</a:t>
            </a:r>
            <a:r>
              <a:rPr lang="en-US" dirty="0"/>
              <a:t>(a, b):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a - b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operator == "+":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>
                <a:solidFill>
                  <a:schemeClr val="bg1"/>
                </a:solidFill>
              </a:rPr>
              <a:t>addition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operator == "-":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>
                <a:solidFill>
                  <a:schemeClr val="bg1"/>
                </a:solidFill>
              </a:rPr>
              <a:t>subtraction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3CAD2266-33F9-BEB8-8A0F-A829661AE799}"/>
              </a:ext>
            </a:extLst>
          </p:cNvPr>
          <p:cNvSpPr/>
          <p:nvPr/>
        </p:nvSpPr>
        <p:spPr bwMode="auto">
          <a:xfrm>
            <a:off x="6096000" y="4789264"/>
            <a:ext cx="3121431" cy="1485900"/>
          </a:xfrm>
          <a:prstGeom prst="wedgeRoundRectCallout">
            <a:avLst>
              <a:gd name="adj1" fmla="val -66422"/>
              <a:gd name="adj2" fmla="val 121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function depending on the operator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169DC5B-C444-35D4-60BD-77C8F4EB3A5D}"/>
              </a:ext>
            </a:extLst>
          </p:cNvPr>
          <p:cNvSpPr txBox="1">
            <a:spLocks/>
          </p:cNvSpPr>
          <p:nvPr/>
        </p:nvSpPr>
        <p:spPr>
          <a:xfrm>
            <a:off x="6096000" y="1652357"/>
            <a:ext cx="495983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operation</a:t>
            </a:r>
            <a:r>
              <a:rPr lang="en-US" dirty="0"/>
              <a:t> = calculator("+")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operation</a:t>
            </a:r>
            <a:r>
              <a:rPr lang="en-US" dirty="0">
                <a:solidFill>
                  <a:schemeClr val="bg1"/>
                </a:solidFill>
              </a:rPr>
              <a:t>(2, 3)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print(result)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rgbClr val="92D050"/>
                </a:solidFill>
              </a:rPr>
              <a:t># 5</a:t>
            </a:r>
          </a:p>
        </p:txBody>
      </p:sp>
    </p:spTree>
    <p:extLst>
      <p:ext uri="{BB962C8B-B14F-4D97-AF65-F5344CB8AC3E}">
        <p14:creationId xmlns:p14="http://schemas.microsoft.com/office/powerpoint/2010/main" val="39928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inner function can capture and carry some of the </a:t>
            </a:r>
            <a:r>
              <a:rPr lang="en-US" sz="3600" b="1" dirty="0">
                <a:solidFill>
                  <a:schemeClr val="bg1"/>
                </a:solidFill>
              </a:rPr>
              <a:t>parent function's </a:t>
            </a:r>
            <a:r>
              <a:rPr lang="en-US" sz="3600" dirty="0"/>
              <a:t>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Closures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188066" y="2795910"/>
            <a:ext cx="6957934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/>
              <a:t>outside_function</a:t>
            </a:r>
            <a:r>
              <a:rPr lang="en-US" sz="2700" dirty="0"/>
              <a:t>(</a:t>
            </a:r>
            <a:r>
              <a:rPr lang="en-US" sz="2700" dirty="0">
                <a:solidFill>
                  <a:schemeClr val="bg1"/>
                </a:solidFill>
              </a:rPr>
              <a:t>number</a:t>
            </a:r>
            <a:r>
              <a:rPr lang="en-US" sz="27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inside_function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return </a:t>
            </a:r>
            <a:r>
              <a:rPr lang="en-US" sz="2700" dirty="0">
                <a:solidFill>
                  <a:schemeClr val="bg1"/>
                </a:solidFill>
              </a:rPr>
              <a:t>number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/>
              <a:t>inside_function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print(</a:t>
            </a:r>
            <a:r>
              <a:rPr lang="en-US" sz="2700" dirty="0" err="1">
                <a:solidFill>
                  <a:schemeClr val="bg1"/>
                </a:solidFill>
              </a:rPr>
              <a:t>outside_function</a:t>
            </a:r>
            <a:r>
              <a:rPr lang="en-US" sz="2700" dirty="0">
                <a:solidFill>
                  <a:schemeClr val="bg1"/>
                </a:solidFill>
              </a:rPr>
              <a:t>(10)()</a:t>
            </a:r>
            <a:r>
              <a:rPr lang="en-US" sz="2700" dirty="0"/>
              <a:t>) </a:t>
            </a:r>
            <a:r>
              <a:rPr lang="en-US" sz="2700" i="1" dirty="0">
                <a:solidFill>
                  <a:schemeClr val="accent2"/>
                </a:solidFill>
              </a:rPr>
              <a:t># 10</a:t>
            </a:r>
          </a:p>
        </p:txBody>
      </p:sp>
    </p:spTree>
    <p:extLst>
      <p:ext uri="{BB962C8B-B14F-4D97-AF65-F5344CB8AC3E}">
        <p14:creationId xmlns:p14="http://schemas.microsoft.com/office/powerpoint/2010/main" val="41680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21091" y="1587042"/>
            <a:ext cx="5749817" cy="46193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greeting(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</a:t>
            </a:r>
            <a:r>
              <a:rPr lang="en-US" sz="2700" dirty="0">
                <a:solidFill>
                  <a:schemeClr val="bg1"/>
                </a:solidFill>
              </a:rPr>
              <a:t>hello</a:t>
            </a:r>
            <a:r>
              <a:rPr lang="en-US" sz="2700" dirty="0"/>
              <a:t> =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say_hi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return </a:t>
            </a:r>
            <a:r>
              <a:rPr lang="en-US" sz="2700" dirty="0">
                <a:solidFill>
                  <a:schemeClr val="bg1"/>
                </a:solidFill>
              </a:rPr>
              <a:t>hello</a:t>
            </a:r>
            <a:r>
              <a:rPr lang="en-US" sz="2700" dirty="0"/>
              <a:t> +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/>
              <a:t>say_hi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print(</a:t>
            </a:r>
            <a:r>
              <a:rPr lang="en-US" sz="2700" dirty="0">
                <a:solidFill>
                  <a:schemeClr val="bg1"/>
                </a:solidFill>
              </a:rPr>
              <a:t>greeting("Peter")()</a:t>
            </a:r>
            <a:r>
              <a:rPr lang="en-US" sz="27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# Hello, Peter</a:t>
            </a:r>
          </a:p>
        </p:txBody>
      </p:sp>
    </p:spTree>
    <p:extLst>
      <p:ext uri="{BB962C8B-B14F-4D97-AF65-F5344CB8AC3E}">
        <p14:creationId xmlns:p14="http://schemas.microsoft.com/office/powerpoint/2010/main" val="302760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function as described in the problem description and test it with the given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function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B7B919-6956-16AB-2D95-305BC85CC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4" y="4176068"/>
            <a:ext cx="3370289" cy="22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7322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process in which a function calls itself is called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sz="3600" dirty="0"/>
              <a:t>The function that is calling itself is called a </a:t>
            </a:r>
            <a:r>
              <a:rPr lang="en-US" sz="3600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sz="3600" dirty="0"/>
              <a:t>A recursive function has the following structure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recursive</a:t>
            </a:r>
            <a:r>
              <a:rPr lang="en-US" sz="3400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base case in a recursion returns a value </a:t>
            </a:r>
            <a:r>
              <a:rPr lang="en-US" sz="3600" b="1" dirty="0">
                <a:solidFill>
                  <a:schemeClr val="bg1"/>
                </a:solidFill>
              </a:rPr>
              <a:t>without</a:t>
            </a:r>
            <a:r>
              <a:rPr lang="en-US" sz="3600" dirty="0"/>
              <a:t> making any other </a:t>
            </a:r>
            <a:r>
              <a:rPr lang="en-US" sz="3600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  <a:r>
              <a:rPr lang="en-US" sz="3400" dirty="0"/>
              <a:t> for the recursion to stop</a:t>
            </a:r>
          </a:p>
          <a:p>
            <a:r>
              <a:rPr lang="en-US" sz="3600" dirty="0"/>
              <a:t>The recursive case is the </a:t>
            </a:r>
            <a:r>
              <a:rPr lang="en-US" sz="3600" b="1" dirty="0">
                <a:solidFill>
                  <a:schemeClr val="bg1"/>
                </a:solidFill>
              </a:rPr>
              <a:t>central part </a:t>
            </a:r>
            <a:r>
              <a:rPr lang="en-US" sz="3600" dirty="0"/>
              <a:t>of the recursive function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/>
              <a:t> to the bigger problem expressed in terms of </a:t>
            </a:r>
            <a:r>
              <a:rPr lang="en-US" sz="3400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0" y="2078184"/>
            <a:ext cx="5603407" cy="2062739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16101" y="4278379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7" y="3794550"/>
            <a:ext cx="4225664" cy="245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recursive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recursive_power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receive a </a:t>
            </a:r>
            <a:r>
              <a:rPr lang="en-US" sz="3600" b="1" dirty="0">
                <a:solidFill>
                  <a:schemeClr val="bg1"/>
                </a:solidFill>
              </a:rPr>
              <a:t>number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power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recursion, return the result of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number ** power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 Submit </a:t>
            </a:r>
            <a:r>
              <a:rPr lang="en-US" sz="3600" b="1" dirty="0">
                <a:solidFill>
                  <a:schemeClr val="bg1"/>
                </a:solidFill>
              </a:rPr>
              <a:t>only the function </a:t>
            </a:r>
            <a:r>
              <a:rPr lang="en-US" sz="3600" dirty="0"/>
              <a:t>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8189" y="2261674"/>
            <a:ext cx="7955621" cy="2334651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recursive_power</a:t>
            </a:r>
            <a:r>
              <a:rPr lang="en-US" sz="2200" dirty="0"/>
              <a:t>(x, y):</a:t>
            </a:r>
          </a:p>
          <a:p>
            <a:r>
              <a:rPr lang="en-US" sz="2200" dirty="0"/>
              <a:t>    result = 1</a:t>
            </a:r>
          </a:p>
          <a:p>
            <a:r>
              <a:rPr lang="en-US" sz="2200" dirty="0"/>
              <a:t>    if y == 0: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result</a:t>
            </a:r>
          </a:p>
          <a:p>
            <a:r>
              <a:rPr lang="en-US" sz="2200" dirty="0"/>
              <a:t>    result = x * </a:t>
            </a:r>
            <a:r>
              <a:rPr lang="en-US" sz="2200" dirty="0" err="1">
                <a:solidFill>
                  <a:schemeClr val="bg1"/>
                </a:solidFill>
              </a:rPr>
              <a:t>recursive_power</a:t>
            </a:r>
            <a:r>
              <a:rPr lang="en-US" sz="2200" dirty="0"/>
              <a:t>(x, y - 1)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259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This operation is called </a:t>
            </a:r>
            <a:r>
              <a:rPr lang="en-US" sz="3600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sz="3600" dirty="0"/>
              <a:t>We pack all the arguments</a:t>
            </a:r>
            <a:br>
              <a:rPr lang="en-US" sz="3600" dirty="0"/>
            </a:br>
            <a:r>
              <a:rPr lang="en-US" sz="3600" dirty="0"/>
              <a:t>into one </a:t>
            </a:r>
            <a:r>
              <a:rPr lang="en-US" sz="3600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sz="3600" dirty="0"/>
              <a:t>We use packing when we don't know how many </a:t>
            </a:r>
            <a:br>
              <a:rPr lang="en-US" sz="3600" dirty="0"/>
            </a:br>
            <a:r>
              <a:rPr lang="en-US" sz="3600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600" dirty="0"/>
              <a:t> allows you to pass </a:t>
            </a:r>
            <a:r>
              <a:rPr lang="en-US" sz="3600" b="1" dirty="0">
                <a:solidFill>
                  <a:schemeClr val="bg1"/>
                </a:solidFill>
              </a:rPr>
              <a:t>keyworded</a:t>
            </a:r>
            <a:r>
              <a:rPr lang="en-US" sz="3600" dirty="0"/>
              <a:t> variable </a:t>
            </a:r>
            <a:br>
              <a:rPr lang="en-US" sz="3600" dirty="0"/>
            </a:br>
            <a:r>
              <a:rPr lang="en-US" sz="3600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</a:t>
            </a:r>
            <a:r>
              <a:rPr lang="en-US" sz="3600" b="1" dirty="0">
                <a:solidFill>
                  <a:schemeClr val="bg1"/>
                </a:solidFill>
              </a:rPr>
              <a:t>keyword</a:t>
            </a:r>
            <a:r>
              <a:rPr lang="en-US" sz="3600" dirty="0"/>
              <a:t> arguments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So, if you want to use all three of these in argument types then the order 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623290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that can receive any number of numbers (integers) as different parameters</a:t>
            </a:r>
          </a:p>
          <a:p>
            <a:r>
              <a:rPr lang="en-US" sz="3600" dirty="0"/>
              <a:t>The function should return the result </a:t>
            </a:r>
            <a:br>
              <a:rPr lang="en-US" sz="3600" dirty="0"/>
            </a:br>
            <a:r>
              <a:rPr lang="en-US" sz="3600" dirty="0"/>
              <a:t>of the multiplication of all of them</a:t>
            </a:r>
          </a:p>
          <a:p>
            <a:r>
              <a:rPr lang="en-US" sz="3600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75022" y="4623823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075953" y="5272046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935489" y="4623822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customXml/itemProps3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2147</Words>
  <Application>Microsoft Office PowerPoint</Application>
  <PresentationFormat>Widescreen</PresentationFormat>
  <Paragraphs>329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Advanced Sorting</vt:lpstr>
      <vt:lpstr>sorted()</vt:lpstr>
      <vt:lpstr>Sorting Dictionary by Key</vt:lpstr>
      <vt:lpstr>Sorting Dictionary by Value</vt:lpstr>
      <vt:lpstr>Problem: Cheese Showcase </vt:lpstr>
      <vt:lpstr>Solution: Cheese Showcase</vt:lpstr>
      <vt:lpstr>Nested Functions</vt:lpstr>
      <vt:lpstr>Functions Can Be Nested</vt:lpstr>
      <vt:lpstr>Inner Function Example</vt:lpstr>
      <vt:lpstr>Functions Can Return Functions</vt:lpstr>
      <vt:lpstr>Function Returning Function Example</vt:lpstr>
      <vt:lpstr>Lexical Closures</vt:lpstr>
      <vt:lpstr>Closures Example</vt:lpstr>
      <vt:lpstr>Problem: Rectangle</vt:lpstr>
      <vt:lpstr>Recursion</vt:lpstr>
      <vt:lpstr>What is Recursion?</vt:lpstr>
      <vt:lpstr>Base Case and Recursive Case</vt:lpstr>
      <vt:lpstr>Example</vt:lpstr>
      <vt:lpstr>Problem: Recursive Power</vt:lpstr>
      <vt:lpstr>Solution: Recursive Power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86</cp:revision>
  <dcterms:created xsi:type="dcterms:W3CDTF">2018-05-23T13:08:44Z</dcterms:created>
  <dcterms:modified xsi:type="dcterms:W3CDTF">2022-09-08T07:41:40Z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