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9" r:id="rId11"/>
    <p:sldId id="270" r:id="rId12"/>
    <p:sldId id="271" r:id="rId13"/>
    <p:sldId id="268" r:id="rId14"/>
    <p:sldId id="272" r:id="rId15"/>
    <p:sldId id="273" r:id="rId16"/>
    <p:sldId id="276" r:id="rId17"/>
    <p:sldId id="274" r:id="rId18"/>
    <p:sldId id="275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BE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86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BBC6E2D-1911-499F-ABF0-50745F57D20E}" type="datetimeFigureOut">
              <a:rPr lang="es-ES" smtClean="0"/>
              <a:pPr/>
              <a:t>25/03/2013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908919-FDD8-430A-B205-66F1EDEFDA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6E2D-1911-499F-ABF0-50745F57D20E}" type="datetimeFigureOut">
              <a:rPr lang="es-ES" smtClean="0"/>
              <a:pPr/>
              <a:t>25/03/2013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8919-FDD8-430A-B205-66F1EDEFDA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BBC6E2D-1911-499F-ABF0-50745F57D20E}" type="datetimeFigureOut">
              <a:rPr lang="es-ES" smtClean="0"/>
              <a:pPr/>
              <a:t>25/03/2013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B908919-FDD8-430A-B205-66F1EDEFDA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6E2D-1911-499F-ABF0-50745F57D20E}" type="datetimeFigureOut">
              <a:rPr lang="es-ES" smtClean="0"/>
              <a:pPr/>
              <a:t>25/03/2013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908919-FDD8-430A-B205-66F1EDEFDAD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6E2D-1911-499F-ABF0-50745F57D20E}" type="datetimeFigureOut">
              <a:rPr lang="es-ES" smtClean="0"/>
              <a:pPr/>
              <a:t>25/03/2013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908919-FDD8-430A-B205-66F1EDEFDAD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BBC6E2D-1911-499F-ABF0-50745F57D20E}" type="datetimeFigureOut">
              <a:rPr lang="es-ES" smtClean="0"/>
              <a:pPr/>
              <a:t>25/03/2013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908919-FDD8-430A-B205-66F1EDEFDAD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BBC6E2D-1911-499F-ABF0-50745F57D20E}" type="datetimeFigureOut">
              <a:rPr lang="es-ES" smtClean="0"/>
              <a:pPr/>
              <a:t>25/03/2013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908919-FDD8-430A-B205-66F1EDEFDAD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6E2D-1911-499F-ABF0-50745F57D20E}" type="datetimeFigureOut">
              <a:rPr lang="es-ES" smtClean="0"/>
              <a:pPr/>
              <a:t>25/03/2013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908919-FDD8-430A-B205-66F1EDEFDA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6E2D-1911-499F-ABF0-50745F57D20E}" type="datetimeFigureOut">
              <a:rPr lang="es-ES" smtClean="0"/>
              <a:pPr/>
              <a:t>25/03/2013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908919-FDD8-430A-B205-66F1EDEFDA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6E2D-1911-499F-ABF0-50745F57D20E}" type="datetimeFigureOut">
              <a:rPr lang="es-ES" smtClean="0"/>
              <a:pPr/>
              <a:t>25/03/2013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908919-FDD8-430A-B205-66F1EDEFDAD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BBC6E2D-1911-499F-ABF0-50745F57D20E}" type="datetimeFigureOut">
              <a:rPr lang="es-ES" smtClean="0"/>
              <a:pPr/>
              <a:t>25/03/2013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B908919-FDD8-430A-B205-66F1EDEFDAD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BC6E2D-1911-499F-ABF0-50745F57D20E}" type="datetimeFigureOut">
              <a:rPr lang="es-ES" smtClean="0"/>
              <a:pPr/>
              <a:t>25/03/2013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908919-FDD8-430A-B205-66F1EDEFDA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wall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74643" y="0"/>
            <a:ext cx="9693286" cy="6858000"/>
          </a:xfrm>
          <a:prstGeom prst="rect">
            <a:avLst/>
          </a:prstGeom>
        </p:spPr>
      </p:pic>
      <p:sp>
        <p:nvSpPr>
          <p:cNvPr id="12" name="11 Rectángulo redondeado"/>
          <p:cNvSpPr/>
          <p:nvPr/>
        </p:nvSpPr>
        <p:spPr>
          <a:xfrm>
            <a:off x="179512" y="692696"/>
            <a:ext cx="8856984" cy="20882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dirty="0" smtClean="0">
                <a:latin typeface="Arial Rounded MT Bold" pitchFamily="34" charset="0"/>
              </a:rPr>
              <a:t>Sistemas de Inteligencia Artificial</a:t>
            </a:r>
          </a:p>
          <a:p>
            <a:pPr algn="ctr"/>
            <a:r>
              <a:rPr lang="pt-BR" sz="2800" dirty="0" smtClean="0"/>
              <a:t>TP1 - Métodos de b</a:t>
            </a:r>
            <a:r>
              <a:rPr lang="es-AR" sz="2800" dirty="0" smtClean="0"/>
              <a:t>ú</a:t>
            </a:r>
            <a:r>
              <a:rPr lang="pt-BR" sz="2800" dirty="0" err="1" smtClean="0"/>
              <a:t>squeda</a:t>
            </a:r>
            <a:r>
              <a:rPr lang="pt-BR" sz="2800" dirty="0" smtClean="0"/>
              <a:t> no informados e informados</a:t>
            </a:r>
            <a:endParaRPr lang="es-AR" sz="2800" dirty="0" smtClean="0"/>
          </a:p>
        </p:txBody>
      </p:sp>
      <p:sp>
        <p:nvSpPr>
          <p:cNvPr id="6" name="5 Rectángulo redondeado"/>
          <p:cNvSpPr/>
          <p:nvPr/>
        </p:nvSpPr>
        <p:spPr>
          <a:xfrm>
            <a:off x="2627784" y="2996952"/>
            <a:ext cx="3960440" cy="17281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err="1" smtClean="0">
                <a:solidFill>
                  <a:schemeClr val="tx1"/>
                </a:solidFill>
              </a:rPr>
              <a:t>Arolfo</a:t>
            </a:r>
            <a:r>
              <a:rPr lang="es-AR" sz="2400" dirty="0" smtClean="0">
                <a:solidFill>
                  <a:schemeClr val="tx1"/>
                </a:solidFill>
              </a:rPr>
              <a:t> Franco</a:t>
            </a:r>
          </a:p>
          <a:p>
            <a:pPr algn="ctr"/>
            <a:r>
              <a:rPr lang="es-AR" sz="2400" dirty="0" err="1" smtClean="0">
                <a:solidFill>
                  <a:schemeClr val="tx1"/>
                </a:solidFill>
              </a:rPr>
              <a:t>Mozzino</a:t>
            </a:r>
            <a:r>
              <a:rPr lang="es-AR" sz="2400" dirty="0" smtClean="0">
                <a:solidFill>
                  <a:schemeClr val="tx1"/>
                </a:solidFill>
              </a:rPr>
              <a:t> Jorge</a:t>
            </a:r>
          </a:p>
          <a:p>
            <a:pPr algn="ctr"/>
            <a:r>
              <a:rPr lang="es-AR" sz="2400" dirty="0" err="1" smtClean="0">
                <a:solidFill>
                  <a:schemeClr val="tx1"/>
                </a:solidFill>
              </a:rPr>
              <a:t>Pagliaricci</a:t>
            </a:r>
            <a:r>
              <a:rPr lang="es-AR" sz="2400" dirty="0" smtClean="0">
                <a:solidFill>
                  <a:schemeClr val="tx1"/>
                </a:solidFill>
              </a:rPr>
              <a:t> Francisco</a:t>
            </a:r>
            <a:endParaRPr lang="es-E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-684584" y="188640"/>
            <a:ext cx="755367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Búsqueda informada</a:t>
            </a:r>
            <a:endParaRPr lang="es-ES" sz="3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52400" y="1676400"/>
            <a:ext cx="8763000" cy="4876800"/>
          </a:xfrm>
          <a:prstGeom prst="roundRect">
            <a:avLst>
              <a:gd name="adj" fmla="val 40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 anchorCtr="0"/>
          <a:lstStyle/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771800" y="1988840"/>
            <a:ext cx="3672408" cy="7920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>
                <a:solidFill>
                  <a:schemeClr val="tx1"/>
                </a:solidFill>
              </a:rPr>
              <a:t>Heurística 3</a:t>
            </a:r>
            <a:endParaRPr lang="es-ES" sz="2400" dirty="0">
              <a:solidFill>
                <a:schemeClr val="tx1"/>
              </a:solidFill>
            </a:endParaRPr>
          </a:p>
        </p:txBody>
      </p:sp>
      <p:pic>
        <p:nvPicPr>
          <p:cNvPr id="10" name="9 Imagen" descr="boardToGrap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068960"/>
            <a:ext cx="3200847" cy="3210373"/>
          </a:xfrm>
          <a:prstGeom prst="rect">
            <a:avLst/>
          </a:prstGeom>
        </p:spPr>
      </p:pic>
      <p:pic>
        <p:nvPicPr>
          <p:cNvPr id="11" name="10 Imagen" descr="grap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140968"/>
            <a:ext cx="3201694" cy="3211223"/>
          </a:xfrm>
          <a:prstGeom prst="rect">
            <a:avLst/>
          </a:prstGeom>
        </p:spPr>
      </p:pic>
      <p:sp>
        <p:nvSpPr>
          <p:cNvPr id="12" name="11 Flecha derecha"/>
          <p:cNvSpPr/>
          <p:nvPr/>
        </p:nvSpPr>
        <p:spPr>
          <a:xfrm>
            <a:off x="3851920" y="4437112"/>
            <a:ext cx="136815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-684584" y="188640"/>
            <a:ext cx="755367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Búsqueda informada</a:t>
            </a:r>
            <a:endParaRPr lang="es-ES" sz="3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52400" y="1676400"/>
            <a:ext cx="8763000" cy="4876800"/>
          </a:xfrm>
          <a:prstGeom prst="roundRect">
            <a:avLst>
              <a:gd name="adj" fmla="val 40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 anchorCtr="0"/>
          <a:lstStyle/>
          <a:p>
            <a:pPr algn="ctr"/>
            <a:endParaRPr lang="en-US" sz="24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24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2400" i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699792" y="1988840"/>
            <a:ext cx="3672408" cy="7920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>
                <a:solidFill>
                  <a:schemeClr val="tx1"/>
                </a:solidFill>
              </a:rPr>
              <a:t>Heurística 3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7 Recortar rectángulo de esquina sencilla"/>
          <p:cNvSpPr/>
          <p:nvPr/>
        </p:nvSpPr>
        <p:spPr>
          <a:xfrm>
            <a:off x="971600" y="3861048"/>
            <a:ext cx="7344816" cy="1152128"/>
          </a:xfrm>
          <a:prstGeom prst="snip1Rect">
            <a:avLst>
              <a:gd name="adj" fmla="val 134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accent2">
                    <a:lumMod val="50000"/>
                  </a:schemeClr>
                </a:solidFill>
              </a:rPr>
              <a:t>k-vecinos</a:t>
            </a:r>
            <a:r>
              <a:rPr lang="es-AR" sz="3200" dirty="0" smtClean="0"/>
              <a:t>: </a:t>
            </a:r>
            <a:r>
              <a:rPr lang="es-ES" sz="2000" dirty="0" smtClean="0">
                <a:solidFill>
                  <a:schemeClr val="accent4">
                    <a:lumMod val="50000"/>
                  </a:schemeClr>
                </a:solidFill>
              </a:rPr>
              <a:t>2 nodos son k-vecinos, si están a distancia k como mínimo entre ellos</a:t>
            </a:r>
            <a:endParaRPr lang="es-E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-684584" y="188640"/>
            <a:ext cx="755367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Búsqueda informada</a:t>
            </a:r>
            <a:endParaRPr lang="es-ES" sz="3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52400" y="1676400"/>
            <a:ext cx="8763000" cy="4876800"/>
          </a:xfrm>
          <a:prstGeom prst="roundRect">
            <a:avLst>
              <a:gd name="adj" fmla="val 40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 anchorCtr="0"/>
          <a:lstStyle/>
          <a:p>
            <a:pPr algn="ctr"/>
            <a:endParaRPr lang="en-US" sz="24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24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24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C = {};</a:t>
            </a:r>
          </a:p>
          <a:p>
            <a:pPr algn="ctr"/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Por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cada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color,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obtengo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el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máximo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k /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existan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dos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nodos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ese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color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que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sean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k-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vecinos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. Los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agrego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a C.</a:t>
            </a:r>
          </a:p>
          <a:p>
            <a:pPr algn="ctr"/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Por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cada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color no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repetido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en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otro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nodo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en el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grafo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, se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agrega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un 1 a C.</a:t>
            </a:r>
          </a:p>
          <a:p>
            <a:pPr algn="ctr"/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(Si el color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correspondiente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a la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isla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principal no se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repite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en el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grafo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, no se lo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agrega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a C)</a:t>
            </a:r>
          </a:p>
          <a:p>
            <a:pPr algn="ctr"/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calcula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suma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todos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los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elementos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de C.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2699792" y="1988840"/>
            <a:ext cx="3672408" cy="7920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>
                <a:solidFill>
                  <a:schemeClr val="tx1"/>
                </a:solidFill>
              </a:rPr>
              <a:t>Heurística 3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6156176" y="1628800"/>
            <a:ext cx="2664296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/>
              <a:t>No admisible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-684584" y="188640"/>
            <a:ext cx="755367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Búsqueda informada</a:t>
            </a:r>
            <a:endParaRPr lang="es-ES" sz="3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52400" y="1676400"/>
            <a:ext cx="8763000" cy="4876800"/>
          </a:xfrm>
          <a:prstGeom prst="roundRect">
            <a:avLst>
              <a:gd name="adj" fmla="val 40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 anchorCtr="0"/>
          <a:lstStyle/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bg2">
                    <a:lumMod val="25000"/>
                  </a:schemeClr>
                </a:solidFill>
              </a:rPr>
              <a:t>ir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2">
                    <a:lumMod val="25000"/>
                  </a:schemeClr>
                </a:solidFill>
              </a:rPr>
              <a:t>moviendose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en-US" i="1" dirty="0" err="1" smtClean="0">
                <a:solidFill>
                  <a:schemeClr val="bg2">
                    <a:lumMod val="25000"/>
                  </a:schemeClr>
                </a:solidFill>
              </a:rPr>
              <a:t>hacia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2">
                    <a:lumMod val="25000"/>
                  </a:schemeClr>
                </a:solidFill>
              </a:rPr>
              <a:t>las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2">
                    <a:lumMod val="25000"/>
                  </a:schemeClr>
                </a:solidFill>
              </a:rPr>
              <a:t>esquinas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bg2">
                    <a:lumMod val="25000"/>
                  </a:schemeClr>
                </a:solidFill>
              </a:rPr>
              <a:t>siendo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2">
                    <a:lumMod val="25000"/>
                  </a:schemeClr>
                </a:solidFill>
              </a:rPr>
              <a:t>mas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2">
                    <a:lumMod val="25000"/>
                  </a:schemeClr>
                </a:solidFill>
              </a:rPr>
              <a:t>importante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2">
                    <a:lumMod val="25000"/>
                  </a:schemeClr>
                </a:solidFill>
              </a:rPr>
              <a:t>buscar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i="1" dirty="0" err="1" smtClean="0">
                <a:solidFill>
                  <a:schemeClr val="bg2">
                    <a:lumMod val="25000"/>
                  </a:schemeClr>
                </a:solidFill>
              </a:rPr>
              <a:t>esquina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 inferior </a:t>
            </a:r>
            <a:r>
              <a:rPr lang="en-US" i="1" dirty="0" err="1" smtClean="0">
                <a:solidFill>
                  <a:schemeClr val="bg2">
                    <a:lumMod val="25000"/>
                  </a:schemeClr>
                </a:solidFill>
              </a:rPr>
              <a:t>derecha</a:t>
            </a:r>
            <a:endParaRPr lang="en-US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diagSuperior+diagInferior+2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∗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diagPrincipal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)∗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5 +</a:t>
            </a:r>
          </a:p>
          <a:p>
            <a:pPr algn="ctr"/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CeldasNoCubiertas</a:t>
            </a:r>
            <a:endParaRPr lang="en-US" sz="24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24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ES" sz="2000" i="1" dirty="0" smtClean="0">
                <a:solidFill>
                  <a:schemeClr val="bg2">
                    <a:lumMod val="25000"/>
                  </a:schemeClr>
                </a:solidFill>
              </a:rPr>
              <a:t>Donde </a:t>
            </a:r>
            <a:r>
              <a:rPr lang="es-ES" sz="2000" i="1" dirty="0" err="1" smtClean="0">
                <a:solidFill>
                  <a:schemeClr val="bg2">
                    <a:lumMod val="25000"/>
                  </a:schemeClr>
                </a:solidFill>
              </a:rPr>
              <a:t>diagSuperior</a:t>
            </a:r>
            <a:r>
              <a:rPr lang="es-ES" sz="2000" i="1" dirty="0" smtClean="0">
                <a:solidFill>
                  <a:schemeClr val="bg2">
                    <a:lumMod val="25000"/>
                  </a:schemeClr>
                </a:solidFill>
              </a:rPr>
              <a:t> es la distancia a la esquina superior derecha, </a:t>
            </a:r>
            <a:r>
              <a:rPr lang="es-ES" sz="2000" i="1" dirty="0" err="1" smtClean="0">
                <a:solidFill>
                  <a:schemeClr val="bg2">
                    <a:lumMod val="25000"/>
                  </a:schemeClr>
                </a:solidFill>
              </a:rPr>
              <a:t>diagInferior</a:t>
            </a:r>
            <a:endParaRPr lang="es-ES" sz="20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ES" sz="2000" i="1" dirty="0" smtClean="0">
                <a:solidFill>
                  <a:schemeClr val="bg2">
                    <a:lumMod val="25000"/>
                  </a:schemeClr>
                </a:solidFill>
              </a:rPr>
              <a:t>es la </a:t>
            </a:r>
            <a:r>
              <a:rPr lang="es-ES" sz="2000" i="1" dirty="0" smtClean="0">
                <a:solidFill>
                  <a:schemeClr val="bg2">
                    <a:lumMod val="25000"/>
                  </a:schemeClr>
                </a:solidFill>
              </a:rPr>
              <a:t>distancia a la esquina inferior izquierda y </a:t>
            </a:r>
            <a:r>
              <a:rPr lang="es-ES" sz="2000" i="1" dirty="0" err="1" smtClean="0">
                <a:solidFill>
                  <a:schemeClr val="bg2">
                    <a:lumMod val="25000"/>
                  </a:schemeClr>
                </a:solidFill>
              </a:rPr>
              <a:t>diagPrincipal</a:t>
            </a:r>
            <a:r>
              <a:rPr lang="es-ES" sz="20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000" i="1" dirty="0" smtClean="0">
                <a:solidFill>
                  <a:schemeClr val="bg2">
                    <a:lumMod val="25000"/>
                  </a:schemeClr>
                </a:solidFill>
              </a:rPr>
              <a:t>es la distancia a</a:t>
            </a:r>
          </a:p>
          <a:p>
            <a:pPr algn="ctr"/>
            <a:r>
              <a:rPr lang="es-ES" sz="2000" i="1" dirty="0" smtClean="0">
                <a:solidFill>
                  <a:schemeClr val="bg2">
                    <a:lumMod val="25000"/>
                  </a:schemeClr>
                </a:solidFill>
              </a:rPr>
              <a:t>la esquina inferior derecha</a:t>
            </a:r>
            <a:endParaRPr lang="en-US" sz="2000" i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771800" y="1988840"/>
            <a:ext cx="3672408" cy="7920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>
                <a:solidFill>
                  <a:schemeClr val="tx1"/>
                </a:solidFill>
              </a:rPr>
              <a:t>Heurística 4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6084168" y="1556792"/>
            <a:ext cx="2664296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/>
              <a:t>No admisible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-684584" y="188640"/>
            <a:ext cx="755367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Corridas del programa</a:t>
            </a:r>
          </a:p>
        </p:txBody>
      </p:sp>
      <p:pic>
        <p:nvPicPr>
          <p:cNvPr id="6" name="5 Imagen" descr="tables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556792"/>
            <a:ext cx="7848872" cy="5239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-684584" y="188640"/>
            <a:ext cx="755367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Corridas del programa</a:t>
            </a:r>
          </a:p>
        </p:txBody>
      </p:sp>
      <p:pic>
        <p:nvPicPr>
          <p:cNvPr id="5" name="4 Imagen" descr="tables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995" y="1512168"/>
            <a:ext cx="7562304" cy="5373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-684584" y="188640"/>
            <a:ext cx="755367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Corridas del programa</a:t>
            </a:r>
          </a:p>
        </p:txBody>
      </p:sp>
      <p:pic>
        <p:nvPicPr>
          <p:cNvPr id="6" name="5 Imagen" descr="tables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283" y="2996952"/>
            <a:ext cx="7935433" cy="2105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-684584" y="188640"/>
            <a:ext cx="5472608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Conclusiones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179512" y="1628800"/>
            <a:ext cx="8763000" cy="4876800"/>
          </a:xfrm>
          <a:prstGeom prst="roundRect">
            <a:avLst>
              <a:gd name="adj" fmla="val 40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 anchorCtr="0"/>
          <a:lstStyle/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ysClr val="windowText" lastClr="000000"/>
                </a:solidFill>
              </a:rPr>
              <a:t> H1 </a:t>
            </a:r>
            <a:r>
              <a:rPr lang="es-ES" sz="2400" dirty="0" smtClean="0">
                <a:solidFill>
                  <a:sysClr val="windowText" lastClr="000000"/>
                </a:solidFill>
              </a:rPr>
              <a:t>esta bastante pareja en relación al resto de las heurísticas teniendo en cuenta tiempos de ejecución y nodos explotados.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ysClr val="windowText" lastClr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solidFill>
                  <a:sysClr val="windowText" lastClr="000000"/>
                </a:solidFill>
              </a:rPr>
              <a:t> BFS y Profundización iterativa no son eficientes para este problema, ya que buscan la mejor solución y van desarrollando todo el árbol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ysClr val="windowText" lastClr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solidFill>
                  <a:sysClr val="windowText" lastClr="000000"/>
                </a:solidFill>
              </a:rPr>
              <a:t> DFS o los informados, son mas adecuados ya que encuentran una solución mas rápidamente</a:t>
            </a:r>
            <a:endParaRPr lang="en-US" sz="240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-684584" y="188640"/>
            <a:ext cx="5472608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Trabajo futuro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179512" y="1628800"/>
            <a:ext cx="8763000" cy="4876800"/>
          </a:xfrm>
          <a:prstGeom prst="roundRect">
            <a:avLst>
              <a:gd name="adj" fmla="val 40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 anchorCtr="0"/>
          <a:lstStyle/>
          <a:p>
            <a:endParaRPr lang="en-US" sz="2400" dirty="0" smtClean="0">
              <a:solidFill>
                <a:sysClr val="windowText" lastClr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solidFill>
                  <a:sysClr val="windowText" lastClr="000000"/>
                </a:solidFill>
              </a:rPr>
              <a:t> Nótese que los vértices de corte en el grafo de islas indican islas para las cuales s o s hay que gastar un movimiento (</a:t>
            </a:r>
            <a:r>
              <a:rPr lang="es-ES" sz="2400" dirty="0" err="1" smtClean="0">
                <a:solidFill>
                  <a:sysClr val="windowText" lastClr="000000"/>
                </a:solidFill>
              </a:rPr>
              <a:t>i.e.</a:t>
            </a:r>
            <a:r>
              <a:rPr lang="es-ES" sz="2400" dirty="0" smtClean="0">
                <a:solidFill>
                  <a:sysClr val="windowText" lastClr="000000"/>
                </a:solidFill>
              </a:rPr>
              <a:t> no se puede esperar para cubrir varias islas de ese color). Será interesante estudiar como se puede aprovechar esto para refinar la heurística.</a:t>
            </a:r>
          </a:p>
          <a:p>
            <a:pPr>
              <a:buFont typeface="Arial" pitchFamily="34" charset="0"/>
              <a:buChar char="•"/>
            </a:pPr>
            <a:endParaRPr lang="es-ES" sz="2400" dirty="0" smtClean="0">
              <a:solidFill>
                <a:sysClr val="windowText" lastClr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solidFill>
                  <a:sysClr val="windowText" lastClr="000000"/>
                </a:solidFill>
              </a:rPr>
              <a:t> Así como en H3 se va tomando los máximos de los valores de k, se podrá refinar esto buscando algún tipo de transitividad y promediando distintos valores de k para el mismo color.</a:t>
            </a:r>
            <a:endParaRPr lang="en-US" sz="240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52400" y="1676400"/>
            <a:ext cx="8763000" cy="4876800"/>
          </a:xfrm>
          <a:prstGeom prst="roundRect">
            <a:avLst>
              <a:gd name="adj" fmla="val 40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 anchorCtr="0"/>
          <a:lstStyle/>
          <a:p>
            <a:pPr algn="ctr"/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Implementar un sistema que resuelva el juego </a:t>
            </a:r>
            <a:r>
              <a:rPr lang="es-ES" sz="2400" dirty="0" err="1" smtClean="0">
                <a:solidFill>
                  <a:schemeClr val="bg2">
                    <a:lumMod val="25000"/>
                  </a:schemeClr>
                </a:solidFill>
              </a:rPr>
              <a:t>FillZone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</a:rPr>
              <a:t> a partir de un motor de inferencias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611560" y="3140968"/>
            <a:ext cx="8136904" cy="13681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/>
          </a:p>
          <a:p>
            <a:pPr algn="ctr"/>
            <a:r>
              <a:rPr lang="es-AR" dirty="0" smtClean="0">
                <a:solidFill>
                  <a:schemeClr val="tx2">
                    <a:lumMod val="50000"/>
                  </a:schemeClr>
                </a:solidFill>
              </a:rPr>
              <a:t>Búsqueda NO informada</a:t>
            </a:r>
            <a:endParaRPr lang="es-E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317376" y="228600"/>
            <a:ext cx="467335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Objetivo</a:t>
            </a:r>
            <a:endParaRPr lang="es-ES" sz="3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331640" y="3284984"/>
            <a:ext cx="1440160" cy="7200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dirty="0" smtClean="0">
                <a:solidFill>
                  <a:schemeClr val="bg1"/>
                </a:solidFill>
              </a:rPr>
              <a:t>BFS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3923928" y="3284984"/>
            <a:ext cx="1440160" cy="7200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dirty="0" smtClean="0">
                <a:solidFill>
                  <a:schemeClr val="bg1"/>
                </a:solidFill>
              </a:rPr>
              <a:t>DFS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6588224" y="3284984"/>
            <a:ext cx="1440160" cy="7200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dirty="0" smtClean="0">
                <a:solidFill>
                  <a:schemeClr val="bg1"/>
                </a:solidFill>
              </a:rPr>
              <a:t>ID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611560" y="4797152"/>
            <a:ext cx="8136904" cy="13681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/>
          </a:p>
          <a:p>
            <a:pPr algn="ctr"/>
            <a:r>
              <a:rPr lang="es-AR" dirty="0" smtClean="0">
                <a:solidFill>
                  <a:schemeClr val="tx2">
                    <a:lumMod val="50000"/>
                  </a:schemeClr>
                </a:solidFill>
              </a:rPr>
              <a:t>Búsqueda informada</a:t>
            </a:r>
            <a:endParaRPr lang="es-E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1691680" y="4941168"/>
            <a:ext cx="2592288" cy="7200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 err="1" smtClean="0">
                <a:solidFill>
                  <a:schemeClr val="bg1"/>
                </a:solidFill>
              </a:rPr>
              <a:t>Greedy</a:t>
            </a:r>
            <a:r>
              <a:rPr lang="es-AR" sz="2400" b="1" dirty="0" smtClean="0">
                <a:solidFill>
                  <a:schemeClr val="bg1"/>
                </a:solidFill>
              </a:rPr>
              <a:t> </a:t>
            </a:r>
            <a:r>
              <a:rPr lang="es-AR" sz="2400" b="1" dirty="0" err="1" smtClean="0">
                <a:solidFill>
                  <a:schemeClr val="bg1"/>
                </a:solidFill>
              </a:rPr>
              <a:t>Search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5724128" y="4941168"/>
            <a:ext cx="1440160" cy="7200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A*</a:t>
            </a:r>
            <a:endParaRPr lang="es-E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-317376" y="228600"/>
            <a:ext cx="755367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Descripción del juego: </a:t>
            </a:r>
            <a:r>
              <a:rPr lang="es-AR" sz="3200" dirty="0" err="1" smtClean="0">
                <a:solidFill>
                  <a:schemeClr val="bg1"/>
                </a:solidFill>
                <a:latin typeface="Arial Rounded MT Bold" pitchFamily="34" charset="0"/>
              </a:rPr>
              <a:t>Fill</a:t>
            </a:r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s-AR" sz="3200" dirty="0" err="1" smtClean="0">
                <a:solidFill>
                  <a:schemeClr val="bg1"/>
                </a:solidFill>
                <a:latin typeface="Arial Rounded MT Bold" pitchFamily="34" charset="0"/>
              </a:rPr>
              <a:t>Zone</a:t>
            </a:r>
            <a:endParaRPr lang="es-ES" sz="3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52400" y="1676400"/>
            <a:ext cx="8763000" cy="4876800"/>
          </a:xfrm>
          <a:prstGeom prst="roundRect">
            <a:avLst>
              <a:gd name="adj" fmla="val 40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 anchorCtr="0"/>
          <a:lstStyle/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10 Imagen" descr="initialSt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858458"/>
            <a:ext cx="4608512" cy="4594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-317376" y="228600"/>
            <a:ext cx="755367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Descripción del juego: </a:t>
            </a:r>
            <a:r>
              <a:rPr lang="es-AR" sz="3200" dirty="0" err="1" smtClean="0">
                <a:solidFill>
                  <a:schemeClr val="bg1"/>
                </a:solidFill>
                <a:latin typeface="Arial Rounded MT Bold" pitchFamily="34" charset="0"/>
              </a:rPr>
              <a:t>Fill</a:t>
            </a:r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s-AR" sz="3200" dirty="0" err="1" smtClean="0">
                <a:solidFill>
                  <a:schemeClr val="bg1"/>
                </a:solidFill>
                <a:latin typeface="Arial Rounded MT Bold" pitchFamily="34" charset="0"/>
              </a:rPr>
              <a:t>Zone</a:t>
            </a:r>
            <a:endParaRPr lang="es-ES" sz="3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52400" y="1676400"/>
            <a:ext cx="8763000" cy="4876800"/>
          </a:xfrm>
          <a:prstGeom prst="roundRect">
            <a:avLst>
              <a:gd name="adj" fmla="val 40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 anchorCtr="0"/>
          <a:lstStyle/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5 Imagen" descr="greenRu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966" y="1903974"/>
            <a:ext cx="4464066" cy="4477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-684584" y="188640"/>
            <a:ext cx="755367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Modelado del problema</a:t>
            </a:r>
            <a:endParaRPr lang="es-ES" sz="3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52400" y="1676400"/>
            <a:ext cx="8763000" cy="4876800"/>
          </a:xfrm>
          <a:prstGeom prst="roundRect">
            <a:avLst>
              <a:gd name="adj" fmla="val 40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 anchorCtr="0"/>
          <a:lstStyle/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547664" y="2348880"/>
            <a:ext cx="5832648" cy="13681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r>
              <a:rPr lang="es-A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Estado</a:t>
            </a:r>
          </a:p>
          <a:p>
            <a:pPr algn="ctr"/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051720" y="2996952"/>
            <a:ext cx="2160240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[][] </a:t>
            </a:r>
            <a:r>
              <a:rPr lang="es-AR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board</a:t>
            </a:r>
            <a:r>
              <a:rPr lang="es-AR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s-E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644008" y="2996952"/>
            <a:ext cx="2160240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movesLeft</a:t>
            </a:r>
            <a:r>
              <a:rPr lang="es-AR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s-E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547664" y="4293096"/>
            <a:ext cx="5832648" cy="13681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r>
              <a:rPr lang="es-A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Estado Inicial</a:t>
            </a:r>
          </a:p>
          <a:p>
            <a:pPr algn="ctr"/>
            <a:r>
              <a:rPr lang="es-AR" sz="2000" dirty="0" smtClean="0">
                <a:solidFill>
                  <a:schemeClr val="tx1"/>
                </a:solidFill>
              </a:rPr>
              <a:t>Cualquier </a:t>
            </a:r>
            <a:r>
              <a:rPr lang="es-AR" sz="2000" dirty="0" err="1" smtClean="0">
                <a:solidFill>
                  <a:schemeClr val="tx1"/>
                </a:solidFill>
              </a:rPr>
              <a:t>board</a:t>
            </a:r>
            <a:r>
              <a:rPr lang="es-AR" sz="2000" dirty="0" smtClean="0">
                <a:solidFill>
                  <a:schemeClr val="tx1"/>
                </a:solidFill>
              </a:rPr>
              <a:t> generado </a:t>
            </a:r>
            <a:r>
              <a:rPr lang="es-AR" sz="2000" dirty="0" err="1" smtClean="0">
                <a:solidFill>
                  <a:schemeClr val="tx1"/>
                </a:solidFill>
              </a:rPr>
              <a:t>random</a:t>
            </a:r>
            <a:r>
              <a:rPr lang="es-AR" sz="2000" dirty="0" smtClean="0">
                <a:solidFill>
                  <a:schemeClr val="tx1"/>
                </a:solidFill>
              </a:rPr>
              <a:t> y </a:t>
            </a:r>
            <a:r>
              <a:rPr lang="es-AR" sz="2000" dirty="0" err="1" smtClean="0">
                <a:solidFill>
                  <a:schemeClr val="tx1"/>
                </a:solidFill>
              </a:rPr>
              <a:t>movesLeft</a:t>
            </a:r>
            <a:r>
              <a:rPr lang="es-AR" sz="2000" dirty="0" smtClean="0">
                <a:solidFill>
                  <a:schemeClr val="tx1"/>
                </a:solidFill>
              </a:rPr>
              <a:t> con el valor default o el parámetro de línea de comando</a:t>
            </a:r>
          </a:p>
          <a:p>
            <a:pPr algn="ctr"/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endParaRPr lang="es-E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-684584" y="188640"/>
            <a:ext cx="755367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Modelado del problema</a:t>
            </a:r>
            <a:endParaRPr lang="es-ES" sz="3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52400" y="1676400"/>
            <a:ext cx="8763000" cy="4876800"/>
          </a:xfrm>
          <a:prstGeom prst="roundRect">
            <a:avLst>
              <a:gd name="adj" fmla="val 40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 anchorCtr="0"/>
          <a:lstStyle/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2987824" y="2276872"/>
            <a:ext cx="2952328" cy="13681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r>
              <a:rPr lang="es-A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Función de costos</a:t>
            </a:r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r>
              <a:rPr lang="es-AR" sz="48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  <a:p>
            <a:pPr algn="ctr"/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547664" y="4293096"/>
            <a:ext cx="5832648" cy="13681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r>
              <a:rPr lang="es-A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Estado Final</a:t>
            </a:r>
          </a:p>
          <a:p>
            <a:pPr algn="ctr"/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</a:rPr>
              <a:t>Un estado es final si todas sus celdas del </a:t>
            </a:r>
            <a:r>
              <a:rPr lang="es-AR" sz="2000" dirty="0" err="1" smtClean="0">
                <a:solidFill>
                  <a:schemeClr val="tx2">
                    <a:lumMod val="50000"/>
                  </a:schemeClr>
                </a:solidFill>
              </a:rPr>
              <a:t>board</a:t>
            </a: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</a:rPr>
              <a:t> son del mismo color y </a:t>
            </a: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  <a:t>'</a:t>
            </a:r>
            <a:r>
              <a:rPr lang="es-ES" sz="2000" dirty="0" err="1" smtClean="0">
                <a:solidFill>
                  <a:schemeClr val="tx2">
                    <a:lumMod val="50000"/>
                  </a:schemeClr>
                </a:solidFill>
              </a:rPr>
              <a:t>movesLeft</a:t>
            </a: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  <a:t>' &gt;= 0</a:t>
            </a:r>
            <a:endParaRPr lang="es-A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endParaRPr lang="es-E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-684584" y="188640"/>
            <a:ext cx="755367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Modelado del problema</a:t>
            </a:r>
            <a:endParaRPr lang="es-ES" sz="3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52400" y="1676400"/>
            <a:ext cx="8763000" cy="4876800"/>
          </a:xfrm>
          <a:prstGeom prst="roundRect">
            <a:avLst>
              <a:gd name="adj" fmla="val 40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 anchorCtr="0"/>
          <a:lstStyle/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979712" y="2276872"/>
            <a:ext cx="5112568" cy="3456384"/>
          </a:xfrm>
          <a:prstGeom prst="roundRect">
            <a:avLst>
              <a:gd name="adj" fmla="val 664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r>
              <a:rPr lang="es-A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Reglas</a:t>
            </a:r>
          </a:p>
          <a:p>
            <a:pPr algn="ctr"/>
            <a:endParaRPr lang="es-A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  <a:t>1) El jugador elige color Verde.</a:t>
            </a:r>
            <a:b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  <a:t>2) El jugador elige color Azul.</a:t>
            </a:r>
            <a:b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  <a:t>3) El jugador elige color Magenta.</a:t>
            </a:r>
            <a:b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  <a:t>4) El jugador elige color Blanco.</a:t>
            </a:r>
            <a:b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  <a:t>5) El jugador elige color Amarillo.</a:t>
            </a:r>
            <a:b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  <a:t>6) El jugador elige color Rojo.</a:t>
            </a:r>
            <a:endParaRPr lang="es-A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s-AR" sz="2400" dirty="0" smtClean="0">
              <a:solidFill>
                <a:schemeClr val="bg1"/>
              </a:solidFill>
            </a:endParaRPr>
          </a:p>
          <a:p>
            <a:pPr algn="ctr"/>
            <a:endParaRPr lang="es-E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-684584" y="188640"/>
            <a:ext cx="755367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Búsqueda informada</a:t>
            </a:r>
            <a:endParaRPr lang="es-ES" sz="3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52400" y="1676400"/>
            <a:ext cx="8763000" cy="4876800"/>
          </a:xfrm>
          <a:prstGeom prst="roundRect">
            <a:avLst>
              <a:gd name="adj" fmla="val 40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 anchorCtr="0"/>
          <a:lstStyle/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</a:rPr>
              <a:t>cant. </a:t>
            </a:r>
            <a:r>
              <a:rPr lang="en-US" sz="3200" i="1" dirty="0" err="1" smtClean="0">
                <a:solidFill>
                  <a:schemeClr val="bg2">
                    <a:lumMod val="25000"/>
                  </a:schemeClr>
                </a:solidFill>
              </a:rPr>
              <a:t>celdas</a:t>
            </a: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200" i="1" dirty="0" err="1" smtClean="0">
                <a:solidFill>
                  <a:schemeClr val="bg2">
                    <a:lumMod val="25000"/>
                  </a:schemeClr>
                </a:solidFill>
              </a:rPr>
              <a:t>totales</a:t>
            </a: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</a:rPr>
              <a:t> – cant. </a:t>
            </a:r>
            <a:r>
              <a:rPr lang="en-US" sz="3200" i="1" dirty="0" err="1" smtClean="0">
                <a:solidFill>
                  <a:schemeClr val="bg2">
                    <a:lumMod val="25000"/>
                  </a:schemeClr>
                </a:solidFill>
              </a:rPr>
              <a:t>celdas</a:t>
            </a: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200" i="1" dirty="0" err="1" smtClean="0">
                <a:solidFill>
                  <a:schemeClr val="bg2">
                    <a:lumMod val="25000"/>
                  </a:schemeClr>
                </a:solidFill>
              </a:rPr>
              <a:t>cubiertas</a:t>
            </a:r>
            <a:endParaRPr lang="en-US" sz="3200" i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771800" y="2132856"/>
            <a:ext cx="3672408" cy="7920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>
                <a:solidFill>
                  <a:schemeClr val="tx1"/>
                </a:solidFill>
              </a:rPr>
              <a:t>Heurística 1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940152" y="3933056"/>
            <a:ext cx="2664296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/>
              <a:t>No admisible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-684584" y="188640"/>
            <a:ext cx="7553672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bg1"/>
                </a:solidFill>
                <a:latin typeface="Arial Rounded MT Bold" pitchFamily="34" charset="0"/>
              </a:rPr>
              <a:t>Búsqueda informada</a:t>
            </a:r>
            <a:endParaRPr lang="es-ES" sz="3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52400" y="1676400"/>
            <a:ext cx="8763000" cy="4876800"/>
          </a:xfrm>
          <a:prstGeom prst="roundRect">
            <a:avLst>
              <a:gd name="adj" fmla="val 40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tlCol="0" anchor="t" anchorCtr="0"/>
          <a:lstStyle/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</a:rPr>
              <a:t>cant. Islas </a:t>
            </a:r>
            <a:r>
              <a:rPr lang="en-US" sz="3200" i="1" dirty="0" err="1" smtClean="0">
                <a:solidFill>
                  <a:schemeClr val="bg2">
                    <a:lumMod val="25000"/>
                  </a:schemeClr>
                </a:solidFill>
              </a:rPr>
              <a:t>totales</a:t>
            </a: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</a:rPr>
              <a:t> – 1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2771800" y="1988840"/>
            <a:ext cx="3672408" cy="7920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>
                <a:solidFill>
                  <a:schemeClr val="tx1"/>
                </a:solidFill>
              </a:rPr>
              <a:t>Heurística 2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940152" y="3933056"/>
            <a:ext cx="2664296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/>
              <a:t>No admisible</a:t>
            </a:r>
            <a:endParaRPr lang="es-ES" sz="3200" dirty="0"/>
          </a:p>
        </p:txBody>
      </p:sp>
      <p:sp>
        <p:nvSpPr>
          <p:cNvPr id="9" name="8 Recortar rectángulo de esquina sencilla"/>
          <p:cNvSpPr/>
          <p:nvPr/>
        </p:nvSpPr>
        <p:spPr>
          <a:xfrm>
            <a:off x="539552" y="3717032"/>
            <a:ext cx="4248472" cy="2592288"/>
          </a:xfrm>
          <a:prstGeom prst="snip1Rect">
            <a:avLst>
              <a:gd name="adj" fmla="val 134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accent2">
                    <a:lumMod val="50000"/>
                  </a:schemeClr>
                </a:solidFill>
              </a:rPr>
              <a:t>Isla</a:t>
            </a:r>
            <a:r>
              <a:rPr lang="es-AR" sz="3200" dirty="0" smtClean="0"/>
              <a:t>: </a:t>
            </a:r>
            <a:r>
              <a:rPr lang="es-ES" sz="2000" dirty="0" smtClean="0">
                <a:solidFill>
                  <a:schemeClr val="accent4">
                    <a:lumMod val="50000"/>
                  </a:schemeClr>
                </a:solidFill>
              </a:rPr>
              <a:t>el conjunto </a:t>
            </a:r>
            <a:r>
              <a:rPr lang="es-ES" sz="2000" dirty="0" err="1" smtClean="0">
                <a:solidFill>
                  <a:schemeClr val="accent4">
                    <a:lumMod val="50000"/>
                  </a:schemeClr>
                </a:solidFill>
              </a:rPr>
              <a:t>maximal</a:t>
            </a:r>
            <a:r>
              <a:rPr lang="es-ES" sz="2000" dirty="0" smtClean="0">
                <a:solidFill>
                  <a:schemeClr val="accent4">
                    <a:lumMod val="50000"/>
                  </a:schemeClr>
                </a:solidFill>
              </a:rPr>
              <a:t> de celdas de un mismo color para el cual existe un camino de ese color para todo par de celdas en el conjunto</a:t>
            </a:r>
            <a:endParaRPr lang="es-E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810</TotalTime>
  <Words>519</Words>
  <Application>Microsoft Office PowerPoint</Application>
  <PresentationFormat>Presentación en pantalla (4:3)</PresentationFormat>
  <Paragraphs>112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Intermedio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Alejandro</dc:creator>
  <cp:lastModifiedBy>admin</cp:lastModifiedBy>
  <cp:revision>62</cp:revision>
  <dcterms:created xsi:type="dcterms:W3CDTF">2013-03-03T03:46:08Z</dcterms:created>
  <dcterms:modified xsi:type="dcterms:W3CDTF">2013-03-25T14:42:26Z</dcterms:modified>
</cp:coreProperties>
</file>