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9" r:id="rId6"/>
    <p:sldId id="256" r:id="rId7"/>
    <p:sldId id="258" r:id="rId8"/>
    <p:sldId id="257" r:id="rId9"/>
    <p:sldId id="266" r:id="rId10"/>
    <p:sldId id="263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2" autoAdjust="0"/>
  </p:normalViewPr>
  <p:slideViewPr>
    <p:cSldViewPr>
      <p:cViewPr>
        <p:scale>
          <a:sx n="100" d="100"/>
          <a:sy n="100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123AA-9853-448A-AB55-8FD2657C5CAD}" type="datetimeFigureOut">
              <a:rPr lang="es-AR" smtClean="0"/>
              <a:t>31/10/2012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7831D-0362-4638-A4F7-61FF92B65D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4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56485-6F2A-49F9-8C82-9F7C8172C7F2}" type="datetimeFigureOut">
              <a:rPr lang="es-ES" smtClean="0"/>
              <a:t>31/10/2012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B2A9-0A2C-4246-92E7-7BF4AFFF7CC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2">
                    <a:lumMod val="50000"/>
                  </a:schemeClr>
                </a:solidFill>
                <a:latin typeface="GungsuhChe" pitchFamily="49" charset="-127"/>
                <a:ea typeface="GungsuhChe" pitchFamily="49" charset="-127"/>
                <a:cs typeface="David" pitchFamily="34" charset="-79"/>
              </a:rPr>
              <a:t>Protocolos de </a:t>
            </a:r>
            <a:r>
              <a:rPr lang="es-ES_tradnl" dirty="0" smtClean="0">
                <a:solidFill>
                  <a:schemeClr val="bg2">
                    <a:lumMod val="50000"/>
                  </a:schemeClr>
                </a:solidFill>
                <a:latin typeface="GungsuhChe" pitchFamily="49" charset="-127"/>
                <a:ea typeface="GungsuhChe" pitchFamily="49" charset="-127"/>
                <a:cs typeface="David" pitchFamily="34" charset="-79"/>
              </a:rPr>
              <a:t>Comunicación</a:t>
            </a:r>
            <a:endParaRPr lang="es-AR" dirty="0">
              <a:solidFill>
                <a:schemeClr val="bg2">
                  <a:lumMod val="50000"/>
                </a:schemeClr>
              </a:solidFill>
              <a:latin typeface="GungsuhChe" pitchFamily="49" charset="-127"/>
              <a:ea typeface="GungsuhChe" pitchFamily="49" charset="-127"/>
              <a:cs typeface="David" pitchFamily="34" charset="-79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311753" y="4106689"/>
            <a:ext cx="2209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bg2">
                    <a:lumMod val="50000"/>
                  </a:schemeClr>
                </a:solidFill>
              </a:rPr>
              <a:t>AROLFO Franco</a:t>
            </a:r>
          </a:p>
          <a:p>
            <a:pPr algn="ctr"/>
            <a:r>
              <a:rPr lang="es-ES_tradnl" sz="2400" dirty="0" smtClean="0">
                <a:solidFill>
                  <a:schemeClr val="bg2">
                    <a:lumMod val="50000"/>
                  </a:schemeClr>
                </a:solidFill>
              </a:rPr>
              <a:t>MEHDI Tomás</a:t>
            </a:r>
          </a:p>
          <a:p>
            <a:pPr algn="ctr"/>
            <a:r>
              <a:rPr lang="es-ES_tradnl" sz="2400" dirty="0" smtClean="0">
                <a:solidFill>
                  <a:schemeClr val="bg2">
                    <a:lumMod val="50000"/>
                  </a:schemeClr>
                </a:solidFill>
              </a:rPr>
              <a:t>MOZZINO Jorge </a:t>
            </a:r>
            <a:endParaRPr lang="es-A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-828600" y="1772816"/>
            <a:ext cx="8064896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301742" y="24928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600" dirty="0" smtClean="0">
                <a:solidFill>
                  <a:schemeClr val="bg2">
                    <a:lumMod val="25000"/>
                  </a:schemeClr>
                </a:solidFill>
                <a:latin typeface="GungsuhChe" pitchFamily="49" charset="-127"/>
                <a:ea typeface="GungsuhChe" pitchFamily="49" charset="-127"/>
                <a:cs typeface="David" pitchFamily="34" charset="-79"/>
              </a:rPr>
              <a:t>POP3 </a:t>
            </a:r>
            <a:r>
              <a:rPr lang="es-ES_tradnl" sz="3600" dirty="0" err="1" smtClean="0">
                <a:solidFill>
                  <a:schemeClr val="bg2">
                    <a:lumMod val="25000"/>
                  </a:schemeClr>
                </a:solidFill>
                <a:latin typeface="GungsuhChe" pitchFamily="49" charset="-127"/>
                <a:ea typeface="GungsuhChe" pitchFamily="49" charset="-127"/>
                <a:cs typeface="David" pitchFamily="34" charset="-79"/>
              </a:rPr>
              <a:t>Proxy</a:t>
            </a:r>
            <a:r>
              <a:rPr lang="es-ES_tradnl" sz="3600" dirty="0">
                <a:solidFill>
                  <a:schemeClr val="bg2">
                    <a:lumMod val="25000"/>
                  </a:schemeClr>
                </a:solidFill>
                <a:latin typeface="GungsuhChe" pitchFamily="49" charset="-127"/>
                <a:ea typeface="GungsuhChe" pitchFamily="49" charset="-127"/>
                <a:cs typeface="David" pitchFamily="34" charset="-79"/>
              </a:rPr>
              <a:t> </a:t>
            </a:r>
            <a:r>
              <a:rPr lang="es-ES_tradnl" sz="3600" dirty="0" smtClean="0">
                <a:solidFill>
                  <a:schemeClr val="bg2">
                    <a:lumMod val="25000"/>
                  </a:schemeClr>
                </a:solidFill>
                <a:latin typeface="GungsuhChe" pitchFamily="49" charset="-127"/>
                <a:ea typeface="GungsuhChe" pitchFamily="49" charset="-127"/>
                <a:cs typeface="David" pitchFamily="34" charset="-79"/>
              </a:rPr>
              <a:t>Server</a:t>
            </a:r>
            <a:endParaRPr lang="es-AR" sz="3600" dirty="0">
              <a:solidFill>
                <a:schemeClr val="bg2">
                  <a:lumMod val="25000"/>
                </a:schemeClr>
              </a:solidFill>
              <a:latin typeface="GungsuhChe" pitchFamily="49" charset="-127"/>
              <a:ea typeface="GungsuhChe" pitchFamily="49" charset="-127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5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793870"/>
            <a:ext cx="1619672" cy="6064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Cliente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635896" y="793870"/>
            <a:ext cx="1619672" cy="6064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Proxy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91516" y="147539"/>
            <a:ext cx="3494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smtClean="0"/>
              <a:t>Transformaciones</a:t>
            </a:r>
            <a:endParaRPr lang="es-AR" sz="3600" dirty="0"/>
          </a:p>
        </p:txBody>
      </p:sp>
      <p:cxnSp>
        <p:nvCxnSpPr>
          <p:cNvPr id="9" name="8 Conector recto de flecha"/>
          <p:cNvCxnSpPr/>
          <p:nvPr/>
        </p:nvCxnSpPr>
        <p:spPr>
          <a:xfrm rot="10800000" flipH="1">
            <a:off x="1619672" y="1556792"/>
            <a:ext cx="20162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273854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RETR </a:t>
            </a:r>
            <a:r>
              <a:rPr lang="es-AR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5255568" y="2564903"/>
            <a:ext cx="2268760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772072" y="126785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RETR </a:t>
            </a:r>
            <a:r>
              <a:rPr lang="es-AR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H="1">
            <a:off x="5220072" y="3501008"/>
            <a:ext cx="230425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073079" y="31316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+OK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17 Flecha doblada"/>
          <p:cNvSpPr/>
          <p:nvPr/>
        </p:nvSpPr>
        <p:spPr>
          <a:xfrm rot="10800000">
            <a:off x="5220072" y="3501008"/>
            <a:ext cx="504056" cy="1512168"/>
          </a:xfrm>
          <a:prstGeom prst="bentArrow">
            <a:avLst>
              <a:gd name="adj1" fmla="val 35274"/>
              <a:gd name="adj2" fmla="val 25000"/>
              <a:gd name="adj3" fmla="val 25000"/>
              <a:gd name="adj4" fmla="val 4375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18 Flecha doblada"/>
          <p:cNvSpPr/>
          <p:nvPr/>
        </p:nvSpPr>
        <p:spPr>
          <a:xfrm>
            <a:off x="3855314" y="3458032"/>
            <a:ext cx="504056" cy="1512168"/>
          </a:xfrm>
          <a:prstGeom prst="bentArrow">
            <a:avLst>
              <a:gd name="adj1" fmla="val 35274"/>
              <a:gd name="adj2" fmla="val 25000"/>
              <a:gd name="adj3" fmla="val 25000"/>
              <a:gd name="adj4" fmla="val 4375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flipH="1">
            <a:off x="1619672" y="5748442"/>
            <a:ext cx="20162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599380" y="537321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+OK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From:John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19 Conector recto"/>
          <p:cNvCxnSpPr/>
          <p:nvPr/>
        </p:nvCxnSpPr>
        <p:spPr>
          <a:xfrm>
            <a:off x="-1116632" y="764704"/>
            <a:ext cx="8064896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Documento"/>
          <p:cNvSpPr/>
          <p:nvPr/>
        </p:nvSpPr>
        <p:spPr>
          <a:xfrm>
            <a:off x="3424927" y="4581128"/>
            <a:ext cx="1782389" cy="1584176"/>
          </a:xfrm>
          <a:prstGeom prst="flowChartDocumen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2">
                    <a:lumMod val="10000"/>
                  </a:schemeClr>
                </a:solidFill>
              </a:rPr>
              <a:t>- THREAD -</a:t>
            </a:r>
          </a:p>
          <a:p>
            <a:pPr algn="ctr"/>
            <a:r>
              <a:rPr lang="es-ES_tradnl" dirty="0" smtClean="0">
                <a:solidFill>
                  <a:schemeClr val="bg2">
                    <a:lumMod val="10000"/>
                  </a:schemeClr>
                </a:solidFill>
              </a:rPr>
              <a:t>Aplicando transformación…</a:t>
            </a:r>
            <a:endParaRPr lang="es-A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Flecha derecha"/>
          <p:cNvSpPr/>
          <p:nvPr/>
        </p:nvSpPr>
        <p:spPr>
          <a:xfrm>
            <a:off x="4355976" y="2780928"/>
            <a:ext cx="965017" cy="426156"/>
          </a:xfrm>
          <a:prstGeom prst="rightArrow">
            <a:avLst>
              <a:gd name="adj1" fmla="val 45530"/>
              <a:gd name="adj2" fmla="val 6188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lecha doblada"/>
          <p:cNvSpPr/>
          <p:nvPr/>
        </p:nvSpPr>
        <p:spPr>
          <a:xfrm rot="10800000" flipH="1">
            <a:off x="3275857" y="3207084"/>
            <a:ext cx="1243904" cy="1158019"/>
          </a:xfrm>
          <a:prstGeom prst="bentArrow">
            <a:avLst>
              <a:gd name="adj1" fmla="val 14135"/>
              <a:gd name="adj2" fmla="val 15456"/>
              <a:gd name="adj3" fmla="val 15952"/>
              <a:gd name="adj4" fmla="val 4375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20 Flecha doblada"/>
          <p:cNvSpPr/>
          <p:nvPr/>
        </p:nvSpPr>
        <p:spPr>
          <a:xfrm rot="10800000" flipH="1">
            <a:off x="2415306" y="3207085"/>
            <a:ext cx="932558" cy="2028006"/>
          </a:xfrm>
          <a:prstGeom prst="bentArrow">
            <a:avLst>
              <a:gd name="adj1" fmla="val 18871"/>
              <a:gd name="adj2" fmla="val 17851"/>
              <a:gd name="adj3" fmla="val 17850"/>
              <a:gd name="adj4" fmla="val 4375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21 Flecha abajo"/>
          <p:cNvSpPr/>
          <p:nvPr/>
        </p:nvSpPr>
        <p:spPr>
          <a:xfrm>
            <a:off x="1403648" y="3207085"/>
            <a:ext cx="360040" cy="247958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395536" y="332656"/>
            <a:ext cx="661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smtClean="0"/>
              <a:t>Monitoreo y configuración remota</a:t>
            </a:r>
            <a:endParaRPr lang="es-AR" sz="3600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-1692696" y="1124744"/>
            <a:ext cx="8064896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5320993" y="2636912"/>
            <a:ext cx="3384376" cy="570173"/>
          </a:xfrm>
          <a:prstGeom prst="roundRect">
            <a:avLst>
              <a:gd name="adj" fmla="val 379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solidFill>
                  <a:schemeClr val="bg2">
                    <a:lumMod val="25000"/>
                  </a:schemeClr>
                </a:solidFill>
              </a:rPr>
              <a:t>Case </a:t>
            </a:r>
            <a:r>
              <a:rPr lang="es-ES_tradnl" sz="1600" dirty="0" err="1" smtClean="0">
                <a:solidFill>
                  <a:schemeClr val="bg2">
                    <a:lumMod val="25000"/>
                  </a:schemeClr>
                </a:solidFill>
              </a:rPr>
              <a:t>insensitive</a:t>
            </a:r>
            <a:endParaRPr lang="es-A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366589" y="1556792"/>
            <a:ext cx="4248472" cy="1728192"/>
          </a:xfrm>
          <a:prstGeom prst="roundRect">
            <a:avLst>
              <a:gd name="adj" fmla="val 379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>
                <a:solidFill>
                  <a:schemeClr val="bg2">
                    <a:lumMod val="25000"/>
                  </a:schemeClr>
                </a:solidFill>
              </a:rPr>
              <a:t>Servidor escucha en el puerto 51914</a:t>
            </a:r>
          </a:p>
          <a:p>
            <a:pPr algn="ctr"/>
            <a:endParaRPr lang="es-A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AR" sz="2000" dirty="0" smtClean="0">
                <a:solidFill>
                  <a:schemeClr val="bg2">
                    <a:lumMod val="25000"/>
                  </a:schemeClr>
                </a:solidFill>
              </a:rPr>
              <a:t>Protocolo parecido a POP3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4519761" y="3866939"/>
            <a:ext cx="3384376" cy="570173"/>
          </a:xfrm>
          <a:prstGeom prst="roundRect">
            <a:avLst>
              <a:gd name="adj" fmla="val 379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>
                <a:solidFill>
                  <a:schemeClr val="bg2">
                    <a:lumMod val="25000"/>
                  </a:schemeClr>
                </a:solidFill>
              </a:rPr>
              <a:t>Request</a:t>
            </a:r>
            <a:r>
              <a:rPr lang="es-ES_tradnl" sz="1600" dirty="0" smtClean="0">
                <a:solidFill>
                  <a:schemeClr val="bg2">
                    <a:lumMod val="25000"/>
                  </a:schemeClr>
                </a:solidFill>
              </a:rPr>
              <a:t> response</a:t>
            </a:r>
            <a:endParaRPr lang="es-A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3347864" y="4803043"/>
            <a:ext cx="3384376" cy="570173"/>
          </a:xfrm>
          <a:prstGeom prst="roundRect">
            <a:avLst>
              <a:gd name="adj" fmla="val 379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bg2">
                    <a:lumMod val="25000"/>
                  </a:schemeClr>
                </a:solidFill>
              </a:rPr>
              <a:t>Orientado </a:t>
            </a:r>
            <a:r>
              <a:rPr lang="es-AR" sz="1600" dirty="0">
                <a:solidFill>
                  <a:schemeClr val="bg2">
                    <a:lumMod val="25000"/>
                  </a:schemeClr>
                </a:solidFill>
              </a:rPr>
              <a:t>a texto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798637" y="5686666"/>
            <a:ext cx="3384376" cy="570173"/>
          </a:xfrm>
          <a:prstGeom prst="roundRect">
            <a:avLst>
              <a:gd name="adj" fmla="val 379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bg2">
                    <a:lumMod val="25000"/>
                  </a:schemeClr>
                </a:solidFill>
              </a:rPr>
              <a:t>Respuestas </a:t>
            </a:r>
            <a:r>
              <a:rPr lang="es-AR" sz="1600" dirty="0" err="1" smtClean="0">
                <a:solidFill>
                  <a:schemeClr val="bg2">
                    <a:lumMod val="25000"/>
                  </a:schemeClr>
                </a:solidFill>
              </a:rPr>
              <a:t>multilínea</a:t>
            </a:r>
            <a:r>
              <a:rPr lang="es-AR" sz="1600" dirty="0" smtClean="0">
                <a:solidFill>
                  <a:schemeClr val="bg2">
                    <a:lumMod val="25000"/>
                  </a:schemeClr>
                </a:solidFill>
              </a:rPr>
              <a:t> finalizadas en “CRLF.CRLF”</a:t>
            </a:r>
            <a:endParaRPr lang="es-AR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33264" y="53752"/>
            <a:ext cx="8229600" cy="1143000"/>
          </a:xfrm>
        </p:spPr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soportados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179512" y="1268760"/>
            <a:ext cx="8784976" cy="4896544"/>
          </a:xfrm>
          <a:prstGeom prst="roundRect">
            <a:avLst>
              <a:gd name="adj" fmla="val 609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AUTH username password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SERVER </a:t>
            </a:r>
            <a:r>
              <a:rPr lang="es-AR" sz="28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[server]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DSERVER server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RESTRICT </a:t>
            </a:r>
            <a:r>
              <a:rPr lang="es-AR" sz="28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arguments</a:t>
            </a:r>
            <a:endParaRPr lang="es-AR" sz="2800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RESTRICTIP </a:t>
            </a:r>
            <a:r>
              <a:rPr lang="es-AR" sz="28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s-AR" sz="28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netmask</a:t>
            </a: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 [</a:t>
            </a:r>
            <a:r>
              <a:rPr lang="es-AR" sz="28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CLOSE</a:t>
            </a:r>
            <a:endParaRPr lang="es-AR" sz="2800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-972616" y="1052736"/>
            <a:ext cx="8064896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3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692696" y="188640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/>
              <a:t>Estadísticas</a:t>
            </a:r>
            <a:endParaRPr lang="es-AR" dirty="0"/>
          </a:p>
        </p:txBody>
      </p:sp>
      <p:sp>
        <p:nvSpPr>
          <p:cNvPr id="4" name="3 Rectángulo redondeado"/>
          <p:cNvSpPr/>
          <p:nvPr/>
        </p:nvSpPr>
        <p:spPr>
          <a:xfrm>
            <a:off x="251520" y="1484784"/>
            <a:ext cx="8784976" cy="4896544"/>
          </a:xfrm>
          <a:prstGeom prst="roundRect">
            <a:avLst>
              <a:gd name="adj" fmla="val 609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Estadísticas globales: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Cantidad de accesos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Bytes transferidos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Cantidad de mails leídos/borrados</a:t>
            </a:r>
          </a:p>
          <a:p>
            <a:endParaRPr lang="es-ES_tradnl" sz="32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es-ES_tradnl" sz="3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Estadísticas </a:t>
            </a:r>
            <a:r>
              <a:rPr lang="es-ES_tradnl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por usuario: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Cantidad de accesos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Cantidad de mails leídos/borrados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Fechas de </a:t>
            </a:r>
            <a:r>
              <a:rPr lang="es-ES_tradnl" sz="28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accesos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_tradnl" sz="28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Bytes transferidos</a:t>
            </a:r>
            <a:endParaRPr lang="es-AR" sz="2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-972616" y="1196752"/>
            <a:ext cx="8064896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116632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/>
              <a:t>Configuración inicial</a:t>
            </a:r>
            <a:endParaRPr lang="es-AR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-1476672" y="1340768"/>
            <a:ext cx="8064896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337827" y="3140968"/>
            <a:ext cx="6442245" cy="3221371"/>
          </a:xfrm>
          <a:prstGeom prst="roundRect">
            <a:avLst>
              <a:gd name="adj" fmla="val 488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Credenciales de los administradores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Servidor default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Preferencias de los usuarios (restricciones, servidor, </a:t>
            </a:r>
            <a:r>
              <a:rPr lang="es-ES_tradnl" sz="2000" dirty="0" err="1" smtClean="0">
                <a:solidFill>
                  <a:schemeClr val="bg2">
                    <a:lumMod val="25000"/>
                  </a:schemeClr>
                </a:solidFill>
              </a:rPr>
              <a:t>etc</a:t>
            </a: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Transformaciones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err="1" smtClean="0">
                <a:solidFill>
                  <a:schemeClr val="bg2">
                    <a:lumMod val="25000"/>
                  </a:schemeClr>
                </a:solidFill>
              </a:rPr>
              <a:t>IPs</a:t>
            </a: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000" dirty="0" err="1" smtClean="0">
                <a:solidFill>
                  <a:schemeClr val="bg2">
                    <a:lumMod val="25000"/>
                  </a:schemeClr>
                </a:solidFill>
              </a:rPr>
              <a:t>baneadas</a:t>
            </a:r>
            <a:endParaRPr lang="es-A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164288" y="2614347"/>
            <a:ext cx="1152128" cy="799240"/>
          </a:xfrm>
          <a:prstGeom prst="roundRect">
            <a:avLst>
              <a:gd name="adj" fmla="val 488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>
                <a:solidFill>
                  <a:schemeClr val="bg2">
                    <a:lumMod val="25000"/>
                  </a:schemeClr>
                </a:solidFill>
                <a:latin typeface="Aharoni" pitchFamily="2" charset="-79"/>
                <a:cs typeface="Aharoni" pitchFamily="2" charset="-79"/>
              </a:rPr>
              <a:t>JAXB</a:t>
            </a:r>
            <a:endParaRPr lang="es-AR" sz="2800" dirty="0">
              <a:solidFill>
                <a:schemeClr val="bg2">
                  <a:lumMod val="2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Flecha doblada"/>
          <p:cNvSpPr/>
          <p:nvPr/>
        </p:nvSpPr>
        <p:spPr>
          <a:xfrm flipV="1">
            <a:off x="6312021" y="2204864"/>
            <a:ext cx="936104" cy="936104"/>
          </a:xfrm>
          <a:prstGeom prst="ben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999653" y="1662581"/>
            <a:ext cx="4896544" cy="720080"/>
          </a:xfrm>
          <a:prstGeom prst="roundRect">
            <a:avLst>
              <a:gd name="adj" fmla="val 488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Se utilizan documentos XML</a:t>
            </a:r>
            <a:endParaRPr lang="es-AR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88640"/>
            <a:ext cx="8784976" cy="6552728"/>
          </a:xfrm>
          <a:prstGeom prst="roundRect">
            <a:avLst>
              <a:gd name="adj" fmla="val 379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301878"/>
            <a:ext cx="8208912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proxyServerConfiguration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defaultServer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pop3.itba.edu.ar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defaultServer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administrators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administrator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username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farolfo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username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password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123465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password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administrator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administrators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restrictedIps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hostname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lang="es-AR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www.itba.edu.ar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&lt;/hostname&gt;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ip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124.1.123.2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ip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subnet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125.21.0.0/16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subnet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restrictedIps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users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user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username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farolfo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username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&lt;server&gt;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gmail.pop3.com.ar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&lt;/server&gt;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restrictions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timesToLogin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1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0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16:00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to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21:00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to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</a:t>
            </a:r>
            <a:r>
              <a:rPr kumimoji="0" lang="es-AR" sz="1000" b="0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timesToLogin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countLoginsPerDay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countLoginsPerDay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deletion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s-AR" sz="1000" b="0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&lt;date&gt;&lt;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20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month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month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2011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&gt;&lt;/date&gt;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username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ctype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/audio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ctype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   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size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400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size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   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deletion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 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restrictions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user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1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0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users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&lt;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transformation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bin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/prog1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transformation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A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proxyServerConfiguration</a:t>
            </a:r>
            <a:r>
              <a:rPr kumimoji="0" lang="es-A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s-A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3995936" y="801200"/>
            <a:ext cx="1800200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7" idx="1"/>
          </p:cNvCxnSpPr>
          <p:nvPr/>
        </p:nvCxnSpPr>
        <p:spPr>
          <a:xfrm flipH="1">
            <a:off x="3675594" y="2312876"/>
            <a:ext cx="1976526" cy="18002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 redondeado"/>
          <p:cNvSpPr/>
          <p:nvPr/>
        </p:nvSpPr>
        <p:spPr>
          <a:xfrm>
            <a:off x="5724128" y="548680"/>
            <a:ext cx="237626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Encadenamiento de </a:t>
            </a:r>
            <a:r>
              <a:rPr lang="es-ES_tradnl" dirty="0" err="1" smtClean="0">
                <a:solidFill>
                  <a:schemeClr val="bg2">
                    <a:lumMod val="25000"/>
                  </a:schemeClr>
                </a:solidFill>
              </a:rPr>
              <a:t>proxies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652120" y="1808820"/>
            <a:ext cx="1948156" cy="10081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2">
                    <a:lumMod val="25000"/>
                  </a:schemeClr>
                </a:solidFill>
              </a:rPr>
              <a:t>IPs</a:t>
            </a:r>
            <a:r>
              <a:rPr lang="es-ES_tradnl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restringidos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300192" y="3861048"/>
            <a:ext cx="1800200" cy="10081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Restricciones de usuario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16 Cerrar llave"/>
          <p:cNvSpPr/>
          <p:nvPr/>
        </p:nvSpPr>
        <p:spPr>
          <a:xfrm>
            <a:off x="6012160" y="3573016"/>
            <a:ext cx="288032" cy="2016224"/>
          </a:xfrm>
          <a:prstGeom prst="rightBrace">
            <a:avLst>
              <a:gd name="adj1" fmla="val 10094"/>
              <a:gd name="adj2" fmla="val 50649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0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332656"/>
            <a:ext cx="4358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smtClean="0"/>
              <a:t>Arquitectura del </a:t>
            </a:r>
            <a:r>
              <a:rPr lang="es-ES_tradnl" sz="3600" dirty="0" err="1" smtClean="0"/>
              <a:t>Proxy</a:t>
            </a:r>
            <a:endParaRPr lang="es-AR" sz="3600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-1692696" y="1124744"/>
            <a:ext cx="8064896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755575" y="5013176"/>
            <a:ext cx="2888215" cy="1224136"/>
          </a:xfrm>
          <a:prstGeom prst="roundRect">
            <a:avLst>
              <a:gd name="adj" fmla="val 379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Se evitan problemas de sincronización</a:t>
            </a:r>
            <a:endParaRPr lang="es-A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552" y="2730866"/>
            <a:ext cx="8208912" cy="1562229"/>
          </a:xfrm>
          <a:prstGeom prst="roundRect">
            <a:avLst>
              <a:gd name="adj" fmla="val 379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Sockets no bloqueantes (New Input Output)</a:t>
            </a:r>
          </a:p>
          <a:p>
            <a:pPr marL="342900" indent="-342900">
              <a:buFont typeface="Arial" pitchFamily="34" charset="0"/>
              <a:buChar char="•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Servidor de </a:t>
            </a: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configuración/monitoreo </a:t>
            </a: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corren en el mismo </a:t>
            </a:r>
            <a:r>
              <a:rPr lang="es-ES_tradnl" sz="2000" dirty="0" err="1" smtClean="0">
                <a:solidFill>
                  <a:schemeClr val="bg2">
                    <a:lumMod val="25000"/>
                  </a:schemeClr>
                </a:solidFill>
              </a:rPr>
              <a:t>thread</a:t>
            </a: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 que el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s-ES_tradnl" sz="2000" dirty="0" err="1" smtClean="0">
                <a:solidFill>
                  <a:schemeClr val="bg2">
                    <a:lumMod val="25000"/>
                  </a:schemeClr>
                </a:solidFill>
              </a:rPr>
              <a:t>roxy</a:t>
            </a:r>
            <a:endParaRPr lang="es-A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Flecha doblada"/>
          <p:cNvSpPr/>
          <p:nvPr/>
        </p:nvSpPr>
        <p:spPr>
          <a:xfrm rot="10800000">
            <a:off x="3411978" y="4099019"/>
            <a:ext cx="648072" cy="1800200"/>
          </a:xfrm>
          <a:prstGeom prst="ben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5076056" y="4830202"/>
            <a:ext cx="2888215" cy="1418213"/>
          </a:xfrm>
          <a:prstGeom prst="roundRect">
            <a:avLst>
              <a:gd name="adj" fmla="val 379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Pocos administradores no son una gran carga para el </a:t>
            </a:r>
            <a:r>
              <a:rPr lang="es-ES_tradnl" sz="2000" dirty="0" err="1" smtClean="0">
                <a:solidFill>
                  <a:schemeClr val="bg2">
                    <a:lumMod val="25000"/>
                  </a:schemeClr>
                </a:solidFill>
              </a:rPr>
              <a:t>proxy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Flecha doblada"/>
          <p:cNvSpPr/>
          <p:nvPr/>
        </p:nvSpPr>
        <p:spPr>
          <a:xfrm rot="10800000" flipH="1">
            <a:off x="4732016" y="4099019"/>
            <a:ext cx="648072" cy="1800200"/>
          </a:xfrm>
          <a:prstGeom prst="ben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4038344" y="1340768"/>
            <a:ext cx="2888215" cy="1224136"/>
          </a:xfrm>
          <a:prstGeom prst="roundRect">
            <a:avLst>
              <a:gd name="adj" fmla="val 379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Cada </a:t>
            </a:r>
            <a:r>
              <a:rPr lang="es-ES_tradnl" sz="2000" dirty="0" err="1" smtClean="0">
                <a:solidFill>
                  <a:schemeClr val="bg2">
                    <a:lumMod val="25000"/>
                  </a:schemeClr>
                </a:solidFill>
              </a:rPr>
              <a:t>key</a:t>
            </a:r>
            <a:r>
              <a:rPr lang="es-ES_tradnl" sz="2000" dirty="0" smtClean="0">
                <a:solidFill>
                  <a:schemeClr val="bg2">
                    <a:lumMod val="25000"/>
                  </a:schemeClr>
                </a:solidFill>
              </a:rPr>
              <a:t> guarda una instancia de la clase </a:t>
            </a:r>
            <a:r>
              <a:rPr lang="es-ES_tradnl" sz="2000" dirty="0" err="1" smtClean="0">
                <a:solidFill>
                  <a:schemeClr val="bg2">
                    <a:lumMod val="25000"/>
                  </a:schemeClr>
                </a:solidFill>
              </a:rPr>
              <a:t>Session</a:t>
            </a:r>
            <a:endParaRPr lang="es-A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0 Flecha doblada"/>
          <p:cNvSpPr/>
          <p:nvPr/>
        </p:nvSpPr>
        <p:spPr>
          <a:xfrm>
            <a:off x="3563888" y="1844824"/>
            <a:ext cx="648072" cy="1080120"/>
          </a:xfrm>
          <a:prstGeom prst="ben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0"/>
            <a:ext cx="16196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Cliente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635896" y="0"/>
            <a:ext cx="16196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Proxy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2 Nube"/>
          <p:cNvSpPr/>
          <p:nvPr/>
        </p:nvSpPr>
        <p:spPr>
          <a:xfrm>
            <a:off x="1331640" y="2522612"/>
            <a:ext cx="2554163" cy="187220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Session</a:t>
            </a:r>
          </a:p>
        </p:txBody>
      </p:sp>
      <p:sp>
        <p:nvSpPr>
          <p:cNvPr id="84" name="83 Nube"/>
          <p:cNvSpPr/>
          <p:nvPr/>
        </p:nvSpPr>
        <p:spPr>
          <a:xfrm>
            <a:off x="5076056" y="2492896"/>
            <a:ext cx="2554163" cy="187220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17716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15 Conector recto de flecha"/>
          <p:cNvCxnSpPr/>
          <p:nvPr/>
        </p:nvCxnSpPr>
        <p:spPr>
          <a:xfrm flipV="1">
            <a:off x="5148064" y="4643844"/>
            <a:ext cx="2386136" cy="929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1497833" y="2389530"/>
            <a:ext cx="216566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0" y="0"/>
            <a:ext cx="16196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Cliente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635896" y="0"/>
            <a:ext cx="16196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Proxy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rot="10800000" flipH="1">
            <a:off x="1619672" y="908720"/>
            <a:ext cx="20162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1619672" y="3933056"/>
            <a:ext cx="20162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5229944" y="5373216"/>
            <a:ext cx="230425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1619672" y="1340768"/>
            <a:ext cx="20162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1835696" y="54868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s-AR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onnect</a:t>
            </a:r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195736" y="9807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+OK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166048" y="50131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+OK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806008" y="428380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s-AR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onnect</a:t>
            </a:r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619672" y="353236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 </a:t>
            </a:r>
            <a:r>
              <a:rPr lang="es-AR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username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 flipV="1">
            <a:off x="2699792" y="4077072"/>
            <a:ext cx="0" cy="115212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 redondeado"/>
          <p:cNvSpPr/>
          <p:nvPr/>
        </p:nvSpPr>
        <p:spPr>
          <a:xfrm>
            <a:off x="1497833" y="5157192"/>
            <a:ext cx="2592288" cy="13681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Una vez que se sabe el </a:t>
            </a:r>
            <a:r>
              <a:rPr lang="es-AR" dirty="0" err="1" smtClean="0"/>
              <a:t>username</a:t>
            </a:r>
            <a:r>
              <a:rPr lang="es-AR" dirty="0" smtClean="0"/>
              <a:t>, se conecta al server correspondiente</a:t>
            </a:r>
            <a:endParaRPr lang="es-ES" dirty="0"/>
          </a:p>
        </p:txBody>
      </p:sp>
      <p:sp>
        <p:nvSpPr>
          <p:cNvPr id="5" name="4 Flecha circular"/>
          <p:cNvSpPr/>
          <p:nvPr/>
        </p:nvSpPr>
        <p:spPr>
          <a:xfrm rot="789162" flipH="1">
            <a:off x="4132867" y="2663432"/>
            <a:ext cx="1728192" cy="198884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326089"/>
              <a:gd name="adj5" fmla="val 125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421052" y="2055679"/>
            <a:ext cx="2088232" cy="107082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Se busca el server correspondiente </a:t>
            </a:r>
            <a:endParaRPr lang="es-AR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527372" y="198884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[^(USER)(QUIT)]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 flipH="1">
            <a:off x="1604277" y="2852936"/>
            <a:ext cx="20162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2180341" y="24928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-ERR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0"/>
            <a:ext cx="16196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Cliente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635896" y="0"/>
            <a:ext cx="16196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Proxy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rot="10800000" flipH="1">
            <a:off x="1619672" y="908720"/>
            <a:ext cx="20162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5292080" y="1763524"/>
            <a:ext cx="223224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5220072" y="2492896"/>
            <a:ext cx="230425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5292080" y="4077072"/>
            <a:ext cx="223224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5220072" y="4869160"/>
            <a:ext cx="230425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1619672" y="5805264"/>
            <a:ext cx="20162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305996" y="53743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+OK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156176" y="45091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+OK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796136" y="14034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s-AR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onnect</a:t>
            </a:r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6156176" y="213285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+OK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616706" y="53515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 </a:t>
            </a:r>
            <a:r>
              <a:rPr lang="es-AR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username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383788" y="370774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 </a:t>
            </a:r>
            <a:r>
              <a:rPr lang="es-AR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username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-612576" y="3356992"/>
            <a:ext cx="98650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755576" y="1844824"/>
            <a:ext cx="766218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 redondeado"/>
          <p:cNvSpPr/>
          <p:nvPr/>
        </p:nvSpPr>
        <p:spPr>
          <a:xfrm>
            <a:off x="827584" y="4365104"/>
            <a:ext cx="7560840" cy="1008112"/>
          </a:xfrm>
          <a:prstGeom prst="roundRect">
            <a:avLst>
              <a:gd name="adj" fmla="val 933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2">
                    <a:lumMod val="25000"/>
                  </a:schemeClr>
                </a:solidFill>
              </a:rPr>
              <a:t>Se intentó implementar APOP pero al utilizar un </a:t>
            </a:r>
            <a:r>
              <a:rPr lang="es-ES_tradnl" dirty="0" err="1" smtClean="0">
                <a:solidFill>
                  <a:schemeClr val="bg2">
                    <a:lumMod val="25000"/>
                  </a:schemeClr>
                </a:solidFill>
              </a:rPr>
              <a:t>digest</a:t>
            </a:r>
            <a:r>
              <a:rPr lang="es-ES_tradnl" dirty="0" smtClean="0">
                <a:solidFill>
                  <a:schemeClr val="bg2">
                    <a:lumMod val="25000"/>
                  </a:schemeClr>
                </a:solidFill>
              </a:rPr>
              <a:t> de MD5, no es posible recuperar la contraseña a partir del </a:t>
            </a:r>
            <a:r>
              <a:rPr lang="es-ES_tradnl" dirty="0" err="1" smtClean="0">
                <a:solidFill>
                  <a:schemeClr val="bg2">
                    <a:lumMod val="25000"/>
                  </a:schemeClr>
                </a:solidFill>
              </a:rPr>
              <a:t>digest</a:t>
            </a:r>
            <a:r>
              <a:rPr lang="es-ES_tradnl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AR" dirty="0">
              <a:solidFill>
                <a:schemeClr val="bg2">
                  <a:lumMod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755576" y="4869160"/>
            <a:ext cx="766218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751176" y="-27384"/>
            <a:ext cx="4400" cy="6885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8413358" y="-27384"/>
            <a:ext cx="4400" cy="6885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4502452" y="1844824"/>
            <a:ext cx="0" cy="302433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 redondeado"/>
          <p:cNvSpPr/>
          <p:nvPr/>
        </p:nvSpPr>
        <p:spPr>
          <a:xfrm>
            <a:off x="827584" y="2060848"/>
            <a:ext cx="7560840" cy="8880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2">
                    <a:lumMod val="25000"/>
                  </a:schemeClr>
                </a:solidFill>
              </a:rPr>
              <a:t>El RFC sugiere responder siempre </a:t>
            </a:r>
            <a:r>
              <a:rPr lang="es-ES_tradnl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+OK </a:t>
            </a:r>
            <a:r>
              <a:rPr lang="es-ES_tradnl" dirty="0" smtClean="0">
                <a:solidFill>
                  <a:schemeClr val="bg2">
                    <a:lumMod val="25000"/>
                  </a:schemeClr>
                </a:solidFill>
              </a:rPr>
              <a:t>al comando </a:t>
            </a:r>
            <a:r>
              <a:rPr lang="es-ES_tradnl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USER</a:t>
            </a:r>
            <a:endParaRPr lang="es-AR" dirty="0">
              <a:solidFill>
                <a:schemeClr val="bg2">
                  <a:lumMod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827584" y="476672"/>
            <a:ext cx="7560840" cy="108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2">
                    <a:lumMod val="25000"/>
                  </a:schemeClr>
                </a:solidFill>
              </a:rPr>
              <a:t>Por cuestiones de seguridad, las restricciones se validan cuando el server retorna </a:t>
            </a:r>
            <a:r>
              <a:rPr lang="es-ES_tradnl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+OK </a:t>
            </a:r>
            <a:r>
              <a:rPr lang="es-ES_tradnl" dirty="0" smtClean="0">
                <a:solidFill>
                  <a:schemeClr val="bg2">
                    <a:lumMod val="25000"/>
                  </a:schemeClr>
                </a:solidFill>
              </a:rPr>
              <a:t>al comando </a:t>
            </a:r>
            <a:r>
              <a:rPr lang="es-ES_tradnl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PASS</a:t>
            </a:r>
            <a:endParaRPr lang="es-AR" dirty="0">
              <a:solidFill>
                <a:schemeClr val="bg2">
                  <a:lumMod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Flecha arriba y abajo"/>
          <p:cNvSpPr/>
          <p:nvPr/>
        </p:nvSpPr>
        <p:spPr>
          <a:xfrm>
            <a:off x="4267192" y="1412776"/>
            <a:ext cx="470519" cy="864096"/>
          </a:xfrm>
          <a:prstGeom prst="upDownArrow">
            <a:avLst>
              <a:gd name="adj1" fmla="val 40038"/>
              <a:gd name="adj2" fmla="val 4175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764704"/>
            <a:ext cx="1619672" cy="6093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Cliente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635896" y="764704"/>
            <a:ext cx="1619672" cy="6065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5400" dirty="0" smtClean="0">
                <a:solidFill>
                  <a:schemeClr val="bg2">
                    <a:lumMod val="75000"/>
                  </a:schemeClr>
                </a:solidFill>
              </a:rPr>
              <a:t>Proxy</a:t>
            </a:r>
            <a:endParaRPr lang="es-E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rot="10800000" flipH="1">
            <a:off x="1619672" y="1340769"/>
            <a:ext cx="20162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5292080" y="2195572"/>
            <a:ext cx="223224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5220072" y="3212977"/>
            <a:ext cx="230425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5292080" y="4355812"/>
            <a:ext cx="2232248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5220072" y="5507940"/>
            <a:ext cx="2304256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1619672" y="6021288"/>
            <a:ext cx="2016224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195736" y="55892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+OK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156176" y="5147900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+OK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494284" y="18355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RETR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mailNum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796136" y="285293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(email)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616706" y="96719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s-AR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mailNum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579104" y="3986480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s-AR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mailNum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23 Flecha doblada"/>
          <p:cNvSpPr/>
          <p:nvPr/>
        </p:nvSpPr>
        <p:spPr>
          <a:xfrm rot="16200000">
            <a:off x="4699611" y="2717754"/>
            <a:ext cx="583636" cy="550825"/>
          </a:xfrm>
          <a:prstGeom prst="bentArrow">
            <a:avLst>
              <a:gd name="adj1" fmla="val 15934"/>
              <a:gd name="adj2" fmla="val 25000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0" name="29 Conector recto de flecha"/>
          <p:cNvCxnSpPr/>
          <p:nvPr/>
        </p:nvCxnSpPr>
        <p:spPr>
          <a:xfrm flipH="1">
            <a:off x="1619672" y="4797152"/>
            <a:ext cx="201622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2195736" y="443711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-ERR</a:t>
            </a:r>
            <a:endParaRPr lang="es-ES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31 Flecha doblada"/>
          <p:cNvSpPr/>
          <p:nvPr/>
        </p:nvSpPr>
        <p:spPr>
          <a:xfrm rot="10800000">
            <a:off x="3609627" y="2605553"/>
            <a:ext cx="386307" cy="2335615"/>
          </a:xfrm>
          <a:prstGeom prst="bentArrow">
            <a:avLst>
              <a:gd name="adj1" fmla="val 36550"/>
              <a:gd name="adj2" fmla="val 31894"/>
              <a:gd name="adj3" fmla="val 34192"/>
              <a:gd name="adj4" fmla="val 4375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32 Flecha doblada"/>
          <p:cNvSpPr/>
          <p:nvPr/>
        </p:nvSpPr>
        <p:spPr>
          <a:xfrm rot="10800000" flipH="1">
            <a:off x="4067945" y="2636913"/>
            <a:ext cx="1198897" cy="1872208"/>
          </a:xfrm>
          <a:prstGeom prst="bentArrow">
            <a:avLst>
              <a:gd name="adj1" fmla="val 10299"/>
              <a:gd name="adj2" fmla="val 10640"/>
              <a:gd name="adj3" fmla="val 10678"/>
              <a:gd name="adj4" fmla="val 4375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1 Documento"/>
          <p:cNvSpPr/>
          <p:nvPr/>
        </p:nvSpPr>
        <p:spPr>
          <a:xfrm>
            <a:off x="2195736" y="2389094"/>
            <a:ext cx="1413890" cy="1687978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From: John Doe &lt;example@example.com&gt; MIME-Version: 1.0 Content-Type: multipart/mixed;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s-ES" sz="105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3059832" y="1555922"/>
            <a:ext cx="2016223" cy="11529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s-ES_tradnl" sz="1400" dirty="0" err="1" smtClean="0">
                <a:solidFill>
                  <a:schemeClr val="bg2">
                    <a:lumMod val="25000"/>
                  </a:schemeClr>
                </a:solidFill>
              </a:rPr>
              <a:t>parsea</a:t>
            </a:r>
            <a:r>
              <a:rPr lang="es-ES_tradnl" sz="1400" dirty="0" smtClean="0">
                <a:solidFill>
                  <a:schemeClr val="bg2">
                    <a:lumMod val="25000"/>
                  </a:schemeClr>
                </a:solidFill>
              </a:rPr>
              <a:t> el </a:t>
            </a:r>
            <a:r>
              <a:rPr lang="es-ES_tradnl" sz="1400" dirty="0" err="1" smtClean="0">
                <a:solidFill>
                  <a:schemeClr val="bg2">
                    <a:lumMod val="25000"/>
                  </a:schemeClr>
                </a:solidFill>
              </a:rPr>
              <a:t>header</a:t>
            </a:r>
            <a:r>
              <a:rPr lang="es-ES_tradnl" sz="1400" dirty="0" smtClean="0">
                <a:solidFill>
                  <a:schemeClr val="bg2">
                    <a:lumMod val="25000"/>
                  </a:schemeClr>
                </a:solidFill>
              </a:rPr>
              <a:t> MIME y se valida con las restricciones </a:t>
            </a:r>
            <a:r>
              <a:rPr lang="es-ES_tradnl" sz="1400" dirty="0" err="1" smtClean="0">
                <a:solidFill>
                  <a:schemeClr val="bg2">
                    <a:lumMod val="25000"/>
                  </a:schemeClr>
                </a:solidFill>
              </a:rPr>
              <a:t>seteadas</a:t>
            </a:r>
            <a:endParaRPr lang="es-A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-28103" y="0"/>
            <a:ext cx="6691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smtClean="0"/>
              <a:t>Lógica de Restricciones de Borrado</a:t>
            </a:r>
            <a:endParaRPr lang="es-AR" sz="3600" dirty="0"/>
          </a:p>
        </p:txBody>
      </p:sp>
      <p:cxnSp>
        <p:nvCxnSpPr>
          <p:cNvPr id="36" name="35 Conector recto"/>
          <p:cNvCxnSpPr/>
          <p:nvPr/>
        </p:nvCxnSpPr>
        <p:spPr>
          <a:xfrm>
            <a:off x="-972616" y="764704"/>
            <a:ext cx="8064896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TC101972873[[fn=Verano]]</Template>
  <TotalTime>332</TotalTime>
  <Words>391</Words>
  <Application>Microsoft Office PowerPoint</Application>
  <PresentationFormat>Presentación en pantalla (4:3)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Protocolos de Comunicación</vt:lpstr>
      <vt:lpstr>Configuración inicial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Comandos soportados</vt:lpstr>
      <vt:lpstr>Estadísticas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</dc:creator>
  <cp:lastModifiedBy>Franco Arolfo</cp:lastModifiedBy>
  <cp:revision>33</cp:revision>
  <dcterms:created xsi:type="dcterms:W3CDTF">2012-10-29T18:07:31Z</dcterms:created>
  <dcterms:modified xsi:type="dcterms:W3CDTF">2012-10-31T18:52:51Z</dcterms:modified>
</cp:coreProperties>
</file>