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Futura Ultra-Bold" charset="1" panose="020B0802020204020204"/>
      <p:regular r:id="rId21"/>
    </p:embeddedFont>
    <p:embeddedFont>
      <p:font typeface="Futura Bold" charset="1" panose="020B0702020204020203"/>
      <p:regular r:id="rId22"/>
    </p:embeddedFont>
    <p:embeddedFont>
      <p:font typeface="Futura" charset="1" panose="020B0502020204020303"/>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786678" y="2347660"/>
            <a:ext cx="8472622" cy="4909432"/>
          </a:xfrm>
          <a:prstGeom prst="rect">
            <a:avLst/>
          </a:prstGeom>
        </p:spPr>
        <p:txBody>
          <a:bodyPr anchor="t" rtlCol="false" tIns="0" lIns="0" bIns="0" rIns="0">
            <a:spAutoFit/>
          </a:bodyPr>
          <a:lstStyle/>
          <a:p>
            <a:pPr algn="r">
              <a:lnSpc>
                <a:spcPts val="12385"/>
              </a:lnSpc>
            </a:pPr>
            <a:r>
              <a:rPr lang="en-US" b="true" sz="10321">
                <a:solidFill>
                  <a:srgbClr val="131A22"/>
                </a:solidFill>
                <a:latin typeface="Futura Ultra-Bold"/>
                <a:ea typeface="Futura Ultra-Bold"/>
                <a:cs typeface="Futura Ultra-Bold"/>
                <a:sym typeface="Futura Ultra-Bold"/>
              </a:rPr>
              <a:t>Am</a:t>
            </a:r>
            <a:r>
              <a:rPr lang="en-US" b="true" sz="10321">
                <a:solidFill>
                  <a:srgbClr val="131A22"/>
                </a:solidFill>
                <a:latin typeface="Futura Ultra-Bold"/>
                <a:ea typeface="Futura Ultra-Bold"/>
                <a:cs typeface="Futura Ultra-Bold"/>
                <a:sym typeface="Futura Ultra-Bold"/>
              </a:rPr>
              <a:t>azon</a:t>
            </a:r>
          </a:p>
          <a:p>
            <a:pPr algn="r">
              <a:lnSpc>
                <a:spcPts val="12385"/>
              </a:lnSpc>
            </a:pPr>
            <a:r>
              <a:rPr lang="en-US" b="true" sz="10321">
                <a:solidFill>
                  <a:srgbClr val="131A22"/>
                </a:solidFill>
                <a:latin typeface="Futura Ultra-Bold"/>
                <a:ea typeface="Futura Ultra-Bold"/>
                <a:cs typeface="Futura Ultra-Bold"/>
                <a:sym typeface="Futura Ultra-Bold"/>
              </a:rPr>
              <a:t>SALES</a:t>
            </a:r>
          </a:p>
          <a:p>
            <a:pPr algn="r">
              <a:lnSpc>
                <a:spcPts val="12385"/>
              </a:lnSpc>
            </a:pPr>
            <a:r>
              <a:rPr lang="en-US" b="true" sz="10321">
                <a:solidFill>
                  <a:srgbClr val="131A22"/>
                </a:solidFill>
                <a:latin typeface="Futura Ultra-Bold"/>
                <a:ea typeface="Futura Ultra-Bold"/>
                <a:cs typeface="Futura Ultra-Bold"/>
                <a:sym typeface="Futura Ultra-Bold"/>
              </a:rPr>
              <a:t>REPORT</a:t>
            </a:r>
          </a:p>
        </p:txBody>
      </p:sp>
      <p:grpSp>
        <p:nvGrpSpPr>
          <p:cNvPr name="Group 3" id="3"/>
          <p:cNvGrpSpPr/>
          <p:nvPr/>
        </p:nvGrpSpPr>
        <p:grpSpPr>
          <a:xfrm rot="0">
            <a:off x="3664214" y="0"/>
            <a:ext cx="5658816" cy="2538160"/>
            <a:chOff x="0" y="0"/>
            <a:chExt cx="7545088" cy="3384214"/>
          </a:xfrm>
        </p:grpSpPr>
        <p:sp>
          <p:nvSpPr>
            <p:cNvPr name="Freeform 4" id="4"/>
            <p:cNvSpPr/>
            <p:nvPr/>
          </p:nvSpPr>
          <p:spPr>
            <a:xfrm flipH="false" flipV="false" rot="0">
              <a:off x="0" y="0"/>
              <a:ext cx="7733665" cy="3572764"/>
            </a:xfrm>
            <a:custGeom>
              <a:avLst/>
              <a:gdLst/>
              <a:ahLst/>
              <a:cxnLst/>
              <a:rect r="r" b="b" t="t" l="l"/>
              <a:pathLst>
                <a:path h="3572764" w="7733665">
                  <a:moveTo>
                    <a:pt x="0" y="0"/>
                  </a:moveTo>
                  <a:lnTo>
                    <a:pt x="5311267" y="0"/>
                  </a:lnTo>
                  <a:lnTo>
                    <a:pt x="6880987" y="906272"/>
                  </a:lnTo>
                  <a:cubicBezTo>
                    <a:pt x="7516114" y="1272921"/>
                    <a:pt x="7733665" y="2085086"/>
                    <a:pt x="7367016" y="2720086"/>
                  </a:cubicBezTo>
                  <a:cubicBezTo>
                    <a:pt x="7000367" y="3355213"/>
                    <a:pt x="6188202" y="3572764"/>
                    <a:pt x="5553202" y="3206115"/>
                  </a:cubicBezTo>
                  <a:close/>
                </a:path>
              </a:pathLst>
            </a:custGeom>
            <a:solidFill>
              <a:srgbClr val="FF9900"/>
            </a:solidFill>
          </p:spPr>
        </p:sp>
      </p:grpSp>
      <p:grpSp>
        <p:nvGrpSpPr>
          <p:cNvPr name="Group 5" id="5"/>
          <p:cNvGrpSpPr/>
          <p:nvPr/>
        </p:nvGrpSpPr>
        <p:grpSpPr>
          <a:xfrm rot="0">
            <a:off x="0" y="803518"/>
            <a:ext cx="8786678" cy="9483482"/>
            <a:chOff x="0" y="0"/>
            <a:chExt cx="11715570" cy="12644642"/>
          </a:xfrm>
        </p:grpSpPr>
        <p:sp>
          <p:nvSpPr>
            <p:cNvPr name="Freeform 6" id="6"/>
            <p:cNvSpPr/>
            <p:nvPr/>
          </p:nvSpPr>
          <p:spPr>
            <a:xfrm flipH="false" flipV="false" rot="0">
              <a:off x="0" y="-26797"/>
              <a:ext cx="12738481" cy="12671425"/>
            </a:xfrm>
            <a:custGeom>
              <a:avLst/>
              <a:gdLst/>
              <a:ahLst/>
              <a:cxnLst/>
              <a:rect r="r" b="b" t="t" l="l"/>
              <a:pathLst>
                <a:path h="12671425" w="12738481">
                  <a:moveTo>
                    <a:pt x="2338324" y="28575"/>
                  </a:moveTo>
                  <a:cubicBezTo>
                    <a:pt x="3612515" y="0"/>
                    <a:pt x="4910328" y="309372"/>
                    <a:pt x="6094730" y="993140"/>
                  </a:cubicBezTo>
                  <a:lnTo>
                    <a:pt x="8112506" y="2158111"/>
                  </a:lnTo>
                  <a:cubicBezTo>
                    <a:pt x="11558016" y="4147312"/>
                    <a:pt x="12738481" y="8553069"/>
                    <a:pt x="10749280" y="11998579"/>
                  </a:cubicBezTo>
                  <a:cubicBezTo>
                    <a:pt x="10624947" y="12213972"/>
                    <a:pt x="10491216" y="12420473"/>
                    <a:pt x="10348849" y="12617832"/>
                  </a:cubicBezTo>
                  <a:lnTo>
                    <a:pt x="10305923" y="12671425"/>
                  </a:lnTo>
                  <a:lnTo>
                    <a:pt x="0" y="12671425"/>
                  </a:lnTo>
                  <a:lnTo>
                    <a:pt x="0" y="473583"/>
                  </a:lnTo>
                  <a:lnTo>
                    <a:pt x="296799" y="370840"/>
                  </a:lnTo>
                  <a:cubicBezTo>
                    <a:pt x="955421" y="160274"/>
                    <a:pt x="1643380" y="44196"/>
                    <a:pt x="2338324" y="28575"/>
                  </a:cubicBezTo>
                  <a:close/>
                </a:path>
              </a:pathLst>
            </a:custGeom>
            <a:blipFill>
              <a:blip r:embed="rId2"/>
              <a:stretch>
                <a:fillRect l="-3867" t="0" r="-3867" b="0"/>
              </a:stretch>
            </a:blipFill>
          </p:spPr>
        </p:sp>
      </p:grpSp>
      <p:grpSp>
        <p:nvGrpSpPr>
          <p:cNvPr name="Group 7" id="7"/>
          <p:cNvGrpSpPr/>
          <p:nvPr/>
        </p:nvGrpSpPr>
        <p:grpSpPr>
          <a:xfrm rot="1800000">
            <a:off x="5011489" y="1324627"/>
            <a:ext cx="2536481" cy="411363"/>
            <a:chOff x="0" y="0"/>
            <a:chExt cx="3381974" cy="548484"/>
          </a:xfrm>
        </p:grpSpPr>
        <p:sp>
          <p:nvSpPr>
            <p:cNvPr name="Freeform 8" id="8"/>
            <p:cNvSpPr/>
            <p:nvPr/>
          </p:nvSpPr>
          <p:spPr>
            <a:xfrm flipH="false" flipV="false" rot="0">
              <a:off x="0" y="0"/>
              <a:ext cx="3381883" cy="548513"/>
            </a:xfrm>
            <a:custGeom>
              <a:avLst/>
              <a:gdLst/>
              <a:ahLst/>
              <a:cxnLst/>
              <a:rect r="r" b="b" t="t" l="l"/>
              <a:pathLst>
                <a:path h="548513" w="3381883">
                  <a:moveTo>
                    <a:pt x="0" y="274193"/>
                  </a:moveTo>
                  <a:cubicBezTo>
                    <a:pt x="0" y="122809"/>
                    <a:pt x="122809" y="0"/>
                    <a:pt x="274193" y="0"/>
                  </a:cubicBezTo>
                  <a:lnTo>
                    <a:pt x="3107690" y="0"/>
                  </a:lnTo>
                  <a:cubicBezTo>
                    <a:pt x="3259201" y="0"/>
                    <a:pt x="3381883" y="122809"/>
                    <a:pt x="3381883" y="274193"/>
                  </a:cubicBezTo>
                  <a:cubicBezTo>
                    <a:pt x="3381883" y="425577"/>
                    <a:pt x="3259074" y="548386"/>
                    <a:pt x="3107690" y="548386"/>
                  </a:cubicBezTo>
                  <a:lnTo>
                    <a:pt x="274193" y="548386"/>
                  </a:lnTo>
                  <a:cubicBezTo>
                    <a:pt x="122809" y="548513"/>
                    <a:pt x="0" y="425704"/>
                    <a:pt x="0" y="274193"/>
                  </a:cubicBezTo>
                  <a:close/>
                </a:path>
              </a:pathLst>
            </a:custGeom>
            <a:solidFill>
              <a:srgbClr val="131A22"/>
            </a:solidFill>
          </p:spPr>
        </p:sp>
      </p:grpSp>
      <p:grpSp>
        <p:nvGrpSpPr>
          <p:cNvPr name="Group 9" id="9"/>
          <p:cNvGrpSpPr/>
          <p:nvPr/>
        </p:nvGrpSpPr>
        <p:grpSpPr>
          <a:xfrm rot="0">
            <a:off x="5392881" y="8654158"/>
            <a:ext cx="3956217" cy="1632842"/>
            <a:chOff x="0" y="0"/>
            <a:chExt cx="5274956" cy="2177122"/>
          </a:xfrm>
        </p:grpSpPr>
        <p:sp>
          <p:nvSpPr>
            <p:cNvPr name="Freeform 10" id="10"/>
            <p:cNvSpPr/>
            <p:nvPr/>
          </p:nvSpPr>
          <p:spPr>
            <a:xfrm flipH="false" flipV="false" rot="0">
              <a:off x="-53340" y="-15113"/>
              <a:ext cx="5328285" cy="2192274"/>
            </a:xfrm>
            <a:custGeom>
              <a:avLst/>
              <a:gdLst/>
              <a:ahLst/>
              <a:cxnLst/>
              <a:rect r="r" b="b" t="t" l="l"/>
              <a:pathLst>
                <a:path h="2192274" w="5328285">
                  <a:moveTo>
                    <a:pt x="1322070" y="18542"/>
                  </a:moveTo>
                  <a:cubicBezTo>
                    <a:pt x="1584071" y="0"/>
                    <a:pt x="1854073" y="56896"/>
                    <a:pt x="2098675" y="197993"/>
                  </a:cubicBezTo>
                  <a:lnTo>
                    <a:pt x="4916678" y="1824990"/>
                  </a:lnTo>
                  <a:cubicBezTo>
                    <a:pt x="5079746" y="1919097"/>
                    <a:pt x="5215890" y="2041779"/>
                    <a:pt x="5322697" y="2183130"/>
                  </a:cubicBezTo>
                  <a:lnTo>
                    <a:pt x="5328285" y="2192274"/>
                  </a:lnTo>
                  <a:lnTo>
                    <a:pt x="323596" y="2192274"/>
                  </a:lnTo>
                  <a:lnTo>
                    <a:pt x="191516" y="1976755"/>
                  </a:lnTo>
                  <a:cubicBezTo>
                    <a:pt x="0" y="1583182"/>
                    <a:pt x="889" y="1104646"/>
                    <a:pt x="236220" y="697103"/>
                  </a:cubicBezTo>
                  <a:cubicBezTo>
                    <a:pt x="471551" y="289560"/>
                    <a:pt x="885444" y="49403"/>
                    <a:pt x="1322070" y="18542"/>
                  </a:cubicBezTo>
                  <a:close/>
                </a:path>
              </a:pathLst>
            </a:custGeom>
            <a:solidFill>
              <a:srgbClr val="FF9900"/>
            </a:solidFill>
          </p:spPr>
        </p:sp>
      </p:grpSp>
      <p:sp>
        <p:nvSpPr>
          <p:cNvPr name="TextBox 11" id="11"/>
          <p:cNvSpPr txBox="true"/>
          <p:nvPr/>
        </p:nvSpPr>
        <p:spPr>
          <a:xfrm rot="0">
            <a:off x="12130310" y="7781751"/>
            <a:ext cx="5128990" cy="872407"/>
          </a:xfrm>
          <a:prstGeom prst="rect">
            <a:avLst/>
          </a:prstGeom>
        </p:spPr>
        <p:txBody>
          <a:bodyPr anchor="t" rtlCol="false" tIns="0" lIns="0" bIns="0" rIns="0">
            <a:spAutoFit/>
          </a:bodyPr>
          <a:lstStyle/>
          <a:p>
            <a:pPr algn="r">
              <a:lnSpc>
                <a:spcPts val="3359"/>
              </a:lnSpc>
            </a:pPr>
            <a:r>
              <a:rPr lang="en-US" sz="2400" b="true">
                <a:solidFill>
                  <a:srgbClr val="000000"/>
                </a:solidFill>
                <a:latin typeface="Futura Bold"/>
                <a:ea typeface="Futura Bold"/>
                <a:cs typeface="Futura Bold"/>
                <a:sym typeface="Futura Bold"/>
              </a:rPr>
              <a:t>Call Now</a:t>
            </a:r>
            <a:r>
              <a:rPr lang="en-US" sz="2400">
                <a:solidFill>
                  <a:srgbClr val="000000"/>
                </a:solidFill>
                <a:latin typeface="Futura"/>
                <a:ea typeface="Futura"/>
                <a:cs typeface="Futura"/>
                <a:sym typeface="Futura"/>
              </a:rPr>
              <a:t>.</a:t>
            </a:r>
          </a:p>
          <a:p>
            <a:pPr algn="r">
              <a:lnSpc>
                <a:spcPts val="3359"/>
              </a:lnSpc>
            </a:pPr>
            <a:r>
              <a:rPr lang="en-US" sz="2400">
                <a:solidFill>
                  <a:srgbClr val="000000"/>
                </a:solidFill>
                <a:latin typeface="Futura"/>
                <a:ea typeface="Futura"/>
                <a:cs typeface="Futura"/>
                <a:sym typeface="Futura"/>
              </a:rPr>
              <a:t>+91 9467671237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356" y="1348740"/>
            <a:ext cx="14494063" cy="7248533"/>
            <a:chOff x="0" y="0"/>
            <a:chExt cx="8898316" cy="4450080"/>
          </a:xfrm>
        </p:grpSpPr>
        <p:sp>
          <p:nvSpPr>
            <p:cNvPr name="Freeform 3" id="3"/>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4" id="4"/>
          <p:cNvGrpSpPr/>
          <p:nvPr/>
        </p:nvGrpSpPr>
        <p:grpSpPr>
          <a:xfrm rot="0">
            <a:off x="2026569" y="46464"/>
            <a:ext cx="1181815" cy="1235601"/>
            <a:chOff x="0" y="0"/>
            <a:chExt cx="3151506" cy="3294936"/>
          </a:xfrm>
        </p:grpSpPr>
        <p:sp>
          <p:nvSpPr>
            <p:cNvPr name="Freeform 5" id="5"/>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6" id="6"/>
          <p:cNvSpPr/>
          <p:nvPr/>
        </p:nvSpPr>
        <p:spPr>
          <a:xfrm flipV="true">
            <a:off x="3208384" y="6697610"/>
            <a:ext cx="1276950" cy="267570"/>
          </a:xfrm>
          <a:prstGeom prst="line">
            <a:avLst/>
          </a:prstGeom>
          <a:ln cap="flat" w="76200">
            <a:solidFill>
              <a:srgbClr val="E72929"/>
            </a:solidFill>
            <a:prstDash val="solid"/>
            <a:headEnd type="none" len="sm" w="sm"/>
            <a:tailEnd type="triangle" len="med" w="lg"/>
          </a:ln>
        </p:spPr>
      </p:sp>
      <p:sp>
        <p:nvSpPr>
          <p:cNvPr name="Freeform 7" id="7"/>
          <p:cNvSpPr/>
          <p:nvPr/>
        </p:nvSpPr>
        <p:spPr>
          <a:xfrm flipH="false" flipV="false" rot="0">
            <a:off x="2655158" y="1655211"/>
            <a:ext cx="12977684" cy="2385042"/>
          </a:xfrm>
          <a:custGeom>
            <a:avLst/>
            <a:gdLst/>
            <a:ahLst/>
            <a:cxnLst/>
            <a:rect r="r" b="b" t="t" l="l"/>
            <a:pathLst>
              <a:path h="2385042" w="12977684">
                <a:moveTo>
                  <a:pt x="0" y="0"/>
                </a:moveTo>
                <a:lnTo>
                  <a:pt x="12977684" y="0"/>
                </a:lnTo>
                <a:lnTo>
                  <a:pt x="12977684" y="2385041"/>
                </a:lnTo>
                <a:lnTo>
                  <a:pt x="0" y="2385041"/>
                </a:lnTo>
                <a:lnTo>
                  <a:pt x="0" y="0"/>
                </a:lnTo>
                <a:close/>
              </a:path>
            </a:pathLst>
          </a:custGeom>
          <a:blipFill>
            <a:blip r:embed="rId2"/>
            <a:stretch>
              <a:fillRect l="0" t="0" r="0" b="0"/>
            </a:stretch>
          </a:blipFill>
        </p:spPr>
      </p:sp>
      <p:sp>
        <p:nvSpPr>
          <p:cNvPr name="Freeform 8" id="8"/>
          <p:cNvSpPr/>
          <p:nvPr/>
        </p:nvSpPr>
        <p:spPr>
          <a:xfrm flipH="false" flipV="false" rot="0">
            <a:off x="5192230" y="4416681"/>
            <a:ext cx="11107608" cy="3992735"/>
          </a:xfrm>
          <a:custGeom>
            <a:avLst/>
            <a:gdLst/>
            <a:ahLst/>
            <a:cxnLst/>
            <a:rect r="r" b="b" t="t" l="l"/>
            <a:pathLst>
              <a:path h="3992735" w="11107608">
                <a:moveTo>
                  <a:pt x="0" y="0"/>
                </a:moveTo>
                <a:lnTo>
                  <a:pt x="11107608" y="0"/>
                </a:lnTo>
                <a:lnTo>
                  <a:pt x="11107608" y="3992735"/>
                </a:lnTo>
                <a:lnTo>
                  <a:pt x="0" y="3992735"/>
                </a:lnTo>
                <a:lnTo>
                  <a:pt x="0" y="0"/>
                </a:lnTo>
                <a:close/>
              </a:path>
            </a:pathLst>
          </a:custGeom>
          <a:blipFill>
            <a:blip r:embed="rId3"/>
            <a:stretch>
              <a:fillRect l="0" t="0" r="0" b="0"/>
            </a:stretch>
          </a:blipFill>
        </p:spPr>
      </p:sp>
      <p:sp>
        <p:nvSpPr>
          <p:cNvPr name="TextBox 9" id="9"/>
          <p:cNvSpPr txBox="true"/>
          <p:nvPr/>
        </p:nvSpPr>
        <p:spPr>
          <a:xfrm rot="0">
            <a:off x="3395099" y="290101"/>
            <a:ext cx="13166319" cy="9810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Identify products with a discoun</a:t>
            </a:r>
            <a:r>
              <a:rPr lang="en-US" sz="3000" b="true">
                <a:solidFill>
                  <a:srgbClr val="131A22"/>
                </a:solidFill>
                <a:latin typeface="Futura Ultra-Bold"/>
                <a:ea typeface="Futura Ultra-Bold"/>
                <a:cs typeface="Futura Ultra-Bold"/>
                <a:sym typeface="Futura Ultra-Bold"/>
              </a:rPr>
              <a:t>t percentage between 20% and 40%.</a:t>
            </a:r>
          </a:p>
        </p:txBody>
      </p:sp>
      <p:sp>
        <p:nvSpPr>
          <p:cNvPr name="TextBox 10" id="10"/>
          <p:cNvSpPr txBox="true"/>
          <p:nvPr/>
        </p:nvSpPr>
        <p:spPr>
          <a:xfrm rot="0">
            <a:off x="2368031" y="225940"/>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6</a:t>
            </a:r>
          </a:p>
        </p:txBody>
      </p:sp>
      <p:sp>
        <p:nvSpPr>
          <p:cNvPr name="TextBox 11" id="11"/>
          <p:cNvSpPr txBox="true"/>
          <p:nvPr/>
        </p:nvSpPr>
        <p:spPr>
          <a:xfrm rot="0">
            <a:off x="2230561" y="5974432"/>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grpSp>
        <p:nvGrpSpPr>
          <p:cNvPr name="Group 12" id="12"/>
          <p:cNvGrpSpPr/>
          <p:nvPr/>
        </p:nvGrpSpPr>
        <p:grpSpPr>
          <a:xfrm rot="-10800000">
            <a:off x="14036957" y="6171994"/>
            <a:ext cx="4251044" cy="4115006"/>
            <a:chOff x="0" y="0"/>
            <a:chExt cx="5668058" cy="5486674"/>
          </a:xfrm>
        </p:grpSpPr>
        <p:sp>
          <p:nvSpPr>
            <p:cNvPr name="Freeform 13" id="1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356" y="1348740"/>
            <a:ext cx="14494063" cy="7248533"/>
            <a:chOff x="0" y="0"/>
            <a:chExt cx="8898316" cy="4450080"/>
          </a:xfrm>
        </p:grpSpPr>
        <p:sp>
          <p:nvSpPr>
            <p:cNvPr name="Freeform 3" id="3"/>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4" id="4"/>
          <p:cNvGrpSpPr/>
          <p:nvPr/>
        </p:nvGrpSpPr>
        <p:grpSpPr>
          <a:xfrm rot="0">
            <a:off x="2026569" y="46464"/>
            <a:ext cx="1181815" cy="1235601"/>
            <a:chOff x="0" y="0"/>
            <a:chExt cx="3151506" cy="3294936"/>
          </a:xfrm>
        </p:grpSpPr>
        <p:sp>
          <p:nvSpPr>
            <p:cNvPr name="Freeform 5" id="5"/>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6" id="6"/>
          <p:cNvSpPr/>
          <p:nvPr/>
        </p:nvSpPr>
        <p:spPr>
          <a:xfrm flipV="true">
            <a:off x="3208384" y="6697610"/>
            <a:ext cx="1276950" cy="267570"/>
          </a:xfrm>
          <a:prstGeom prst="line">
            <a:avLst/>
          </a:prstGeom>
          <a:ln cap="flat" w="76200">
            <a:solidFill>
              <a:srgbClr val="E72929"/>
            </a:solidFill>
            <a:prstDash val="solid"/>
            <a:headEnd type="none" len="sm" w="sm"/>
            <a:tailEnd type="triangle" len="med" w="lg"/>
          </a:ln>
        </p:spPr>
      </p:sp>
      <p:sp>
        <p:nvSpPr>
          <p:cNvPr name="Freeform 7" id="7"/>
          <p:cNvSpPr/>
          <p:nvPr/>
        </p:nvSpPr>
        <p:spPr>
          <a:xfrm flipH="false" flipV="false" rot="0">
            <a:off x="5212681" y="4224172"/>
            <a:ext cx="11124133" cy="3927043"/>
          </a:xfrm>
          <a:custGeom>
            <a:avLst/>
            <a:gdLst/>
            <a:ahLst/>
            <a:cxnLst/>
            <a:rect r="r" b="b" t="t" l="l"/>
            <a:pathLst>
              <a:path h="3927043" w="11124133">
                <a:moveTo>
                  <a:pt x="0" y="0"/>
                </a:moveTo>
                <a:lnTo>
                  <a:pt x="11124133" y="0"/>
                </a:lnTo>
                <a:lnTo>
                  <a:pt x="11124133" y="3927043"/>
                </a:lnTo>
                <a:lnTo>
                  <a:pt x="0" y="3927043"/>
                </a:lnTo>
                <a:lnTo>
                  <a:pt x="0" y="0"/>
                </a:lnTo>
                <a:close/>
              </a:path>
            </a:pathLst>
          </a:custGeom>
          <a:blipFill>
            <a:blip r:embed="rId2"/>
            <a:stretch>
              <a:fillRect l="0" t="0" r="0" b="0"/>
            </a:stretch>
          </a:blipFill>
        </p:spPr>
      </p:sp>
      <p:sp>
        <p:nvSpPr>
          <p:cNvPr name="Freeform 8" id="8"/>
          <p:cNvSpPr/>
          <p:nvPr/>
        </p:nvSpPr>
        <p:spPr>
          <a:xfrm flipH="false" flipV="false" rot="0">
            <a:off x="3097842" y="1539969"/>
            <a:ext cx="12905472" cy="2426298"/>
          </a:xfrm>
          <a:custGeom>
            <a:avLst/>
            <a:gdLst/>
            <a:ahLst/>
            <a:cxnLst/>
            <a:rect r="r" b="b" t="t" l="l"/>
            <a:pathLst>
              <a:path h="2426298" w="12905472">
                <a:moveTo>
                  <a:pt x="0" y="0"/>
                </a:moveTo>
                <a:lnTo>
                  <a:pt x="12905473" y="0"/>
                </a:lnTo>
                <a:lnTo>
                  <a:pt x="12905473" y="2426299"/>
                </a:lnTo>
                <a:lnTo>
                  <a:pt x="0" y="2426299"/>
                </a:lnTo>
                <a:lnTo>
                  <a:pt x="0" y="0"/>
                </a:lnTo>
                <a:close/>
              </a:path>
            </a:pathLst>
          </a:custGeom>
          <a:blipFill>
            <a:blip r:embed="rId3"/>
            <a:stretch>
              <a:fillRect l="0" t="0" r="0" b="0"/>
            </a:stretch>
          </a:blipFill>
        </p:spPr>
      </p:sp>
      <p:sp>
        <p:nvSpPr>
          <p:cNvPr name="TextBox 9" id="9"/>
          <p:cNvSpPr txBox="true"/>
          <p:nvPr/>
        </p:nvSpPr>
        <p:spPr>
          <a:xfrm rot="0">
            <a:off x="3395099" y="290101"/>
            <a:ext cx="13166319" cy="9810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Find products that have an ac</a:t>
            </a:r>
            <a:r>
              <a:rPr lang="en-US" sz="3000" b="true">
                <a:solidFill>
                  <a:srgbClr val="131A22"/>
                </a:solidFill>
                <a:latin typeface="Futura Ultra-Bold"/>
                <a:ea typeface="Futura Ultra-Bold"/>
                <a:cs typeface="Futura Ultra-Bold"/>
                <a:sym typeface="Futura Ultra-Bold"/>
              </a:rPr>
              <a:t>tual price above ₹1,000 and are rated 4 stars or above.</a:t>
            </a:r>
          </a:p>
        </p:txBody>
      </p:sp>
      <p:sp>
        <p:nvSpPr>
          <p:cNvPr name="TextBox 10" id="10"/>
          <p:cNvSpPr txBox="true"/>
          <p:nvPr/>
        </p:nvSpPr>
        <p:spPr>
          <a:xfrm rot="0">
            <a:off x="2368031" y="225940"/>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7</a:t>
            </a:r>
          </a:p>
        </p:txBody>
      </p:sp>
      <p:sp>
        <p:nvSpPr>
          <p:cNvPr name="TextBox 11" id="11"/>
          <p:cNvSpPr txBox="true"/>
          <p:nvPr/>
        </p:nvSpPr>
        <p:spPr>
          <a:xfrm rot="0">
            <a:off x="2230561" y="5974432"/>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grpSp>
        <p:nvGrpSpPr>
          <p:cNvPr name="Group 12" id="12"/>
          <p:cNvGrpSpPr/>
          <p:nvPr/>
        </p:nvGrpSpPr>
        <p:grpSpPr>
          <a:xfrm rot="-10800000">
            <a:off x="14036957" y="6171994"/>
            <a:ext cx="4251044" cy="4115006"/>
            <a:chOff x="0" y="0"/>
            <a:chExt cx="5668058" cy="5486674"/>
          </a:xfrm>
        </p:grpSpPr>
        <p:sp>
          <p:nvSpPr>
            <p:cNvPr name="Freeform 13" id="1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356" y="1348740"/>
            <a:ext cx="14494063" cy="7248533"/>
            <a:chOff x="0" y="0"/>
            <a:chExt cx="8898316" cy="4450080"/>
          </a:xfrm>
        </p:grpSpPr>
        <p:sp>
          <p:nvSpPr>
            <p:cNvPr name="Freeform 3" id="3"/>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4" id="4"/>
          <p:cNvGrpSpPr/>
          <p:nvPr/>
        </p:nvGrpSpPr>
        <p:grpSpPr>
          <a:xfrm rot="0">
            <a:off x="2026569" y="46464"/>
            <a:ext cx="1181815" cy="1235601"/>
            <a:chOff x="0" y="0"/>
            <a:chExt cx="3151506" cy="3294936"/>
          </a:xfrm>
        </p:grpSpPr>
        <p:sp>
          <p:nvSpPr>
            <p:cNvPr name="Freeform 5" id="5"/>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6" id="6"/>
          <p:cNvSpPr/>
          <p:nvPr/>
        </p:nvSpPr>
        <p:spPr>
          <a:xfrm flipV="true">
            <a:off x="3208384" y="6697610"/>
            <a:ext cx="1276950" cy="267570"/>
          </a:xfrm>
          <a:prstGeom prst="line">
            <a:avLst/>
          </a:prstGeom>
          <a:ln cap="flat" w="76200">
            <a:solidFill>
              <a:srgbClr val="E72929"/>
            </a:solidFill>
            <a:prstDash val="solid"/>
            <a:headEnd type="none" len="sm" w="sm"/>
            <a:tailEnd type="triangle" len="med" w="lg"/>
          </a:ln>
        </p:spPr>
      </p:sp>
      <p:sp>
        <p:nvSpPr>
          <p:cNvPr name="Freeform 7" id="7"/>
          <p:cNvSpPr/>
          <p:nvPr/>
        </p:nvSpPr>
        <p:spPr>
          <a:xfrm flipH="false" flipV="false" rot="0">
            <a:off x="5233132" y="4293973"/>
            <a:ext cx="11017126" cy="4079273"/>
          </a:xfrm>
          <a:custGeom>
            <a:avLst/>
            <a:gdLst/>
            <a:ahLst/>
            <a:cxnLst/>
            <a:rect r="r" b="b" t="t" l="l"/>
            <a:pathLst>
              <a:path h="4079273" w="11017126">
                <a:moveTo>
                  <a:pt x="0" y="0"/>
                </a:moveTo>
                <a:lnTo>
                  <a:pt x="11017127" y="0"/>
                </a:lnTo>
                <a:lnTo>
                  <a:pt x="11017127" y="4079273"/>
                </a:lnTo>
                <a:lnTo>
                  <a:pt x="0" y="4079273"/>
                </a:lnTo>
                <a:lnTo>
                  <a:pt x="0" y="0"/>
                </a:lnTo>
                <a:close/>
              </a:path>
            </a:pathLst>
          </a:custGeom>
          <a:blipFill>
            <a:blip r:embed="rId2"/>
            <a:stretch>
              <a:fillRect l="0" t="0" r="0" b="0"/>
            </a:stretch>
          </a:blipFill>
        </p:spPr>
      </p:sp>
      <p:sp>
        <p:nvSpPr>
          <p:cNvPr name="Freeform 8" id="8"/>
          <p:cNvSpPr/>
          <p:nvPr/>
        </p:nvSpPr>
        <p:spPr>
          <a:xfrm flipH="false" flipV="false" rot="0">
            <a:off x="3097842" y="1549694"/>
            <a:ext cx="12785755" cy="2477579"/>
          </a:xfrm>
          <a:custGeom>
            <a:avLst/>
            <a:gdLst/>
            <a:ahLst/>
            <a:cxnLst/>
            <a:rect r="r" b="b" t="t" l="l"/>
            <a:pathLst>
              <a:path h="2477579" w="12785755">
                <a:moveTo>
                  <a:pt x="0" y="0"/>
                </a:moveTo>
                <a:lnTo>
                  <a:pt x="12785755" y="0"/>
                </a:lnTo>
                <a:lnTo>
                  <a:pt x="12785755" y="2477579"/>
                </a:lnTo>
                <a:lnTo>
                  <a:pt x="0" y="2477579"/>
                </a:lnTo>
                <a:lnTo>
                  <a:pt x="0" y="0"/>
                </a:lnTo>
                <a:close/>
              </a:path>
            </a:pathLst>
          </a:custGeom>
          <a:blipFill>
            <a:blip r:embed="rId3"/>
            <a:stretch>
              <a:fillRect l="0" t="0" r="0" b="0"/>
            </a:stretch>
          </a:blipFill>
        </p:spPr>
      </p:sp>
      <p:sp>
        <p:nvSpPr>
          <p:cNvPr name="TextBox 9" id="9"/>
          <p:cNvSpPr txBox="true"/>
          <p:nvPr/>
        </p:nvSpPr>
        <p:spPr>
          <a:xfrm rot="0">
            <a:off x="3395099" y="290101"/>
            <a:ext cx="13166319" cy="5238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Find products where the disco</a:t>
            </a:r>
            <a:r>
              <a:rPr lang="en-US" sz="3000" b="true">
                <a:solidFill>
                  <a:srgbClr val="131A22"/>
                </a:solidFill>
                <a:latin typeface="Futura Ultra-Bold"/>
                <a:ea typeface="Futura Ultra-Bold"/>
                <a:cs typeface="Futura Ultra-Bold"/>
                <a:sym typeface="Futura Ultra-Bold"/>
              </a:rPr>
              <a:t>unted price ends with a 9 ?</a:t>
            </a:r>
          </a:p>
        </p:txBody>
      </p:sp>
      <p:sp>
        <p:nvSpPr>
          <p:cNvPr name="TextBox 10" id="10"/>
          <p:cNvSpPr txBox="true"/>
          <p:nvPr/>
        </p:nvSpPr>
        <p:spPr>
          <a:xfrm rot="0">
            <a:off x="2368031" y="225940"/>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8</a:t>
            </a:r>
          </a:p>
        </p:txBody>
      </p:sp>
      <p:sp>
        <p:nvSpPr>
          <p:cNvPr name="TextBox 11" id="11"/>
          <p:cNvSpPr txBox="true"/>
          <p:nvPr/>
        </p:nvSpPr>
        <p:spPr>
          <a:xfrm rot="0">
            <a:off x="2230561" y="5974432"/>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grpSp>
        <p:nvGrpSpPr>
          <p:cNvPr name="Group 12" id="12"/>
          <p:cNvGrpSpPr/>
          <p:nvPr/>
        </p:nvGrpSpPr>
        <p:grpSpPr>
          <a:xfrm rot="-10800000">
            <a:off x="14036957" y="6171994"/>
            <a:ext cx="4251044" cy="4115006"/>
            <a:chOff x="0" y="0"/>
            <a:chExt cx="5668058" cy="5486674"/>
          </a:xfrm>
        </p:grpSpPr>
        <p:sp>
          <p:nvSpPr>
            <p:cNvPr name="Freeform 13" id="1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356" y="1348740"/>
            <a:ext cx="14494063" cy="7248533"/>
            <a:chOff x="0" y="0"/>
            <a:chExt cx="8898316" cy="4450080"/>
          </a:xfrm>
        </p:grpSpPr>
        <p:sp>
          <p:nvSpPr>
            <p:cNvPr name="Freeform 3" id="3"/>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4" id="4"/>
          <p:cNvGrpSpPr/>
          <p:nvPr/>
        </p:nvGrpSpPr>
        <p:grpSpPr>
          <a:xfrm rot="0">
            <a:off x="2026569" y="46464"/>
            <a:ext cx="1181815" cy="1235601"/>
            <a:chOff x="0" y="0"/>
            <a:chExt cx="3151506" cy="3294936"/>
          </a:xfrm>
        </p:grpSpPr>
        <p:sp>
          <p:nvSpPr>
            <p:cNvPr name="Freeform 5" id="5"/>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6" id="6"/>
          <p:cNvSpPr/>
          <p:nvPr/>
        </p:nvSpPr>
        <p:spPr>
          <a:xfrm flipV="true">
            <a:off x="3208384" y="6615805"/>
            <a:ext cx="2031324" cy="349375"/>
          </a:xfrm>
          <a:prstGeom prst="line">
            <a:avLst/>
          </a:prstGeom>
          <a:ln cap="flat" w="76200">
            <a:solidFill>
              <a:srgbClr val="E72929"/>
            </a:solidFill>
            <a:prstDash val="solid"/>
            <a:headEnd type="none" len="sm" w="sm"/>
            <a:tailEnd type="triangle" len="med" w="lg"/>
          </a:ln>
        </p:spPr>
      </p:sp>
      <p:sp>
        <p:nvSpPr>
          <p:cNvPr name="Freeform 7" id="7"/>
          <p:cNvSpPr/>
          <p:nvPr/>
        </p:nvSpPr>
        <p:spPr>
          <a:xfrm flipH="false" flipV="false" rot="0">
            <a:off x="3208384" y="1635449"/>
            <a:ext cx="13005545" cy="3337557"/>
          </a:xfrm>
          <a:custGeom>
            <a:avLst/>
            <a:gdLst/>
            <a:ahLst/>
            <a:cxnLst/>
            <a:rect r="r" b="b" t="t" l="l"/>
            <a:pathLst>
              <a:path h="3337557" w="13005545">
                <a:moveTo>
                  <a:pt x="0" y="0"/>
                </a:moveTo>
                <a:lnTo>
                  <a:pt x="13005545" y="0"/>
                </a:lnTo>
                <a:lnTo>
                  <a:pt x="13005545" y="3337558"/>
                </a:lnTo>
                <a:lnTo>
                  <a:pt x="0" y="3337558"/>
                </a:lnTo>
                <a:lnTo>
                  <a:pt x="0" y="0"/>
                </a:lnTo>
                <a:close/>
              </a:path>
            </a:pathLst>
          </a:custGeom>
          <a:blipFill>
            <a:blip r:embed="rId2"/>
            <a:stretch>
              <a:fillRect l="0" t="0" r="0" b="0"/>
            </a:stretch>
          </a:blipFill>
        </p:spPr>
      </p:sp>
      <p:sp>
        <p:nvSpPr>
          <p:cNvPr name="Freeform 8" id="8"/>
          <p:cNvSpPr/>
          <p:nvPr/>
        </p:nvSpPr>
        <p:spPr>
          <a:xfrm flipH="false" flipV="false" rot="0">
            <a:off x="6382789" y="5143500"/>
            <a:ext cx="9831140" cy="3331405"/>
          </a:xfrm>
          <a:custGeom>
            <a:avLst/>
            <a:gdLst/>
            <a:ahLst/>
            <a:cxnLst/>
            <a:rect r="r" b="b" t="t" l="l"/>
            <a:pathLst>
              <a:path h="3331405" w="9831140">
                <a:moveTo>
                  <a:pt x="0" y="0"/>
                </a:moveTo>
                <a:lnTo>
                  <a:pt x="9831140" y="0"/>
                </a:lnTo>
                <a:lnTo>
                  <a:pt x="9831140" y="3331405"/>
                </a:lnTo>
                <a:lnTo>
                  <a:pt x="0" y="3331405"/>
                </a:lnTo>
                <a:lnTo>
                  <a:pt x="0" y="0"/>
                </a:lnTo>
                <a:close/>
              </a:path>
            </a:pathLst>
          </a:custGeom>
          <a:blipFill>
            <a:blip r:embed="rId3"/>
            <a:stretch>
              <a:fillRect l="0" t="0" r="0" b="0"/>
            </a:stretch>
          </a:blipFill>
        </p:spPr>
      </p:sp>
      <p:sp>
        <p:nvSpPr>
          <p:cNvPr name="TextBox 9" id="9"/>
          <p:cNvSpPr txBox="true"/>
          <p:nvPr/>
        </p:nvSpPr>
        <p:spPr>
          <a:xfrm rot="0">
            <a:off x="3395099" y="290101"/>
            <a:ext cx="13166319" cy="9810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Display review contents that co</a:t>
            </a:r>
            <a:r>
              <a:rPr lang="en-US" sz="3000" b="true">
                <a:solidFill>
                  <a:srgbClr val="131A22"/>
                </a:solidFill>
                <a:latin typeface="Futura Ultra-Bold"/>
                <a:ea typeface="Futura Ultra-Bold"/>
                <a:cs typeface="Futura Ultra-Bold"/>
                <a:sym typeface="Futura Ultra-Bold"/>
              </a:rPr>
              <a:t>ntains words like worst, waste, poor, or not good.</a:t>
            </a:r>
          </a:p>
        </p:txBody>
      </p:sp>
      <p:sp>
        <p:nvSpPr>
          <p:cNvPr name="TextBox 10" id="10"/>
          <p:cNvSpPr txBox="true"/>
          <p:nvPr/>
        </p:nvSpPr>
        <p:spPr>
          <a:xfrm rot="0">
            <a:off x="2368031" y="225940"/>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9</a:t>
            </a:r>
          </a:p>
        </p:txBody>
      </p:sp>
      <p:sp>
        <p:nvSpPr>
          <p:cNvPr name="TextBox 11" id="11"/>
          <p:cNvSpPr txBox="true"/>
          <p:nvPr/>
        </p:nvSpPr>
        <p:spPr>
          <a:xfrm rot="0">
            <a:off x="2230561" y="5974432"/>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grpSp>
        <p:nvGrpSpPr>
          <p:cNvPr name="Group 12" id="12"/>
          <p:cNvGrpSpPr/>
          <p:nvPr/>
        </p:nvGrpSpPr>
        <p:grpSpPr>
          <a:xfrm rot="-10800000">
            <a:off x="14036957" y="6171994"/>
            <a:ext cx="4251044" cy="4115006"/>
            <a:chOff x="0" y="0"/>
            <a:chExt cx="5668058" cy="5486674"/>
          </a:xfrm>
        </p:grpSpPr>
        <p:sp>
          <p:nvSpPr>
            <p:cNvPr name="Freeform 13" id="1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356" y="1348740"/>
            <a:ext cx="14494063" cy="7248533"/>
            <a:chOff x="0" y="0"/>
            <a:chExt cx="8898316" cy="4450080"/>
          </a:xfrm>
        </p:grpSpPr>
        <p:sp>
          <p:nvSpPr>
            <p:cNvPr name="Freeform 3" id="3"/>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4" id="4"/>
          <p:cNvGrpSpPr/>
          <p:nvPr/>
        </p:nvGrpSpPr>
        <p:grpSpPr>
          <a:xfrm rot="0">
            <a:off x="2026569" y="46464"/>
            <a:ext cx="1181815" cy="1235601"/>
            <a:chOff x="0" y="0"/>
            <a:chExt cx="3151506" cy="3294936"/>
          </a:xfrm>
        </p:grpSpPr>
        <p:sp>
          <p:nvSpPr>
            <p:cNvPr name="Freeform 5" id="5"/>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6" id="6"/>
          <p:cNvSpPr/>
          <p:nvPr/>
        </p:nvSpPr>
        <p:spPr>
          <a:xfrm flipV="true">
            <a:off x="3208384" y="6615805"/>
            <a:ext cx="2031324" cy="349375"/>
          </a:xfrm>
          <a:prstGeom prst="line">
            <a:avLst/>
          </a:prstGeom>
          <a:ln cap="flat" w="76200">
            <a:solidFill>
              <a:srgbClr val="E72929"/>
            </a:solidFill>
            <a:prstDash val="solid"/>
            <a:headEnd type="none" len="sm" w="sm"/>
            <a:tailEnd type="triangle" len="med" w="lg"/>
          </a:ln>
        </p:spPr>
      </p:sp>
      <p:sp>
        <p:nvSpPr>
          <p:cNvPr name="Freeform 7" id="7"/>
          <p:cNvSpPr/>
          <p:nvPr/>
        </p:nvSpPr>
        <p:spPr>
          <a:xfrm flipH="false" flipV="false" rot="0">
            <a:off x="7298714" y="3994048"/>
            <a:ext cx="8955080" cy="4370343"/>
          </a:xfrm>
          <a:custGeom>
            <a:avLst/>
            <a:gdLst/>
            <a:ahLst/>
            <a:cxnLst/>
            <a:rect r="r" b="b" t="t" l="l"/>
            <a:pathLst>
              <a:path h="4370343" w="8955080">
                <a:moveTo>
                  <a:pt x="0" y="0"/>
                </a:moveTo>
                <a:lnTo>
                  <a:pt x="8955080" y="0"/>
                </a:lnTo>
                <a:lnTo>
                  <a:pt x="8955080" y="4370343"/>
                </a:lnTo>
                <a:lnTo>
                  <a:pt x="0" y="4370343"/>
                </a:lnTo>
                <a:lnTo>
                  <a:pt x="0" y="0"/>
                </a:lnTo>
                <a:close/>
              </a:path>
            </a:pathLst>
          </a:custGeom>
          <a:blipFill>
            <a:blip r:embed="rId2"/>
            <a:stretch>
              <a:fillRect l="0" t="0" r="0" b="0"/>
            </a:stretch>
          </a:blipFill>
        </p:spPr>
      </p:sp>
      <p:sp>
        <p:nvSpPr>
          <p:cNvPr name="Freeform 8" id="8"/>
          <p:cNvSpPr/>
          <p:nvPr/>
        </p:nvSpPr>
        <p:spPr>
          <a:xfrm flipH="false" flipV="false" rot="0">
            <a:off x="4011612" y="1537280"/>
            <a:ext cx="10264775" cy="2275793"/>
          </a:xfrm>
          <a:custGeom>
            <a:avLst/>
            <a:gdLst/>
            <a:ahLst/>
            <a:cxnLst/>
            <a:rect r="r" b="b" t="t" l="l"/>
            <a:pathLst>
              <a:path h="2275793" w="10264775">
                <a:moveTo>
                  <a:pt x="0" y="0"/>
                </a:moveTo>
                <a:lnTo>
                  <a:pt x="10264776" y="0"/>
                </a:lnTo>
                <a:lnTo>
                  <a:pt x="10264776" y="2275793"/>
                </a:lnTo>
                <a:lnTo>
                  <a:pt x="0" y="2275793"/>
                </a:lnTo>
                <a:lnTo>
                  <a:pt x="0" y="0"/>
                </a:lnTo>
                <a:close/>
              </a:path>
            </a:pathLst>
          </a:custGeom>
          <a:blipFill>
            <a:blip r:embed="rId3"/>
            <a:stretch>
              <a:fillRect l="0" t="0" r="0" b="0"/>
            </a:stretch>
          </a:blipFill>
        </p:spPr>
      </p:sp>
      <p:sp>
        <p:nvSpPr>
          <p:cNvPr name="TextBox 9" id="9"/>
          <p:cNvSpPr txBox="true"/>
          <p:nvPr/>
        </p:nvSpPr>
        <p:spPr>
          <a:xfrm rot="0">
            <a:off x="3395099" y="290101"/>
            <a:ext cx="13166319" cy="5238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List all produc</a:t>
            </a:r>
            <a:r>
              <a:rPr lang="en-US" sz="3000" b="true">
                <a:solidFill>
                  <a:srgbClr val="131A22"/>
                </a:solidFill>
                <a:latin typeface="Futura Ultra-Bold"/>
                <a:ea typeface="Futura Ultra-Bold"/>
                <a:cs typeface="Futura Ultra-Bold"/>
                <a:sym typeface="Futura Ultra-Bold"/>
              </a:rPr>
              <a:t>ts where the category includes "Accessories".</a:t>
            </a:r>
          </a:p>
        </p:txBody>
      </p:sp>
      <p:sp>
        <p:nvSpPr>
          <p:cNvPr name="TextBox 10" id="10"/>
          <p:cNvSpPr txBox="true"/>
          <p:nvPr/>
        </p:nvSpPr>
        <p:spPr>
          <a:xfrm rot="0">
            <a:off x="2230561" y="342900"/>
            <a:ext cx="729812" cy="685800"/>
          </a:xfrm>
          <a:prstGeom prst="rect">
            <a:avLst/>
          </a:prstGeom>
        </p:spPr>
        <p:txBody>
          <a:bodyPr anchor="t" rtlCol="false" tIns="0" lIns="0" bIns="0" rIns="0">
            <a:spAutoFit/>
          </a:bodyPr>
          <a:lstStyle/>
          <a:p>
            <a:pPr algn="l">
              <a:lnSpc>
                <a:spcPts val="5436"/>
              </a:lnSpc>
            </a:pPr>
            <a:r>
              <a:rPr lang="en-US" sz="4530" b="true">
                <a:solidFill>
                  <a:srgbClr val="131A22"/>
                </a:solidFill>
                <a:latin typeface="Canva Sans Bold"/>
                <a:ea typeface="Canva Sans Bold"/>
                <a:cs typeface="Canva Sans Bold"/>
                <a:sym typeface="Canva Sans Bold"/>
              </a:rPr>
              <a:t>10</a:t>
            </a:r>
          </a:p>
        </p:txBody>
      </p:sp>
      <p:sp>
        <p:nvSpPr>
          <p:cNvPr name="TextBox 11" id="11"/>
          <p:cNvSpPr txBox="true"/>
          <p:nvPr/>
        </p:nvSpPr>
        <p:spPr>
          <a:xfrm rot="0">
            <a:off x="2230561" y="5974432"/>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grpSp>
        <p:nvGrpSpPr>
          <p:cNvPr name="Group 12" id="12"/>
          <p:cNvGrpSpPr/>
          <p:nvPr/>
        </p:nvGrpSpPr>
        <p:grpSpPr>
          <a:xfrm rot="-10800000">
            <a:off x="14036957" y="6171994"/>
            <a:ext cx="4251044" cy="4115006"/>
            <a:chOff x="0" y="0"/>
            <a:chExt cx="5668058" cy="5486674"/>
          </a:xfrm>
        </p:grpSpPr>
        <p:sp>
          <p:nvSpPr>
            <p:cNvPr name="Freeform 13" id="1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9871368" y="2602034"/>
            <a:ext cx="7387932" cy="3266992"/>
          </a:xfrm>
          <a:prstGeom prst="rect">
            <a:avLst/>
          </a:prstGeom>
        </p:spPr>
        <p:txBody>
          <a:bodyPr anchor="t" rtlCol="false" tIns="0" lIns="0" bIns="0" rIns="0">
            <a:spAutoFit/>
          </a:bodyPr>
          <a:lstStyle/>
          <a:p>
            <a:pPr algn="r">
              <a:lnSpc>
                <a:spcPts val="12119"/>
              </a:lnSpc>
            </a:pPr>
            <a:r>
              <a:rPr lang="en-US" sz="10099" b="true">
                <a:solidFill>
                  <a:srgbClr val="131A22"/>
                </a:solidFill>
                <a:latin typeface="Futura Ultra-Bold"/>
                <a:ea typeface="Futura Ultra-Bold"/>
                <a:cs typeface="Futura Ultra-Bold"/>
                <a:sym typeface="Futura Ultra-Bold"/>
              </a:rPr>
              <a:t>Thank</a:t>
            </a:r>
          </a:p>
          <a:p>
            <a:pPr algn="r">
              <a:lnSpc>
                <a:spcPts val="12119"/>
              </a:lnSpc>
            </a:pPr>
            <a:r>
              <a:rPr lang="en-US" b="true" sz="10099">
                <a:solidFill>
                  <a:srgbClr val="131A22"/>
                </a:solidFill>
                <a:latin typeface="Futura Ultra-Bold"/>
                <a:ea typeface="Futura Ultra-Bold"/>
                <a:cs typeface="Futura Ultra-Bold"/>
                <a:sym typeface="Futura Ultra-Bold"/>
              </a:rPr>
              <a:t>You</a:t>
            </a:r>
          </a:p>
        </p:txBody>
      </p:sp>
      <p:grpSp>
        <p:nvGrpSpPr>
          <p:cNvPr name="Group 3" id="3"/>
          <p:cNvGrpSpPr/>
          <p:nvPr/>
        </p:nvGrpSpPr>
        <p:grpSpPr>
          <a:xfrm rot="0">
            <a:off x="3664214" y="0"/>
            <a:ext cx="5658816" cy="2538160"/>
            <a:chOff x="0" y="0"/>
            <a:chExt cx="7545088" cy="3384214"/>
          </a:xfrm>
        </p:grpSpPr>
        <p:sp>
          <p:nvSpPr>
            <p:cNvPr name="Freeform 4" id="4"/>
            <p:cNvSpPr/>
            <p:nvPr/>
          </p:nvSpPr>
          <p:spPr>
            <a:xfrm flipH="false" flipV="false" rot="0">
              <a:off x="0" y="0"/>
              <a:ext cx="7733665" cy="3572764"/>
            </a:xfrm>
            <a:custGeom>
              <a:avLst/>
              <a:gdLst/>
              <a:ahLst/>
              <a:cxnLst/>
              <a:rect r="r" b="b" t="t" l="l"/>
              <a:pathLst>
                <a:path h="3572764" w="7733665">
                  <a:moveTo>
                    <a:pt x="0" y="0"/>
                  </a:moveTo>
                  <a:lnTo>
                    <a:pt x="5311267" y="0"/>
                  </a:lnTo>
                  <a:lnTo>
                    <a:pt x="6880987" y="906272"/>
                  </a:lnTo>
                  <a:cubicBezTo>
                    <a:pt x="7516114" y="1272921"/>
                    <a:pt x="7733665" y="2085086"/>
                    <a:pt x="7367016" y="2720086"/>
                  </a:cubicBezTo>
                  <a:cubicBezTo>
                    <a:pt x="7000367" y="3355213"/>
                    <a:pt x="6188202" y="3572764"/>
                    <a:pt x="5553202" y="3206115"/>
                  </a:cubicBezTo>
                  <a:close/>
                </a:path>
              </a:pathLst>
            </a:custGeom>
            <a:solidFill>
              <a:srgbClr val="FF9900"/>
            </a:solidFill>
          </p:spPr>
        </p:sp>
      </p:grpSp>
      <p:grpSp>
        <p:nvGrpSpPr>
          <p:cNvPr name="Group 5" id="5"/>
          <p:cNvGrpSpPr/>
          <p:nvPr/>
        </p:nvGrpSpPr>
        <p:grpSpPr>
          <a:xfrm rot="0">
            <a:off x="0" y="803518"/>
            <a:ext cx="8786678" cy="9483482"/>
            <a:chOff x="0" y="0"/>
            <a:chExt cx="11715570" cy="12644642"/>
          </a:xfrm>
        </p:grpSpPr>
        <p:sp>
          <p:nvSpPr>
            <p:cNvPr name="Freeform 6" id="6"/>
            <p:cNvSpPr/>
            <p:nvPr/>
          </p:nvSpPr>
          <p:spPr>
            <a:xfrm flipH="false" flipV="false" rot="0">
              <a:off x="0" y="-26797"/>
              <a:ext cx="12738481" cy="12671425"/>
            </a:xfrm>
            <a:custGeom>
              <a:avLst/>
              <a:gdLst/>
              <a:ahLst/>
              <a:cxnLst/>
              <a:rect r="r" b="b" t="t" l="l"/>
              <a:pathLst>
                <a:path h="12671425" w="12738481">
                  <a:moveTo>
                    <a:pt x="2338324" y="28575"/>
                  </a:moveTo>
                  <a:cubicBezTo>
                    <a:pt x="3612515" y="0"/>
                    <a:pt x="4910328" y="309372"/>
                    <a:pt x="6094730" y="993140"/>
                  </a:cubicBezTo>
                  <a:lnTo>
                    <a:pt x="8112506" y="2158111"/>
                  </a:lnTo>
                  <a:cubicBezTo>
                    <a:pt x="11558016" y="4147312"/>
                    <a:pt x="12738481" y="8553069"/>
                    <a:pt x="10749280" y="11998579"/>
                  </a:cubicBezTo>
                  <a:cubicBezTo>
                    <a:pt x="10624947" y="12213972"/>
                    <a:pt x="10491216" y="12420473"/>
                    <a:pt x="10348849" y="12617832"/>
                  </a:cubicBezTo>
                  <a:lnTo>
                    <a:pt x="10305923" y="12671425"/>
                  </a:lnTo>
                  <a:lnTo>
                    <a:pt x="0" y="12671425"/>
                  </a:lnTo>
                  <a:lnTo>
                    <a:pt x="0" y="473583"/>
                  </a:lnTo>
                  <a:lnTo>
                    <a:pt x="296799" y="370840"/>
                  </a:lnTo>
                  <a:cubicBezTo>
                    <a:pt x="955421" y="160274"/>
                    <a:pt x="1643380" y="44196"/>
                    <a:pt x="2338324" y="28575"/>
                  </a:cubicBezTo>
                  <a:close/>
                </a:path>
              </a:pathLst>
            </a:custGeom>
            <a:blipFill>
              <a:blip r:embed="rId2"/>
              <a:stretch>
                <a:fillRect l="-25591" t="0" r="-36303" b="0"/>
              </a:stretch>
            </a:blipFill>
          </p:spPr>
        </p:sp>
      </p:grpSp>
      <p:grpSp>
        <p:nvGrpSpPr>
          <p:cNvPr name="Group 7" id="7"/>
          <p:cNvGrpSpPr/>
          <p:nvPr/>
        </p:nvGrpSpPr>
        <p:grpSpPr>
          <a:xfrm rot="1800000">
            <a:off x="5011489" y="1324627"/>
            <a:ext cx="2536481" cy="411363"/>
            <a:chOff x="0" y="0"/>
            <a:chExt cx="3381974" cy="548484"/>
          </a:xfrm>
        </p:grpSpPr>
        <p:sp>
          <p:nvSpPr>
            <p:cNvPr name="Freeform 8" id="8"/>
            <p:cNvSpPr/>
            <p:nvPr/>
          </p:nvSpPr>
          <p:spPr>
            <a:xfrm flipH="false" flipV="false" rot="0">
              <a:off x="0" y="0"/>
              <a:ext cx="3381883" cy="548513"/>
            </a:xfrm>
            <a:custGeom>
              <a:avLst/>
              <a:gdLst/>
              <a:ahLst/>
              <a:cxnLst/>
              <a:rect r="r" b="b" t="t" l="l"/>
              <a:pathLst>
                <a:path h="548513" w="3381883">
                  <a:moveTo>
                    <a:pt x="0" y="274193"/>
                  </a:moveTo>
                  <a:cubicBezTo>
                    <a:pt x="0" y="122809"/>
                    <a:pt x="122809" y="0"/>
                    <a:pt x="274193" y="0"/>
                  </a:cubicBezTo>
                  <a:lnTo>
                    <a:pt x="3107690" y="0"/>
                  </a:lnTo>
                  <a:cubicBezTo>
                    <a:pt x="3259201" y="0"/>
                    <a:pt x="3381883" y="122809"/>
                    <a:pt x="3381883" y="274193"/>
                  </a:cubicBezTo>
                  <a:cubicBezTo>
                    <a:pt x="3381883" y="425577"/>
                    <a:pt x="3259074" y="548386"/>
                    <a:pt x="3107690" y="548386"/>
                  </a:cubicBezTo>
                  <a:lnTo>
                    <a:pt x="274193" y="548386"/>
                  </a:lnTo>
                  <a:cubicBezTo>
                    <a:pt x="122809" y="548513"/>
                    <a:pt x="0" y="425704"/>
                    <a:pt x="0" y="274193"/>
                  </a:cubicBezTo>
                  <a:close/>
                </a:path>
              </a:pathLst>
            </a:custGeom>
            <a:solidFill>
              <a:srgbClr val="131A22"/>
            </a:solidFill>
          </p:spPr>
        </p:sp>
      </p:grpSp>
      <p:grpSp>
        <p:nvGrpSpPr>
          <p:cNvPr name="Group 9" id="9"/>
          <p:cNvGrpSpPr/>
          <p:nvPr/>
        </p:nvGrpSpPr>
        <p:grpSpPr>
          <a:xfrm rot="0">
            <a:off x="5392881" y="8654158"/>
            <a:ext cx="3956217" cy="1632842"/>
            <a:chOff x="0" y="0"/>
            <a:chExt cx="5274956" cy="2177122"/>
          </a:xfrm>
        </p:grpSpPr>
        <p:sp>
          <p:nvSpPr>
            <p:cNvPr name="Freeform 10" id="10"/>
            <p:cNvSpPr/>
            <p:nvPr/>
          </p:nvSpPr>
          <p:spPr>
            <a:xfrm flipH="false" flipV="false" rot="0">
              <a:off x="-53340" y="-15113"/>
              <a:ext cx="5328285" cy="2192274"/>
            </a:xfrm>
            <a:custGeom>
              <a:avLst/>
              <a:gdLst/>
              <a:ahLst/>
              <a:cxnLst/>
              <a:rect r="r" b="b" t="t" l="l"/>
              <a:pathLst>
                <a:path h="2192274" w="5328285">
                  <a:moveTo>
                    <a:pt x="1322070" y="18542"/>
                  </a:moveTo>
                  <a:cubicBezTo>
                    <a:pt x="1584071" y="0"/>
                    <a:pt x="1854073" y="56896"/>
                    <a:pt x="2098675" y="197993"/>
                  </a:cubicBezTo>
                  <a:lnTo>
                    <a:pt x="4916678" y="1824990"/>
                  </a:lnTo>
                  <a:cubicBezTo>
                    <a:pt x="5079746" y="1919097"/>
                    <a:pt x="5215890" y="2041779"/>
                    <a:pt x="5322697" y="2183130"/>
                  </a:cubicBezTo>
                  <a:lnTo>
                    <a:pt x="5328285" y="2192274"/>
                  </a:lnTo>
                  <a:lnTo>
                    <a:pt x="323596" y="2192274"/>
                  </a:lnTo>
                  <a:lnTo>
                    <a:pt x="191516" y="1976755"/>
                  </a:lnTo>
                  <a:cubicBezTo>
                    <a:pt x="0" y="1583182"/>
                    <a:pt x="889" y="1104646"/>
                    <a:pt x="236220" y="697103"/>
                  </a:cubicBezTo>
                  <a:cubicBezTo>
                    <a:pt x="471551" y="289560"/>
                    <a:pt x="885444" y="49403"/>
                    <a:pt x="1322070" y="18542"/>
                  </a:cubicBezTo>
                  <a:close/>
                </a:path>
              </a:pathLst>
            </a:custGeom>
            <a:solidFill>
              <a:srgbClr val="FF9900"/>
            </a:solidFill>
          </p:spPr>
        </p:sp>
      </p:grpSp>
      <p:sp>
        <p:nvSpPr>
          <p:cNvPr name="TextBox 11" id="11"/>
          <p:cNvSpPr txBox="true"/>
          <p:nvPr/>
        </p:nvSpPr>
        <p:spPr>
          <a:xfrm rot="0">
            <a:off x="12130310" y="6854263"/>
            <a:ext cx="5128990" cy="872407"/>
          </a:xfrm>
          <a:prstGeom prst="rect">
            <a:avLst/>
          </a:prstGeom>
        </p:spPr>
        <p:txBody>
          <a:bodyPr anchor="t" rtlCol="false" tIns="0" lIns="0" bIns="0" rIns="0">
            <a:spAutoFit/>
          </a:bodyPr>
          <a:lstStyle/>
          <a:p>
            <a:pPr algn="r">
              <a:lnSpc>
                <a:spcPts val="3359"/>
              </a:lnSpc>
            </a:pPr>
            <a:r>
              <a:rPr lang="en-US" sz="2400" b="true">
                <a:solidFill>
                  <a:srgbClr val="000000"/>
                </a:solidFill>
                <a:latin typeface="Futura Bold"/>
                <a:ea typeface="Futura Bold"/>
                <a:cs typeface="Futura Bold"/>
                <a:sym typeface="Futura Bold"/>
              </a:rPr>
              <a:t>Call Now</a:t>
            </a:r>
            <a:r>
              <a:rPr lang="en-US" sz="2400">
                <a:solidFill>
                  <a:srgbClr val="000000"/>
                </a:solidFill>
                <a:latin typeface="Futura"/>
                <a:ea typeface="Futura"/>
                <a:cs typeface="Futura"/>
                <a:sym typeface="Futura"/>
              </a:rPr>
              <a:t>.</a:t>
            </a:r>
          </a:p>
          <a:p>
            <a:pPr algn="r">
              <a:lnSpc>
                <a:spcPts val="3359"/>
              </a:lnSpc>
            </a:pPr>
            <a:r>
              <a:rPr lang="en-US" sz="2400">
                <a:solidFill>
                  <a:srgbClr val="000000"/>
                </a:solidFill>
                <a:latin typeface="Futura"/>
                <a:ea typeface="Futura"/>
                <a:cs typeface="Futura"/>
                <a:sym typeface="Futura"/>
              </a:rPr>
              <a:t>+91 9467671237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411810"/>
            <a:ext cx="7892343" cy="581025"/>
          </a:xfrm>
          <a:prstGeom prst="rect">
            <a:avLst/>
          </a:prstGeom>
        </p:spPr>
        <p:txBody>
          <a:bodyPr anchor="t" rtlCol="false" tIns="0" lIns="0" bIns="0" rIns="0">
            <a:spAutoFit/>
          </a:bodyPr>
          <a:lstStyle/>
          <a:p>
            <a:pPr algn="l">
              <a:lnSpc>
                <a:spcPts val="4079"/>
              </a:lnSpc>
            </a:pPr>
            <a:r>
              <a:rPr lang="en-US" sz="3399" b="true">
                <a:solidFill>
                  <a:srgbClr val="131A22"/>
                </a:solidFill>
                <a:latin typeface="Futura Ultra-Bold"/>
                <a:ea typeface="Futura Ultra-Bold"/>
                <a:cs typeface="Futura Ultra-Bold"/>
                <a:sym typeface="Futura Ultra-Bold"/>
              </a:rPr>
              <a:t>O</a:t>
            </a:r>
            <a:r>
              <a:rPr lang="en-US" sz="3399" b="true">
                <a:solidFill>
                  <a:srgbClr val="131A22"/>
                </a:solidFill>
                <a:latin typeface="Futura Ultra-Bold"/>
                <a:ea typeface="Futura Ultra-Bold"/>
                <a:cs typeface="Futura Ultra-Bold"/>
                <a:sym typeface="Futura Ultra-Bold"/>
              </a:rPr>
              <a:t>bjective</a:t>
            </a:r>
          </a:p>
        </p:txBody>
      </p:sp>
      <p:sp>
        <p:nvSpPr>
          <p:cNvPr name="TextBox 3" id="3"/>
          <p:cNvSpPr txBox="true"/>
          <p:nvPr/>
        </p:nvSpPr>
        <p:spPr>
          <a:xfrm rot="0">
            <a:off x="1028700" y="3916725"/>
            <a:ext cx="7892343" cy="3811574"/>
          </a:xfrm>
          <a:prstGeom prst="rect">
            <a:avLst/>
          </a:prstGeom>
        </p:spPr>
        <p:txBody>
          <a:bodyPr anchor="t" rtlCol="false" tIns="0" lIns="0" bIns="0" rIns="0">
            <a:spAutoFit/>
          </a:bodyPr>
          <a:lstStyle/>
          <a:p>
            <a:pPr algn="l">
              <a:lnSpc>
                <a:spcPts val="3779"/>
              </a:lnSpc>
            </a:pPr>
            <a:r>
              <a:rPr lang="en-US" sz="2099">
                <a:solidFill>
                  <a:srgbClr val="000000"/>
                </a:solidFill>
                <a:latin typeface="Futura"/>
                <a:ea typeface="Futura"/>
                <a:cs typeface="Futura"/>
                <a:sym typeface="Futura"/>
              </a:rPr>
              <a:t>The objective of this project is to analyze product and review data from Amazon using SQL queries. As a data analyst at Amazon, your task is to extract meaningful insights from the dataset by filtering, comparing, and identifying specific product and review attributes based on pricing, discount percentages, product names, and review content. This analysis will support the management in understanding customer behavior, pricing impact, and product performance.</a:t>
            </a:r>
          </a:p>
        </p:txBody>
      </p:sp>
      <p:grpSp>
        <p:nvGrpSpPr>
          <p:cNvPr name="Group 4" id="4"/>
          <p:cNvGrpSpPr/>
          <p:nvPr/>
        </p:nvGrpSpPr>
        <p:grpSpPr>
          <a:xfrm rot="0">
            <a:off x="10371557" y="0"/>
            <a:ext cx="7182512" cy="3378476"/>
            <a:chOff x="0" y="0"/>
            <a:chExt cx="9576682" cy="4504634"/>
          </a:xfrm>
        </p:grpSpPr>
        <p:sp>
          <p:nvSpPr>
            <p:cNvPr name="Freeform 5" id="5"/>
            <p:cNvSpPr/>
            <p:nvPr/>
          </p:nvSpPr>
          <p:spPr>
            <a:xfrm flipH="false" flipV="false" rot="0">
              <a:off x="0" y="0"/>
              <a:ext cx="9775444" cy="4703445"/>
            </a:xfrm>
            <a:custGeom>
              <a:avLst/>
              <a:gdLst/>
              <a:ahLst/>
              <a:cxnLst/>
              <a:rect r="r" b="b" t="t" l="l"/>
              <a:pathLst>
                <a:path h="4703445" w="9775444">
                  <a:moveTo>
                    <a:pt x="0" y="0"/>
                  </a:moveTo>
                  <a:lnTo>
                    <a:pt x="5598287" y="0"/>
                  </a:lnTo>
                  <a:lnTo>
                    <a:pt x="8876665" y="1892808"/>
                  </a:lnTo>
                  <a:cubicBezTo>
                    <a:pt x="9546082" y="2279269"/>
                    <a:pt x="9775444" y="3135249"/>
                    <a:pt x="9388983" y="3804666"/>
                  </a:cubicBezTo>
                  <a:cubicBezTo>
                    <a:pt x="9002523" y="4474083"/>
                    <a:pt x="8146542" y="4703445"/>
                    <a:pt x="7477125" y="4316984"/>
                  </a:cubicBezTo>
                  <a:close/>
                </a:path>
              </a:pathLst>
            </a:custGeom>
            <a:solidFill>
              <a:srgbClr val="FF9900"/>
            </a:solidFill>
          </p:spPr>
        </p:sp>
      </p:grpSp>
      <p:grpSp>
        <p:nvGrpSpPr>
          <p:cNvPr name="Group 6" id="6"/>
          <p:cNvGrpSpPr/>
          <p:nvPr/>
        </p:nvGrpSpPr>
        <p:grpSpPr>
          <a:xfrm rot="0">
            <a:off x="10105380" y="1163770"/>
            <a:ext cx="8182620" cy="9123230"/>
            <a:chOff x="0" y="0"/>
            <a:chExt cx="10910160" cy="12164306"/>
          </a:xfrm>
        </p:grpSpPr>
        <p:sp>
          <p:nvSpPr>
            <p:cNvPr name="Freeform 7" id="7"/>
            <p:cNvSpPr/>
            <p:nvPr/>
          </p:nvSpPr>
          <p:spPr>
            <a:xfrm flipH="false" flipV="false" rot="0">
              <a:off x="-654304" y="-40894"/>
              <a:ext cx="11564493" cy="12205208"/>
            </a:xfrm>
            <a:custGeom>
              <a:avLst/>
              <a:gdLst/>
              <a:ahLst/>
              <a:cxnLst/>
              <a:rect r="r" b="b" t="t" l="l"/>
              <a:pathLst>
                <a:path h="12205208" w="11564493">
                  <a:moveTo>
                    <a:pt x="5386451" y="42418"/>
                  </a:moveTo>
                  <a:cubicBezTo>
                    <a:pt x="6129147" y="61722"/>
                    <a:pt x="6877812" y="261366"/>
                    <a:pt x="7566533" y="659003"/>
                  </a:cubicBezTo>
                  <a:lnTo>
                    <a:pt x="11564493" y="2967228"/>
                  </a:lnTo>
                  <a:lnTo>
                    <a:pt x="11564493" y="12205208"/>
                  </a:lnTo>
                  <a:lnTo>
                    <a:pt x="9249410" y="12205208"/>
                  </a:lnTo>
                  <a:lnTo>
                    <a:pt x="9042019" y="12124309"/>
                  </a:lnTo>
                  <a:cubicBezTo>
                    <a:pt x="8900033" y="12060429"/>
                    <a:pt x="8759826" y="11988927"/>
                    <a:pt x="8622157" y="11909298"/>
                  </a:cubicBezTo>
                  <a:lnTo>
                    <a:pt x="2958846" y="8639683"/>
                  </a:lnTo>
                  <a:cubicBezTo>
                    <a:pt x="755142" y="7367270"/>
                    <a:pt x="0" y="4549267"/>
                    <a:pt x="1272413" y="2345436"/>
                  </a:cubicBezTo>
                  <a:cubicBezTo>
                    <a:pt x="2147189" y="830326"/>
                    <a:pt x="3752469" y="0"/>
                    <a:pt x="5386451" y="42418"/>
                  </a:cubicBezTo>
                  <a:close/>
                </a:path>
              </a:pathLst>
            </a:custGeom>
            <a:blipFill>
              <a:blip r:embed="rId2"/>
              <a:stretch>
                <a:fillRect l="-33673" t="0" r="-33673" b="0"/>
              </a:stretch>
            </a:blipFill>
          </p:spPr>
        </p:sp>
      </p:grpSp>
      <p:grpSp>
        <p:nvGrpSpPr>
          <p:cNvPr name="Group 8" id="8"/>
          <p:cNvGrpSpPr/>
          <p:nvPr/>
        </p:nvGrpSpPr>
        <p:grpSpPr>
          <a:xfrm rot="1800000">
            <a:off x="12534517" y="8475859"/>
            <a:ext cx="2629551" cy="601176"/>
            <a:chOff x="0" y="0"/>
            <a:chExt cx="3506068" cy="801568"/>
          </a:xfrm>
        </p:grpSpPr>
        <p:sp>
          <p:nvSpPr>
            <p:cNvPr name="Freeform 9" id="9"/>
            <p:cNvSpPr/>
            <p:nvPr/>
          </p:nvSpPr>
          <p:spPr>
            <a:xfrm flipH="false" flipV="false" rot="0">
              <a:off x="0" y="0"/>
              <a:ext cx="3506089" cy="801624"/>
            </a:xfrm>
            <a:custGeom>
              <a:avLst/>
              <a:gdLst/>
              <a:ahLst/>
              <a:cxnLst/>
              <a:rect r="r" b="b" t="t" l="l"/>
              <a:pathLst>
                <a:path h="801624" w="3506089">
                  <a:moveTo>
                    <a:pt x="0" y="400812"/>
                  </a:moveTo>
                  <a:cubicBezTo>
                    <a:pt x="0" y="179451"/>
                    <a:pt x="179451" y="0"/>
                    <a:pt x="400812" y="0"/>
                  </a:cubicBezTo>
                  <a:lnTo>
                    <a:pt x="3105277" y="0"/>
                  </a:lnTo>
                  <a:cubicBezTo>
                    <a:pt x="3326638" y="0"/>
                    <a:pt x="3506089" y="179451"/>
                    <a:pt x="3506089" y="400812"/>
                  </a:cubicBezTo>
                  <a:cubicBezTo>
                    <a:pt x="3506089" y="622173"/>
                    <a:pt x="3326638" y="801624"/>
                    <a:pt x="3105277" y="801624"/>
                  </a:cubicBezTo>
                  <a:lnTo>
                    <a:pt x="400812" y="801624"/>
                  </a:lnTo>
                  <a:cubicBezTo>
                    <a:pt x="179451" y="801624"/>
                    <a:pt x="0" y="622173"/>
                    <a:pt x="0" y="400812"/>
                  </a:cubicBezTo>
                  <a:close/>
                </a:path>
              </a:pathLst>
            </a:custGeom>
            <a:solidFill>
              <a:srgbClr val="FF9900"/>
            </a:solidFill>
          </p:spPr>
        </p:sp>
      </p:grpSp>
      <p:grpSp>
        <p:nvGrpSpPr>
          <p:cNvPr name="Group 10" id="10"/>
          <p:cNvGrpSpPr/>
          <p:nvPr/>
        </p:nvGrpSpPr>
        <p:grpSpPr>
          <a:xfrm rot="1800000">
            <a:off x="15257803" y="1541500"/>
            <a:ext cx="1750264" cy="1145520"/>
            <a:chOff x="0" y="0"/>
            <a:chExt cx="2333686" cy="1527360"/>
          </a:xfrm>
        </p:grpSpPr>
        <p:sp>
          <p:nvSpPr>
            <p:cNvPr name="Freeform 11" id="11"/>
            <p:cNvSpPr/>
            <p:nvPr/>
          </p:nvSpPr>
          <p:spPr>
            <a:xfrm flipH="false" flipV="false" rot="0">
              <a:off x="0" y="0"/>
              <a:ext cx="2333625" cy="1527302"/>
            </a:xfrm>
            <a:custGeom>
              <a:avLst/>
              <a:gdLst/>
              <a:ahLst/>
              <a:cxnLst/>
              <a:rect r="r" b="b" t="t" l="l"/>
              <a:pathLst>
                <a:path h="1527302" w="2333625">
                  <a:moveTo>
                    <a:pt x="0" y="763651"/>
                  </a:moveTo>
                  <a:cubicBezTo>
                    <a:pt x="0" y="341884"/>
                    <a:pt x="341884" y="0"/>
                    <a:pt x="763651" y="0"/>
                  </a:cubicBezTo>
                  <a:lnTo>
                    <a:pt x="1569974" y="0"/>
                  </a:lnTo>
                  <a:cubicBezTo>
                    <a:pt x="1991741" y="0"/>
                    <a:pt x="2333625" y="341884"/>
                    <a:pt x="2333625" y="763651"/>
                  </a:cubicBezTo>
                  <a:cubicBezTo>
                    <a:pt x="2333625" y="1185418"/>
                    <a:pt x="1991741" y="1527302"/>
                    <a:pt x="1569974" y="1527302"/>
                  </a:cubicBezTo>
                  <a:lnTo>
                    <a:pt x="763651" y="1527302"/>
                  </a:lnTo>
                  <a:cubicBezTo>
                    <a:pt x="341884" y="1527302"/>
                    <a:pt x="0" y="1185418"/>
                    <a:pt x="0" y="763651"/>
                  </a:cubicBezTo>
                  <a:close/>
                </a:path>
              </a:pathLst>
            </a:custGeom>
            <a:solidFill>
              <a:srgbClr val="131A22"/>
            </a:solidFill>
          </p:spPr>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1"/>
            <a:ext cx="4251044" cy="4115006"/>
            <a:chOff x="0" y="0"/>
            <a:chExt cx="5668058" cy="5486674"/>
          </a:xfrm>
        </p:grpSpPr>
        <p:sp>
          <p:nvSpPr>
            <p:cNvPr name="Freeform 3" id="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grpSp>
        <p:nvGrpSpPr>
          <p:cNvPr name="Group 4" id="4"/>
          <p:cNvGrpSpPr/>
          <p:nvPr/>
        </p:nvGrpSpPr>
        <p:grpSpPr>
          <a:xfrm rot="-10800000">
            <a:off x="14036957" y="6171994"/>
            <a:ext cx="4251044" cy="4115006"/>
            <a:chOff x="0" y="0"/>
            <a:chExt cx="5668058" cy="5486674"/>
          </a:xfrm>
        </p:grpSpPr>
        <p:sp>
          <p:nvSpPr>
            <p:cNvPr name="Freeform 5" id="5"/>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grpSp>
        <p:nvGrpSpPr>
          <p:cNvPr name="Group 6" id="6"/>
          <p:cNvGrpSpPr/>
          <p:nvPr/>
        </p:nvGrpSpPr>
        <p:grpSpPr>
          <a:xfrm rot="0">
            <a:off x="2067356" y="1348740"/>
            <a:ext cx="14494063" cy="7575754"/>
            <a:chOff x="0" y="0"/>
            <a:chExt cx="8898316" cy="4650970"/>
          </a:xfrm>
        </p:grpSpPr>
        <p:sp>
          <p:nvSpPr>
            <p:cNvPr name="Freeform 7" id="7"/>
            <p:cNvSpPr/>
            <p:nvPr/>
          </p:nvSpPr>
          <p:spPr>
            <a:xfrm flipH="false" flipV="false" rot="0">
              <a:off x="0" y="0"/>
              <a:ext cx="8898255" cy="4650970"/>
            </a:xfrm>
            <a:custGeom>
              <a:avLst/>
              <a:gdLst/>
              <a:ahLst/>
              <a:cxnLst/>
              <a:rect r="r" b="b" t="t" l="l"/>
              <a:pathLst>
                <a:path h="4650970" w="8898255">
                  <a:moveTo>
                    <a:pt x="0" y="0"/>
                  </a:moveTo>
                  <a:lnTo>
                    <a:pt x="8898255" y="0"/>
                  </a:lnTo>
                  <a:lnTo>
                    <a:pt x="8898255" y="4650970"/>
                  </a:lnTo>
                  <a:lnTo>
                    <a:pt x="0" y="4650970"/>
                  </a:lnTo>
                  <a:close/>
                </a:path>
              </a:pathLst>
            </a:custGeom>
            <a:solidFill>
              <a:srgbClr val="F2F2F2"/>
            </a:solidFill>
          </p:spPr>
        </p:sp>
      </p:grpSp>
      <p:sp>
        <p:nvSpPr>
          <p:cNvPr name="TextBox 8" id="8"/>
          <p:cNvSpPr txBox="true"/>
          <p:nvPr/>
        </p:nvSpPr>
        <p:spPr>
          <a:xfrm rot="0">
            <a:off x="2600025" y="1499203"/>
            <a:ext cx="13428725" cy="7088568"/>
          </a:xfrm>
          <a:prstGeom prst="rect">
            <a:avLst/>
          </a:prstGeom>
        </p:spPr>
        <p:txBody>
          <a:bodyPr anchor="t" rtlCol="false" tIns="0" lIns="0" bIns="0" rIns="0">
            <a:spAutoFit/>
          </a:bodyPr>
          <a:lstStyle/>
          <a:p>
            <a:pPr algn="l" marL="559754" indent="-279877" lvl="1">
              <a:lnSpc>
                <a:spcPts val="4666"/>
              </a:lnSpc>
              <a:buAutoNum type="arabicPeriod" startAt="1"/>
            </a:pPr>
            <a:r>
              <a:rPr lang="en-US" sz="2592">
                <a:solidFill>
                  <a:srgbClr val="000000"/>
                </a:solidFill>
                <a:latin typeface="Futura"/>
                <a:ea typeface="Futura"/>
                <a:cs typeface="Futura"/>
                <a:sym typeface="Futura"/>
              </a:rPr>
              <a:t>List all products with a discounted price below ₹500.</a:t>
            </a:r>
          </a:p>
          <a:p>
            <a:pPr algn="l" marL="559754" indent="-279877" lvl="1">
              <a:lnSpc>
                <a:spcPts val="4666"/>
              </a:lnSpc>
              <a:buAutoNum type="arabicPeriod" startAt="1"/>
            </a:pPr>
            <a:r>
              <a:rPr lang="en-US" sz="2592">
                <a:solidFill>
                  <a:srgbClr val="000000"/>
                </a:solidFill>
                <a:latin typeface="Futura"/>
                <a:ea typeface="Futura"/>
                <a:cs typeface="Futura"/>
                <a:sym typeface="Futura"/>
              </a:rPr>
              <a:t>Find products with a discount percentage of 50% or more.</a:t>
            </a:r>
          </a:p>
          <a:p>
            <a:pPr algn="l" marL="559754" indent="-279877" lvl="1">
              <a:lnSpc>
                <a:spcPts val="4666"/>
              </a:lnSpc>
              <a:buAutoNum type="arabicPeriod" startAt="1"/>
            </a:pPr>
            <a:r>
              <a:rPr lang="en-US" sz="2592">
                <a:solidFill>
                  <a:srgbClr val="000000"/>
                </a:solidFill>
                <a:latin typeface="Futura"/>
                <a:ea typeface="Futura"/>
                <a:cs typeface="Futura"/>
                <a:sym typeface="Futura"/>
              </a:rPr>
              <a:t>Retrieve all products where the name contains the word "Cable."</a:t>
            </a:r>
          </a:p>
          <a:p>
            <a:pPr algn="l" marL="559754" indent="-279877" lvl="1">
              <a:lnSpc>
                <a:spcPts val="4666"/>
              </a:lnSpc>
              <a:buAutoNum type="arabicPeriod" startAt="1"/>
            </a:pPr>
            <a:r>
              <a:rPr lang="en-US" sz="2592">
                <a:solidFill>
                  <a:srgbClr val="000000"/>
                </a:solidFill>
                <a:latin typeface="Futura"/>
                <a:ea typeface="Futura"/>
                <a:cs typeface="Futura"/>
                <a:sym typeface="Futura"/>
              </a:rPr>
              <a:t>Display the difference between the average of the actual price and the average of discounted price for each product.</a:t>
            </a:r>
          </a:p>
          <a:p>
            <a:pPr algn="l" marL="559754" indent="-279877" lvl="1">
              <a:lnSpc>
                <a:spcPts val="4666"/>
              </a:lnSpc>
              <a:buAutoNum type="arabicPeriod" startAt="1"/>
            </a:pPr>
            <a:r>
              <a:rPr lang="en-US" sz="2592">
                <a:solidFill>
                  <a:srgbClr val="000000"/>
                </a:solidFill>
                <a:latin typeface="Futura"/>
                <a:ea typeface="Futura"/>
                <a:cs typeface="Futura"/>
                <a:sym typeface="Futura"/>
              </a:rPr>
              <a:t>Query reviews that mention "fast charging" in their content.</a:t>
            </a:r>
          </a:p>
          <a:p>
            <a:pPr algn="l" marL="559754" indent="-279877" lvl="1">
              <a:lnSpc>
                <a:spcPts val="4666"/>
              </a:lnSpc>
              <a:buAutoNum type="arabicPeriod" startAt="1"/>
            </a:pPr>
            <a:r>
              <a:rPr lang="en-US" sz="2592">
                <a:solidFill>
                  <a:srgbClr val="000000"/>
                </a:solidFill>
                <a:latin typeface="Futura"/>
                <a:ea typeface="Futura"/>
                <a:cs typeface="Futura"/>
                <a:sym typeface="Futura"/>
              </a:rPr>
              <a:t>Identify products with a discount percentage between 20% and 40%.</a:t>
            </a:r>
          </a:p>
          <a:p>
            <a:pPr algn="l" marL="559754" indent="-279877" lvl="1">
              <a:lnSpc>
                <a:spcPts val="4666"/>
              </a:lnSpc>
              <a:buAutoNum type="arabicPeriod" startAt="1"/>
            </a:pPr>
            <a:r>
              <a:rPr lang="en-US" sz="2592">
                <a:solidFill>
                  <a:srgbClr val="000000"/>
                </a:solidFill>
                <a:latin typeface="Futura"/>
                <a:ea typeface="Futura"/>
                <a:cs typeface="Futura"/>
                <a:sym typeface="Futura"/>
              </a:rPr>
              <a:t>Find products that have an actual price above ₹1,000 and are rated 4 stars or above.</a:t>
            </a:r>
          </a:p>
          <a:p>
            <a:pPr algn="l" marL="559754" indent="-279877" lvl="1">
              <a:lnSpc>
                <a:spcPts val="4666"/>
              </a:lnSpc>
              <a:buAutoNum type="arabicPeriod" startAt="1"/>
            </a:pPr>
            <a:r>
              <a:rPr lang="en-US" sz="2592">
                <a:solidFill>
                  <a:srgbClr val="000000"/>
                </a:solidFill>
                <a:latin typeface="Futura"/>
                <a:ea typeface="Futura"/>
                <a:cs typeface="Futura"/>
                <a:sym typeface="Futura"/>
              </a:rPr>
              <a:t>Find products where the discounted price ends with a 9 ?</a:t>
            </a:r>
          </a:p>
          <a:p>
            <a:pPr algn="l" marL="559754" indent="-279877" lvl="1">
              <a:lnSpc>
                <a:spcPts val="4666"/>
              </a:lnSpc>
              <a:buAutoNum type="arabicPeriod" startAt="1"/>
            </a:pPr>
            <a:r>
              <a:rPr lang="en-US" sz="2592">
                <a:solidFill>
                  <a:srgbClr val="000000"/>
                </a:solidFill>
                <a:latin typeface="Futura"/>
                <a:ea typeface="Futura"/>
                <a:cs typeface="Futura"/>
                <a:sym typeface="Futura"/>
              </a:rPr>
              <a:t>Display review contents that contains words like worst, waste, poor, or not good.</a:t>
            </a:r>
          </a:p>
          <a:p>
            <a:pPr algn="l" marL="559754" indent="-279877" lvl="1">
              <a:lnSpc>
                <a:spcPts val="4666"/>
              </a:lnSpc>
              <a:buAutoNum type="arabicPeriod" startAt="1"/>
            </a:pPr>
            <a:r>
              <a:rPr lang="en-US" sz="2592">
                <a:solidFill>
                  <a:srgbClr val="000000"/>
                </a:solidFill>
                <a:latin typeface="Futura"/>
                <a:ea typeface="Futura"/>
                <a:cs typeface="Futura"/>
                <a:sym typeface="Futura"/>
              </a:rPr>
              <a:t>List all products where the category includes "Accessories."</a:t>
            </a:r>
          </a:p>
          <a:p>
            <a:pPr algn="l">
              <a:lnSpc>
                <a:spcPts val="4666"/>
              </a:lnSpc>
            </a:pPr>
          </a:p>
        </p:txBody>
      </p:sp>
      <p:sp>
        <p:nvSpPr>
          <p:cNvPr name="TextBox 9" id="9"/>
          <p:cNvSpPr txBox="true"/>
          <p:nvPr/>
        </p:nvSpPr>
        <p:spPr>
          <a:xfrm rot="0">
            <a:off x="4288975" y="419059"/>
            <a:ext cx="9710049" cy="761959"/>
          </a:xfrm>
          <a:prstGeom prst="rect">
            <a:avLst/>
          </a:prstGeom>
        </p:spPr>
        <p:txBody>
          <a:bodyPr anchor="t" rtlCol="false" tIns="0" lIns="0" bIns="0" rIns="0">
            <a:spAutoFit/>
          </a:bodyPr>
          <a:lstStyle/>
          <a:p>
            <a:pPr algn="ctr">
              <a:lnSpc>
                <a:spcPts val="5399"/>
              </a:lnSpc>
            </a:pPr>
            <a:r>
              <a:rPr lang="en-US" sz="4499" b="true">
                <a:solidFill>
                  <a:srgbClr val="131A22"/>
                </a:solidFill>
                <a:latin typeface="Futura Ultra-Bold"/>
                <a:ea typeface="Futura Ultra-Bold"/>
                <a:cs typeface="Futura Ultra-Bold"/>
                <a:sym typeface="Futura Ultra-Bold"/>
              </a:rPr>
              <a:t>Problems Statements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036957" y="6171994"/>
            <a:ext cx="4251044" cy="4115006"/>
            <a:chOff x="0" y="0"/>
            <a:chExt cx="5668058" cy="5486674"/>
          </a:xfrm>
        </p:grpSpPr>
        <p:sp>
          <p:nvSpPr>
            <p:cNvPr name="Freeform 3" id="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grpSp>
        <p:nvGrpSpPr>
          <p:cNvPr name="Group 4" id="4"/>
          <p:cNvGrpSpPr/>
          <p:nvPr/>
        </p:nvGrpSpPr>
        <p:grpSpPr>
          <a:xfrm rot="0">
            <a:off x="1" y="1"/>
            <a:ext cx="4251044" cy="4115006"/>
            <a:chOff x="0" y="0"/>
            <a:chExt cx="5668058" cy="5486674"/>
          </a:xfrm>
        </p:grpSpPr>
        <p:sp>
          <p:nvSpPr>
            <p:cNvPr name="Freeform 5" id="5"/>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grpSp>
        <p:nvGrpSpPr>
          <p:cNvPr name="Group 6" id="6"/>
          <p:cNvGrpSpPr/>
          <p:nvPr/>
        </p:nvGrpSpPr>
        <p:grpSpPr>
          <a:xfrm rot="0">
            <a:off x="2067356" y="1348740"/>
            <a:ext cx="14494063" cy="7575754"/>
            <a:chOff x="0" y="0"/>
            <a:chExt cx="8898316" cy="4650970"/>
          </a:xfrm>
        </p:grpSpPr>
        <p:sp>
          <p:nvSpPr>
            <p:cNvPr name="Freeform 7" id="7"/>
            <p:cNvSpPr/>
            <p:nvPr/>
          </p:nvSpPr>
          <p:spPr>
            <a:xfrm flipH="false" flipV="false" rot="0">
              <a:off x="0" y="0"/>
              <a:ext cx="8898255" cy="4650970"/>
            </a:xfrm>
            <a:custGeom>
              <a:avLst/>
              <a:gdLst/>
              <a:ahLst/>
              <a:cxnLst/>
              <a:rect r="r" b="b" t="t" l="l"/>
              <a:pathLst>
                <a:path h="4650970" w="8898255">
                  <a:moveTo>
                    <a:pt x="0" y="0"/>
                  </a:moveTo>
                  <a:lnTo>
                    <a:pt x="8898255" y="0"/>
                  </a:lnTo>
                  <a:lnTo>
                    <a:pt x="8898255" y="4650970"/>
                  </a:lnTo>
                  <a:lnTo>
                    <a:pt x="0" y="4650970"/>
                  </a:lnTo>
                  <a:close/>
                </a:path>
              </a:pathLst>
            </a:custGeom>
            <a:solidFill>
              <a:srgbClr val="F2F2F2"/>
            </a:solidFill>
          </p:spPr>
        </p:sp>
      </p:grpSp>
      <p:sp>
        <p:nvSpPr>
          <p:cNvPr name="Freeform 8" id="8"/>
          <p:cNvSpPr/>
          <p:nvPr/>
        </p:nvSpPr>
        <p:spPr>
          <a:xfrm flipH="false" flipV="false" rot="0">
            <a:off x="8768092" y="6633853"/>
            <a:ext cx="7547911" cy="2290642"/>
          </a:xfrm>
          <a:custGeom>
            <a:avLst/>
            <a:gdLst/>
            <a:ahLst/>
            <a:cxnLst/>
            <a:rect r="r" b="b" t="t" l="l"/>
            <a:pathLst>
              <a:path h="2290642" w="7547911">
                <a:moveTo>
                  <a:pt x="0" y="0"/>
                </a:moveTo>
                <a:lnTo>
                  <a:pt x="7547911" y="0"/>
                </a:lnTo>
                <a:lnTo>
                  <a:pt x="7547911" y="2290641"/>
                </a:lnTo>
                <a:lnTo>
                  <a:pt x="0" y="2290641"/>
                </a:lnTo>
                <a:lnTo>
                  <a:pt x="0" y="0"/>
                </a:lnTo>
                <a:close/>
              </a:path>
            </a:pathLst>
          </a:custGeom>
          <a:blipFill>
            <a:blip r:embed="rId2"/>
            <a:stretch>
              <a:fillRect l="-546" t="0" r="-2365" b="0"/>
            </a:stretch>
          </a:blipFill>
        </p:spPr>
      </p:sp>
      <p:sp>
        <p:nvSpPr>
          <p:cNvPr name="Freeform 9" id="9"/>
          <p:cNvSpPr/>
          <p:nvPr/>
        </p:nvSpPr>
        <p:spPr>
          <a:xfrm flipH="false" flipV="false" rot="0">
            <a:off x="3507358" y="1374187"/>
            <a:ext cx="11012300" cy="5066495"/>
          </a:xfrm>
          <a:custGeom>
            <a:avLst/>
            <a:gdLst/>
            <a:ahLst/>
            <a:cxnLst/>
            <a:rect r="r" b="b" t="t" l="l"/>
            <a:pathLst>
              <a:path h="5066495" w="11012300">
                <a:moveTo>
                  <a:pt x="0" y="0"/>
                </a:moveTo>
                <a:lnTo>
                  <a:pt x="11012299" y="0"/>
                </a:lnTo>
                <a:lnTo>
                  <a:pt x="11012299" y="5066496"/>
                </a:lnTo>
                <a:lnTo>
                  <a:pt x="0" y="5066496"/>
                </a:lnTo>
                <a:lnTo>
                  <a:pt x="0" y="0"/>
                </a:lnTo>
                <a:close/>
              </a:path>
            </a:pathLst>
          </a:custGeom>
          <a:blipFill>
            <a:blip r:embed="rId3"/>
            <a:stretch>
              <a:fillRect l="0" t="0" r="0" b="0"/>
            </a:stretch>
          </a:blipFill>
        </p:spPr>
      </p:sp>
      <p:sp>
        <p:nvSpPr>
          <p:cNvPr name="Freeform 10" id="10"/>
          <p:cNvSpPr/>
          <p:nvPr/>
        </p:nvSpPr>
        <p:spPr>
          <a:xfrm flipH="false" flipV="false" rot="0">
            <a:off x="3139234" y="6705432"/>
            <a:ext cx="5399746" cy="2147483"/>
          </a:xfrm>
          <a:custGeom>
            <a:avLst/>
            <a:gdLst/>
            <a:ahLst/>
            <a:cxnLst/>
            <a:rect r="r" b="b" t="t" l="l"/>
            <a:pathLst>
              <a:path h="2147483" w="5399746">
                <a:moveTo>
                  <a:pt x="0" y="0"/>
                </a:moveTo>
                <a:lnTo>
                  <a:pt x="5399747" y="0"/>
                </a:lnTo>
                <a:lnTo>
                  <a:pt x="5399747" y="2147483"/>
                </a:lnTo>
                <a:lnTo>
                  <a:pt x="0" y="2147483"/>
                </a:lnTo>
                <a:lnTo>
                  <a:pt x="0" y="0"/>
                </a:lnTo>
                <a:close/>
              </a:path>
            </a:pathLst>
          </a:custGeom>
          <a:blipFill>
            <a:blip r:embed="rId4"/>
            <a:stretch>
              <a:fillRect l="-125145" t="0" r="-47927" b="-21395"/>
            </a:stretch>
          </a:blipFill>
        </p:spPr>
      </p:sp>
      <p:sp>
        <p:nvSpPr>
          <p:cNvPr name="TextBox 11" id="11"/>
          <p:cNvSpPr txBox="true"/>
          <p:nvPr/>
        </p:nvSpPr>
        <p:spPr>
          <a:xfrm rot="0">
            <a:off x="4288975" y="419059"/>
            <a:ext cx="9710049" cy="761959"/>
          </a:xfrm>
          <a:prstGeom prst="rect">
            <a:avLst/>
          </a:prstGeom>
        </p:spPr>
        <p:txBody>
          <a:bodyPr anchor="t" rtlCol="false" tIns="0" lIns="0" bIns="0" rIns="0">
            <a:spAutoFit/>
          </a:bodyPr>
          <a:lstStyle/>
          <a:p>
            <a:pPr algn="ctr">
              <a:lnSpc>
                <a:spcPts val="5399"/>
              </a:lnSpc>
            </a:pPr>
            <a:r>
              <a:rPr lang="en-US" sz="4499" b="true">
                <a:solidFill>
                  <a:srgbClr val="131A22"/>
                </a:solidFill>
                <a:latin typeface="Futura Ultra-Bold"/>
                <a:ea typeface="Futura Ultra-Bold"/>
                <a:cs typeface="Futura Ultra-Bold"/>
                <a:sym typeface="Futura Ultra-Bold"/>
              </a:rPr>
              <a:t>About Dataset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036957" y="6171994"/>
            <a:ext cx="4251044" cy="4115006"/>
            <a:chOff x="0" y="0"/>
            <a:chExt cx="5668058" cy="5486674"/>
          </a:xfrm>
        </p:grpSpPr>
        <p:sp>
          <p:nvSpPr>
            <p:cNvPr name="Freeform 3" id="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grpSp>
        <p:nvGrpSpPr>
          <p:cNvPr name="Group 4" id="4"/>
          <p:cNvGrpSpPr/>
          <p:nvPr/>
        </p:nvGrpSpPr>
        <p:grpSpPr>
          <a:xfrm rot="0">
            <a:off x="2067356" y="1348740"/>
            <a:ext cx="14494063" cy="7248533"/>
            <a:chOff x="0" y="0"/>
            <a:chExt cx="8898316" cy="4450080"/>
          </a:xfrm>
        </p:grpSpPr>
        <p:sp>
          <p:nvSpPr>
            <p:cNvPr name="Freeform 5" id="5"/>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6" id="6"/>
          <p:cNvGrpSpPr/>
          <p:nvPr/>
        </p:nvGrpSpPr>
        <p:grpSpPr>
          <a:xfrm rot="0">
            <a:off x="2501194" y="0"/>
            <a:ext cx="1181815" cy="1235601"/>
            <a:chOff x="0" y="0"/>
            <a:chExt cx="3151506" cy="3294936"/>
          </a:xfrm>
        </p:grpSpPr>
        <p:sp>
          <p:nvSpPr>
            <p:cNvPr name="Freeform 7" id="7"/>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Freeform 8" id="8"/>
          <p:cNvSpPr/>
          <p:nvPr/>
        </p:nvSpPr>
        <p:spPr>
          <a:xfrm flipH="false" flipV="false" rot="0">
            <a:off x="3663758" y="1671908"/>
            <a:ext cx="11301259" cy="2443897"/>
          </a:xfrm>
          <a:custGeom>
            <a:avLst/>
            <a:gdLst/>
            <a:ahLst/>
            <a:cxnLst/>
            <a:rect r="r" b="b" t="t" l="l"/>
            <a:pathLst>
              <a:path h="2443897" w="11301259">
                <a:moveTo>
                  <a:pt x="0" y="0"/>
                </a:moveTo>
                <a:lnTo>
                  <a:pt x="11301259" y="0"/>
                </a:lnTo>
                <a:lnTo>
                  <a:pt x="11301259" y="2443897"/>
                </a:lnTo>
                <a:lnTo>
                  <a:pt x="0" y="2443897"/>
                </a:lnTo>
                <a:lnTo>
                  <a:pt x="0" y="0"/>
                </a:lnTo>
                <a:close/>
              </a:path>
            </a:pathLst>
          </a:custGeom>
          <a:blipFill>
            <a:blip r:embed="rId2"/>
            <a:stretch>
              <a:fillRect l="0" t="0" r="0" b="0"/>
            </a:stretch>
          </a:blipFill>
        </p:spPr>
      </p:sp>
      <p:sp>
        <p:nvSpPr>
          <p:cNvPr name="Freeform 9" id="9"/>
          <p:cNvSpPr/>
          <p:nvPr/>
        </p:nvSpPr>
        <p:spPr>
          <a:xfrm flipH="false" flipV="false" rot="0">
            <a:off x="9693153" y="4344866"/>
            <a:ext cx="6428281" cy="4023347"/>
          </a:xfrm>
          <a:custGeom>
            <a:avLst/>
            <a:gdLst/>
            <a:ahLst/>
            <a:cxnLst/>
            <a:rect r="r" b="b" t="t" l="l"/>
            <a:pathLst>
              <a:path h="4023347" w="6428281">
                <a:moveTo>
                  <a:pt x="0" y="0"/>
                </a:moveTo>
                <a:lnTo>
                  <a:pt x="6428280" y="0"/>
                </a:lnTo>
                <a:lnTo>
                  <a:pt x="6428280" y="4023347"/>
                </a:lnTo>
                <a:lnTo>
                  <a:pt x="0" y="4023347"/>
                </a:lnTo>
                <a:lnTo>
                  <a:pt x="0" y="0"/>
                </a:lnTo>
                <a:close/>
              </a:path>
            </a:pathLst>
          </a:custGeom>
          <a:blipFill>
            <a:blip r:embed="rId3"/>
            <a:stretch>
              <a:fillRect l="0" t="0" r="0" b="0"/>
            </a:stretch>
          </a:blipFill>
        </p:spPr>
      </p:sp>
      <p:sp>
        <p:nvSpPr>
          <p:cNvPr name="TextBox 10" id="10"/>
          <p:cNvSpPr txBox="true"/>
          <p:nvPr/>
        </p:nvSpPr>
        <p:spPr>
          <a:xfrm rot="0">
            <a:off x="3869724" y="243637"/>
            <a:ext cx="10548553" cy="5238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List all p</a:t>
            </a:r>
            <a:r>
              <a:rPr lang="en-US" sz="3000" b="true">
                <a:solidFill>
                  <a:srgbClr val="131A22"/>
                </a:solidFill>
                <a:latin typeface="Futura Ultra-Bold"/>
                <a:ea typeface="Futura Ultra-Bold"/>
                <a:cs typeface="Futura Ultra-Bold"/>
                <a:sym typeface="Futura Ultra-Bold"/>
              </a:rPr>
              <a:t>roducts with a discounted price below ₹500.</a:t>
            </a:r>
          </a:p>
        </p:txBody>
      </p:sp>
      <p:sp>
        <p:nvSpPr>
          <p:cNvPr name="TextBox 11" id="11"/>
          <p:cNvSpPr txBox="true"/>
          <p:nvPr/>
        </p:nvSpPr>
        <p:spPr>
          <a:xfrm rot="0">
            <a:off x="2842655" y="179476"/>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1</a:t>
            </a:r>
          </a:p>
        </p:txBody>
      </p:sp>
      <p:sp>
        <p:nvSpPr>
          <p:cNvPr name="TextBox 12" id="12"/>
          <p:cNvSpPr txBox="true"/>
          <p:nvPr/>
        </p:nvSpPr>
        <p:spPr>
          <a:xfrm rot="0">
            <a:off x="4257825" y="5937439"/>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sp>
        <p:nvSpPr>
          <p:cNvPr name="AutoShape 13" id="13"/>
          <p:cNvSpPr/>
          <p:nvPr/>
        </p:nvSpPr>
        <p:spPr>
          <a:xfrm flipV="true">
            <a:off x="6500220" y="6356539"/>
            <a:ext cx="2413104" cy="594791"/>
          </a:xfrm>
          <a:prstGeom prst="line">
            <a:avLst/>
          </a:prstGeom>
          <a:ln cap="flat" w="76200">
            <a:solidFill>
              <a:srgbClr val="E72929"/>
            </a:solidFill>
            <a:prstDash val="solid"/>
            <a:headEnd type="none" len="sm" w="sm"/>
            <a:tailEnd type="triangle" len="med" w="lg"/>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036957" y="6171994"/>
            <a:ext cx="4251044" cy="4115006"/>
            <a:chOff x="0" y="0"/>
            <a:chExt cx="5668058" cy="5486674"/>
          </a:xfrm>
        </p:grpSpPr>
        <p:sp>
          <p:nvSpPr>
            <p:cNvPr name="Freeform 3" id="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grpSp>
        <p:nvGrpSpPr>
          <p:cNvPr name="Group 4" id="4"/>
          <p:cNvGrpSpPr/>
          <p:nvPr/>
        </p:nvGrpSpPr>
        <p:grpSpPr>
          <a:xfrm rot="0">
            <a:off x="2067356" y="1348740"/>
            <a:ext cx="14494063" cy="7248533"/>
            <a:chOff x="0" y="0"/>
            <a:chExt cx="8898316" cy="4450080"/>
          </a:xfrm>
        </p:grpSpPr>
        <p:sp>
          <p:nvSpPr>
            <p:cNvPr name="Freeform 5" id="5"/>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6" id="6"/>
          <p:cNvGrpSpPr/>
          <p:nvPr/>
        </p:nvGrpSpPr>
        <p:grpSpPr>
          <a:xfrm rot="0">
            <a:off x="2501194" y="0"/>
            <a:ext cx="1181815" cy="1235601"/>
            <a:chOff x="0" y="0"/>
            <a:chExt cx="3151506" cy="3294936"/>
          </a:xfrm>
        </p:grpSpPr>
        <p:sp>
          <p:nvSpPr>
            <p:cNvPr name="Freeform 7" id="7"/>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8" id="8"/>
          <p:cNvSpPr/>
          <p:nvPr/>
        </p:nvSpPr>
        <p:spPr>
          <a:xfrm flipV="true">
            <a:off x="6500220" y="6356539"/>
            <a:ext cx="2413104" cy="594791"/>
          </a:xfrm>
          <a:prstGeom prst="line">
            <a:avLst/>
          </a:prstGeom>
          <a:ln cap="flat" w="76200">
            <a:solidFill>
              <a:srgbClr val="E72929"/>
            </a:solidFill>
            <a:prstDash val="solid"/>
            <a:headEnd type="none" len="sm" w="sm"/>
            <a:tailEnd type="triangle" len="med" w="lg"/>
          </a:ln>
        </p:spPr>
      </p:sp>
      <p:sp>
        <p:nvSpPr>
          <p:cNvPr name="Freeform 9" id="9"/>
          <p:cNvSpPr/>
          <p:nvPr/>
        </p:nvSpPr>
        <p:spPr>
          <a:xfrm flipH="false" flipV="false" rot="0">
            <a:off x="3493371" y="2100969"/>
            <a:ext cx="11301259" cy="2076606"/>
          </a:xfrm>
          <a:custGeom>
            <a:avLst/>
            <a:gdLst/>
            <a:ahLst/>
            <a:cxnLst/>
            <a:rect r="r" b="b" t="t" l="l"/>
            <a:pathLst>
              <a:path h="2076606" w="11301259">
                <a:moveTo>
                  <a:pt x="0" y="0"/>
                </a:moveTo>
                <a:lnTo>
                  <a:pt x="11301258" y="0"/>
                </a:lnTo>
                <a:lnTo>
                  <a:pt x="11301258" y="2076607"/>
                </a:lnTo>
                <a:lnTo>
                  <a:pt x="0" y="2076607"/>
                </a:lnTo>
                <a:lnTo>
                  <a:pt x="0" y="0"/>
                </a:lnTo>
                <a:close/>
              </a:path>
            </a:pathLst>
          </a:custGeom>
          <a:blipFill>
            <a:blip r:embed="rId2"/>
            <a:stretch>
              <a:fillRect l="0" t="0" r="0" b="0"/>
            </a:stretch>
          </a:blipFill>
        </p:spPr>
      </p:sp>
      <p:sp>
        <p:nvSpPr>
          <p:cNvPr name="Freeform 10" id="10"/>
          <p:cNvSpPr/>
          <p:nvPr/>
        </p:nvSpPr>
        <p:spPr>
          <a:xfrm flipH="false" flipV="false" rot="0">
            <a:off x="9314387" y="4245416"/>
            <a:ext cx="6951456" cy="4222247"/>
          </a:xfrm>
          <a:custGeom>
            <a:avLst/>
            <a:gdLst/>
            <a:ahLst/>
            <a:cxnLst/>
            <a:rect r="r" b="b" t="t" l="l"/>
            <a:pathLst>
              <a:path h="4222247" w="6951456">
                <a:moveTo>
                  <a:pt x="0" y="0"/>
                </a:moveTo>
                <a:lnTo>
                  <a:pt x="6951456" y="0"/>
                </a:lnTo>
                <a:lnTo>
                  <a:pt x="6951456" y="4222247"/>
                </a:lnTo>
                <a:lnTo>
                  <a:pt x="0" y="4222247"/>
                </a:lnTo>
                <a:lnTo>
                  <a:pt x="0" y="0"/>
                </a:lnTo>
                <a:close/>
              </a:path>
            </a:pathLst>
          </a:custGeom>
          <a:blipFill>
            <a:blip r:embed="rId3"/>
            <a:stretch>
              <a:fillRect l="0" t="0" r="0" b="0"/>
            </a:stretch>
          </a:blipFill>
        </p:spPr>
      </p:sp>
      <p:sp>
        <p:nvSpPr>
          <p:cNvPr name="TextBox 11" id="11"/>
          <p:cNvSpPr txBox="true"/>
          <p:nvPr/>
        </p:nvSpPr>
        <p:spPr>
          <a:xfrm rot="0">
            <a:off x="3869724" y="243637"/>
            <a:ext cx="11714277" cy="5238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Find p</a:t>
            </a:r>
            <a:r>
              <a:rPr lang="en-US" sz="3000" b="true">
                <a:solidFill>
                  <a:srgbClr val="131A22"/>
                </a:solidFill>
                <a:latin typeface="Futura Ultra-Bold"/>
                <a:ea typeface="Futura Ultra-Bold"/>
                <a:cs typeface="Futura Ultra-Bold"/>
                <a:sym typeface="Futura Ultra-Bold"/>
              </a:rPr>
              <a:t>roducts with a discount percentage of 50% or more.</a:t>
            </a:r>
          </a:p>
        </p:txBody>
      </p:sp>
      <p:sp>
        <p:nvSpPr>
          <p:cNvPr name="TextBox 12" id="12"/>
          <p:cNvSpPr txBox="true"/>
          <p:nvPr/>
        </p:nvSpPr>
        <p:spPr>
          <a:xfrm rot="0">
            <a:off x="2842655" y="179476"/>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2</a:t>
            </a:r>
          </a:p>
        </p:txBody>
      </p:sp>
      <p:sp>
        <p:nvSpPr>
          <p:cNvPr name="TextBox 13" id="13"/>
          <p:cNvSpPr txBox="true"/>
          <p:nvPr/>
        </p:nvSpPr>
        <p:spPr>
          <a:xfrm rot="0">
            <a:off x="4257825" y="5937439"/>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4036957" y="6171994"/>
            <a:ext cx="4251044" cy="4115006"/>
            <a:chOff x="0" y="0"/>
            <a:chExt cx="5668058" cy="5486674"/>
          </a:xfrm>
        </p:grpSpPr>
        <p:sp>
          <p:nvSpPr>
            <p:cNvPr name="Freeform 3" id="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grpSp>
        <p:nvGrpSpPr>
          <p:cNvPr name="Group 4" id="4"/>
          <p:cNvGrpSpPr/>
          <p:nvPr/>
        </p:nvGrpSpPr>
        <p:grpSpPr>
          <a:xfrm rot="0">
            <a:off x="2067356" y="1348740"/>
            <a:ext cx="14494063" cy="7248533"/>
            <a:chOff x="0" y="0"/>
            <a:chExt cx="8898316" cy="4450080"/>
          </a:xfrm>
        </p:grpSpPr>
        <p:sp>
          <p:nvSpPr>
            <p:cNvPr name="Freeform 5" id="5"/>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6" id="6"/>
          <p:cNvGrpSpPr/>
          <p:nvPr/>
        </p:nvGrpSpPr>
        <p:grpSpPr>
          <a:xfrm rot="0">
            <a:off x="2026569" y="46464"/>
            <a:ext cx="1181815" cy="1235601"/>
            <a:chOff x="0" y="0"/>
            <a:chExt cx="3151506" cy="3294936"/>
          </a:xfrm>
        </p:grpSpPr>
        <p:sp>
          <p:nvSpPr>
            <p:cNvPr name="Freeform 7" id="7"/>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8" id="8"/>
          <p:cNvSpPr/>
          <p:nvPr/>
        </p:nvSpPr>
        <p:spPr>
          <a:xfrm flipV="true">
            <a:off x="5771517" y="6393532"/>
            <a:ext cx="2413104" cy="594791"/>
          </a:xfrm>
          <a:prstGeom prst="line">
            <a:avLst/>
          </a:prstGeom>
          <a:ln cap="flat" w="76200">
            <a:solidFill>
              <a:srgbClr val="E72929"/>
            </a:solidFill>
            <a:prstDash val="solid"/>
            <a:headEnd type="none" len="sm" w="sm"/>
            <a:tailEnd type="triangle" len="med" w="lg"/>
          </a:ln>
        </p:spPr>
      </p:sp>
      <p:sp>
        <p:nvSpPr>
          <p:cNvPr name="Freeform 9" id="9"/>
          <p:cNvSpPr/>
          <p:nvPr/>
        </p:nvSpPr>
        <p:spPr>
          <a:xfrm flipH="false" flipV="false" rot="0">
            <a:off x="3493371" y="1759622"/>
            <a:ext cx="11301259" cy="2104859"/>
          </a:xfrm>
          <a:custGeom>
            <a:avLst/>
            <a:gdLst/>
            <a:ahLst/>
            <a:cxnLst/>
            <a:rect r="r" b="b" t="t" l="l"/>
            <a:pathLst>
              <a:path h="2104859" w="11301259">
                <a:moveTo>
                  <a:pt x="0" y="0"/>
                </a:moveTo>
                <a:lnTo>
                  <a:pt x="11301258" y="0"/>
                </a:lnTo>
                <a:lnTo>
                  <a:pt x="11301258" y="2104859"/>
                </a:lnTo>
                <a:lnTo>
                  <a:pt x="0" y="2104859"/>
                </a:lnTo>
                <a:lnTo>
                  <a:pt x="0" y="0"/>
                </a:lnTo>
                <a:close/>
              </a:path>
            </a:pathLst>
          </a:custGeom>
          <a:blipFill>
            <a:blip r:embed="rId2"/>
            <a:stretch>
              <a:fillRect l="0" t="0" r="0" b="0"/>
            </a:stretch>
          </a:blipFill>
        </p:spPr>
      </p:sp>
      <p:sp>
        <p:nvSpPr>
          <p:cNvPr name="Freeform 10" id="10"/>
          <p:cNvSpPr/>
          <p:nvPr/>
        </p:nvSpPr>
        <p:spPr>
          <a:xfrm flipH="false" flipV="false" rot="0">
            <a:off x="8466223" y="4541026"/>
            <a:ext cx="7761117" cy="3202403"/>
          </a:xfrm>
          <a:custGeom>
            <a:avLst/>
            <a:gdLst/>
            <a:ahLst/>
            <a:cxnLst/>
            <a:rect r="r" b="b" t="t" l="l"/>
            <a:pathLst>
              <a:path h="3202403" w="7761117">
                <a:moveTo>
                  <a:pt x="0" y="0"/>
                </a:moveTo>
                <a:lnTo>
                  <a:pt x="7761118" y="0"/>
                </a:lnTo>
                <a:lnTo>
                  <a:pt x="7761118" y="3202402"/>
                </a:lnTo>
                <a:lnTo>
                  <a:pt x="0" y="3202402"/>
                </a:lnTo>
                <a:lnTo>
                  <a:pt x="0" y="0"/>
                </a:lnTo>
                <a:close/>
              </a:path>
            </a:pathLst>
          </a:custGeom>
          <a:blipFill>
            <a:blip r:embed="rId3"/>
            <a:stretch>
              <a:fillRect l="0" t="0" r="0" b="0"/>
            </a:stretch>
          </a:blipFill>
        </p:spPr>
      </p:sp>
      <p:sp>
        <p:nvSpPr>
          <p:cNvPr name="TextBox 11" id="11"/>
          <p:cNvSpPr txBox="true"/>
          <p:nvPr/>
        </p:nvSpPr>
        <p:spPr>
          <a:xfrm rot="0">
            <a:off x="3395099" y="290101"/>
            <a:ext cx="13166319" cy="5238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Retrieve all p</a:t>
            </a:r>
            <a:r>
              <a:rPr lang="en-US" sz="3000" b="true">
                <a:solidFill>
                  <a:srgbClr val="131A22"/>
                </a:solidFill>
                <a:latin typeface="Futura Ultra-Bold"/>
                <a:ea typeface="Futura Ultra-Bold"/>
                <a:cs typeface="Futura Ultra-Bold"/>
                <a:sym typeface="Futura Ultra-Bold"/>
              </a:rPr>
              <a:t>roducts where the name contains the word "Cable."</a:t>
            </a:r>
          </a:p>
        </p:txBody>
      </p:sp>
      <p:sp>
        <p:nvSpPr>
          <p:cNvPr name="TextBox 12" id="12"/>
          <p:cNvSpPr txBox="true"/>
          <p:nvPr/>
        </p:nvSpPr>
        <p:spPr>
          <a:xfrm rot="0">
            <a:off x="2368031" y="225940"/>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3</a:t>
            </a:r>
          </a:p>
        </p:txBody>
      </p:sp>
      <p:sp>
        <p:nvSpPr>
          <p:cNvPr name="TextBox 13" id="13"/>
          <p:cNvSpPr txBox="true"/>
          <p:nvPr/>
        </p:nvSpPr>
        <p:spPr>
          <a:xfrm rot="0">
            <a:off x="4266943" y="5723127"/>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356" y="1348740"/>
            <a:ext cx="14494063" cy="7248533"/>
            <a:chOff x="0" y="0"/>
            <a:chExt cx="8898316" cy="4450080"/>
          </a:xfrm>
        </p:grpSpPr>
        <p:sp>
          <p:nvSpPr>
            <p:cNvPr name="Freeform 3" id="3"/>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4" id="4"/>
          <p:cNvGrpSpPr/>
          <p:nvPr/>
        </p:nvGrpSpPr>
        <p:grpSpPr>
          <a:xfrm rot="0">
            <a:off x="2026569" y="46464"/>
            <a:ext cx="1181815" cy="1235601"/>
            <a:chOff x="0" y="0"/>
            <a:chExt cx="3151506" cy="3294936"/>
          </a:xfrm>
        </p:grpSpPr>
        <p:sp>
          <p:nvSpPr>
            <p:cNvPr name="Freeform 5" id="5"/>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6" id="6"/>
          <p:cNvSpPr/>
          <p:nvPr/>
        </p:nvSpPr>
        <p:spPr>
          <a:xfrm flipV="true">
            <a:off x="5771517" y="6393532"/>
            <a:ext cx="2413104" cy="594791"/>
          </a:xfrm>
          <a:prstGeom prst="line">
            <a:avLst/>
          </a:prstGeom>
          <a:ln cap="flat" w="76200">
            <a:solidFill>
              <a:srgbClr val="E72929"/>
            </a:solidFill>
            <a:prstDash val="solid"/>
            <a:headEnd type="none" len="sm" w="sm"/>
            <a:tailEnd type="triangle" len="med" w="lg"/>
          </a:ln>
        </p:spPr>
      </p:sp>
      <p:sp>
        <p:nvSpPr>
          <p:cNvPr name="Freeform 7" id="7"/>
          <p:cNvSpPr/>
          <p:nvPr/>
        </p:nvSpPr>
        <p:spPr>
          <a:xfrm flipH="false" flipV="false" rot="0">
            <a:off x="4415080" y="1533048"/>
            <a:ext cx="7831605" cy="2762774"/>
          </a:xfrm>
          <a:custGeom>
            <a:avLst/>
            <a:gdLst/>
            <a:ahLst/>
            <a:cxnLst/>
            <a:rect r="r" b="b" t="t" l="l"/>
            <a:pathLst>
              <a:path h="2762774" w="7831605">
                <a:moveTo>
                  <a:pt x="0" y="0"/>
                </a:moveTo>
                <a:lnTo>
                  <a:pt x="7831605" y="0"/>
                </a:lnTo>
                <a:lnTo>
                  <a:pt x="7831605" y="2762774"/>
                </a:lnTo>
                <a:lnTo>
                  <a:pt x="0" y="2762774"/>
                </a:lnTo>
                <a:lnTo>
                  <a:pt x="0" y="0"/>
                </a:lnTo>
                <a:close/>
              </a:path>
            </a:pathLst>
          </a:custGeom>
          <a:blipFill>
            <a:blip r:embed="rId2"/>
            <a:stretch>
              <a:fillRect l="0" t="0" r="0" b="0"/>
            </a:stretch>
          </a:blipFill>
        </p:spPr>
      </p:sp>
      <p:sp>
        <p:nvSpPr>
          <p:cNvPr name="Freeform 8" id="8"/>
          <p:cNvSpPr/>
          <p:nvPr/>
        </p:nvSpPr>
        <p:spPr>
          <a:xfrm flipH="false" flipV="false" rot="0">
            <a:off x="8668951" y="4360099"/>
            <a:ext cx="7669645" cy="4066866"/>
          </a:xfrm>
          <a:custGeom>
            <a:avLst/>
            <a:gdLst/>
            <a:ahLst/>
            <a:cxnLst/>
            <a:rect r="r" b="b" t="t" l="l"/>
            <a:pathLst>
              <a:path h="4066866" w="7669645">
                <a:moveTo>
                  <a:pt x="0" y="0"/>
                </a:moveTo>
                <a:lnTo>
                  <a:pt x="7669645" y="0"/>
                </a:lnTo>
                <a:lnTo>
                  <a:pt x="7669645" y="4066866"/>
                </a:lnTo>
                <a:lnTo>
                  <a:pt x="0" y="4066866"/>
                </a:lnTo>
                <a:lnTo>
                  <a:pt x="0" y="0"/>
                </a:lnTo>
                <a:close/>
              </a:path>
            </a:pathLst>
          </a:custGeom>
          <a:blipFill>
            <a:blip r:embed="rId3"/>
            <a:stretch>
              <a:fillRect l="0" t="0" r="0" b="0"/>
            </a:stretch>
          </a:blipFill>
        </p:spPr>
      </p:sp>
      <p:sp>
        <p:nvSpPr>
          <p:cNvPr name="TextBox 9" id="9"/>
          <p:cNvSpPr txBox="true"/>
          <p:nvPr/>
        </p:nvSpPr>
        <p:spPr>
          <a:xfrm rot="0">
            <a:off x="3395099" y="290101"/>
            <a:ext cx="13166319" cy="9810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Display the difference between the average </a:t>
            </a:r>
            <a:r>
              <a:rPr lang="en-US" sz="3000" b="true">
                <a:solidFill>
                  <a:srgbClr val="131A22"/>
                </a:solidFill>
                <a:latin typeface="Futura Ultra-Bold"/>
                <a:ea typeface="Futura Ultra-Bold"/>
                <a:cs typeface="Futura Ultra-Bold"/>
                <a:sym typeface="Futura Ultra-Bold"/>
              </a:rPr>
              <a:t>of the actual price and the average of discounted price for each product.</a:t>
            </a:r>
          </a:p>
        </p:txBody>
      </p:sp>
      <p:sp>
        <p:nvSpPr>
          <p:cNvPr name="TextBox 10" id="10"/>
          <p:cNvSpPr txBox="true"/>
          <p:nvPr/>
        </p:nvSpPr>
        <p:spPr>
          <a:xfrm rot="0">
            <a:off x="2368031" y="225940"/>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4</a:t>
            </a:r>
          </a:p>
        </p:txBody>
      </p:sp>
      <p:sp>
        <p:nvSpPr>
          <p:cNvPr name="TextBox 11" id="11"/>
          <p:cNvSpPr txBox="true"/>
          <p:nvPr/>
        </p:nvSpPr>
        <p:spPr>
          <a:xfrm rot="0">
            <a:off x="4266943" y="5723127"/>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grpSp>
        <p:nvGrpSpPr>
          <p:cNvPr name="Group 12" id="12"/>
          <p:cNvGrpSpPr/>
          <p:nvPr/>
        </p:nvGrpSpPr>
        <p:grpSpPr>
          <a:xfrm rot="-10800000">
            <a:off x="14036957" y="6171994"/>
            <a:ext cx="4251044" cy="4115006"/>
            <a:chOff x="0" y="0"/>
            <a:chExt cx="5668058" cy="5486674"/>
          </a:xfrm>
        </p:grpSpPr>
        <p:sp>
          <p:nvSpPr>
            <p:cNvPr name="Freeform 13" id="1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067356" y="1348740"/>
            <a:ext cx="14494063" cy="7248533"/>
            <a:chOff x="0" y="0"/>
            <a:chExt cx="8898316" cy="4450080"/>
          </a:xfrm>
        </p:grpSpPr>
        <p:sp>
          <p:nvSpPr>
            <p:cNvPr name="Freeform 3" id="3"/>
            <p:cNvSpPr/>
            <p:nvPr/>
          </p:nvSpPr>
          <p:spPr>
            <a:xfrm flipH="false" flipV="false" rot="0">
              <a:off x="0" y="0"/>
              <a:ext cx="8898255" cy="4450080"/>
            </a:xfrm>
            <a:custGeom>
              <a:avLst/>
              <a:gdLst/>
              <a:ahLst/>
              <a:cxnLst/>
              <a:rect r="r" b="b" t="t" l="l"/>
              <a:pathLst>
                <a:path h="4450080" w="8898255">
                  <a:moveTo>
                    <a:pt x="0" y="0"/>
                  </a:moveTo>
                  <a:lnTo>
                    <a:pt x="8898255" y="0"/>
                  </a:lnTo>
                  <a:lnTo>
                    <a:pt x="8898255" y="4450080"/>
                  </a:lnTo>
                  <a:lnTo>
                    <a:pt x="0" y="4450080"/>
                  </a:lnTo>
                  <a:close/>
                </a:path>
              </a:pathLst>
            </a:custGeom>
            <a:solidFill>
              <a:srgbClr val="F2F2F2"/>
            </a:solidFill>
          </p:spPr>
        </p:sp>
      </p:grpSp>
      <p:grpSp>
        <p:nvGrpSpPr>
          <p:cNvPr name="Group 4" id="4"/>
          <p:cNvGrpSpPr/>
          <p:nvPr/>
        </p:nvGrpSpPr>
        <p:grpSpPr>
          <a:xfrm rot="0">
            <a:off x="2026569" y="46464"/>
            <a:ext cx="1181815" cy="1235601"/>
            <a:chOff x="0" y="0"/>
            <a:chExt cx="3151506" cy="3294936"/>
          </a:xfrm>
        </p:grpSpPr>
        <p:sp>
          <p:nvSpPr>
            <p:cNvPr name="Freeform 5" id="5"/>
            <p:cNvSpPr/>
            <p:nvPr/>
          </p:nvSpPr>
          <p:spPr>
            <a:xfrm flipH="false" flipV="false" rot="0">
              <a:off x="-145669" y="-11430"/>
              <a:ext cx="3442966" cy="3452114"/>
            </a:xfrm>
            <a:custGeom>
              <a:avLst/>
              <a:gdLst/>
              <a:ahLst/>
              <a:cxnLst/>
              <a:rect r="r" b="b" t="t" l="l"/>
              <a:pathLst>
                <a:path h="3452114" w="3442966">
                  <a:moveTo>
                    <a:pt x="2048361" y="13970"/>
                  </a:moveTo>
                  <a:cubicBezTo>
                    <a:pt x="2272632" y="0"/>
                    <a:pt x="2503983" y="42799"/>
                    <a:pt x="2713371" y="149098"/>
                  </a:cubicBezTo>
                  <a:cubicBezTo>
                    <a:pt x="3271736" y="432435"/>
                    <a:pt x="3442966" y="1059942"/>
                    <a:pt x="3140670" y="1550670"/>
                  </a:cubicBezTo>
                  <a:lnTo>
                    <a:pt x="2324364" y="2793238"/>
                  </a:lnTo>
                  <a:cubicBezTo>
                    <a:pt x="2001974" y="3283966"/>
                    <a:pt x="1287977" y="3452114"/>
                    <a:pt x="729612" y="3168777"/>
                  </a:cubicBezTo>
                  <a:cubicBezTo>
                    <a:pt x="171246" y="2885440"/>
                    <a:pt x="0" y="2257933"/>
                    <a:pt x="302312" y="1767205"/>
                  </a:cubicBezTo>
                  <a:lnTo>
                    <a:pt x="1118618" y="524637"/>
                  </a:lnTo>
                  <a:cubicBezTo>
                    <a:pt x="1320057" y="217932"/>
                    <a:pt x="1674527" y="37211"/>
                    <a:pt x="2048361" y="13970"/>
                  </a:cubicBezTo>
                  <a:close/>
                </a:path>
              </a:pathLst>
            </a:custGeom>
            <a:solidFill>
              <a:srgbClr val="FF9900"/>
            </a:solidFill>
          </p:spPr>
        </p:sp>
      </p:grpSp>
      <p:sp>
        <p:nvSpPr>
          <p:cNvPr name="AutoShape 6" id="6"/>
          <p:cNvSpPr/>
          <p:nvPr/>
        </p:nvSpPr>
        <p:spPr>
          <a:xfrm flipV="true">
            <a:off x="3208384" y="6697610"/>
            <a:ext cx="1276950" cy="267570"/>
          </a:xfrm>
          <a:prstGeom prst="line">
            <a:avLst/>
          </a:prstGeom>
          <a:ln cap="flat" w="76200">
            <a:solidFill>
              <a:srgbClr val="E72929"/>
            </a:solidFill>
            <a:prstDash val="solid"/>
            <a:headEnd type="none" len="sm" w="sm"/>
            <a:tailEnd type="triangle" len="med" w="lg"/>
          </a:ln>
        </p:spPr>
      </p:sp>
      <p:sp>
        <p:nvSpPr>
          <p:cNvPr name="Freeform 7" id="7"/>
          <p:cNvSpPr/>
          <p:nvPr/>
        </p:nvSpPr>
        <p:spPr>
          <a:xfrm flipH="false" flipV="false" rot="0">
            <a:off x="3395099" y="1745495"/>
            <a:ext cx="11301259" cy="2133113"/>
          </a:xfrm>
          <a:custGeom>
            <a:avLst/>
            <a:gdLst/>
            <a:ahLst/>
            <a:cxnLst/>
            <a:rect r="r" b="b" t="t" l="l"/>
            <a:pathLst>
              <a:path h="2133113" w="11301259">
                <a:moveTo>
                  <a:pt x="0" y="0"/>
                </a:moveTo>
                <a:lnTo>
                  <a:pt x="11301259" y="0"/>
                </a:lnTo>
                <a:lnTo>
                  <a:pt x="11301259" y="2133113"/>
                </a:lnTo>
                <a:lnTo>
                  <a:pt x="0" y="2133113"/>
                </a:lnTo>
                <a:lnTo>
                  <a:pt x="0" y="0"/>
                </a:lnTo>
                <a:close/>
              </a:path>
            </a:pathLst>
          </a:custGeom>
          <a:blipFill>
            <a:blip r:embed="rId2"/>
            <a:stretch>
              <a:fillRect l="0" t="0" r="0" b="0"/>
            </a:stretch>
          </a:blipFill>
        </p:spPr>
      </p:sp>
      <p:sp>
        <p:nvSpPr>
          <p:cNvPr name="Freeform 8" id="8"/>
          <p:cNvSpPr/>
          <p:nvPr/>
        </p:nvSpPr>
        <p:spPr>
          <a:xfrm flipH="false" flipV="false" rot="0">
            <a:off x="5117001" y="4413398"/>
            <a:ext cx="11301259" cy="3531643"/>
          </a:xfrm>
          <a:custGeom>
            <a:avLst/>
            <a:gdLst/>
            <a:ahLst/>
            <a:cxnLst/>
            <a:rect r="r" b="b" t="t" l="l"/>
            <a:pathLst>
              <a:path h="3531643" w="11301259">
                <a:moveTo>
                  <a:pt x="0" y="0"/>
                </a:moveTo>
                <a:lnTo>
                  <a:pt x="11301259" y="0"/>
                </a:lnTo>
                <a:lnTo>
                  <a:pt x="11301259" y="3531643"/>
                </a:lnTo>
                <a:lnTo>
                  <a:pt x="0" y="3531643"/>
                </a:lnTo>
                <a:lnTo>
                  <a:pt x="0" y="0"/>
                </a:lnTo>
                <a:close/>
              </a:path>
            </a:pathLst>
          </a:custGeom>
          <a:blipFill>
            <a:blip r:embed="rId3"/>
            <a:stretch>
              <a:fillRect l="0" t="0" r="0" b="0"/>
            </a:stretch>
          </a:blipFill>
        </p:spPr>
      </p:sp>
      <p:sp>
        <p:nvSpPr>
          <p:cNvPr name="TextBox 9" id="9"/>
          <p:cNvSpPr txBox="true"/>
          <p:nvPr/>
        </p:nvSpPr>
        <p:spPr>
          <a:xfrm rot="0">
            <a:off x="3395099" y="290101"/>
            <a:ext cx="13166319" cy="523875"/>
          </a:xfrm>
          <a:prstGeom prst="rect">
            <a:avLst/>
          </a:prstGeom>
        </p:spPr>
        <p:txBody>
          <a:bodyPr anchor="t" rtlCol="false" tIns="0" lIns="0" bIns="0" rIns="0">
            <a:spAutoFit/>
          </a:bodyPr>
          <a:lstStyle/>
          <a:p>
            <a:pPr algn="l">
              <a:lnSpc>
                <a:spcPts val="3600"/>
              </a:lnSpc>
            </a:pPr>
            <a:r>
              <a:rPr lang="en-US" sz="3000" b="true">
                <a:solidFill>
                  <a:srgbClr val="131A22"/>
                </a:solidFill>
                <a:latin typeface="Futura Ultra-Bold"/>
                <a:ea typeface="Futura Ultra-Bold"/>
                <a:cs typeface="Futura Ultra-Bold"/>
                <a:sym typeface="Futura Ultra-Bold"/>
              </a:rPr>
              <a:t>Query reviews that mention "</a:t>
            </a:r>
            <a:r>
              <a:rPr lang="en-US" sz="3000" b="true">
                <a:solidFill>
                  <a:srgbClr val="131A22"/>
                </a:solidFill>
                <a:latin typeface="Futura Ultra-Bold"/>
                <a:ea typeface="Futura Ultra-Bold"/>
                <a:cs typeface="Futura Ultra-Bold"/>
                <a:sym typeface="Futura Ultra-Bold"/>
              </a:rPr>
              <a:t>fast charging" in their content.</a:t>
            </a:r>
          </a:p>
        </p:txBody>
      </p:sp>
      <p:sp>
        <p:nvSpPr>
          <p:cNvPr name="TextBox 10" id="10"/>
          <p:cNvSpPr txBox="true"/>
          <p:nvPr/>
        </p:nvSpPr>
        <p:spPr>
          <a:xfrm rot="0">
            <a:off x="2368031" y="225940"/>
            <a:ext cx="729812" cy="857250"/>
          </a:xfrm>
          <a:prstGeom prst="rect">
            <a:avLst/>
          </a:prstGeom>
        </p:spPr>
        <p:txBody>
          <a:bodyPr anchor="t" rtlCol="false" tIns="0" lIns="0" bIns="0" rIns="0">
            <a:spAutoFit/>
          </a:bodyPr>
          <a:lstStyle/>
          <a:p>
            <a:pPr algn="l">
              <a:lnSpc>
                <a:spcPts val="6756"/>
              </a:lnSpc>
            </a:pPr>
            <a:r>
              <a:rPr lang="en-US" sz="5630" b="true">
                <a:solidFill>
                  <a:srgbClr val="131A22"/>
                </a:solidFill>
                <a:latin typeface="Canva Sans Bold"/>
                <a:ea typeface="Canva Sans Bold"/>
                <a:cs typeface="Canva Sans Bold"/>
                <a:sym typeface="Canva Sans Bold"/>
              </a:rPr>
              <a:t>5</a:t>
            </a:r>
          </a:p>
        </p:txBody>
      </p:sp>
      <p:sp>
        <p:nvSpPr>
          <p:cNvPr name="TextBox 11" id="11"/>
          <p:cNvSpPr txBox="true"/>
          <p:nvPr/>
        </p:nvSpPr>
        <p:spPr>
          <a:xfrm rot="0">
            <a:off x="2230561" y="5974432"/>
            <a:ext cx="3009147" cy="419100"/>
          </a:xfrm>
          <a:prstGeom prst="rect">
            <a:avLst/>
          </a:prstGeom>
        </p:spPr>
        <p:txBody>
          <a:bodyPr anchor="t" rtlCol="false" tIns="0" lIns="0" bIns="0" rIns="0">
            <a:spAutoFit/>
          </a:bodyPr>
          <a:lstStyle/>
          <a:p>
            <a:pPr algn="l">
              <a:lnSpc>
                <a:spcPts val="3396"/>
              </a:lnSpc>
            </a:pPr>
            <a:r>
              <a:rPr lang="en-US" sz="2830" b="true">
                <a:solidFill>
                  <a:srgbClr val="131A22"/>
                </a:solidFill>
                <a:latin typeface="Canva Sans Bold"/>
                <a:ea typeface="Canva Sans Bold"/>
                <a:cs typeface="Canva Sans Bold"/>
                <a:sym typeface="Canva Sans Bold"/>
              </a:rPr>
              <a:t>QUERY OUTPUT</a:t>
            </a:r>
          </a:p>
        </p:txBody>
      </p:sp>
      <p:grpSp>
        <p:nvGrpSpPr>
          <p:cNvPr name="Group 12" id="12"/>
          <p:cNvGrpSpPr/>
          <p:nvPr/>
        </p:nvGrpSpPr>
        <p:grpSpPr>
          <a:xfrm rot="-10800000">
            <a:off x="14036957" y="6171994"/>
            <a:ext cx="4251044" cy="4115006"/>
            <a:chOff x="0" y="0"/>
            <a:chExt cx="5668058" cy="5486674"/>
          </a:xfrm>
        </p:grpSpPr>
        <p:sp>
          <p:nvSpPr>
            <p:cNvPr name="Freeform 13" id="13"/>
            <p:cNvSpPr/>
            <p:nvPr/>
          </p:nvSpPr>
          <p:spPr>
            <a:xfrm flipH="false" flipV="false" rot="0">
              <a:off x="0" y="0"/>
              <a:ext cx="5724906" cy="5532120"/>
            </a:xfrm>
            <a:custGeom>
              <a:avLst/>
              <a:gdLst/>
              <a:ahLst/>
              <a:cxnLst/>
              <a:rect r="r" b="b" t="t" l="l"/>
              <a:pathLst>
                <a:path h="5532120" w="5724906">
                  <a:moveTo>
                    <a:pt x="0" y="0"/>
                  </a:moveTo>
                  <a:lnTo>
                    <a:pt x="5654929" y="0"/>
                  </a:lnTo>
                  <a:lnTo>
                    <a:pt x="5655310" y="3429"/>
                  </a:lnTo>
                  <a:cubicBezTo>
                    <a:pt x="5724906" y="988187"/>
                    <a:pt x="5511292" y="2003679"/>
                    <a:pt x="4980559" y="2923032"/>
                  </a:cubicBezTo>
                  <a:cubicBezTo>
                    <a:pt x="4007358" y="4608449"/>
                    <a:pt x="2221611" y="5532120"/>
                    <a:pt x="403860" y="5485003"/>
                  </a:cubicBezTo>
                  <a:lnTo>
                    <a:pt x="0" y="5454777"/>
                  </a:lnTo>
                  <a:close/>
                </a:path>
              </a:pathLst>
            </a:custGeom>
            <a:solidFill>
              <a:srgbClr val="FF9900"/>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DAGmR-A2bW4</dc:identifier>
  <dcterms:modified xsi:type="dcterms:W3CDTF">2011-08-01T06:04:30Z</dcterms:modified>
  <cp:revision>1</cp:revision>
  <dc:title>Amazon sales MySQL Project</dc:title>
</cp:coreProperties>
</file>