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Karnchang SemiCondensed Bold" charset="1" panose="00000000000000000000"/>
      <p:regular r:id="rId24"/>
    </p:embeddedFont>
    <p:embeddedFont>
      <p:font typeface="Quark" charset="1" panose="02000000000000000000"/>
      <p:regular r:id="rId25"/>
    </p:embeddedFont>
    <p:embeddedFont>
      <p:font typeface="Quark Bold" charset="1" panose="02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701348" y="6961668"/>
            <a:ext cx="4815191" cy="4114800"/>
          </a:xfrm>
          <a:custGeom>
            <a:avLst/>
            <a:gdLst/>
            <a:ahLst/>
            <a:cxnLst/>
            <a:rect r="r" b="b" t="t" l="l"/>
            <a:pathLst>
              <a:path h="4114800" w="4815191">
                <a:moveTo>
                  <a:pt x="0" y="0"/>
                </a:moveTo>
                <a:lnTo>
                  <a:pt x="4815192" y="0"/>
                </a:lnTo>
                <a:lnTo>
                  <a:pt x="481519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6042557" y="-380448"/>
            <a:ext cx="3086100" cy="7022063"/>
            <a:chOff x="0" y="0"/>
            <a:chExt cx="812800" cy="184943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42557" y="-3396291"/>
            <a:ext cx="3086100" cy="6792583"/>
            <a:chOff x="0" y="0"/>
            <a:chExt cx="812800" cy="178899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65436" y="666750"/>
            <a:ext cx="11549217" cy="378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2"/>
              </a:lnSpc>
            </a:pPr>
            <a:r>
              <a:rPr lang="en-US" sz="12190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Financial Data </a:t>
            </a:r>
          </a:p>
          <a:p>
            <a:pPr algn="l">
              <a:lnSpc>
                <a:spcPts val="12312"/>
              </a:lnSpc>
            </a:pPr>
            <a:r>
              <a:rPr lang="en-US" sz="12190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2025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65436" y="4383405"/>
            <a:ext cx="8653460" cy="915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17415F"/>
                </a:solidFill>
                <a:latin typeface="Quark"/>
                <a:ea typeface="Quark"/>
                <a:cs typeface="Quark"/>
                <a:sym typeface="Quark"/>
              </a:rPr>
              <a:t>BANKING INSTITUTION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259300" y="-380448"/>
            <a:ext cx="3086100" cy="7022063"/>
            <a:chOff x="0" y="0"/>
            <a:chExt cx="812800" cy="18494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7259300" y="-3396291"/>
            <a:ext cx="3086100" cy="6792583"/>
            <a:chOff x="0" y="0"/>
            <a:chExt cx="812800" cy="17889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86001" y="2395179"/>
            <a:ext cx="11115997" cy="3702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avg_uti_exceeds_80 =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IF (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AVERAGE ( 'c</a:t>
            </a: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redit_card'[Avg_U</a:t>
            </a: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tilizat</a:t>
            </a: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ion_Ratio] ) &gt; 0.8,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TRUE,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FALSE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70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8) Identify clients whose Avg_Utilization_Ratio exceeds 80%.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10761" y="1654240"/>
            <a:ext cx="10066478" cy="728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no_trans_in_last_6_months =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months_6 =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CALCULATE (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SUM ( 'c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redit_card'[Total_Trans_Am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t] ),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DATESINPERIOD (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    'calendar'[Date],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    MAX ( 'cale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ndar'[Date] ),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    -6,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    MONTH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)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)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IF ( months_6 = 0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|| ISBLANK ( months_6 ), TRUE, FALSE 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9) Customer Churn Indicator: Create a KPI that flags clients who have not made any transactions (Total_Trans_Amt = 0) in the last 6 months.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10761" y="1654240"/>
            <a:ext cx="10066478" cy="728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delinquency_rate = </a:t>
            </a:r>
          </a:p>
          <a:p>
            <a:pPr algn="just">
              <a:lnSpc>
                <a:spcPts val="4422"/>
              </a:lnSpc>
            </a:pP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delinquent_acc = 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CALCULATE(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COUNTROWS('c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),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 'credit_card'[Delinquent_Acc] &gt; 0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)</a:t>
            </a:r>
          </a:p>
          <a:p>
            <a:pPr algn="just">
              <a:lnSpc>
                <a:spcPts val="4422"/>
              </a:lnSpc>
            </a:pP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total_accounts = 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COUNTROWS('cre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dit_card')</a:t>
            </a:r>
          </a:p>
          <a:p>
            <a:pPr algn="just">
              <a:lnSpc>
                <a:spcPts val="4422"/>
              </a:lnSpc>
            </a:pP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DIV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IDE(delinquent_acc,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total_accounts, 0)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10) Delinquency Rate: Calculate the percentage of clients with Delinquent_Acc &gt; 0.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10761" y="1654240"/>
            <a:ext cx="10066478" cy="7284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normalized_revolving_balance = 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min_value = MIN('c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redit_card'[Total_Revolving_Bal]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max_value = MAX('credit_card'[Total_Revolving_Bal])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total_rev_bal = SUM('cre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dit_card'[To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tal_Revolving_Bal])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DIV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IDE(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total_rev_bal - min_value,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max_value - min_value,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0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credit_risk_score = </a:t>
            </a:r>
          </a:p>
          <a:p>
            <a:pPr algn="just">
              <a:lnSpc>
                <a:spcPts val="4422"/>
              </a:lnSpc>
            </a:pPr>
          </a:p>
          <a:p>
            <a:pPr algn="just">
              <a:lnSpc>
                <a:spcPts val="4422"/>
              </a:lnSpc>
            </a:pP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0.5 * [avg_uti_exceeds_80]+0.3*[delinquency_ra</a:t>
            </a:r>
            <a:r>
              <a:rPr lang="en-US" sz="31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te]+0.2*[normalized_revolving_balance]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11) Credit Risk Score: Create a score for each client based on their Avg_Utilization_Ratio, Delinquent_Acc, and Total_Revolving_Bal.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10761" y="1663765"/>
            <a:ext cx="10066478" cy="7061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Income_Credit_Correlation =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AvgX = AVERAGE(Customers[Income])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AvgY = AVERAGE(C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redit_Card[Credit_Limit]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Co_variance =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AVERAGEX(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Customers,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(Customers[Income] - AvgX) *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(RELATED(Credit_Card[Credit_Limit]) - AvgY)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StdDevX = STDEVX.P(Customers, Customers[Income])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StdDevY = STDEVX.P(Customers, RELATED(Cre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dit_Card[Credi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t_Limit]))</a:t>
            </a:r>
          </a:p>
          <a:p>
            <a:pPr algn="just">
              <a:lnSpc>
                <a:spcPts val="4002"/>
              </a:lnSpc>
            </a:pP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DIV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IDE(Co_variance, StdDevX * S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tdDevY)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12) Income vs Credit Limit Correlation: Show the correlation between Income and Credit_Limit for all clients.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110761" y="1663765"/>
            <a:ext cx="10066478" cy="655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avg_score_by_card_category = 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SUMMARIZE(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'c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redit_card',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'credit_card'[Card_Category],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"Avg Score",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ROUND(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AVERAGEX(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RELATEDTABLE('customers'),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  customers[Cust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_Sa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tisf</a:t>
            </a: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action_Score]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),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2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</a:t>
            </a:r>
          </a:p>
          <a:p>
            <a:pPr algn="just">
              <a:lnSpc>
                <a:spcPts val="4002"/>
              </a:lnSpc>
            </a:pPr>
            <a:r>
              <a:rPr lang="en-US" sz="28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13) Average Customer Satisfaction Score by Credit Card Category: Calculate the average Cust_Satisfaction_Score by Card_Category.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207412" y="2084960"/>
            <a:ext cx="10066478" cy="715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loan_yes = 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CALCULATE(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AVERAGE('c</a:t>
            </a: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redit_card'[Credit_Limit]),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FILTER(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'customers',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'customers'[Personal_loan]</a:t>
            </a: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= "yes"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loan_no = 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CALCULATE(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AVERAGE('credit_card'[Credit_Limit]),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FILTER(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'customers',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'customers'[Pers</a:t>
            </a: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onal_loan] = "no"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</a:t>
            </a: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  <a:p>
            <a:pPr algn="just">
              <a:lnSpc>
                <a:spcPts val="3582"/>
              </a:lnSpc>
            </a:pPr>
            <a:r>
              <a:rPr lang="en-US" sz="25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69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14) Loan Approval vs Credit Limit: Analyze how Credit_Limit affects Personal_loan approval by calculating the average credit limit for clients with and without loans.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207412" y="2075435"/>
            <a:ext cx="10066478" cy="6278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HighRiskFlag = 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RevolveBal = CALCULATE(SUM('c</a:t>
            </a: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redit_card'[Total_Revolving_Bal]))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CreditLimit = CALCULATE(SUM('credit_card'[Credit_Limit]</a:t>
            </a: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))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avg_uti_ratio = CALCULATE(AVERAGE(credit_card[Avg_Utilization_Ratio]))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IF(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RevolveBal &gt; 0.9 * CreditLimit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&amp;&amp; avg_uti_r</a:t>
            </a: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atio &gt; 0.8,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1, 0</a:t>
            </a:r>
          </a:p>
          <a:p>
            <a:pPr algn="just">
              <a:lnSpc>
                <a:spcPts val="4142"/>
              </a:lnSpc>
            </a:pPr>
            <a:r>
              <a:rPr lang="en-US" sz="295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69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15) High Risk Clients Flag: Create a flag for clients whose Total_Revolving_Bal exceeds 90% of their Credit_Limit and who have a high Avg_Utilization_Ratio.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042557" y="-380448"/>
            <a:ext cx="3086100" cy="7022063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42557" y="-3396291"/>
            <a:ext cx="3086100" cy="6792583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-380448"/>
            <a:ext cx="3086100" cy="7022063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259300" y="-3396291"/>
            <a:ext cx="3086100" cy="6792583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true" flipV="false" rot="0">
            <a:off x="3064867" y="6405372"/>
            <a:ext cx="3771794" cy="4199366"/>
          </a:xfrm>
          <a:custGeom>
            <a:avLst/>
            <a:gdLst/>
            <a:ahLst/>
            <a:cxnLst/>
            <a:rect r="r" b="b" t="t" l="l"/>
            <a:pathLst>
              <a:path h="4199366" w="3771794">
                <a:moveTo>
                  <a:pt x="3771794" y="0"/>
                </a:moveTo>
                <a:lnTo>
                  <a:pt x="0" y="0"/>
                </a:lnTo>
                <a:lnTo>
                  <a:pt x="0" y="4199365"/>
                </a:lnTo>
                <a:lnTo>
                  <a:pt x="3771794" y="4199365"/>
                </a:lnTo>
                <a:lnTo>
                  <a:pt x="37717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565436" y="1325159"/>
            <a:ext cx="10390539" cy="2218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2"/>
              </a:lnSpc>
            </a:pPr>
            <a:r>
              <a:rPr lang="en-US" sz="12190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Thank You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5436" y="3533309"/>
            <a:ext cx="10390539" cy="1163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5"/>
              </a:lnSpc>
            </a:pPr>
            <a:r>
              <a:rPr lang="en-US" sz="6391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Contact : Farook Mohammad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65436" y="4874090"/>
            <a:ext cx="10390539" cy="11638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5"/>
              </a:lnSpc>
            </a:pPr>
            <a:r>
              <a:rPr lang="en-US" sz="6391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Phone No. : +91 9467671237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0F7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44718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65436" y="1251301"/>
            <a:ext cx="15693864" cy="8036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Running Total of Credit Card Transactions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 the 4-week moving average of the creditLimit for each client.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 the mom% growth and wow% groth on transaction amount.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 Customer Acquisition Cost (CAC) as a Ratio of Transaction Amount.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 the yearly average of avg_utilization_ratio for all clients.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 the percentage of Interest_Earned compared to Total_Revolving_Bal for each client.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Calculate Top 5 Clients by Total Transaction Amount.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Identify clients whose Avg_Utilization_Ratio exceeds 80%.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Customer Churn Indicator: Create a KPI that flags clients who have not made any transactions (Total_Trans_Amt = 0) in the last 6 months.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Delinquency Rate: Calculate the percentage of clients with Delinquent_Acc &gt; 0.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Credit Risk Score: Create a score for each client based on their Avg_Utilization_Ratio, Delinquent_Acc, and Total_Revolving_Bal.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Income vs Credit Limit Correlation: Show the correlation between Income and Credit_Limit for all clients.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Average Customer Satisfaction Score by Credit Card Category: Calculate the average Cust_Satisfaction_Score by Card_Category.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Loan Approval vs Credit Limit: Analyze how Credit_Limit affects Personal_loan approval by calculating the average credit limit for clients with and without loans.</a:t>
            </a:r>
          </a:p>
          <a:p>
            <a:pPr algn="just" marL="491630" indent="-245815" lvl="1">
              <a:lnSpc>
                <a:spcPts val="3575"/>
              </a:lnSpc>
              <a:buAutoNum type="arabicPeriod" startAt="1"/>
            </a:pPr>
            <a:r>
              <a:rPr lang="en-US" b="true" sz="2277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High Risk Clients Flag: Create a flag for clients whose Total_Revolving_Bal exceeds 90% of their Credit_Limit and who have a high Avg_Utilization_Ratio.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65436" y="-88902"/>
            <a:ext cx="11891487" cy="1447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83"/>
              </a:lnSpc>
            </a:pPr>
            <a:r>
              <a:rPr lang="en-US" sz="80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Problems statements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234103" y="4687260"/>
            <a:ext cx="7789040" cy="3835559"/>
          </a:xfrm>
          <a:custGeom>
            <a:avLst/>
            <a:gdLst/>
            <a:ahLst/>
            <a:cxnLst/>
            <a:rect r="r" b="b" t="t" l="l"/>
            <a:pathLst>
              <a:path h="3835559" w="7789040">
                <a:moveTo>
                  <a:pt x="0" y="0"/>
                </a:moveTo>
                <a:lnTo>
                  <a:pt x="7789039" y="0"/>
                </a:lnTo>
                <a:lnTo>
                  <a:pt x="7789039" y="3835559"/>
                </a:lnTo>
                <a:lnTo>
                  <a:pt x="0" y="38355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9" t="-1596" r="-402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565436" y="182819"/>
            <a:ext cx="15350430" cy="112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65"/>
              </a:lnSpc>
            </a:pPr>
            <a:r>
              <a:rPr lang="en-US" sz="62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1) Running Total of Credit Card Transactions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5436" y="1488924"/>
            <a:ext cx="11891487" cy="3356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Running_total = CALCULATE(</a:t>
            </a:r>
          </a:p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SUM(credit_card[Total_Trans_Amt])</a:t>
            </a:r>
          </a:p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,FILTER(ALL(credit_card)</a:t>
            </a:r>
          </a:p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,credit_card[Week_Start_Date] &lt;= MAX(credit_card[Week_Start_Date])</a:t>
            </a:r>
          </a:p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)</a:t>
            </a:r>
          </a:p>
          <a:p>
            <a:pPr algn="just">
              <a:lnSpc>
                <a:spcPts val="4479"/>
              </a:lnSpc>
            </a:pPr>
            <a:r>
              <a:rPr lang="en-US" sz="319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65436" y="1488924"/>
            <a:ext cx="11891487" cy="5944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Moving_average_of_4_weeks = 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Week_4 = 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DATESINPERIOD(Calendar[Date],</a:t>
            </a: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MAX(Calendar[Date]), -28, DAY)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Total_amount = 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CALCULATE([Total transaction amount], Week_4)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week_num = 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CALCULATE(DISTINCTCOUNT('Credit card'[Week_Num]), Week_4)</a:t>
            </a: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 </a:t>
            </a:r>
          </a:p>
          <a:p>
            <a:pPr algn="just">
              <a:lnSpc>
                <a:spcPts val="3640"/>
              </a:lnSpc>
            </a:pPr>
            <a:r>
              <a:rPr lang="en-US" sz="2600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DIVIDE(Total_amount, week_num, 0)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233740" y="4683002"/>
            <a:ext cx="5682126" cy="3592149"/>
          </a:xfrm>
          <a:custGeom>
            <a:avLst/>
            <a:gdLst/>
            <a:ahLst/>
            <a:cxnLst/>
            <a:rect r="r" b="b" t="t" l="l"/>
            <a:pathLst>
              <a:path h="3592149" w="5682126">
                <a:moveTo>
                  <a:pt x="0" y="0"/>
                </a:moveTo>
                <a:lnTo>
                  <a:pt x="5682126" y="0"/>
                </a:lnTo>
                <a:lnTo>
                  <a:pt x="5682126" y="3592149"/>
                </a:lnTo>
                <a:lnTo>
                  <a:pt x="0" y="3592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65436" y="249494"/>
            <a:ext cx="15350430" cy="70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2) Calculate the 4-week moving average of the creditLimit for each client.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565436" y="1498449"/>
            <a:ext cx="7578564" cy="4769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MoM_Growth_% = 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PrevMonth =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CALCULATE (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SUM ( 'credit_card'[Total_Trans_Amt] ),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D</a:t>
            </a: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ATEADD ( 'Calendar'[Date], -1, MONTH )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CurrMonth =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SUM ( 'credit_card'[Total_Trans_Amt] )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</a:t>
            </a:r>
          </a:p>
          <a:p>
            <a:pPr algn="just">
              <a:lnSpc>
                <a:spcPts val="3806"/>
              </a:lnSpc>
            </a:pPr>
            <a:r>
              <a:rPr lang="en-US" sz="2719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DIVIDE ( CurrMonth - PrevMonth, PrevMonth, 0 )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70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3) Calculate the mom% growth and wow% groth on transaction amount.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240651" y="3493084"/>
            <a:ext cx="7248154" cy="4855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WoW_Growth_% = 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PrevWeek =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CALCULATE (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SUM ( 'credit_card'[Total_Trans_Amt] ),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D</a:t>
            </a: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ATEADD ( 'Calendar'[Date], -7, DAY )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)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VAR CurrWeek =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SUM ( 'credit_card'[Total_Trans_Amt] )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RETURN</a:t>
            </a:r>
          </a:p>
          <a:p>
            <a:pPr algn="just">
              <a:lnSpc>
                <a:spcPts val="3852"/>
              </a:lnSpc>
            </a:pPr>
            <a:r>
              <a:rPr lang="en-US" sz="2751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DIVIDE ( CurrWeek - PrevWeek, PrevWeek, 0 )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86001" y="3355107"/>
            <a:ext cx="11115997" cy="349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cac_ta = 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DIVIDE (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SUM ( 'credit_card'[Custom</a:t>
            </a: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er_Acq_Cost] ),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</a:t>
            </a: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SUM ( 'credit_card'[Total_Trans_Amt] )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4) Calculate Customer Acquisition Cost (CAC) as a Ratio of Transaction Amount.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40586" y="2496153"/>
            <a:ext cx="11115997" cy="4192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Yearly_Utilization_Ratio = </a:t>
            </a:r>
          </a:p>
          <a:p>
            <a:pPr algn="just">
              <a:lnSpc>
                <a:spcPts val="5583"/>
              </a:lnSpc>
            </a:pP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DIVIDE(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SUM('credit_card'[Total_T</a:t>
            </a: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rans_Amt]),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sum</a:t>
            </a: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(credit_card[Credit_Limit])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70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5) Calculate the yearly average of avg_utilization_ratio for all clients.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340586" y="2496153"/>
            <a:ext cx="11115997" cy="4192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interest_by_rev_bal = 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DIVIDE (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SUM ( 'credit_card'[Inte</a:t>
            </a: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rest_Earned] ),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SUM </a:t>
            </a: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( 'credit_card'[Total_Revolving_Bal] ),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0</a:t>
            </a:r>
          </a:p>
          <a:p>
            <a:pPr algn="just">
              <a:lnSpc>
                <a:spcPts val="5583"/>
              </a:lnSpc>
            </a:pPr>
            <a:r>
              <a:rPr lang="en-US" sz="39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119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6) Calculate the percentage of Interest_Earned compared to Total_Revolving_Bal for each client.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565436" y="9239250"/>
            <a:ext cx="20019890" cy="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V="true">
            <a:off x="624662" y="-18432980"/>
            <a:ext cx="0" cy="20019890"/>
          </a:xfrm>
          <a:prstGeom prst="line">
            <a:avLst/>
          </a:prstGeom>
          <a:ln cap="flat" w="38100">
            <a:solidFill>
              <a:srgbClr val="17415F"/>
            </a:solidFill>
            <a:prstDash val="solid"/>
            <a:headEnd type="diamond" len="lg" w="lg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6915866" y="-251526"/>
            <a:ext cx="1764194" cy="4014219"/>
            <a:chOff x="0" y="0"/>
            <a:chExt cx="812800" cy="184943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5284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915866" y="-1975557"/>
            <a:ext cx="1764194" cy="3883035"/>
            <a:chOff x="0" y="0"/>
            <a:chExt cx="812800" cy="17889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F0F7FE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611427" y="-251526"/>
            <a:ext cx="1764194" cy="4014219"/>
            <a:chOff x="0" y="0"/>
            <a:chExt cx="812800" cy="18494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1849432"/>
            </a:xfrm>
            <a:custGeom>
              <a:avLst/>
              <a:gdLst/>
              <a:ahLst/>
              <a:cxnLst/>
              <a:rect r="r" b="b" t="t" l="l"/>
              <a:pathLst>
                <a:path h="184943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849432"/>
                  </a:lnTo>
                  <a:lnTo>
                    <a:pt x="0" y="1849432"/>
                  </a:lnTo>
                  <a:close/>
                </a:path>
              </a:pathLst>
            </a:custGeom>
            <a:solidFill>
              <a:srgbClr val="17415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18875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611427" y="-1975557"/>
            <a:ext cx="1764194" cy="3883035"/>
            <a:chOff x="0" y="0"/>
            <a:chExt cx="812800" cy="178899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1788993"/>
            </a:xfrm>
            <a:custGeom>
              <a:avLst/>
              <a:gdLst/>
              <a:ahLst/>
              <a:cxnLst/>
              <a:rect r="r" b="b" t="t" l="l"/>
              <a:pathLst>
                <a:path h="1788993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1788993"/>
                  </a:lnTo>
                  <a:lnTo>
                    <a:pt x="0" y="1788993"/>
                  </a:lnTo>
                  <a:close/>
                </a:path>
              </a:pathLst>
            </a:custGeom>
            <a:solidFill>
              <a:srgbClr val="9FCD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12800" cy="18270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86001" y="1679383"/>
            <a:ext cx="11115997" cy="679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Top_5_Clients_Table = 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TOPN (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5,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SUMMARIZE (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'credit_card',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'c</a:t>
            </a: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redit_card'[Client_Num],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  "Total_Amount", SUM </a:t>
            </a: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( 'credit_card'[Total_Trans_Amt] )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),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[Total_Amount],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  DESC</a:t>
            </a:r>
          </a:p>
          <a:p>
            <a:pPr algn="just">
              <a:lnSpc>
                <a:spcPts val="4883"/>
              </a:lnSpc>
            </a:pPr>
            <a:r>
              <a:rPr lang="en-US" sz="3488" b="true">
                <a:solidFill>
                  <a:srgbClr val="17415F"/>
                </a:solidFill>
                <a:latin typeface="Quark Bold"/>
                <a:ea typeface="Quark Bold"/>
                <a:cs typeface="Quark Bold"/>
                <a:sym typeface="Quark Bold"/>
              </a:rPr>
              <a:t>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5436" y="249494"/>
            <a:ext cx="15350430" cy="703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42"/>
              </a:lnSpc>
            </a:pPr>
            <a:r>
              <a:rPr lang="en-US" sz="3903" b="true">
                <a:solidFill>
                  <a:srgbClr val="17415F"/>
                </a:solidFill>
                <a:latin typeface="Karnchang SemiCondensed Bold"/>
                <a:ea typeface="Karnchang SemiCondensed Bold"/>
                <a:cs typeface="Karnchang SemiCondensed Bold"/>
                <a:sym typeface="Karnchang SemiCondensed Bold"/>
              </a:rPr>
              <a:t>7) Calculate Top 5 Clients by Total Transaction Amount.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DAGukGWiOag</dc:identifier>
  <dcterms:modified xsi:type="dcterms:W3CDTF">2011-08-01T06:04:30Z</dcterms:modified>
  <cp:revision>1</cp:revision>
  <dc:title>Financial Data</dc:title>
</cp:coreProperties>
</file>