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Antonio Ultra-Bold" charset="1" panose="02000803000000000000"/>
      <p:regular r:id="rId28"/>
    </p:embeddedFont>
    <p:embeddedFont>
      <p:font typeface="Poppins Bold" charset="1" panose="00000800000000000000"/>
      <p:regular r:id="rId29"/>
    </p:embeddedFont>
    <p:embeddedFont>
      <p:font typeface="Antonio Bold" charset="1" panose="02000803000000000000"/>
      <p:regular r:id="rId30"/>
    </p:embeddedFont>
    <p:embeddedFont>
      <p:font typeface="Poppins Medium" charset="1" panose="00000600000000000000"/>
      <p:regular r:id="rId31"/>
    </p:embeddedFont>
    <p:embeddedFont>
      <p:font typeface="Poppins Ultra-Bold" charset="1" panose="00000900000000000000"/>
      <p:regular r:id="rId32"/>
    </p:embeddedFont>
    <p:embeddedFont>
      <p:font typeface="Poppins" charset="1" panose="000005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4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jpeg" Type="http://schemas.openxmlformats.org/officeDocument/2006/relationships/image"/><Relationship Id="rId5" Target="../media/image26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svg" Type="http://schemas.openxmlformats.org/officeDocument/2006/relationships/image"/><Relationship Id="rId11" Target="tel:+918061561999" TargetMode="External" Type="http://schemas.openxmlformats.org/officeDocument/2006/relationships/hyperlink"/><Relationship Id="rId12" Target="../media/image1.png" Type="http://schemas.openxmlformats.org/officeDocument/2006/relationships/image"/><Relationship Id="rId13" Target="../media/image2.svg" Type="http://schemas.openxmlformats.org/officeDocument/2006/relationships/image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jpe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40.jpe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jpeg" Type="http://schemas.openxmlformats.org/officeDocument/2006/relationships/image"/><Relationship Id="rId5" Target="../media/image1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82935" y="1065063"/>
            <a:ext cx="7171811" cy="8773782"/>
            <a:chOff x="0" y="0"/>
            <a:chExt cx="698500" cy="8545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700"/>
              <a:ext cx="698500" cy="843123"/>
            </a:xfrm>
            <a:custGeom>
              <a:avLst/>
              <a:gdLst/>
              <a:ahLst/>
              <a:cxnLst/>
              <a:rect r="r" b="b" t="t" l="l"/>
              <a:pathLst>
                <a:path h="843123" w="698500">
                  <a:moveTo>
                    <a:pt x="374909" y="9229"/>
                  </a:moveTo>
                  <a:lnTo>
                    <a:pt x="672841" y="182571"/>
                  </a:lnTo>
                  <a:cubicBezTo>
                    <a:pt x="688727" y="191814"/>
                    <a:pt x="698500" y="208807"/>
                    <a:pt x="698500" y="227186"/>
                  </a:cubicBezTo>
                  <a:lnTo>
                    <a:pt x="698500" y="615938"/>
                  </a:lnTo>
                  <a:cubicBezTo>
                    <a:pt x="698500" y="634318"/>
                    <a:pt x="688727" y="651310"/>
                    <a:pt x="672841" y="660553"/>
                  </a:cubicBezTo>
                  <a:lnTo>
                    <a:pt x="374909" y="833895"/>
                  </a:lnTo>
                  <a:cubicBezTo>
                    <a:pt x="359048" y="843124"/>
                    <a:pt x="339452" y="843124"/>
                    <a:pt x="323591" y="833895"/>
                  </a:cubicBezTo>
                  <a:lnTo>
                    <a:pt x="25659" y="660553"/>
                  </a:lnTo>
                  <a:cubicBezTo>
                    <a:pt x="9773" y="651310"/>
                    <a:pt x="0" y="634318"/>
                    <a:pt x="0" y="615938"/>
                  </a:cubicBezTo>
                  <a:lnTo>
                    <a:pt x="0" y="227186"/>
                  </a:lnTo>
                  <a:cubicBezTo>
                    <a:pt x="0" y="208807"/>
                    <a:pt x="9773" y="191814"/>
                    <a:pt x="25659" y="182571"/>
                  </a:cubicBezTo>
                  <a:lnTo>
                    <a:pt x="323591" y="9229"/>
                  </a:lnTo>
                  <a:cubicBezTo>
                    <a:pt x="339452" y="0"/>
                    <a:pt x="359048" y="0"/>
                    <a:pt x="374909" y="9229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gradFill>
                <a:gsLst>
                  <a:gs pos="0">
                    <a:srgbClr val="F05524">
                      <a:alpha val="100000"/>
                    </a:srgbClr>
                  </a:gs>
                  <a:gs pos="33333">
                    <a:srgbClr val="F05524">
                      <a:alpha val="100000"/>
                    </a:srgbClr>
                  </a:gs>
                  <a:gs pos="66667">
                    <a:srgbClr val="F05524">
                      <a:alpha val="0"/>
                    </a:srgbClr>
                  </a:gs>
                  <a:gs pos="100000">
                    <a:srgbClr val="F05524">
                      <a:alpha val="0"/>
                    </a:srgbClr>
                  </a:gs>
                </a:gsLst>
                <a:lin ang="2700000"/>
              </a:gra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82550"/>
              <a:ext cx="698500" cy="632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606481" y="9096933"/>
            <a:ext cx="904559" cy="263453"/>
          </a:xfrm>
          <a:custGeom>
            <a:avLst/>
            <a:gdLst/>
            <a:ahLst/>
            <a:cxnLst/>
            <a:rect r="r" b="b" t="t" l="l"/>
            <a:pathLst>
              <a:path h="263453" w="904559">
                <a:moveTo>
                  <a:pt x="0" y="0"/>
                </a:moveTo>
                <a:lnTo>
                  <a:pt x="904559" y="0"/>
                </a:lnTo>
                <a:lnTo>
                  <a:pt x="904559" y="263452"/>
                </a:lnTo>
                <a:lnTo>
                  <a:pt x="0" y="2634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874075" y="1642714"/>
            <a:ext cx="6589530" cy="7585945"/>
            <a:chOff x="0" y="0"/>
            <a:chExt cx="698500" cy="80412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6204"/>
              <a:ext cx="698500" cy="791713"/>
            </a:xfrm>
            <a:custGeom>
              <a:avLst/>
              <a:gdLst/>
              <a:ahLst/>
              <a:cxnLst/>
              <a:rect r="r" b="b" t="t" l="l"/>
              <a:pathLst>
                <a:path h="791713" w="698500">
                  <a:moveTo>
                    <a:pt x="377176" y="10044"/>
                  </a:moveTo>
                  <a:lnTo>
                    <a:pt x="670574" y="180748"/>
                  </a:lnTo>
                  <a:cubicBezTo>
                    <a:pt x="687863" y="190807"/>
                    <a:pt x="698500" y="209302"/>
                    <a:pt x="698500" y="229305"/>
                  </a:cubicBezTo>
                  <a:lnTo>
                    <a:pt x="698500" y="562408"/>
                  </a:lnTo>
                  <a:cubicBezTo>
                    <a:pt x="698500" y="582412"/>
                    <a:pt x="687863" y="600906"/>
                    <a:pt x="670574" y="610966"/>
                  </a:cubicBezTo>
                  <a:lnTo>
                    <a:pt x="377176" y="781669"/>
                  </a:lnTo>
                  <a:cubicBezTo>
                    <a:pt x="359913" y="791713"/>
                    <a:pt x="338587" y="791713"/>
                    <a:pt x="321324" y="781669"/>
                  </a:cubicBezTo>
                  <a:lnTo>
                    <a:pt x="27926" y="610966"/>
                  </a:lnTo>
                  <a:cubicBezTo>
                    <a:pt x="10637" y="600906"/>
                    <a:pt x="0" y="582412"/>
                    <a:pt x="0" y="562408"/>
                  </a:cubicBezTo>
                  <a:lnTo>
                    <a:pt x="0" y="229305"/>
                  </a:lnTo>
                  <a:cubicBezTo>
                    <a:pt x="0" y="209302"/>
                    <a:pt x="10637" y="190807"/>
                    <a:pt x="27926" y="180748"/>
                  </a:cubicBezTo>
                  <a:lnTo>
                    <a:pt x="321324" y="10044"/>
                  </a:lnTo>
                  <a:cubicBezTo>
                    <a:pt x="338587" y="0"/>
                    <a:pt x="359913" y="0"/>
                    <a:pt x="377176" y="10044"/>
                  </a:cubicBezTo>
                  <a:close/>
                </a:path>
              </a:pathLst>
            </a:custGeom>
            <a:solidFill>
              <a:srgbClr val="F0552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82550"/>
              <a:ext cx="698500" cy="5818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809835" y="-1135505"/>
            <a:ext cx="1593291" cy="3380791"/>
            <a:chOff x="0" y="0"/>
            <a:chExt cx="698500" cy="14821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13631"/>
              <a:ext cx="698500" cy="1454878"/>
            </a:xfrm>
            <a:custGeom>
              <a:avLst/>
              <a:gdLst/>
              <a:ahLst/>
              <a:cxnLst/>
              <a:rect r="r" b="b" t="t" l="l"/>
              <a:pathLst>
                <a:path h="1454878" w="698500">
                  <a:moveTo>
                    <a:pt x="410608" y="22068"/>
                  </a:moveTo>
                  <a:lnTo>
                    <a:pt x="637142" y="153870"/>
                  </a:lnTo>
                  <a:cubicBezTo>
                    <a:pt x="675130" y="175972"/>
                    <a:pt x="698500" y="216607"/>
                    <a:pt x="698500" y="260557"/>
                  </a:cubicBezTo>
                  <a:lnTo>
                    <a:pt x="698500" y="1194322"/>
                  </a:lnTo>
                  <a:cubicBezTo>
                    <a:pt x="698500" y="1238273"/>
                    <a:pt x="675130" y="1278908"/>
                    <a:pt x="637142" y="1301010"/>
                  </a:cubicBezTo>
                  <a:lnTo>
                    <a:pt x="410608" y="1432811"/>
                  </a:lnTo>
                  <a:cubicBezTo>
                    <a:pt x="372679" y="1454879"/>
                    <a:pt x="325821" y="1454879"/>
                    <a:pt x="287892" y="1432811"/>
                  </a:cubicBezTo>
                  <a:lnTo>
                    <a:pt x="61358" y="1301010"/>
                  </a:lnTo>
                  <a:cubicBezTo>
                    <a:pt x="23370" y="1278908"/>
                    <a:pt x="0" y="1238273"/>
                    <a:pt x="0" y="1194322"/>
                  </a:cubicBezTo>
                  <a:lnTo>
                    <a:pt x="0" y="260557"/>
                  </a:lnTo>
                  <a:cubicBezTo>
                    <a:pt x="0" y="216607"/>
                    <a:pt x="23370" y="175972"/>
                    <a:pt x="61358" y="153870"/>
                  </a:cubicBezTo>
                  <a:lnTo>
                    <a:pt x="287892" y="22068"/>
                  </a:lnTo>
                  <a:cubicBezTo>
                    <a:pt x="325821" y="0"/>
                    <a:pt x="372679" y="0"/>
                    <a:pt x="410608" y="22068"/>
                  </a:cubicBezTo>
                  <a:close/>
                </a:path>
              </a:pathLst>
            </a:custGeom>
            <a:solidFill>
              <a:srgbClr val="F0552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82550"/>
              <a:ext cx="698500" cy="12598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8163389" y="1398637"/>
            <a:ext cx="980611" cy="285603"/>
          </a:xfrm>
          <a:custGeom>
            <a:avLst/>
            <a:gdLst/>
            <a:ahLst/>
            <a:cxnLst/>
            <a:rect r="r" b="b" t="t" l="l"/>
            <a:pathLst>
              <a:path h="285603" w="980611">
                <a:moveTo>
                  <a:pt x="0" y="0"/>
                </a:moveTo>
                <a:lnTo>
                  <a:pt x="980611" y="0"/>
                </a:lnTo>
                <a:lnTo>
                  <a:pt x="980611" y="285603"/>
                </a:lnTo>
                <a:lnTo>
                  <a:pt x="0" y="2856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250888" y="6137847"/>
            <a:ext cx="7161428" cy="903133"/>
            <a:chOff x="0" y="0"/>
            <a:chExt cx="1930366" cy="24344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30366" cy="243440"/>
            </a:xfrm>
            <a:custGeom>
              <a:avLst/>
              <a:gdLst/>
              <a:ahLst/>
              <a:cxnLst/>
              <a:rect r="r" b="b" t="t" l="l"/>
              <a:pathLst>
                <a:path h="243440" w="1930366">
                  <a:moveTo>
                    <a:pt x="10811" y="0"/>
                  </a:moveTo>
                  <a:lnTo>
                    <a:pt x="1919556" y="0"/>
                  </a:lnTo>
                  <a:cubicBezTo>
                    <a:pt x="1925526" y="0"/>
                    <a:pt x="1930366" y="4840"/>
                    <a:pt x="1930366" y="10811"/>
                  </a:cubicBezTo>
                  <a:lnTo>
                    <a:pt x="1930366" y="232629"/>
                  </a:lnTo>
                  <a:cubicBezTo>
                    <a:pt x="1930366" y="235497"/>
                    <a:pt x="1929227" y="238246"/>
                    <a:pt x="1927200" y="240274"/>
                  </a:cubicBezTo>
                  <a:cubicBezTo>
                    <a:pt x="1925172" y="242301"/>
                    <a:pt x="1922423" y="243440"/>
                    <a:pt x="1919556" y="243440"/>
                  </a:cubicBezTo>
                  <a:lnTo>
                    <a:pt x="10811" y="243440"/>
                  </a:lnTo>
                  <a:cubicBezTo>
                    <a:pt x="7943" y="243440"/>
                    <a:pt x="5194" y="242301"/>
                    <a:pt x="3166" y="240274"/>
                  </a:cubicBezTo>
                  <a:cubicBezTo>
                    <a:pt x="1139" y="238246"/>
                    <a:pt x="0" y="235497"/>
                    <a:pt x="0" y="232629"/>
                  </a:cubicBezTo>
                  <a:lnTo>
                    <a:pt x="0" y="10811"/>
                  </a:lnTo>
                  <a:cubicBezTo>
                    <a:pt x="0" y="7943"/>
                    <a:pt x="1139" y="5194"/>
                    <a:pt x="3166" y="3166"/>
                  </a:cubicBezTo>
                  <a:cubicBezTo>
                    <a:pt x="5194" y="1139"/>
                    <a:pt x="7943" y="0"/>
                    <a:pt x="10811" y="0"/>
                  </a:cubicBezTo>
                  <a:close/>
                </a:path>
              </a:pathLst>
            </a:custGeom>
            <a:solidFill>
              <a:srgbClr val="FD913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930366" cy="3005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201941" y="8731792"/>
            <a:ext cx="420432" cy="420432"/>
          </a:xfrm>
          <a:custGeom>
            <a:avLst/>
            <a:gdLst/>
            <a:ahLst/>
            <a:cxnLst/>
            <a:rect r="r" b="b" t="t" l="l"/>
            <a:pathLst>
              <a:path h="420432" w="420432">
                <a:moveTo>
                  <a:pt x="0" y="0"/>
                </a:moveTo>
                <a:lnTo>
                  <a:pt x="420432" y="0"/>
                </a:lnTo>
                <a:lnTo>
                  <a:pt x="420432" y="420431"/>
                </a:lnTo>
                <a:lnTo>
                  <a:pt x="0" y="420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true" rot="941122">
            <a:off x="-718745" y="-959743"/>
            <a:ext cx="5121630" cy="5544390"/>
          </a:xfrm>
          <a:custGeom>
            <a:avLst/>
            <a:gdLst/>
            <a:ahLst/>
            <a:cxnLst/>
            <a:rect r="r" b="b" t="t" l="l"/>
            <a:pathLst>
              <a:path h="5544390" w="5121630">
                <a:moveTo>
                  <a:pt x="0" y="5544390"/>
                </a:moveTo>
                <a:lnTo>
                  <a:pt x="5121631" y="5544390"/>
                </a:lnTo>
                <a:lnTo>
                  <a:pt x="5121631" y="0"/>
                </a:lnTo>
                <a:lnTo>
                  <a:pt x="0" y="0"/>
                </a:lnTo>
                <a:lnTo>
                  <a:pt x="0" y="554439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968360" y="343449"/>
            <a:ext cx="1355585" cy="762517"/>
          </a:xfrm>
          <a:custGeom>
            <a:avLst/>
            <a:gdLst/>
            <a:ahLst/>
            <a:cxnLst/>
            <a:rect r="r" b="b" t="t" l="l"/>
            <a:pathLst>
              <a:path h="762517" w="1355585">
                <a:moveTo>
                  <a:pt x="0" y="0"/>
                </a:moveTo>
                <a:lnTo>
                  <a:pt x="1355585" y="0"/>
                </a:lnTo>
                <a:lnTo>
                  <a:pt x="1355585" y="762516"/>
                </a:lnTo>
                <a:lnTo>
                  <a:pt x="0" y="76251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201941" y="2689279"/>
            <a:ext cx="8527047" cy="3331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38"/>
              </a:lnSpc>
            </a:pPr>
            <a:r>
              <a:rPr lang="en-US" sz="12205" b="true">
                <a:solidFill>
                  <a:srgbClr val="F13AB1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WEEK 1 CASE STUDY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48397" y="7572422"/>
            <a:ext cx="5306038" cy="453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4"/>
              </a:lnSpc>
            </a:pPr>
            <a:r>
              <a:rPr lang="en-US" b="true" sz="3022" spc="365">
                <a:solidFill>
                  <a:srgbClr val="F05524"/>
                </a:solidFill>
                <a:latin typeface="Poppins Bold"/>
                <a:ea typeface="Poppins Bold"/>
                <a:cs typeface="Poppins Bold"/>
                <a:sym typeface="Poppins Bold"/>
              </a:rPr>
              <a:t>PRESENTATION - 2025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45216" y="6366245"/>
            <a:ext cx="6772773" cy="540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2"/>
              </a:lnSpc>
            </a:pPr>
            <a:r>
              <a:rPr lang="en-US" b="true" sz="3982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ANALYSIS OF MYNTRA APPAREL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968360" y="1235432"/>
            <a:ext cx="1276242" cy="34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5"/>
              </a:lnSpc>
            </a:pPr>
            <a:r>
              <a:rPr lang="en-US" b="true" sz="1896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MYNTRA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62236" y="8734449"/>
            <a:ext cx="2501184" cy="342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6"/>
              </a:lnSpc>
            </a:pPr>
            <a:r>
              <a:rPr lang="en-US" sz="1883" b="true">
                <a:solidFill>
                  <a:srgbClr val="F05524"/>
                </a:solidFill>
                <a:latin typeface="Poppins Bold"/>
                <a:ea typeface="Poppins Bold"/>
                <a:cs typeface="Poppins Bold"/>
                <a:sym typeface="Poppins Bold"/>
              </a:rPr>
              <a:t>www.myntra.com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9698956" y="2762064"/>
            <a:ext cx="6907525" cy="4823354"/>
          </a:xfrm>
          <a:custGeom>
            <a:avLst/>
            <a:gdLst/>
            <a:ahLst/>
            <a:cxnLst/>
            <a:rect r="r" b="b" t="t" l="l"/>
            <a:pathLst>
              <a:path h="4823354" w="6907525">
                <a:moveTo>
                  <a:pt x="0" y="0"/>
                </a:moveTo>
                <a:lnTo>
                  <a:pt x="6907525" y="0"/>
                </a:lnTo>
                <a:lnTo>
                  <a:pt x="6907525" y="4823355"/>
                </a:lnTo>
                <a:lnTo>
                  <a:pt x="0" y="482335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2068" t="0" r="-12068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3750" y="476515"/>
            <a:ext cx="15012784" cy="911257"/>
            <a:chOff x="0" y="0"/>
            <a:chExt cx="4010625" cy="243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10625" cy="243440"/>
            </a:xfrm>
            <a:custGeom>
              <a:avLst/>
              <a:gdLst/>
              <a:ahLst/>
              <a:cxnLst/>
              <a:rect r="r" b="b" t="t" l="l"/>
              <a:pathLst>
                <a:path h="243440" w="4010625">
                  <a:moveTo>
                    <a:pt x="5157" y="0"/>
                  </a:moveTo>
                  <a:lnTo>
                    <a:pt x="4005468" y="0"/>
                  </a:lnTo>
                  <a:cubicBezTo>
                    <a:pt x="4008316" y="0"/>
                    <a:pt x="4010625" y="2309"/>
                    <a:pt x="4010625" y="5157"/>
                  </a:cubicBezTo>
                  <a:lnTo>
                    <a:pt x="4010625" y="238283"/>
                  </a:lnTo>
                  <a:cubicBezTo>
                    <a:pt x="4010625" y="241131"/>
                    <a:pt x="4008316" y="243440"/>
                    <a:pt x="4005468" y="243440"/>
                  </a:cubicBezTo>
                  <a:lnTo>
                    <a:pt x="5157" y="243440"/>
                  </a:lnTo>
                  <a:cubicBezTo>
                    <a:pt x="2309" y="243440"/>
                    <a:pt x="0" y="241131"/>
                    <a:pt x="0" y="238283"/>
                  </a:cubicBezTo>
                  <a:lnTo>
                    <a:pt x="0" y="5157"/>
                  </a:lnTo>
                  <a:cubicBezTo>
                    <a:pt x="0" y="2309"/>
                    <a:pt x="2309" y="0"/>
                    <a:pt x="5157" y="0"/>
                  </a:cubicBezTo>
                  <a:close/>
                </a:path>
              </a:pathLst>
            </a:custGeom>
            <a:solidFill>
              <a:srgbClr val="F0552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010625" cy="3005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68901" y="1824502"/>
            <a:ext cx="16550198" cy="1629916"/>
            <a:chOff x="0" y="0"/>
            <a:chExt cx="4959109" cy="4883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59109" cy="488389"/>
            </a:xfrm>
            <a:custGeom>
              <a:avLst/>
              <a:gdLst/>
              <a:ahLst/>
              <a:cxnLst/>
              <a:rect r="r" b="b" t="t" l="l"/>
              <a:pathLst>
                <a:path h="488389" w="4959109">
                  <a:moveTo>
                    <a:pt x="4678" y="0"/>
                  </a:moveTo>
                  <a:lnTo>
                    <a:pt x="4954431" y="0"/>
                  </a:lnTo>
                  <a:cubicBezTo>
                    <a:pt x="4957015" y="0"/>
                    <a:pt x="4959109" y="2094"/>
                    <a:pt x="4959109" y="4678"/>
                  </a:cubicBezTo>
                  <a:lnTo>
                    <a:pt x="4959109" y="483711"/>
                  </a:lnTo>
                  <a:cubicBezTo>
                    <a:pt x="4959109" y="486295"/>
                    <a:pt x="4957015" y="488389"/>
                    <a:pt x="4954431" y="488389"/>
                  </a:cubicBezTo>
                  <a:lnTo>
                    <a:pt x="4678" y="488389"/>
                  </a:lnTo>
                  <a:cubicBezTo>
                    <a:pt x="2094" y="488389"/>
                    <a:pt x="0" y="486295"/>
                    <a:pt x="0" y="483711"/>
                  </a:cubicBezTo>
                  <a:lnTo>
                    <a:pt x="0" y="4678"/>
                  </a:lnTo>
                  <a:cubicBezTo>
                    <a:pt x="0" y="2094"/>
                    <a:pt x="2094" y="0"/>
                    <a:pt x="467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0552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959109" cy="5455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295193" y="8978614"/>
            <a:ext cx="960296" cy="279686"/>
          </a:xfrm>
          <a:custGeom>
            <a:avLst/>
            <a:gdLst/>
            <a:ahLst/>
            <a:cxnLst/>
            <a:rect r="r" b="b" t="t" l="l"/>
            <a:pathLst>
              <a:path h="279686" w="960296">
                <a:moveTo>
                  <a:pt x="0" y="0"/>
                </a:moveTo>
                <a:lnTo>
                  <a:pt x="960296" y="0"/>
                </a:lnTo>
                <a:lnTo>
                  <a:pt x="960296" y="279686"/>
                </a:lnTo>
                <a:lnTo>
                  <a:pt x="0" y="279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58362" y="7378440"/>
            <a:ext cx="6738980" cy="2785852"/>
          </a:xfrm>
          <a:custGeom>
            <a:avLst/>
            <a:gdLst/>
            <a:ahLst/>
            <a:cxnLst/>
            <a:rect r="r" b="b" t="t" l="l"/>
            <a:pathLst>
              <a:path h="2785852" w="6738980">
                <a:moveTo>
                  <a:pt x="0" y="0"/>
                </a:moveTo>
                <a:lnTo>
                  <a:pt x="6738980" y="0"/>
                </a:lnTo>
                <a:lnTo>
                  <a:pt x="6738980" y="2785852"/>
                </a:lnTo>
                <a:lnTo>
                  <a:pt x="0" y="27858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70" r="0" b="-1493"/>
            </a:stretch>
          </a:blipFill>
          <a:ln w="19050" cap="sq">
            <a:solidFill>
              <a:srgbClr val="FD913C"/>
            </a:solidFill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711466" y="500043"/>
            <a:ext cx="14865068" cy="88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9"/>
              </a:lnSpc>
            </a:pPr>
            <a:r>
              <a:rPr lang="en-US" sz="5999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A. DATA CLEANING AND PREPARATION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36647" y="2006256"/>
            <a:ext cx="16243429" cy="1273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3066" b="true">
                <a:solidFill>
                  <a:srgbClr val="F05524"/>
                </a:solidFill>
                <a:latin typeface="Poppins Bold"/>
                <a:ea typeface="Poppins Bold"/>
                <a:cs typeface="Poppins Bold"/>
                <a:sym typeface="Poppins Bold"/>
              </a:rPr>
              <a:t>3. IDENTIFY ROWS WHERE BOTH "DISCOUNTPRICE" AND "DISCOUNTOFFER" ARE NULL AND FILL THE "DISCOUNTPRICE" WITH THE AVERAGE DISCOUNT PRICE  OF THE RESPECTIVE CATEGORY.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2060" y="3668554"/>
            <a:ext cx="16407039" cy="1691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1"/>
              </a:lnSpc>
            </a:pPr>
            <a:r>
              <a:rPr lang="en-US" sz="3165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Average of respective category has been inserted into the column of “DISCOUNTPRICE” where “DISCOUTNPRICE” and “DISCOUTNOFFER” both have “BLANK” values 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12060" y="5569231"/>
            <a:ext cx="16407039" cy="1636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1"/>
              </a:lnSpc>
            </a:pPr>
            <a:r>
              <a:rPr lang="en-US" sz="3065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=IF(ISBLANK([@[DiscountPrice (in Rs)]]),IF(ISBLANK([@DiscountOffer]),AVERAGEIFS(H:H,D:D,[@Category]),[@[DiscountPrice (in Rs)]]),[@[DiscountPrice (in Rs)]])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3750" y="476515"/>
            <a:ext cx="15012784" cy="911257"/>
            <a:chOff x="0" y="0"/>
            <a:chExt cx="4010625" cy="243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10625" cy="243440"/>
            </a:xfrm>
            <a:custGeom>
              <a:avLst/>
              <a:gdLst/>
              <a:ahLst/>
              <a:cxnLst/>
              <a:rect r="r" b="b" t="t" l="l"/>
              <a:pathLst>
                <a:path h="243440" w="4010625">
                  <a:moveTo>
                    <a:pt x="5157" y="0"/>
                  </a:moveTo>
                  <a:lnTo>
                    <a:pt x="4005468" y="0"/>
                  </a:lnTo>
                  <a:cubicBezTo>
                    <a:pt x="4008316" y="0"/>
                    <a:pt x="4010625" y="2309"/>
                    <a:pt x="4010625" y="5157"/>
                  </a:cubicBezTo>
                  <a:lnTo>
                    <a:pt x="4010625" y="238283"/>
                  </a:lnTo>
                  <a:cubicBezTo>
                    <a:pt x="4010625" y="241131"/>
                    <a:pt x="4008316" y="243440"/>
                    <a:pt x="4005468" y="243440"/>
                  </a:cubicBezTo>
                  <a:lnTo>
                    <a:pt x="5157" y="243440"/>
                  </a:lnTo>
                  <a:cubicBezTo>
                    <a:pt x="2309" y="243440"/>
                    <a:pt x="0" y="241131"/>
                    <a:pt x="0" y="238283"/>
                  </a:cubicBezTo>
                  <a:lnTo>
                    <a:pt x="0" y="5157"/>
                  </a:lnTo>
                  <a:cubicBezTo>
                    <a:pt x="0" y="2309"/>
                    <a:pt x="2309" y="0"/>
                    <a:pt x="5157" y="0"/>
                  </a:cubicBezTo>
                  <a:close/>
                </a:path>
              </a:pathLst>
            </a:custGeom>
            <a:solidFill>
              <a:srgbClr val="F0552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010625" cy="3005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90183" y="1804050"/>
            <a:ext cx="15707633" cy="1220890"/>
            <a:chOff x="0" y="0"/>
            <a:chExt cx="4706643" cy="3658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06643" cy="365828"/>
            </a:xfrm>
            <a:custGeom>
              <a:avLst/>
              <a:gdLst/>
              <a:ahLst/>
              <a:cxnLst/>
              <a:rect r="r" b="b" t="t" l="l"/>
              <a:pathLst>
                <a:path h="365828" w="4706643">
                  <a:moveTo>
                    <a:pt x="4929" y="0"/>
                  </a:moveTo>
                  <a:lnTo>
                    <a:pt x="4701714" y="0"/>
                  </a:lnTo>
                  <a:cubicBezTo>
                    <a:pt x="4704436" y="0"/>
                    <a:pt x="4706643" y="2207"/>
                    <a:pt x="4706643" y="4929"/>
                  </a:cubicBezTo>
                  <a:lnTo>
                    <a:pt x="4706643" y="360899"/>
                  </a:lnTo>
                  <a:cubicBezTo>
                    <a:pt x="4706643" y="363622"/>
                    <a:pt x="4704436" y="365828"/>
                    <a:pt x="4701714" y="365828"/>
                  </a:cubicBezTo>
                  <a:lnTo>
                    <a:pt x="4929" y="365828"/>
                  </a:lnTo>
                  <a:cubicBezTo>
                    <a:pt x="2207" y="365828"/>
                    <a:pt x="0" y="363622"/>
                    <a:pt x="0" y="360899"/>
                  </a:cubicBezTo>
                  <a:lnTo>
                    <a:pt x="0" y="4929"/>
                  </a:lnTo>
                  <a:cubicBezTo>
                    <a:pt x="0" y="2207"/>
                    <a:pt x="2207" y="0"/>
                    <a:pt x="49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0552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706643" cy="422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295193" y="8978614"/>
            <a:ext cx="960296" cy="279686"/>
          </a:xfrm>
          <a:custGeom>
            <a:avLst/>
            <a:gdLst/>
            <a:ahLst/>
            <a:cxnLst/>
            <a:rect r="r" b="b" t="t" l="l"/>
            <a:pathLst>
              <a:path h="279686" w="960296">
                <a:moveTo>
                  <a:pt x="0" y="0"/>
                </a:moveTo>
                <a:lnTo>
                  <a:pt x="960296" y="0"/>
                </a:lnTo>
                <a:lnTo>
                  <a:pt x="960296" y="279686"/>
                </a:lnTo>
                <a:lnTo>
                  <a:pt x="0" y="279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052431" y="6341991"/>
            <a:ext cx="12035423" cy="2595465"/>
          </a:xfrm>
          <a:custGeom>
            <a:avLst/>
            <a:gdLst/>
            <a:ahLst/>
            <a:cxnLst/>
            <a:rect r="r" b="b" t="t" l="l"/>
            <a:pathLst>
              <a:path h="2595465" w="12035423">
                <a:moveTo>
                  <a:pt x="0" y="0"/>
                </a:moveTo>
                <a:lnTo>
                  <a:pt x="12035422" y="0"/>
                </a:lnTo>
                <a:lnTo>
                  <a:pt x="12035422" y="2595465"/>
                </a:lnTo>
                <a:lnTo>
                  <a:pt x="0" y="25954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F05524"/>
            </a:solidFill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711466" y="500043"/>
            <a:ext cx="14865068" cy="88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9"/>
              </a:lnSpc>
            </a:pPr>
            <a:r>
              <a:rPr lang="en-US" sz="5999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A. DATA CLEANING AND PREPARATION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3343" y="1987145"/>
            <a:ext cx="15564474" cy="864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3066" b="true">
                <a:solidFill>
                  <a:srgbClr val="F05524"/>
                </a:solidFill>
                <a:latin typeface="Poppins Bold"/>
                <a:ea typeface="Poppins Bold"/>
                <a:cs typeface="Poppins Bold"/>
                <a:sym typeface="Poppins Bold"/>
              </a:rPr>
              <a:t>4. REPLACE ALL NULL VALUES IN THE "SIZEOPTION" COLUMN WITH THE TEXT "NOT AVAILABLE."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2060" y="3668554"/>
            <a:ext cx="16407039" cy="1129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1"/>
              </a:lnSpc>
            </a:pPr>
            <a:r>
              <a:rPr lang="en-US" sz="3165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All null values in the “SIZEOPTION” has been inserted with “NOT AVAILABLE” using the below excel formula 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12060" y="5057775"/>
            <a:ext cx="16407039" cy="550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1"/>
              </a:lnSpc>
            </a:pPr>
            <a:r>
              <a:rPr lang="en-US" sz="3065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=IF(ISBLANK(M2),"Not Available",M2)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10273" y="3273978"/>
            <a:ext cx="14666262" cy="2348355"/>
            <a:chOff x="0" y="0"/>
            <a:chExt cx="3918053" cy="6273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18053" cy="627357"/>
            </a:xfrm>
            <a:custGeom>
              <a:avLst/>
              <a:gdLst/>
              <a:ahLst/>
              <a:cxnLst/>
              <a:rect r="r" b="b" t="t" l="l"/>
              <a:pathLst>
                <a:path h="627357" w="3918053">
                  <a:moveTo>
                    <a:pt x="12141" y="0"/>
                  </a:moveTo>
                  <a:lnTo>
                    <a:pt x="3905912" y="0"/>
                  </a:lnTo>
                  <a:cubicBezTo>
                    <a:pt x="3909132" y="0"/>
                    <a:pt x="3912220" y="1279"/>
                    <a:pt x="3914497" y="3556"/>
                  </a:cubicBezTo>
                  <a:cubicBezTo>
                    <a:pt x="3916774" y="5833"/>
                    <a:pt x="3918053" y="8921"/>
                    <a:pt x="3918053" y="12141"/>
                  </a:cubicBezTo>
                  <a:lnTo>
                    <a:pt x="3918053" y="615216"/>
                  </a:lnTo>
                  <a:cubicBezTo>
                    <a:pt x="3918053" y="618436"/>
                    <a:pt x="3916774" y="621524"/>
                    <a:pt x="3914497" y="623801"/>
                  </a:cubicBezTo>
                  <a:cubicBezTo>
                    <a:pt x="3912220" y="626078"/>
                    <a:pt x="3909132" y="627357"/>
                    <a:pt x="3905912" y="627357"/>
                  </a:cubicBezTo>
                  <a:lnTo>
                    <a:pt x="12141" y="627357"/>
                  </a:lnTo>
                  <a:cubicBezTo>
                    <a:pt x="8921" y="627357"/>
                    <a:pt x="5833" y="626078"/>
                    <a:pt x="3556" y="623801"/>
                  </a:cubicBezTo>
                  <a:cubicBezTo>
                    <a:pt x="1279" y="621524"/>
                    <a:pt x="0" y="618436"/>
                    <a:pt x="0" y="615216"/>
                  </a:cubicBezTo>
                  <a:lnTo>
                    <a:pt x="0" y="12141"/>
                  </a:lnTo>
                  <a:cubicBezTo>
                    <a:pt x="0" y="8921"/>
                    <a:pt x="1279" y="5833"/>
                    <a:pt x="3556" y="3556"/>
                  </a:cubicBezTo>
                  <a:cubicBezTo>
                    <a:pt x="5833" y="1279"/>
                    <a:pt x="8921" y="0"/>
                    <a:pt x="12141" y="0"/>
                  </a:cubicBezTo>
                  <a:close/>
                </a:path>
              </a:pathLst>
            </a:custGeom>
            <a:solidFill>
              <a:srgbClr val="F0552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918053" cy="6845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295193" y="8978614"/>
            <a:ext cx="960296" cy="279686"/>
          </a:xfrm>
          <a:custGeom>
            <a:avLst/>
            <a:gdLst/>
            <a:ahLst/>
            <a:cxnLst/>
            <a:rect r="r" b="b" t="t" l="l"/>
            <a:pathLst>
              <a:path h="279686" w="960296">
                <a:moveTo>
                  <a:pt x="0" y="0"/>
                </a:moveTo>
                <a:lnTo>
                  <a:pt x="960296" y="0"/>
                </a:lnTo>
                <a:lnTo>
                  <a:pt x="960296" y="279686"/>
                </a:lnTo>
                <a:lnTo>
                  <a:pt x="0" y="279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57945" y="3768520"/>
            <a:ext cx="14037248" cy="1374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57"/>
              </a:lnSpc>
            </a:pPr>
            <a:r>
              <a:rPr lang="en-US" b="true" sz="9299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B. DATA ANALYSIS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3750" y="476515"/>
            <a:ext cx="15012784" cy="911257"/>
            <a:chOff x="0" y="0"/>
            <a:chExt cx="4010625" cy="243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10625" cy="243440"/>
            </a:xfrm>
            <a:custGeom>
              <a:avLst/>
              <a:gdLst/>
              <a:ahLst/>
              <a:cxnLst/>
              <a:rect r="r" b="b" t="t" l="l"/>
              <a:pathLst>
                <a:path h="243440" w="4010625">
                  <a:moveTo>
                    <a:pt x="5157" y="0"/>
                  </a:moveTo>
                  <a:lnTo>
                    <a:pt x="4005468" y="0"/>
                  </a:lnTo>
                  <a:cubicBezTo>
                    <a:pt x="4008316" y="0"/>
                    <a:pt x="4010625" y="2309"/>
                    <a:pt x="4010625" y="5157"/>
                  </a:cubicBezTo>
                  <a:lnTo>
                    <a:pt x="4010625" y="238283"/>
                  </a:lnTo>
                  <a:cubicBezTo>
                    <a:pt x="4010625" y="241131"/>
                    <a:pt x="4008316" y="243440"/>
                    <a:pt x="4005468" y="243440"/>
                  </a:cubicBezTo>
                  <a:lnTo>
                    <a:pt x="5157" y="243440"/>
                  </a:lnTo>
                  <a:cubicBezTo>
                    <a:pt x="2309" y="243440"/>
                    <a:pt x="0" y="241131"/>
                    <a:pt x="0" y="238283"/>
                  </a:cubicBezTo>
                  <a:lnTo>
                    <a:pt x="0" y="5157"/>
                  </a:lnTo>
                  <a:cubicBezTo>
                    <a:pt x="0" y="2309"/>
                    <a:pt x="2309" y="0"/>
                    <a:pt x="5157" y="0"/>
                  </a:cubicBezTo>
                  <a:close/>
                </a:path>
              </a:pathLst>
            </a:custGeom>
            <a:solidFill>
              <a:srgbClr val="F0552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010625" cy="3005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90183" y="1804050"/>
            <a:ext cx="15707633" cy="1220890"/>
            <a:chOff x="0" y="0"/>
            <a:chExt cx="4706643" cy="3658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06643" cy="365828"/>
            </a:xfrm>
            <a:custGeom>
              <a:avLst/>
              <a:gdLst/>
              <a:ahLst/>
              <a:cxnLst/>
              <a:rect r="r" b="b" t="t" l="l"/>
              <a:pathLst>
                <a:path h="365828" w="4706643">
                  <a:moveTo>
                    <a:pt x="4929" y="0"/>
                  </a:moveTo>
                  <a:lnTo>
                    <a:pt x="4701714" y="0"/>
                  </a:lnTo>
                  <a:cubicBezTo>
                    <a:pt x="4704436" y="0"/>
                    <a:pt x="4706643" y="2207"/>
                    <a:pt x="4706643" y="4929"/>
                  </a:cubicBezTo>
                  <a:lnTo>
                    <a:pt x="4706643" y="360899"/>
                  </a:lnTo>
                  <a:cubicBezTo>
                    <a:pt x="4706643" y="363622"/>
                    <a:pt x="4704436" y="365828"/>
                    <a:pt x="4701714" y="365828"/>
                  </a:cubicBezTo>
                  <a:lnTo>
                    <a:pt x="4929" y="365828"/>
                  </a:lnTo>
                  <a:cubicBezTo>
                    <a:pt x="2207" y="365828"/>
                    <a:pt x="0" y="363622"/>
                    <a:pt x="0" y="360899"/>
                  </a:cubicBezTo>
                  <a:lnTo>
                    <a:pt x="0" y="4929"/>
                  </a:lnTo>
                  <a:cubicBezTo>
                    <a:pt x="0" y="2207"/>
                    <a:pt x="2207" y="0"/>
                    <a:pt x="49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0552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706643" cy="422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295193" y="8978614"/>
            <a:ext cx="960296" cy="279686"/>
          </a:xfrm>
          <a:custGeom>
            <a:avLst/>
            <a:gdLst/>
            <a:ahLst/>
            <a:cxnLst/>
            <a:rect r="r" b="b" t="t" l="l"/>
            <a:pathLst>
              <a:path h="279686" w="960296">
                <a:moveTo>
                  <a:pt x="0" y="0"/>
                </a:moveTo>
                <a:lnTo>
                  <a:pt x="960296" y="0"/>
                </a:lnTo>
                <a:lnTo>
                  <a:pt x="960296" y="279686"/>
                </a:lnTo>
                <a:lnTo>
                  <a:pt x="0" y="279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254190" y="6911920"/>
            <a:ext cx="7204876" cy="990710"/>
          </a:xfrm>
          <a:custGeom>
            <a:avLst/>
            <a:gdLst/>
            <a:ahLst/>
            <a:cxnLst/>
            <a:rect r="r" b="b" t="t" l="l"/>
            <a:pathLst>
              <a:path h="990710" w="7204876">
                <a:moveTo>
                  <a:pt x="0" y="0"/>
                </a:moveTo>
                <a:lnTo>
                  <a:pt x="7204876" y="0"/>
                </a:lnTo>
                <a:lnTo>
                  <a:pt x="7204876" y="990710"/>
                </a:lnTo>
                <a:lnTo>
                  <a:pt x="0" y="9907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91" t="-57922" r="-5982" b="-130900"/>
            </a:stretch>
          </a:blipFill>
          <a:ln w="38100" cap="sq">
            <a:solidFill>
              <a:srgbClr val="FD913C"/>
            </a:solidFill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711466" y="500043"/>
            <a:ext cx="14865068" cy="88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9"/>
              </a:lnSpc>
            </a:pPr>
            <a:r>
              <a:rPr lang="en-US" b="true" sz="5999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B. DATA ANALYSIS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3343" y="1987145"/>
            <a:ext cx="15564474" cy="864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3066" b="true">
                <a:solidFill>
                  <a:srgbClr val="F0552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1.CALCULATE THE OVERALL AVERAGE ORIGINAL PRICE FOR PRODUCTS WITH RATINGS GREATER THAN 4.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0183" y="3599160"/>
            <a:ext cx="13032574" cy="1129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1"/>
              </a:lnSpc>
            </a:pPr>
            <a:r>
              <a:rPr lang="en-US" sz="3165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1797.65 is calculated Average for “Original Price” for products with rating more than 4 using below mention excel formula 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90183" y="5425038"/>
            <a:ext cx="13032574" cy="550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1"/>
              </a:lnSpc>
            </a:pPr>
            <a:r>
              <a:rPr lang="en-US" sz="3065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=AVERAGEIF(Table4[Ratings],4,Table4[OriginalPrice (in Rs)])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3750" y="476515"/>
            <a:ext cx="15012784" cy="911257"/>
            <a:chOff x="0" y="0"/>
            <a:chExt cx="4010625" cy="243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10625" cy="243440"/>
            </a:xfrm>
            <a:custGeom>
              <a:avLst/>
              <a:gdLst/>
              <a:ahLst/>
              <a:cxnLst/>
              <a:rect r="r" b="b" t="t" l="l"/>
              <a:pathLst>
                <a:path h="243440" w="4010625">
                  <a:moveTo>
                    <a:pt x="5157" y="0"/>
                  </a:moveTo>
                  <a:lnTo>
                    <a:pt x="4005468" y="0"/>
                  </a:lnTo>
                  <a:cubicBezTo>
                    <a:pt x="4008316" y="0"/>
                    <a:pt x="4010625" y="2309"/>
                    <a:pt x="4010625" y="5157"/>
                  </a:cubicBezTo>
                  <a:lnTo>
                    <a:pt x="4010625" y="238283"/>
                  </a:lnTo>
                  <a:cubicBezTo>
                    <a:pt x="4010625" y="241131"/>
                    <a:pt x="4008316" y="243440"/>
                    <a:pt x="4005468" y="243440"/>
                  </a:cubicBezTo>
                  <a:lnTo>
                    <a:pt x="5157" y="243440"/>
                  </a:lnTo>
                  <a:cubicBezTo>
                    <a:pt x="2309" y="243440"/>
                    <a:pt x="0" y="241131"/>
                    <a:pt x="0" y="238283"/>
                  </a:cubicBezTo>
                  <a:lnTo>
                    <a:pt x="0" y="5157"/>
                  </a:lnTo>
                  <a:cubicBezTo>
                    <a:pt x="0" y="2309"/>
                    <a:pt x="2309" y="0"/>
                    <a:pt x="5157" y="0"/>
                  </a:cubicBezTo>
                  <a:close/>
                </a:path>
              </a:pathLst>
            </a:custGeom>
            <a:solidFill>
              <a:srgbClr val="F0552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010625" cy="3005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90183" y="1804050"/>
            <a:ext cx="15707633" cy="1220890"/>
            <a:chOff x="0" y="0"/>
            <a:chExt cx="4706643" cy="3658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06643" cy="365828"/>
            </a:xfrm>
            <a:custGeom>
              <a:avLst/>
              <a:gdLst/>
              <a:ahLst/>
              <a:cxnLst/>
              <a:rect r="r" b="b" t="t" l="l"/>
              <a:pathLst>
                <a:path h="365828" w="4706643">
                  <a:moveTo>
                    <a:pt x="4929" y="0"/>
                  </a:moveTo>
                  <a:lnTo>
                    <a:pt x="4701714" y="0"/>
                  </a:lnTo>
                  <a:cubicBezTo>
                    <a:pt x="4704436" y="0"/>
                    <a:pt x="4706643" y="2207"/>
                    <a:pt x="4706643" y="4929"/>
                  </a:cubicBezTo>
                  <a:lnTo>
                    <a:pt x="4706643" y="360899"/>
                  </a:lnTo>
                  <a:cubicBezTo>
                    <a:pt x="4706643" y="363622"/>
                    <a:pt x="4704436" y="365828"/>
                    <a:pt x="4701714" y="365828"/>
                  </a:cubicBezTo>
                  <a:lnTo>
                    <a:pt x="4929" y="365828"/>
                  </a:lnTo>
                  <a:cubicBezTo>
                    <a:pt x="2207" y="365828"/>
                    <a:pt x="0" y="363622"/>
                    <a:pt x="0" y="360899"/>
                  </a:cubicBezTo>
                  <a:lnTo>
                    <a:pt x="0" y="4929"/>
                  </a:lnTo>
                  <a:cubicBezTo>
                    <a:pt x="0" y="2207"/>
                    <a:pt x="2207" y="0"/>
                    <a:pt x="49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0552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706643" cy="422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295193" y="8978614"/>
            <a:ext cx="960296" cy="279686"/>
          </a:xfrm>
          <a:custGeom>
            <a:avLst/>
            <a:gdLst/>
            <a:ahLst/>
            <a:cxnLst/>
            <a:rect r="r" b="b" t="t" l="l"/>
            <a:pathLst>
              <a:path h="279686" w="960296">
                <a:moveTo>
                  <a:pt x="0" y="0"/>
                </a:moveTo>
                <a:lnTo>
                  <a:pt x="960296" y="0"/>
                </a:lnTo>
                <a:lnTo>
                  <a:pt x="960296" y="279686"/>
                </a:lnTo>
                <a:lnTo>
                  <a:pt x="0" y="279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151934" y="6394929"/>
            <a:ext cx="7930410" cy="1171784"/>
          </a:xfrm>
          <a:custGeom>
            <a:avLst/>
            <a:gdLst/>
            <a:ahLst/>
            <a:cxnLst/>
            <a:rect r="r" b="b" t="t" l="l"/>
            <a:pathLst>
              <a:path h="1171784" w="7930410">
                <a:moveTo>
                  <a:pt x="0" y="0"/>
                </a:moveTo>
                <a:lnTo>
                  <a:pt x="7930409" y="0"/>
                </a:lnTo>
                <a:lnTo>
                  <a:pt x="7930409" y="1171784"/>
                </a:lnTo>
                <a:lnTo>
                  <a:pt x="0" y="11717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91" t="-148035" r="-5982" b="-20745"/>
            </a:stretch>
          </a:blipFill>
          <a:ln w="38100" cap="sq">
            <a:solidFill>
              <a:srgbClr val="FD913C"/>
            </a:solidFill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711466" y="500043"/>
            <a:ext cx="14865068" cy="88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9"/>
              </a:lnSpc>
            </a:pPr>
            <a:r>
              <a:rPr lang="en-US" b="true" sz="5999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B. DATA ANALYSIS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3343" y="1987145"/>
            <a:ext cx="15564474" cy="864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3066" b="true">
                <a:solidFill>
                  <a:srgbClr val="F0552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2.COUNT THE NUMBER OF PRODUCTS WITH A DISCOUNT OFFER GREATER THAN 50% OFF.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0183" y="3599160"/>
            <a:ext cx="13032574" cy="1129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1"/>
              </a:lnSpc>
            </a:pPr>
            <a:r>
              <a:rPr lang="en-US" sz="3165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5519 is the Count for products with Discount Offer Greater than 50% OFF , done using below mention formula.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90183" y="5233178"/>
            <a:ext cx="13032574" cy="550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1"/>
              </a:lnSpc>
            </a:pPr>
            <a:r>
              <a:rPr lang="en-US" sz="3065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=COUNTIF(Table4[Discount Offer Standardize],"&gt;0.50")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3750" y="476515"/>
            <a:ext cx="15012784" cy="911257"/>
            <a:chOff x="0" y="0"/>
            <a:chExt cx="4010625" cy="243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10625" cy="243440"/>
            </a:xfrm>
            <a:custGeom>
              <a:avLst/>
              <a:gdLst/>
              <a:ahLst/>
              <a:cxnLst/>
              <a:rect r="r" b="b" t="t" l="l"/>
              <a:pathLst>
                <a:path h="243440" w="4010625">
                  <a:moveTo>
                    <a:pt x="5157" y="0"/>
                  </a:moveTo>
                  <a:lnTo>
                    <a:pt x="4005468" y="0"/>
                  </a:lnTo>
                  <a:cubicBezTo>
                    <a:pt x="4008316" y="0"/>
                    <a:pt x="4010625" y="2309"/>
                    <a:pt x="4010625" y="5157"/>
                  </a:cubicBezTo>
                  <a:lnTo>
                    <a:pt x="4010625" y="238283"/>
                  </a:lnTo>
                  <a:cubicBezTo>
                    <a:pt x="4010625" y="241131"/>
                    <a:pt x="4008316" y="243440"/>
                    <a:pt x="4005468" y="243440"/>
                  </a:cubicBezTo>
                  <a:lnTo>
                    <a:pt x="5157" y="243440"/>
                  </a:lnTo>
                  <a:cubicBezTo>
                    <a:pt x="2309" y="243440"/>
                    <a:pt x="0" y="241131"/>
                    <a:pt x="0" y="238283"/>
                  </a:cubicBezTo>
                  <a:lnTo>
                    <a:pt x="0" y="5157"/>
                  </a:lnTo>
                  <a:cubicBezTo>
                    <a:pt x="0" y="2309"/>
                    <a:pt x="2309" y="0"/>
                    <a:pt x="5157" y="0"/>
                  </a:cubicBezTo>
                  <a:close/>
                </a:path>
              </a:pathLst>
            </a:custGeom>
            <a:solidFill>
              <a:srgbClr val="F0552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010625" cy="3005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90183" y="1804050"/>
            <a:ext cx="15707633" cy="770962"/>
            <a:chOff x="0" y="0"/>
            <a:chExt cx="4706643" cy="23101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06643" cy="231011"/>
            </a:xfrm>
            <a:custGeom>
              <a:avLst/>
              <a:gdLst/>
              <a:ahLst/>
              <a:cxnLst/>
              <a:rect r="r" b="b" t="t" l="l"/>
              <a:pathLst>
                <a:path h="231011" w="4706643">
                  <a:moveTo>
                    <a:pt x="4929" y="0"/>
                  </a:moveTo>
                  <a:lnTo>
                    <a:pt x="4701714" y="0"/>
                  </a:lnTo>
                  <a:cubicBezTo>
                    <a:pt x="4704436" y="0"/>
                    <a:pt x="4706643" y="2207"/>
                    <a:pt x="4706643" y="4929"/>
                  </a:cubicBezTo>
                  <a:lnTo>
                    <a:pt x="4706643" y="226083"/>
                  </a:lnTo>
                  <a:cubicBezTo>
                    <a:pt x="4706643" y="228805"/>
                    <a:pt x="4704436" y="231011"/>
                    <a:pt x="4701714" y="231011"/>
                  </a:cubicBezTo>
                  <a:lnTo>
                    <a:pt x="4929" y="231011"/>
                  </a:lnTo>
                  <a:cubicBezTo>
                    <a:pt x="2207" y="231011"/>
                    <a:pt x="0" y="228805"/>
                    <a:pt x="0" y="226083"/>
                  </a:cubicBezTo>
                  <a:lnTo>
                    <a:pt x="0" y="4929"/>
                  </a:lnTo>
                  <a:cubicBezTo>
                    <a:pt x="0" y="2207"/>
                    <a:pt x="2207" y="0"/>
                    <a:pt x="49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0552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706643" cy="2881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295193" y="8978614"/>
            <a:ext cx="960296" cy="279686"/>
          </a:xfrm>
          <a:custGeom>
            <a:avLst/>
            <a:gdLst/>
            <a:ahLst/>
            <a:cxnLst/>
            <a:rect r="r" b="b" t="t" l="l"/>
            <a:pathLst>
              <a:path h="279686" w="960296">
                <a:moveTo>
                  <a:pt x="0" y="0"/>
                </a:moveTo>
                <a:lnTo>
                  <a:pt x="960296" y="0"/>
                </a:lnTo>
                <a:lnTo>
                  <a:pt x="960296" y="279686"/>
                </a:lnTo>
                <a:lnTo>
                  <a:pt x="0" y="279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178795" y="5988547"/>
            <a:ext cx="7930410" cy="1171784"/>
          </a:xfrm>
          <a:custGeom>
            <a:avLst/>
            <a:gdLst/>
            <a:ahLst/>
            <a:cxnLst/>
            <a:rect r="r" b="b" t="t" l="l"/>
            <a:pathLst>
              <a:path h="1171784" w="7930410">
                <a:moveTo>
                  <a:pt x="0" y="0"/>
                </a:moveTo>
                <a:lnTo>
                  <a:pt x="7930410" y="0"/>
                </a:lnTo>
                <a:lnTo>
                  <a:pt x="7930410" y="1171784"/>
                </a:lnTo>
                <a:lnTo>
                  <a:pt x="0" y="11717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1232" r="0" b="-11232"/>
            </a:stretch>
          </a:blipFill>
          <a:ln w="38100" cap="sq">
            <a:solidFill>
              <a:srgbClr val="FD913C"/>
            </a:solidFill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711466" y="500043"/>
            <a:ext cx="14865068" cy="88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9"/>
              </a:lnSpc>
            </a:pPr>
            <a:r>
              <a:rPr lang="en-US" b="true" sz="5999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B. DATA ANALYSIS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3343" y="1987145"/>
            <a:ext cx="15564474" cy="4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3066" b="true">
                <a:solidFill>
                  <a:srgbClr val="F0552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3.COUNT THE NUMBER OF PRODUCTS AVAILABLE IN SIZE "M."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0183" y="3079837"/>
            <a:ext cx="13032574" cy="1129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1"/>
              </a:lnSpc>
            </a:pPr>
            <a:r>
              <a:rPr lang="en-US" sz="3165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6582 is the Count for products with that have “M” Size option available right now , done using below mention formula.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90183" y="4713856"/>
            <a:ext cx="13032574" cy="550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1"/>
              </a:lnSpc>
            </a:pPr>
            <a:r>
              <a:rPr lang="en-US" sz="3065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=COUNTIF(Table4[SizeOption Cleaned],"*M*")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7900088"/>
            <a:ext cx="13032574" cy="1093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1"/>
              </a:lnSpc>
            </a:pPr>
            <a:r>
              <a:rPr lang="en-US" sz="3065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Note : </a:t>
            </a:r>
            <a:r>
              <a:rPr lang="en-US" sz="306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Here I leannt new concept called WildCards in excel that helps in matching a specific text in cell with multiple values 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3750" y="476515"/>
            <a:ext cx="15012784" cy="911257"/>
            <a:chOff x="0" y="0"/>
            <a:chExt cx="4010625" cy="243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10625" cy="243440"/>
            </a:xfrm>
            <a:custGeom>
              <a:avLst/>
              <a:gdLst/>
              <a:ahLst/>
              <a:cxnLst/>
              <a:rect r="r" b="b" t="t" l="l"/>
              <a:pathLst>
                <a:path h="243440" w="4010625">
                  <a:moveTo>
                    <a:pt x="5157" y="0"/>
                  </a:moveTo>
                  <a:lnTo>
                    <a:pt x="4005468" y="0"/>
                  </a:lnTo>
                  <a:cubicBezTo>
                    <a:pt x="4008316" y="0"/>
                    <a:pt x="4010625" y="2309"/>
                    <a:pt x="4010625" y="5157"/>
                  </a:cubicBezTo>
                  <a:lnTo>
                    <a:pt x="4010625" y="238283"/>
                  </a:lnTo>
                  <a:cubicBezTo>
                    <a:pt x="4010625" y="241131"/>
                    <a:pt x="4008316" y="243440"/>
                    <a:pt x="4005468" y="243440"/>
                  </a:cubicBezTo>
                  <a:lnTo>
                    <a:pt x="5157" y="243440"/>
                  </a:lnTo>
                  <a:cubicBezTo>
                    <a:pt x="2309" y="243440"/>
                    <a:pt x="0" y="241131"/>
                    <a:pt x="0" y="238283"/>
                  </a:cubicBezTo>
                  <a:lnTo>
                    <a:pt x="0" y="5157"/>
                  </a:lnTo>
                  <a:cubicBezTo>
                    <a:pt x="0" y="2309"/>
                    <a:pt x="2309" y="0"/>
                    <a:pt x="5157" y="0"/>
                  </a:cubicBezTo>
                  <a:close/>
                </a:path>
              </a:pathLst>
            </a:custGeom>
            <a:solidFill>
              <a:srgbClr val="F0552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010625" cy="3005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90183" y="1804050"/>
            <a:ext cx="15707633" cy="1609465"/>
            <a:chOff x="0" y="0"/>
            <a:chExt cx="4706643" cy="4822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06643" cy="482261"/>
            </a:xfrm>
            <a:custGeom>
              <a:avLst/>
              <a:gdLst/>
              <a:ahLst/>
              <a:cxnLst/>
              <a:rect r="r" b="b" t="t" l="l"/>
              <a:pathLst>
                <a:path h="482261" w="4706643">
                  <a:moveTo>
                    <a:pt x="4929" y="0"/>
                  </a:moveTo>
                  <a:lnTo>
                    <a:pt x="4701714" y="0"/>
                  </a:lnTo>
                  <a:cubicBezTo>
                    <a:pt x="4704436" y="0"/>
                    <a:pt x="4706643" y="2207"/>
                    <a:pt x="4706643" y="4929"/>
                  </a:cubicBezTo>
                  <a:lnTo>
                    <a:pt x="4706643" y="477332"/>
                  </a:lnTo>
                  <a:cubicBezTo>
                    <a:pt x="4706643" y="480054"/>
                    <a:pt x="4704436" y="482261"/>
                    <a:pt x="4701714" y="482261"/>
                  </a:cubicBezTo>
                  <a:lnTo>
                    <a:pt x="4929" y="482261"/>
                  </a:lnTo>
                  <a:cubicBezTo>
                    <a:pt x="2207" y="482261"/>
                    <a:pt x="0" y="480054"/>
                    <a:pt x="0" y="477332"/>
                  </a:cubicBezTo>
                  <a:lnTo>
                    <a:pt x="0" y="4929"/>
                  </a:lnTo>
                  <a:cubicBezTo>
                    <a:pt x="0" y="2207"/>
                    <a:pt x="2207" y="0"/>
                    <a:pt x="49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0552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706643" cy="539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295193" y="8978614"/>
            <a:ext cx="960296" cy="279686"/>
          </a:xfrm>
          <a:custGeom>
            <a:avLst/>
            <a:gdLst/>
            <a:ahLst/>
            <a:cxnLst/>
            <a:rect r="r" b="b" t="t" l="l"/>
            <a:pathLst>
              <a:path h="279686" w="960296">
                <a:moveTo>
                  <a:pt x="0" y="0"/>
                </a:moveTo>
                <a:lnTo>
                  <a:pt x="960296" y="0"/>
                </a:lnTo>
                <a:lnTo>
                  <a:pt x="960296" y="279686"/>
                </a:lnTo>
                <a:lnTo>
                  <a:pt x="0" y="279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779638" y="6626520"/>
            <a:ext cx="8871883" cy="1587850"/>
          </a:xfrm>
          <a:custGeom>
            <a:avLst/>
            <a:gdLst/>
            <a:ahLst/>
            <a:cxnLst/>
            <a:rect r="r" b="b" t="t" l="l"/>
            <a:pathLst>
              <a:path h="1587850" w="8871883">
                <a:moveTo>
                  <a:pt x="0" y="0"/>
                </a:moveTo>
                <a:lnTo>
                  <a:pt x="8871883" y="0"/>
                </a:lnTo>
                <a:lnTo>
                  <a:pt x="8871883" y="1587850"/>
                </a:lnTo>
                <a:lnTo>
                  <a:pt x="0" y="1587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69020"/>
            </a:stretch>
          </a:blipFill>
          <a:ln w="38100" cap="sq">
            <a:solidFill>
              <a:srgbClr val="F05524"/>
            </a:solidFill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711466" y="500043"/>
            <a:ext cx="14865068" cy="88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9"/>
              </a:lnSpc>
            </a:pPr>
            <a:r>
              <a:rPr lang="en-US" b="true" sz="5999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B. DATA ANALYSIS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3343" y="1987145"/>
            <a:ext cx="15564474" cy="1273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3066" b="true">
                <a:solidFill>
                  <a:srgbClr val="F0552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4.CREATE A NEW COLUMN TO LABEL THE PRODUCTS AS "HIGH DISCOUNT" IF THE DISCOUNT OFFER IS GREATER THAN 50% OFF, OTHERWISE LABEL THEM AS "LOW DISCOUNT."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0183" y="3589576"/>
            <a:ext cx="15707633" cy="2253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1"/>
              </a:lnSpc>
            </a:pPr>
            <a:r>
              <a:rPr lang="en-US" sz="3165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created new column labelled as “DISCOUNTTYPE LABEL” with values “HIGH DISCOUNT” if “DISOCUNT OFFER” have value more than 50% (0.50)  “LOW DISCOUNT” have value less than 50% (0.50) , done usign the below mention formula 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16325" y="5877806"/>
            <a:ext cx="15707633" cy="550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1"/>
              </a:lnSpc>
            </a:pPr>
            <a:r>
              <a:rPr lang="en-US" sz="3065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=IF([@[Discount Offer Standardize]]&gt;0.5,"High Discount","Low Discount")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0869" y="3243301"/>
            <a:ext cx="14666262" cy="3800398"/>
            <a:chOff x="0" y="0"/>
            <a:chExt cx="3918053" cy="1015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18053" cy="1015266"/>
            </a:xfrm>
            <a:custGeom>
              <a:avLst/>
              <a:gdLst/>
              <a:ahLst/>
              <a:cxnLst/>
              <a:rect r="r" b="b" t="t" l="l"/>
              <a:pathLst>
                <a:path h="1015266" w="3918053">
                  <a:moveTo>
                    <a:pt x="12141" y="0"/>
                  </a:moveTo>
                  <a:lnTo>
                    <a:pt x="3905912" y="0"/>
                  </a:lnTo>
                  <a:cubicBezTo>
                    <a:pt x="3909132" y="0"/>
                    <a:pt x="3912220" y="1279"/>
                    <a:pt x="3914497" y="3556"/>
                  </a:cubicBezTo>
                  <a:cubicBezTo>
                    <a:pt x="3916774" y="5833"/>
                    <a:pt x="3918053" y="8921"/>
                    <a:pt x="3918053" y="12141"/>
                  </a:cubicBezTo>
                  <a:lnTo>
                    <a:pt x="3918053" y="1003125"/>
                  </a:lnTo>
                  <a:cubicBezTo>
                    <a:pt x="3918053" y="1006345"/>
                    <a:pt x="3916774" y="1009433"/>
                    <a:pt x="3914497" y="1011710"/>
                  </a:cubicBezTo>
                  <a:cubicBezTo>
                    <a:pt x="3912220" y="1013987"/>
                    <a:pt x="3909132" y="1015266"/>
                    <a:pt x="3905912" y="1015266"/>
                  </a:cubicBezTo>
                  <a:lnTo>
                    <a:pt x="12141" y="1015266"/>
                  </a:lnTo>
                  <a:cubicBezTo>
                    <a:pt x="8921" y="1015266"/>
                    <a:pt x="5833" y="1013987"/>
                    <a:pt x="3556" y="1011710"/>
                  </a:cubicBezTo>
                  <a:cubicBezTo>
                    <a:pt x="1279" y="1009433"/>
                    <a:pt x="0" y="1006345"/>
                    <a:pt x="0" y="1003125"/>
                  </a:cubicBezTo>
                  <a:lnTo>
                    <a:pt x="0" y="12141"/>
                  </a:lnTo>
                  <a:cubicBezTo>
                    <a:pt x="0" y="8921"/>
                    <a:pt x="1279" y="5833"/>
                    <a:pt x="3556" y="3556"/>
                  </a:cubicBezTo>
                  <a:cubicBezTo>
                    <a:pt x="5833" y="1279"/>
                    <a:pt x="8921" y="0"/>
                    <a:pt x="12141" y="0"/>
                  </a:cubicBezTo>
                  <a:close/>
                </a:path>
              </a:pathLst>
            </a:custGeom>
            <a:solidFill>
              <a:srgbClr val="F0552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918053" cy="10724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295193" y="8978614"/>
            <a:ext cx="960296" cy="279686"/>
          </a:xfrm>
          <a:custGeom>
            <a:avLst/>
            <a:gdLst/>
            <a:ahLst/>
            <a:cxnLst/>
            <a:rect r="r" b="b" t="t" l="l"/>
            <a:pathLst>
              <a:path h="279686" w="960296">
                <a:moveTo>
                  <a:pt x="0" y="0"/>
                </a:moveTo>
                <a:lnTo>
                  <a:pt x="960296" y="0"/>
                </a:lnTo>
                <a:lnTo>
                  <a:pt x="960296" y="279686"/>
                </a:lnTo>
                <a:lnTo>
                  <a:pt x="0" y="279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58541" y="3737843"/>
            <a:ext cx="14037248" cy="2622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57"/>
              </a:lnSpc>
            </a:pPr>
            <a:r>
              <a:rPr lang="en-US" b="true" sz="9299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C. DATA RETRIEVAL AND LOOKUP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3750" y="476515"/>
            <a:ext cx="15012784" cy="911257"/>
            <a:chOff x="0" y="0"/>
            <a:chExt cx="4010625" cy="243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10625" cy="243440"/>
            </a:xfrm>
            <a:custGeom>
              <a:avLst/>
              <a:gdLst/>
              <a:ahLst/>
              <a:cxnLst/>
              <a:rect r="r" b="b" t="t" l="l"/>
              <a:pathLst>
                <a:path h="243440" w="4010625">
                  <a:moveTo>
                    <a:pt x="5157" y="0"/>
                  </a:moveTo>
                  <a:lnTo>
                    <a:pt x="4005468" y="0"/>
                  </a:lnTo>
                  <a:cubicBezTo>
                    <a:pt x="4008316" y="0"/>
                    <a:pt x="4010625" y="2309"/>
                    <a:pt x="4010625" y="5157"/>
                  </a:cubicBezTo>
                  <a:lnTo>
                    <a:pt x="4010625" y="238283"/>
                  </a:lnTo>
                  <a:cubicBezTo>
                    <a:pt x="4010625" y="241131"/>
                    <a:pt x="4008316" y="243440"/>
                    <a:pt x="4005468" y="243440"/>
                  </a:cubicBezTo>
                  <a:lnTo>
                    <a:pt x="5157" y="243440"/>
                  </a:lnTo>
                  <a:cubicBezTo>
                    <a:pt x="2309" y="243440"/>
                    <a:pt x="0" y="241131"/>
                    <a:pt x="0" y="238283"/>
                  </a:cubicBezTo>
                  <a:lnTo>
                    <a:pt x="0" y="5157"/>
                  </a:lnTo>
                  <a:cubicBezTo>
                    <a:pt x="0" y="2309"/>
                    <a:pt x="2309" y="0"/>
                    <a:pt x="5157" y="0"/>
                  </a:cubicBezTo>
                  <a:close/>
                </a:path>
              </a:pathLst>
            </a:custGeom>
            <a:solidFill>
              <a:srgbClr val="F0552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010625" cy="3005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63750" y="1771621"/>
            <a:ext cx="15012784" cy="1225522"/>
            <a:chOff x="0" y="0"/>
            <a:chExt cx="4706643" cy="3842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06643" cy="384212"/>
            </a:xfrm>
            <a:custGeom>
              <a:avLst/>
              <a:gdLst/>
              <a:ahLst/>
              <a:cxnLst/>
              <a:rect r="r" b="b" t="t" l="l"/>
              <a:pathLst>
                <a:path h="384212" w="4706643">
                  <a:moveTo>
                    <a:pt x="5157" y="0"/>
                  </a:moveTo>
                  <a:lnTo>
                    <a:pt x="4701486" y="0"/>
                  </a:lnTo>
                  <a:cubicBezTo>
                    <a:pt x="4704334" y="0"/>
                    <a:pt x="4706643" y="2309"/>
                    <a:pt x="4706643" y="5157"/>
                  </a:cubicBezTo>
                  <a:lnTo>
                    <a:pt x="4706643" y="379055"/>
                  </a:lnTo>
                  <a:cubicBezTo>
                    <a:pt x="4706643" y="381903"/>
                    <a:pt x="4704334" y="384212"/>
                    <a:pt x="4701486" y="384212"/>
                  </a:cubicBezTo>
                  <a:lnTo>
                    <a:pt x="5157" y="384212"/>
                  </a:lnTo>
                  <a:cubicBezTo>
                    <a:pt x="2309" y="384212"/>
                    <a:pt x="0" y="381903"/>
                    <a:pt x="0" y="379055"/>
                  </a:cubicBezTo>
                  <a:lnTo>
                    <a:pt x="0" y="5157"/>
                  </a:lnTo>
                  <a:cubicBezTo>
                    <a:pt x="0" y="2309"/>
                    <a:pt x="2309" y="0"/>
                    <a:pt x="51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0552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706643" cy="4413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295193" y="8978614"/>
            <a:ext cx="960296" cy="279686"/>
          </a:xfrm>
          <a:custGeom>
            <a:avLst/>
            <a:gdLst/>
            <a:ahLst/>
            <a:cxnLst/>
            <a:rect r="r" b="b" t="t" l="l"/>
            <a:pathLst>
              <a:path h="279686" w="960296">
                <a:moveTo>
                  <a:pt x="0" y="0"/>
                </a:moveTo>
                <a:lnTo>
                  <a:pt x="960296" y="0"/>
                </a:lnTo>
                <a:lnTo>
                  <a:pt x="960296" y="279686"/>
                </a:lnTo>
                <a:lnTo>
                  <a:pt x="0" y="279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63750" y="6628054"/>
            <a:ext cx="15012784" cy="1902281"/>
          </a:xfrm>
          <a:custGeom>
            <a:avLst/>
            <a:gdLst/>
            <a:ahLst/>
            <a:cxnLst/>
            <a:rect r="r" b="b" t="t" l="l"/>
            <a:pathLst>
              <a:path h="1902281" w="15012784">
                <a:moveTo>
                  <a:pt x="0" y="0"/>
                </a:moveTo>
                <a:lnTo>
                  <a:pt x="15012784" y="0"/>
                </a:lnTo>
                <a:lnTo>
                  <a:pt x="15012784" y="1902281"/>
                </a:lnTo>
                <a:lnTo>
                  <a:pt x="0" y="19022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15" t="0" r="-1498" b="0"/>
            </a:stretch>
          </a:blipFill>
          <a:ln w="38100" cap="sq">
            <a:solidFill>
              <a:srgbClr val="FD913C"/>
            </a:solidFill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711466" y="500043"/>
            <a:ext cx="14865068" cy="88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9"/>
              </a:lnSpc>
            </a:pPr>
            <a:r>
              <a:rPr lang="en-US" b="true" sz="5999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C. DATA RETRIEVAL AND LOOKUP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99383" y="1947753"/>
            <a:ext cx="14395810" cy="82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6"/>
              </a:lnSpc>
            </a:pPr>
            <a:r>
              <a:rPr lang="en-US" sz="2930" b="true">
                <a:solidFill>
                  <a:srgbClr val="F0552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1.USE VLOOKUP/XLOOKUP TO FIND THE PRODUCT BRAND, PRICE, AND RATING OF THE PRODUCT WITH PRODUCT_ID "11226634".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63750" y="3238058"/>
            <a:ext cx="15012784" cy="1129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1"/>
              </a:lnSpc>
            </a:pPr>
            <a:r>
              <a:rPr lang="en-US" sz="316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Used VLOOKUP function get Brand Name , Price and Ratign of Product_ID = “11226634” 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63750" y="4591371"/>
            <a:ext cx="15012784" cy="550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1"/>
              </a:lnSpc>
            </a:pPr>
            <a:r>
              <a:rPr lang="en-US" sz="3065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BrandName - =VLOOKUP(V10,Table4[[Product_id]:[Reviews]],2,FALSE)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63750" y="5110997"/>
            <a:ext cx="15012784" cy="550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1"/>
              </a:lnSpc>
            </a:pPr>
            <a:r>
              <a:rPr lang="en-US" sz="3065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Price - =VLOOKUP(V10,Table4[[Product_id]:[Reviews]],8,FALSE)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63750" y="5767418"/>
            <a:ext cx="15211591" cy="550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1"/>
              </a:lnSpc>
            </a:pPr>
            <a:r>
              <a:rPr lang="en-US" sz="3065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Rating - =VLOOKUP(V10,Table4[[Product_id]:[Reviews]],15,FALSE)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3750" y="476515"/>
            <a:ext cx="15012784" cy="911257"/>
            <a:chOff x="0" y="0"/>
            <a:chExt cx="4010625" cy="243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10625" cy="243440"/>
            </a:xfrm>
            <a:custGeom>
              <a:avLst/>
              <a:gdLst/>
              <a:ahLst/>
              <a:cxnLst/>
              <a:rect r="r" b="b" t="t" l="l"/>
              <a:pathLst>
                <a:path h="243440" w="4010625">
                  <a:moveTo>
                    <a:pt x="5157" y="0"/>
                  </a:moveTo>
                  <a:lnTo>
                    <a:pt x="4005468" y="0"/>
                  </a:lnTo>
                  <a:cubicBezTo>
                    <a:pt x="4008316" y="0"/>
                    <a:pt x="4010625" y="2309"/>
                    <a:pt x="4010625" y="5157"/>
                  </a:cubicBezTo>
                  <a:lnTo>
                    <a:pt x="4010625" y="238283"/>
                  </a:lnTo>
                  <a:cubicBezTo>
                    <a:pt x="4010625" y="241131"/>
                    <a:pt x="4008316" y="243440"/>
                    <a:pt x="4005468" y="243440"/>
                  </a:cubicBezTo>
                  <a:lnTo>
                    <a:pt x="5157" y="243440"/>
                  </a:lnTo>
                  <a:cubicBezTo>
                    <a:pt x="2309" y="243440"/>
                    <a:pt x="0" y="241131"/>
                    <a:pt x="0" y="238283"/>
                  </a:cubicBezTo>
                  <a:lnTo>
                    <a:pt x="0" y="5157"/>
                  </a:lnTo>
                  <a:cubicBezTo>
                    <a:pt x="0" y="2309"/>
                    <a:pt x="2309" y="0"/>
                    <a:pt x="5157" y="0"/>
                  </a:cubicBezTo>
                  <a:close/>
                </a:path>
              </a:pathLst>
            </a:custGeom>
            <a:solidFill>
              <a:srgbClr val="F0552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010625" cy="3005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63750" y="1804050"/>
            <a:ext cx="15012784" cy="1225522"/>
            <a:chOff x="0" y="0"/>
            <a:chExt cx="4706643" cy="3842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06643" cy="384212"/>
            </a:xfrm>
            <a:custGeom>
              <a:avLst/>
              <a:gdLst/>
              <a:ahLst/>
              <a:cxnLst/>
              <a:rect r="r" b="b" t="t" l="l"/>
              <a:pathLst>
                <a:path h="384212" w="4706643">
                  <a:moveTo>
                    <a:pt x="5157" y="0"/>
                  </a:moveTo>
                  <a:lnTo>
                    <a:pt x="4701486" y="0"/>
                  </a:lnTo>
                  <a:cubicBezTo>
                    <a:pt x="4704334" y="0"/>
                    <a:pt x="4706643" y="2309"/>
                    <a:pt x="4706643" y="5157"/>
                  </a:cubicBezTo>
                  <a:lnTo>
                    <a:pt x="4706643" y="379055"/>
                  </a:lnTo>
                  <a:cubicBezTo>
                    <a:pt x="4706643" y="381903"/>
                    <a:pt x="4704334" y="384212"/>
                    <a:pt x="4701486" y="384212"/>
                  </a:cubicBezTo>
                  <a:lnTo>
                    <a:pt x="5157" y="384212"/>
                  </a:lnTo>
                  <a:cubicBezTo>
                    <a:pt x="2309" y="384212"/>
                    <a:pt x="0" y="381903"/>
                    <a:pt x="0" y="379055"/>
                  </a:cubicBezTo>
                  <a:lnTo>
                    <a:pt x="0" y="5157"/>
                  </a:lnTo>
                  <a:cubicBezTo>
                    <a:pt x="0" y="2309"/>
                    <a:pt x="2309" y="0"/>
                    <a:pt x="51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0552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706643" cy="4413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295193" y="8978614"/>
            <a:ext cx="960296" cy="279686"/>
          </a:xfrm>
          <a:custGeom>
            <a:avLst/>
            <a:gdLst/>
            <a:ahLst/>
            <a:cxnLst/>
            <a:rect r="r" b="b" t="t" l="l"/>
            <a:pathLst>
              <a:path h="279686" w="960296">
                <a:moveTo>
                  <a:pt x="0" y="0"/>
                </a:moveTo>
                <a:lnTo>
                  <a:pt x="960296" y="0"/>
                </a:lnTo>
                <a:lnTo>
                  <a:pt x="960296" y="279686"/>
                </a:lnTo>
                <a:lnTo>
                  <a:pt x="0" y="279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63750" y="6598043"/>
            <a:ext cx="15012784" cy="1002424"/>
          </a:xfrm>
          <a:custGeom>
            <a:avLst/>
            <a:gdLst/>
            <a:ahLst/>
            <a:cxnLst/>
            <a:rect r="r" b="b" t="t" l="l"/>
            <a:pathLst>
              <a:path h="1002424" w="15012784">
                <a:moveTo>
                  <a:pt x="0" y="0"/>
                </a:moveTo>
                <a:lnTo>
                  <a:pt x="15012784" y="0"/>
                </a:lnTo>
                <a:lnTo>
                  <a:pt x="15012784" y="1002424"/>
                </a:lnTo>
                <a:lnTo>
                  <a:pt x="0" y="10024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48" t="0" r="-1565" b="-89768"/>
            </a:stretch>
          </a:blipFill>
          <a:ln w="38100" cap="sq">
            <a:solidFill>
              <a:srgbClr val="FD913C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563750" y="7600467"/>
            <a:ext cx="15012784" cy="915500"/>
          </a:xfrm>
          <a:custGeom>
            <a:avLst/>
            <a:gdLst/>
            <a:ahLst/>
            <a:cxnLst/>
            <a:rect r="r" b="b" t="t" l="l"/>
            <a:pathLst>
              <a:path h="915500" w="15012784">
                <a:moveTo>
                  <a:pt x="0" y="0"/>
                </a:moveTo>
                <a:lnTo>
                  <a:pt x="15012784" y="0"/>
                </a:lnTo>
                <a:lnTo>
                  <a:pt x="15012784" y="915500"/>
                </a:lnTo>
                <a:lnTo>
                  <a:pt x="0" y="9155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02" t="-91589" r="-502" b="0"/>
            </a:stretch>
          </a:blipFill>
          <a:ln w="38100" cap="sq">
            <a:solidFill>
              <a:srgbClr val="FD913C"/>
            </a:solidFill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1711466" y="500043"/>
            <a:ext cx="14865068" cy="88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9"/>
              </a:lnSpc>
            </a:pPr>
            <a:r>
              <a:rPr lang="en-US" b="true" sz="5999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C. DATA RETRIEVAL AND LOOKUP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84638" y="1979467"/>
            <a:ext cx="14410555" cy="82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6"/>
              </a:lnSpc>
            </a:pPr>
            <a:r>
              <a:rPr lang="en-US" sz="2930" b="true">
                <a:solidFill>
                  <a:srgbClr val="F0552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2.FIND THE "DISCOUNTPRICE" FOR THE PRODUCT WITH THE PRODUCT ID "6744434" USING THE INDEX AND MATCH FUNCTIONS.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63750" y="3218136"/>
            <a:ext cx="15012784" cy="1129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1"/>
              </a:lnSpc>
            </a:pPr>
            <a:r>
              <a:rPr lang="en-US" sz="316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Used INDEX and MATCH functions get Brand Name , Price and Ratign of Product_ID = “6744434” 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78187" y="4566405"/>
            <a:ext cx="9245022" cy="550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1"/>
              </a:lnSpc>
            </a:pPr>
            <a:r>
              <a:rPr lang="en-US" sz="3065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BrandName - =INDEX(C:C,MATCH(W10,B:B,0))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278187" y="5086030"/>
            <a:ext cx="7853817" cy="550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1"/>
              </a:lnSpc>
            </a:pPr>
            <a:r>
              <a:rPr lang="en-US" sz="3065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Price - ==INDEX(J:J,MATCH(W10,B:B,0))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278187" y="5742452"/>
            <a:ext cx="7925396" cy="550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1"/>
              </a:lnSpc>
            </a:pPr>
            <a:r>
              <a:rPr lang="en-US" sz="3065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Rating - =INDEX(P:P,MATCH(W10,B:B,0))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1035793">
            <a:off x="9537298" y="2213130"/>
            <a:ext cx="9552047" cy="10340510"/>
          </a:xfrm>
          <a:custGeom>
            <a:avLst/>
            <a:gdLst/>
            <a:ahLst/>
            <a:cxnLst/>
            <a:rect r="r" b="b" t="t" l="l"/>
            <a:pathLst>
              <a:path h="10340510" w="9552047">
                <a:moveTo>
                  <a:pt x="9552046" y="0"/>
                </a:moveTo>
                <a:lnTo>
                  <a:pt x="0" y="0"/>
                </a:lnTo>
                <a:lnTo>
                  <a:pt x="0" y="10340510"/>
                </a:lnTo>
                <a:lnTo>
                  <a:pt x="9552046" y="10340510"/>
                </a:lnTo>
                <a:lnTo>
                  <a:pt x="955204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971230" y="132245"/>
            <a:ext cx="7342570" cy="9126055"/>
            <a:chOff x="0" y="0"/>
            <a:chExt cx="698500" cy="8681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5568"/>
              <a:ext cx="698500" cy="857027"/>
            </a:xfrm>
            <a:custGeom>
              <a:avLst/>
              <a:gdLst/>
              <a:ahLst/>
              <a:cxnLst/>
              <a:rect r="r" b="b" t="t" l="l"/>
              <a:pathLst>
                <a:path h="857027" w="698500">
                  <a:moveTo>
                    <a:pt x="374312" y="9014"/>
                  </a:moveTo>
                  <a:lnTo>
                    <a:pt x="673438" y="183050"/>
                  </a:lnTo>
                  <a:cubicBezTo>
                    <a:pt x="688954" y="192078"/>
                    <a:pt x="698500" y="208676"/>
                    <a:pt x="698500" y="226628"/>
                  </a:cubicBezTo>
                  <a:lnTo>
                    <a:pt x="698500" y="630400"/>
                  </a:lnTo>
                  <a:cubicBezTo>
                    <a:pt x="698500" y="648351"/>
                    <a:pt x="688954" y="664949"/>
                    <a:pt x="673438" y="673977"/>
                  </a:cubicBezTo>
                  <a:lnTo>
                    <a:pt x="374312" y="848013"/>
                  </a:lnTo>
                  <a:cubicBezTo>
                    <a:pt x="358820" y="857027"/>
                    <a:pt x="339680" y="857027"/>
                    <a:pt x="324188" y="848013"/>
                  </a:cubicBezTo>
                  <a:lnTo>
                    <a:pt x="25062" y="673977"/>
                  </a:lnTo>
                  <a:cubicBezTo>
                    <a:pt x="9546" y="664949"/>
                    <a:pt x="0" y="648351"/>
                    <a:pt x="0" y="630400"/>
                  </a:cubicBezTo>
                  <a:lnTo>
                    <a:pt x="0" y="226628"/>
                  </a:lnTo>
                  <a:cubicBezTo>
                    <a:pt x="0" y="208676"/>
                    <a:pt x="9546" y="192078"/>
                    <a:pt x="25062" y="183050"/>
                  </a:cubicBezTo>
                  <a:lnTo>
                    <a:pt x="324188" y="9014"/>
                  </a:lnTo>
                  <a:cubicBezTo>
                    <a:pt x="339680" y="0"/>
                    <a:pt x="358820" y="0"/>
                    <a:pt x="374312" y="9014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05524">
                    <a:alpha val="100000"/>
                  </a:srgbClr>
                </a:gs>
                <a:gs pos="33333">
                  <a:srgbClr val="F05524">
                    <a:alpha val="100000"/>
                  </a:srgbClr>
                </a:gs>
                <a:gs pos="66667">
                  <a:srgbClr val="F05524">
                    <a:alpha val="0"/>
                  </a:srgbClr>
                </a:gs>
                <a:gs pos="100000">
                  <a:srgbClr val="F05524">
                    <a:alpha val="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82550"/>
              <a:ext cx="698500" cy="6459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170378" y="450356"/>
            <a:ext cx="6944273" cy="8489834"/>
            <a:chOff x="0" y="0"/>
            <a:chExt cx="698500" cy="8539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5887"/>
              <a:ext cx="698500" cy="842188"/>
            </a:xfrm>
            <a:custGeom>
              <a:avLst/>
              <a:gdLst/>
              <a:ahLst/>
              <a:cxnLst/>
              <a:rect r="r" b="b" t="t" l="l"/>
              <a:pathLst>
                <a:path h="842188" w="698500">
                  <a:moveTo>
                    <a:pt x="375750" y="9531"/>
                  </a:moveTo>
                  <a:lnTo>
                    <a:pt x="672000" y="181895"/>
                  </a:lnTo>
                  <a:cubicBezTo>
                    <a:pt x="688407" y="191441"/>
                    <a:pt x="698500" y="208990"/>
                    <a:pt x="698500" y="227972"/>
                  </a:cubicBezTo>
                  <a:lnTo>
                    <a:pt x="698500" y="614217"/>
                  </a:lnTo>
                  <a:cubicBezTo>
                    <a:pt x="698500" y="633198"/>
                    <a:pt x="688407" y="650748"/>
                    <a:pt x="672000" y="660294"/>
                  </a:cubicBezTo>
                  <a:lnTo>
                    <a:pt x="375750" y="832657"/>
                  </a:lnTo>
                  <a:cubicBezTo>
                    <a:pt x="359369" y="842188"/>
                    <a:pt x="339131" y="842188"/>
                    <a:pt x="322750" y="832657"/>
                  </a:cubicBezTo>
                  <a:lnTo>
                    <a:pt x="26500" y="660294"/>
                  </a:lnTo>
                  <a:cubicBezTo>
                    <a:pt x="10093" y="650748"/>
                    <a:pt x="0" y="633198"/>
                    <a:pt x="0" y="614217"/>
                  </a:cubicBezTo>
                  <a:lnTo>
                    <a:pt x="0" y="227972"/>
                  </a:lnTo>
                  <a:cubicBezTo>
                    <a:pt x="0" y="208990"/>
                    <a:pt x="10093" y="191441"/>
                    <a:pt x="26500" y="181895"/>
                  </a:cubicBezTo>
                  <a:lnTo>
                    <a:pt x="322750" y="9531"/>
                  </a:lnTo>
                  <a:cubicBezTo>
                    <a:pt x="339131" y="0"/>
                    <a:pt x="359369" y="0"/>
                    <a:pt x="375750" y="9531"/>
                  </a:cubicBezTo>
                  <a:close/>
                </a:path>
              </a:pathLst>
            </a:custGeom>
            <a:solidFill>
              <a:srgbClr val="F0552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82550"/>
              <a:ext cx="698500" cy="6317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962638" y="1928537"/>
            <a:ext cx="960296" cy="279686"/>
          </a:xfrm>
          <a:custGeom>
            <a:avLst/>
            <a:gdLst/>
            <a:ahLst/>
            <a:cxnLst/>
            <a:rect r="r" b="b" t="t" l="l"/>
            <a:pathLst>
              <a:path h="279686" w="960296">
                <a:moveTo>
                  <a:pt x="0" y="0"/>
                </a:moveTo>
                <a:lnTo>
                  <a:pt x="960296" y="0"/>
                </a:lnTo>
                <a:lnTo>
                  <a:pt x="960296" y="279686"/>
                </a:lnTo>
                <a:lnTo>
                  <a:pt x="0" y="279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170378" y="1928537"/>
            <a:ext cx="6907525" cy="4823354"/>
          </a:xfrm>
          <a:custGeom>
            <a:avLst/>
            <a:gdLst/>
            <a:ahLst/>
            <a:cxnLst/>
            <a:rect r="r" b="b" t="t" l="l"/>
            <a:pathLst>
              <a:path h="4823354" w="6907525">
                <a:moveTo>
                  <a:pt x="0" y="0"/>
                </a:moveTo>
                <a:lnTo>
                  <a:pt x="6907525" y="0"/>
                </a:lnTo>
                <a:lnTo>
                  <a:pt x="6907525" y="4823354"/>
                </a:lnTo>
                <a:lnTo>
                  <a:pt x="0" y="48233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2068" t="0" r="-12068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2096955"/>
            <a:ext cx="5442325" cy="1962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9"/>
              </a:lnSpc>
            </a:pPr>
            <a:r>
              <a:rPr lang="en-US" sz="6999" b="true">
                <a:solidFill>
                  <a:srgbClr val="F0552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ABOUT OUR COMPANY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262570"/>
            <a:ext cx="7189415" cy="2641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Myntra is an Indian fashion e-commerce company headquartered in Bengaluru, Karnataka, India. The company was founded in 2007-2008 to sell personalized gift items. In May 2014, Myntra.com was acquired by Flipkart.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3750" y="476515"/>
            <a:ext cx="15012784" cy="911257"/>
            <a:chOff x="0" y="0"/>
            <a:chExt cx="4010625" cy="243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10625" cy="243440"/>
            </a:xfrm>
            <a:custGeom>
              <a:avLst/>
              <a:gdLst/>
              <a:ahLst/>
              <a:cxnLst/>
              <a:rect r="r" b="b" t="t" l="l"/>
              <a:pathLst>
                <a:path h="243440" w="4010625">
                  <a:moveTo>
                    <a:pt x="5157" y="0"/>
                  </a:moveTo>
                  <a:lnTo>
                    <a:pt x="4005468" y="0"/>
                  </a:lnTo>
                  <a:cubicBezTo>
                    <a:pt x="4008316" y="0"/>
                    <a:pt x="4010625" y="2309"/>
                    <a:pt x="4010625" y="5157"/>
                  </a:cubicBezTo>
                  <a:lnTo>
                    <a:pt x="4010625" y="238283"/>
                  </a:lnTo>
                  <a:cubicBezTo>
                    <a:pt x="4010625" y="241131"/>
                    <a:pt x="4008316" y="243440"/>
                    <a:pt x="4005468" y="243440"/>
                  </a:cubicBezTo>
                  <a:lnTo>
                    <a:pt x="5157" y="243440"/>
                  </a:lnTo>
                  <a:cubicBezTo>
                    <a:pt x="2309" y="243440"/>
                    <a:pt x="0" y="241131"/>
                    <a:pt x="0" y="238283"/>
                  </a:cubicBezTo>
                  <a:lnTo>
                    <a:pt x="0" y="5157"/>
                  </a:lnTo>
                  <a:cubicBezTo>
                    <a:pt x="0" y="2309"/>
                    <a:pt x="2309" y="0"/>
                    <a:pt x="5157" y="0"/>
                  </a:cubicBezTo>
                  <a:close/>
                </a:path>
              </a:pathLst>
            </a:custGeom>
            <a:solidFill>
              <a:srgbClr val="F0552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010625" cy="3005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63750" y="1638799"/>
            <a:ext cx="15012784" cy="1225522"/>
            <a:chOff x="0" y="0"/>
            <a:chExt cx="4706643" cy="3842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06643" cy="384212"/>
            </a:xfrm>
            <a:custGeom>
              <a:avLst/>
              <a:gdLst/>
              <a:ahLst/>
              <a:cxnLst/>
              <a:rect r="r" b="b" t="t" l="l"/>
              <a:pathLst>
                <a:path h="384212" w="4706643">
                  <a:moveTo>
                    <a:pt x="5157" y="0"/>
                  </a:moveTo>
                  <a:lnTo>
                    <a:pt x="4701486" y="0"/>
                  </a:lnTo>
                  <a:cubicBezTo>
                    <a:pt x="4704334" y="0"/>
                    <a:pt x="4706643" y="2309"/>
                    <a:pt x="4706643" y="5157"/>
                  </a:cubicBezTo>
                  <a:lnTo>
                    <a:pt x="4706643" y="379055"/>
                  </a:lnTo>
                  <a:cubicBezTo>
                    <a:pt x="4706643" y="381903"/>
                    <a:pt x="4704334" y="384212"/>
                    <a:pt x="4701486" y="384212"/>
                  </a:cubicBezTo>
                  <a:lnTo>
                    <a:pt x="5157" y="384212"/>
                  </a:lnTo>
                  <a:cubicBezTo>
                    <a:pt x="2309" y="384212"/>
                    <a:pt x="0" y="381903"/>
                    <a:pt x="0" y="379055"/>
                  </a:cubicBezTo>
                  <a:lnTo>
                    <a:pt x="0" y="5157"/>
                  </a:lnTo>
                  <a:cubicBezTo>
                    <a:pt x="0" y="2309"/>
                    <a:pt x="2309" y="0"/>
                    <a:pt x="51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0552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706643" cy="4413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295193" y="8978614"/>
            <a:ext cx="960296" cy="279686"/>
          </a:xfrm>
          <a:custGeom>
            <a:avLst/>
            <a:gdLst/>
            <a:ahLst/>
            <a:cxnLst/>
            <a:rect r="r" b="b" t="t" l="l"/>
            <a:pathLst>
              <a:path h="279686" w="960296">
                <a:moveTo>
                  <a:pt x="0" y="0"/>
                </a:moveTo>
                <a:lnTo>
                  <a:pt x="960296" y="0"/>
                </a:lnTo>
                <a:lnTo>
                  <a:pt x="960296" y="279686"/>
                </a:lnTo>
                <a:lnTo>
                  <a:pt x="0" y="279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11466" y="500043"/>
            <a:ext cx="14865068" cy="88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9"/>
              </a:lnSpc>
            </a:pPr>
            <a:r>
              <a:rPr lang="en-US" b="true" sz="5999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C. DATA RETRIEVAL AND LOOKUP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84638" y="1814216"/>
            <a:ext cx="14410555" cy="82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6"/>
              </a:lnSpc>
            </a:pPr>
            <a:r>
              <a:rPr lang="en-US" sz="2930" b="true">
                <a:solidFill>
                  <a:srgbClr val="F0552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3.UTILIZE NESTED XLOOKUP TO FIND ANY COLUMN’S DETAIL OF A PRODUCT WITH IT’S PRODUCT ID.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63750" y="4310463"/>
            <a:ext cx="15012784" cy="1129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1"/>
              </a:lnSpc>
            </a:pPr>
            <a:r>
              <a:rPr lang="en-US" sz="316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Used </a:t>
            </a:r>
            <a:r>
              <a:rPr lang="en-US" sz="3165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INDEX and MATCH functions</a:t>
            </a:r>
            <a:r>
              <a:rPr lang="en-US" sz="316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get </a:t>
            </a:r>
            <a:r>
              <a:rPr lang="en-US" sz="3165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Brand Name , Price and Rating</a:t>
            </a:r>
            <a:r>
              <a:rPr lang="en-US" sz="316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of Product_ID = “6744434” 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38205" y="3121496"/>
            <a:ext cx="15012784" cy="1093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1"/>
              </a:lnSpc>
            </a:pPr>
            <a:r>
              <a:rPr lang="en-US" sz="3065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=XLOOKUP(V10, Table4[Product_id], XLOOKUP(X13, Table4[#Headers], Table4))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38205" y="5753981"/>
            <a:ext cx="3150534" cy="550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1"/>
              </a:lnSpc>
            </a:pPr>
            <a:r>
              <a:rPr lang="en-US" sz="3065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V10 = ProductID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346485" y="5632121"/>
            <a:ext cx="8058846" cy="550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1"/>
              </a:lnSpc>
            </a:pPr>
            <a:r>
              <a:rPr lang="en-US" sz="3065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Table4[Product_id]= ProductIDs column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38205" y="6495273"/>
            <a:ext cx="3948135" cy="550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1"/>
              </a:lnSpc>
            </a:pPr>
            <a:r>
              <a:rPr lang="en-US" sz="3065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X13 = ColumnName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346485" y="6350433"/>
            <a:ext cx="10204504" cy="1093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1"/>
              </a:lnSpc>
            </a:pPr>
            <a:r>
              <a:rPr lang="en-US" sz="3065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Table4[#Headers]= Table Headers as we want to search that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38205" y="7539399"/>
            <a:ext cx="15038330" cy="1093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1"/>
              </a:lnSpc>
            </a:pPr>
            <a:r>
              <a:rPr lang="en-US" sz="3065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XLOOKUP(X13, Table4[#Headers], Table4) - returns all values of respective column of X13 (columnName) </a:t>
            </a:r>
            <a:r>
              <a:rPr lang="en-US" sz="3065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→ Nested XLOOKUP()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734750"/>
            <a:ext cx="6260944" cy="911257"/>
            <a:chOff x="0" y="0"/>
            <a:chExt cx="1672595" cy="243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2595" cy="243440"/>
            </a:xfrm>
            <a:custGeom>
              <a:avLst/>
              <a:gdLst/>
              <a:ahLst/>
              <a:cxnLst/>
              <a:rect r="r" b="b" t="t" l="l"/>
              <a:pathLst>
                <a:path h="243440" w="1672595">
                  <a:moveTo>
                    <a:pt x="12365" y="0"/>
                  </a:moveTo>
                  <a:lnTo>
                    <a:pt x="1660229" y="0"/>
                  </a:lnTo>
                  <a:cubicBezTo>
                    <a:pt x="1663509" y="0"/>
                    <a:pt x="1666654" y="1303"/>
                    <a:pt x="1668973" y="3622"/>
                  </a:cubicBezTo>
                  <a:cubicBezTo>
                    <a:pt x="1671292" y="5941"/>
                    <a:pt x="1672595" y="9086"/>
                    <a:pt x="1672595" y="12365"/>
                  </a:cubicBezTo>
                  <a:lnTo>
                    <a:pt x="1672595" y="231075"/>
                  </a:lnTo>
                  <a:cubicBezTo>
                    <a:pt x="1672595" y="234354"/>
                    <a:pt x="1671292" y="237499"/>
                    <a:pt x="1668973" y="239818"/>
                  </a:cubicBezTo>
                  <a:cubicBezTo>
                    <a:pt x="1666654" y="242137"/>
                    <a:pt x="1663509" y="243440"/>
                    <a:pt x="1660229" y="243440"/>
                  </a:cubicBezTo>
                  <a:lnTo>
                    <a:pt x="12365" y="243440"/>
                  </a:lnTo>
                  <a:cubicBezTo>
                    <a:pt x="9086" y="243440"/>
                    <a:pt x="5941" y="242137"/>
                    <a:pt x="3622" y="239818"/>
                  </a:cubicBezTo>
                  <a:cubicBezTo>
                    <a:pt x="1303" y="237499"/>
                    <a:pt x="0" y="234354"/>
                    <a:pt x="0" y="231075"/>
                  </a:cubicBezTo>
                  <a:lnTo>
                    <a:pt x="0" y="12365"/>
                  </a:lnTo>
                  <a:cubicBezTo>
                    <a:pt x="0" y="9086"/>
                    <a:pt x="1303" y="5941"/>
                    <a:pt x="3622" y="3622"/>
                  </a:cubicBezTo>
                  <a:cubicBezTo>
                    <a:pt x="5941" y="1303"/>
                    <a:pt x="9086" y="0"/>
                    <a:pt x="12365" y="0"/>
                  </a:cubicBezTo>
                  <a:close/>
                </a:path>
              </a:pathLst>
            </a:custGeom>
            <a:solidFill>
              <a:srgbClr val="F0552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672595" cy="3005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6990453"/>
            <a:ext cx="461054" cy="461054"/>
          </a:xfrm>
          <a:custGeom>
            <a:avLst/>
            <a:gdLst/>
            <a:ahLst/>
            <a:cxnLst/>
            <a:rect r="r" b="b" t="t" l="l"/>
            <a:pathLst>
              <a:path h="461054" w="461054">
                <a:moveTo>
                  <a:pt x="0" y="0"/>
                </a:moveTo>
                <a:lnTo>
                  <a:pt x="461054" y="0"/>
                </a:lnTo>
                <a:lnTo>
                  <a:pt x="461054" y="461054"/>
                </a:lnTo>
                <a:lnTo>
                  <a:pt x="0" y="4610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7642314"/>
            <a:ext cx="461054" cy="461054"/>
          </a:xfrm>
          <a:custGeom>
            <a:avLst/>
            <a:gdLst/>
            <a:ahLst/>
            <a:cxnLst/>
            <a:rect r="r" b="b" t="t" l="l"/>
            <a:pathLst>
              <a:path h="461054" w="461054">
                <a:moveTo>
                  <a:pt x="0" y="0"/>
                </a:moveTo>
                <a:lnTo>
                  <a:pt x="461054" y="0"/>
                </a:lnTo>
                <a:lnTo>
                  <a:pt x="461054" y="461054"/>
                </a:lnTo>
                <a:lnTo>
                  <a:pt x="0" y="461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1866" y="6324957"/>
            <a:ext cx="461054" cy="461054"/>
          </a:xfrm>
          <a:custGeom>
            <a:avLst/>
            <a:gdLst/>
            <a:ahLst/>
            <a:cxnLst/>
            <a:rect r="r" b="b" t="t" l="l"/>
            <a:pathLst>
              <a:path h="461054" w="461054">
                <a:moveTo>
                  <a:pt x="0" y="0"/>
                </a:moveTo>
                <a:lnTo>
                  <a:pt x="461054" y="0"/>
                </a:lnTo>
                <a:lnTo>
                  <a:pt x="461054" y="461054"/>
                </a:lnTo>
                <a:lnTo>
                  <a:pt x="0" y="461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10800000">
            <a:off x="8860034" y="1040147"/>
            <a:ext cx="7294119" cy="8525965"/>
            <a:chOff x="0" y="0"/>
            <a:chExt cx="698500" cy="8164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5605"/>
              <a:ext cx="698500" cy="805254"/>
            </a:xfrm>
            <a:custGeom>
              <a:avLst/>
              <a:gdLst/>
              <a:ahLst/>
              <a:cxnLst/>
              <a:rect r="r" b="b" t="t" l="l"/>
              <a:pathLst>
                <a:path h="805254" w="698500">
                  <a:moveTo>
                    <a:pt x="374479" y="9074"/>
                  </a:moveTo>
                  <a:lnTo>
                    <a:pt x="673271" y="182916"/>
                  </a:lnTo>
                  <a:cubicBezTo>
                    <a:pt x="688891" y="192004"/>
                    <a:pt x="698500" y="208712"/>
                    <a:pt x="698500" y="226783"/>
                  </a:cubicBezTo>
                  <a:lnTo>
                    <a:pt x="698500" y="578471"/>
                  </a:lnTo>
                  <a:cubicBezTo>
                    <a:pt x="698500" y="596542"/>
                    <a:pt x="688891" y="613250"/>
                    <a:pt x="673271" y="622338"/>
                  </a:cubicBezTo>
                  <a:lnTo>
                    <a:pt x="374479" y="796181"/>
                  </a:lnTo>
                  <a:cubicBezTo>
                    <a:pt x="358883" y="805254"/>
                    <a:pt x="339617" y="805254"/>
                    <a:pt x="324021" y="796181"/>
                  </a:cubicBezTo>
                  <a:lnTo>
                    <a:pt x="25229" y="622338"/>
                  </a:lnTo>
                  <a:cubicBezTo>
                    <a:pt x="9609" y="613250"/>
                    <a:pt x="0" y="596542"/>
                    <a:pt x="0" y="578471"/>
                  </a:cubicBezTo>
                  <a:lnTo>
                    <a:pt x="0" y="226783"/>
                  </a:lnTo>
                  <a:cubicBezTo>
                    <a:pt x="0" y="208712"/>
                    <a:pt x="9609" y="192004"/>
                    <a:pt x="25229" y="182916"/>
                  </a:cubicBezTo>
                  <a:lnTo>
                    <a:pt x="324021" y="9074"/>
                  </a:lnTo>
                  <a:cubicBezTo>
                    <a:pt x="339617" y="0"/>
                    <a:pt x="358883" y="0"/>
                    <a:pt x="374479" y="9074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D913C">
                    <a:alpha val="100000"/>
                  </a:srgbClr>
                </a:gs>
                <a:gs pos="33333">
                  <a:srgbClr val="FD913C">
                    <a:alpha val="100000"/>
                  </a:srgbClr>
                </a:gs>
                <a:gs pos="66667">
                  <a:srgbClr val="FD913C">
                    <a:alpha val="0"/>
                  </a:srgbClr>
                </a:gs>
                <a:gs pos="100000">
                  <a:srgbClr val="FD913C">
                    <a:alpha val="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2550"/>
              <a:ext cx="698500" cy="5942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10800000">
            <a:off x="9527289" y="787114"/>
            <a:ext cx="6493513" cy="7590151"/>
            <a:chOff x="0" y="0"/>
            <a:chExt cx="698500" cy="81646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6296"/>
              <a:ext cx="698500" cy="803872"/>
            </a:xfrm>
            <a:custGeom>
              <a:avLst/>
              <a:gdLst/>
              <a:ahLst/>
              <a:cxnLst/>
              <a:rect r="r" b="b" t="t" l="l"/>
              <a:pathLst>
                <a:path h="803872" w="698500">
                  <a:moveTo>
                    <a:pt x="377589" y="10192"/>
                  </a:moveTo>
                  <a:lnTo>
                    <a:pt x="670161" y="180416"/>
                  </a:lnTo>
                  <a:cubicBezTo>
                    <a:pt x="687706" y="190624"/>
                    <a:pt x="698500" y="209392"/>
                    <a:pt x="698500" y="229691"/>
                  </a:cubicBezTo>
                  <a:lnTo>
                    <a:pt x="698500" y="574181"/>
                  </a:lnTo>
                  <a:cubicBezTo>
                    <a:pt x="698500" y="594480"/>
                    <a:pt x="687706" y="613248"/>
                    <a:pt x="670161" y="623457"/>
                  </a:cubicBezTo>
                  <a:lnTo>
                    <a:pt x="377589" y="793680"/>
                  </a:lnTo>
                  <a:cubicBezTo>
                    <a:pt x="360071" y="803872"/>
                    <a:pt x="338429" y="803872"/>
                    <a:pt x="320911" y="793680"/>
                  </a:cubicBezTo>
                  <a:lnTo>
                    <a:pt x="28339" y="623457"/>
                  </a:lnTo>
                  <a:cubicBezTo>
                    <a:pt x="10794" y="613248"/>
                    <a:pt x="0" y="594480"/>
                    <a:pt x="0" y="574181"/>
                  </a:cubicBezTo>
                  <a:lnTo>
                    <a:pt x="0" y="229691"/>
                  </a:lnTo>
                  <a:cubicBezTo>
                    <a:pt x="0" y="209392"/>
                    <a:pt x="10794" y="190624"/>
                    <a:pt x="28339" y="180416"/>
                  </a:cubicBezTo>
                  <a:lnTo>
                    <a:pt x="320911" y="10192"/>
                  </a:lnTo>
                  <a:cubicBezTo>
                    <a:pt x="338429" y="0"/>
                    <a:pt x="360071" y="0"/>
                    <a:pt x="377589" y="10192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D913C">
                      <a:alpha val="0"/>
                    </a:srgbClr>
                  </a:gs>
                  <a:gs pos="33333">
                    <a:srgbClr val="FD913C">
                      <a:alpha val="0"/>
                    </a:srgbClr>
                  </a:gs>
                  <a:gs pos="66667">
                    <a:srgbClr val="FD913C">
                      <a:alpha val="100000"/>
                    </a:srgbClr>
                  </a:gs>
                  <a:gs pos="100000">
                    <a:srgbClr val="FD913C">
                      <a:alpha val="100000"/>
                    </a:srgbClr>
                  </a:gs>
                </a:gsLst>
                <a:lin ang="5400000"/>
              </a:gra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82550"/>
              <a:ext cx="698500" cy="5942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10800000">
            <a:off x="10798446" y="493112"/>
            <a:ext cx="6948118" cy="8915862"/>
            <a:chOff x="0" y="0"/>
            <a:chExt cx="698500" cy="8963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5884"/>
              <a:ext cx="698500" cy="884551"/>
            </a:xfrm>
            <a:custGeom>
              <a:avLst/>
              <a:gdLst/>
              <a:ahLst/>
              <a:cxnLst/>
              <a:rect r="r" b="b" t="t" l="l"/>
              <a:pathLst>
                <a:path h="884551" w="698500">
                  <a:moveTo>
                    <a:pt x="375735" y="9526"/>
                  </a:moveTo>
                  <a:lnTo>
                    <a:pt x="672015" y="181906"/>
                  </a:lnTo>
                  <a:cubicBezTo>
                    <a:pt x="688412" y="191447"/>
                    <a:pt x="698500" y="208987"/>
                    <a:pt x="698500" y="227958"/>
                  </a:cubicBezTo>
                  <a:lnTo>
                    <a:pt x="698500" y="656593"/>
                  </a:lnTo>
                  <a:cubicBezTo>
                    <a:pt x="698500" y="675564"/>
                    <a:pt x="688412" y="693104"/>
                    <a:pt x="672015" y="702645"/>
                  </a:cubicBezTo>
                  <a:lnTo>
                    <a:pt x="375735" y="875025"/>
                  </a:lnTo>
                  <a:cubicBezTo>
                    <a:pt x="359363" y="884551"/>
                    <a:pt x="339137" y="884551"/>
                    <a:pt x="322765" y="875025"/>
                  </a:cubicBezTo>
                  <a:lnTo>
                    <a:pt x="26485" y="702645"/>
                  </a:lnTo>
                  <a:cubicBezTo>
                    <a:pt x="10088" y="693104"/>
                    <a:pt x="0" y="675564"/>
                    <a:pt x="0" y="656593"/>
                  </a:cubicBezTo>
                  <a:lnTo>
                    <a:pt x="0" y="227958"/>
                  </a:lnTo>
                  <a:cubicBezTo>
                    <a:pt x="0" y="208987"/>
                    <a:pt x="10088" y="191447"/>
                    <a:pt x="26485" y="181906"/>
                  </a:cubicBezTo>
                  <a:lnTo>
                    <a:pt x="322765" y="9526"/>
                  </a:lnTo>
                  <a:cubicBezTo>
                    <a:pt x="339137" y="0"/>
                    <a:pt x="359363" y="0"/>
                    <a:pt x="375735" y="9526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D913C">
                    <a:alpha val="0"/>
                  </a:srgbClr>
                </a:gs>
                <a:gs pos="33333">
                  <a:srgbClr val="FD913C">
                    <a:alpha val="0"/>
                  </a:srgbClr>
                </a:gs>
                <a:gs pos="66667">
                  <a:srgbClr val="FD913C">
                    <a:alpha val="100000"/>
                  </a:srgbClr>
                </a:gs>
                <a:gs pos="100000">
                  <a:srgbClr val="FD913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2550"/>
              <a:ext cx="698500" cy="674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921396" y="1040147"/>
            <a:ext cx="6854349" cy="8037233"/>
            <a:chOff x="0" y="0"/>
            <a:chExt cx="698500" cy="819043"/>
          </a:xfrm>
        </p:grpSpPr>
        <p:sp>
          <p:nvSpPr>
            <p:cNvPr name="Freeform 18" id="18"/>
            <p:cNvSpPr/>
            <p:nvPr/>
          </p:nvSpPr>
          <p:spPr>
            <a:xfrm flipH="true" flipV="false" rot="0">
              <a:off x="0" y="3169"/>
              <a:ext cx="698500" cy="812706"/>
            </a:xfrm>
            <a:custGeom>
              <a:avLst/>
              <a:gdLst/>
              <a:ahLst/>
              <a:cxnLst/>
              <a:rect r="r" b="b" t="t" l="l"/>
              <a:pathLst>
                <a:path h="812706" w="698500">
                  <a:moveTo>
                    <a:pt x="334987" y="5129"/>
                  </a:moveTo>
                  <a:lnTo>
                    <a:pt x="14263" y="191733"/>
                  </a:lnTo>
                  <a:cubicBezTo>
                    <a:pt x="5432" y="196870"/>
                    <a:pt x="0" y="206316"/>
                    <a:pt x="0" y="216532"/>
                  </a:cubicBezTo>
                  <a:lnTo>
                    <a:pt x="0" y="596173"/>
                  </a:lnTo>
                  <a:cubicBezTo>
                    <a:pt x="0" y="606389"/>
                    <a:pt x="5432" y="615835"/>
                    <a:pt x="14263" y="620973"/>
                  </a:cubicBezTo>
                  <a:lnTo>
                    <a:pt x="334987" y="807576"/>
                  </a:lnTo>
                  <a:cubicBezTo>
                    <a:pt x="343804" y="812706"/>
                    <a:pt x="354696" y="812706"/>
                    <a:pt x="363513" y="807576"/>
                  </a:cubicBezTo>
                  <a:lnTo>
                    <a:pt x="684237" y="620973"/>
                  </a:lnTo>
                  <a:cubicBezTo>
                    <a:pt x="693068" y="615835"/>
                    <a:pt x="698500" y="606389"/>
                    <a:pt x="698500" y="596173"/>
                  </a:cubicBezTo>
                  <a:lnTo>
                    <a:pt x="698500" y="216532"/>
                  </a:lnTo>
                  <a:cubicBezTo>
                    <a:pt x="698500" y="206316"/>
                    <a:pt x="693068" y="196870"/>
                    <a:pt x="684237" y="191733"/>
                  </a:cubicBezTo>
                  <a:lnTo>
                    <a:pt x="363513" y="5129"/>
                  </a:lnTo>
                  <a:cubicBezTo>
                    <a:pt x="354696" y="0"/>
                    <a:pt x="343804" y="0"/>
                    <a:pt x="334987" y="5129"/>
                  </a:cubicBezTo>
                  <a:close/>
                </a:path>
              </a:pathLst>
            </a:custGeom>
            <a:blipFill>
              <a:blip r:embed="rId8"/>
              <a:stretch>
                <a:fillRect l="-60369" t="-549" r="-32775" b="-10608"/>
              </a:stretch>
            </a:blipFill>
            <a:ln w="228600" cap="sq">
              <a:solidFill>
                <a:srgbClr val="F05524"/>
              </a:solidFill>
              <a:prstDash val="solid"/>
              <a:miter/>
            </a:ln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7289644" y="749014"/>
            <a:ext cx="960296" cy="279686"/>
          </a:xfrm>
          <a:custGeom>
            <a:avLst/>
            <a:gdLst/>
            <a:ahLst/>
            <a:cxnLst/>
            <a:rect r="r" b="b" t="t" l="l"/>
            <a:pathLst>
              <a:path h="279686" w="960296">
                <a:moveTo>
                  <a:pt x="0" y="0"/>
                </a:moveTo>
                <a:lnTo>
                  <a:pt x="960296" y="0"/>
                </a:lnTo>
                <a:lnTo>
                  <a:pt x="960296" y="279686"/>
                </a:lnTo>
                <a:lnTo>
                  <a:pt x="0" y="27968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294281" y="1753800"/>
            <a:ext cx="5686008" cy="88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9"/>
              </a:lnSpc>
            </a:pPr>
            <a:r>
              <a:rPr lang="en-US" sz="5999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OUR CONTACT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2806579"/>
            <a:ext cx="6553778" cy="693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500" b="true">
                <a:solidFill>
                  <a:srgbClr val="F0552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INFORMATION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3787497"/>
            <a:ext cx="8115300" cy="1832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 can contact Myntra customer support by email at communications@Myntra.com for general questions and comments. You can also email customergrievance@myntra.com for grievances.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75992" y="6344007"/>
            <a:ext cx="6307823" cy="455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4"/>
              </a:lnSpc>
            </a:pPr>
            <a:r>
              <a:rPr lang="en-US" sz="3146" b="true">
                <a:solidFill>
                  <a:srgbClr val="F05524"/>
                </a:solidFill>
                <a:latin typeface="Poppins Medium"/>
                <a:ea typeface="Poppins Medium"/>
                <a:cs typeface="Poppins Medium"/>
                <a:sym typeface="Poppins Medium"/>
                <a:hlinkClick r:id="rId11" tooltip="tel:+918061561999"/>
              </a:rPr>
              <a:t>+91-80-61561999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75992" y="7009503"/>
            <a:ext cx="6307823" cy="452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4"/>
              </a:lnSpc>
            </a:pPr>
            <a:r>
              <a:rPr lang="en-US" sz="3146" b="true">
                <a:solidFill>
                  <a:srgbClr val="F0552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www.myntra.com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99158" y="7676387"/>
            <a:ext cx="6880459" cy="452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4"/>
              </a:lnSpc>
            </a:pPr>
            <a:r>
              <a:rPr lang="en-US" sz="3146" b="true">
                <a:solidFill>
                  <a:srgbClr val="F0552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customergrievance@myntra.com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6154152" y="8936426"/>
            <a:ext cx="1105148" cy="321874"/>
          </a:xfrm>
          <a:custGeom>
            <a:avLst/>
            <a:gdLst/>
            <a:ahLst/>
            <a:cxnLst/>
            <a:rect r="r" b="b" t="t" l="l"/>
            <a:pathLst>
              <a:path h="321874" w="1105148">
                <a:moveTo>
                  <a:pt x="0" y="0"/>
                </a:moveTo>
                <a:lnTo>
                  <a:pt x="1105148" y="0"/>
                </a:lnTo>
                <a:lnTo>
                  <a:pt x="1105148" y="321874"/>
                </a:lnTo>
                <a:lnTo>
                  <a:pt x="0" y="3218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9368823" y="1040147"/>
            <a:ext cx="1105148" cy="321874"/>
          </a:xfrm>
          <a:custGeom>
            <a:avLst/>
            <a:gdLst/>
            <a:ahLst/>
            <a:cxnLst/>
            <a:rect r="r" b="b" t="t" l="l"/>
            <a:pathLst>
              <a:path h="321874" w="1105148">
                <a:moveTo>
                  <a:pt x="0" y="0"/>
                </a:moveTo>
                <a:lnTo>
                  <a:pt x="1105147" y="0"/>
                </a:lnTo>
                <a:lnTo>
                  <a:pt x="1105147" y="321874"/>
                </a:lnTo>
                <a:lnTo>
                  <a:pt x="0" y="3218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906076">
            <a:off x="14744867" y="6778725"/>
            <a:ext cx="3948941" cy="4274902"/>
          </a:xfrm>
          <a:custGeom>
            <a:avLst/>
            <a:gdLst/>
            <a:ahLst/>
            <a:cxnLst/>
            <a:rect r="r" b="b" t="t" l="l"/>
            <a:pathLst>
              <a:path h="4274902" w="3948941">
                <a:moveTo>
                  <a:pt x="3948940" y="0"/>
                </a:moveTo>
                <a:lnTo>
                  <a:pt x="0" y="0"/>
                </a:lnTo>
                <a:lnTo>
                  <a:pt x="0" y="4274902"/>
                </a:lnTo>
                <a:lnTo>
                  <a:pt x="3948940" y="4274902"/>
                </a:lnTo>
                <a:lnTo>
                  <a:pt x="394894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-1303033"/>
            <a:ext cx="1803827" cy="3827525"/>
            <a:chOff x="0" y="0"/>
            <a:chExt cx="698500" cy="14821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12040"/>
              <a:ext cx="698500" cy="1458060"/>
            </a:xfrm>
            <a:custGeom>
              <a:avLst/>
              <a:gdLst/>
              <a:ahLst/>
              <a:cxnLst/>
              <a:rect r="r" b="b" t="t" l="l"/>
              <a:pathLst>
                <a:path h="1458060" w="698500">
                  <a:moveTo>
                    <a:pt x="403447" y="19493"/>
                  </a:moveTo>
                  <a:lnTo>
                    <a:pt x="644303" y="159627"/>
                  </a:lnTo>
                  <a:cubicBezTo>
                    <a:pt x="677858" y="179150"/>
                    <a:pt x="698500" y="215042"/>
                    <a:pt x="698500" y="253863"/>
                  </a:cubicBezTo>
                  <a:lnTo>
                    <a:pt x="698500" y="1204199"/>
                  </a:lnTo>
                  <a:cubicBezTo>
                    <a:pt x="698500" y="1243019"/>
                    <a:pt x="677858" y="1278912"/>
                    <a:pt x="644303" y="1298434"/>
                  </a:cubicBezTo>
                  <a:lnTo>
                    <a:pt x="403447" y="1438569"/>
                  </a:lnTo>
                  <a:cubicBezTo>
                    <a:pt x="369945" y="1458061"/>
                    <a:pt x="328555" y="1458061"/>
                    <a:pt x="295053" y="1438569"/>
                  </a:cubicBezTo>
                  <a:lnTo>
                    <a:pt x="54197" y="1298434"/>
                  </a:lnTo>
                  <a:cubicBezTo>
                    <a:pt x="20642" y="1278912"/>
                    <a:pt x="0" y="1243019"/>
                    <a:pt x="0" y="1204199"/>
                  </a:cubicBezTo>
                  <a:lnTo>
                    <a:pt x="0" y="253863"/>
                  </a:lnTo>
                  <a:cubicBezTo>
                    <a:pt x="0" y="215042"/>
                    <a:pt x="20642" y="179150"/>
                    <a:pt x="54197" y="159627"/>
                  </a:cubicBezTo>
                  <a:lnTo>
                    <a:pt x="295053" y="19493"/>
                  </a:lnTo>
                  <a:cubicBezTo>
                    <a:pt x="328555" y="0"/>
                    <a:pt x="369945" y="0"/>
                    <a:pt x="403447" y="19493"/>
                  </a:cubicBezTo>
                  <a:close/>
                </a:path>
              </a:pathLst>
            </a:custGeom>
            <a:solidFill>
              <a:srgbClr val="F0552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2550"/>
              <a:ext cx="698500" cy="12598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5312817"/>
            <a:ext cx="5926247" cy="1245408"/>
            <a:chOff x="0" y="0"/>
            <a:chExt cx="1158404" cy="2434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58404" cy="243440"/>
            </a:xfrm>
            <a:custGeom>
              <a:avLst/>
              <a:gdLst/>
              <a:ahLst/>
              <a:cxnLst/>
              <a:rect r="r" b="b" t="t" l="l"/>
              <a:pathLst>
                <a:path h="243440" w="1158404">
                  <a:moveTo>
                    <a:pt x="13064" y="0"/>
                  </a:moveTo>
                  <a:lnTo>
                    <a:pt x="1145340" y="0"/>
                  </a:lnTo>
                  <a:cubicBezTo>
                    <a:pt x="1152555" y="0"/>
                    <a:pt x="1158404" y="5849"/>
                    <a:pt x="1158404" y="13064"/>
                  </a:cubicBezTo>
                  <a:lnTo>
                    <a:pt x="1158404" y="230376"/>
                  </a:lnTo>
                  <a:cubicBezTo>
                    <a:pt x="1158404" y="233841"/>
                    <a:pt x="1157027" y="237164"/>
                    <a:pt x="1154577" y="239614"/>
                  </a:cubicBezTo>
                  <a:cubicBezTo>
                    <a:pt x="1152128" y="242064"/>
                    <a:pt x="1148805" y="243440"/>
                    <a:pt x="1145340" y="243440"/>
                  </a:cubicBezTo>
                  <a:lnTo>
                    <a:pt x="13064" y="243440"/>
                  </a:lnTo>
                  <a:cubicBezTo>
                    <a:pt x="9599" y="243440"/>
                    <a:pt x="6276" y="242064"/>
                    <a:pt x="3826" y="239614"/>
                  </a:cubicBezTo>
                  <a:cubicBezTo>
                    <a:pt x="1376" y="237164"/>
                    <a:pt x="0" y="233841"/>
                    <a:pt x="0" y="230376"/>
                  </a:cubicBezTo>
                  <a:lnTo>
                    <a:pt x="0" y="13064"/>
                  </a:lnTo>
                  <a:cubicBezTo>
                    <a:pt x="0" y="9599"/>
                    <a:pt x="1376" y="6276"/>
                    <a:pt x="3826" y="3826"/>
                  </a:cubicBezTo>
                  <a:cubicBezTo>
                    <a:pt x="6276" y="1376"/>
                    <a:pt x="9599" y="0"/>
                    <a:pt x="13064" y="0"/>
                  </a:cubicBezTo>
                  <a:close/>
                </a:path>
              </a:pathLst>
            </a:custGeom>
            <a:solidFill>
              <a:srgbClr val="F0552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158404" cy="3005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2987751"/>
            <a:ext cx="9373420" cy="2328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41"/>
              </a:lnSpc>
            </a:pPr>
            <a:r>
              <a:rPr lang="en-US" sz="16831" b="true">
                <a:solidFill>
                  <a:srgbClr val="F05524"/>
                </a:solidFill>
                <a:latin typeface="Antonio Bold"/>
                <a:ea typeface="Antonio Bold"/>
                <a:cs typeface="Antonio Bold"/>
                <a:sym typeface="Antonio Bold"/>
              </a:rPr>
              <a:t>THANK YOU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28700" y="8792654"/>
            <a:ext cx="465646" cy="465646"/>
          </a:xfrm>
          <a:custGeom>
            <a:avLst/>
            <a:gdLst/>
            <a:ahLst/>
            <a:cxnLst/>
            <a:rect r="r" b="b" t="t" l="l"/>
            <a:pathLst>
              <a:path h="465646" w="465646">
                <a:moveTo>
                  <a:pt x="0" y="0"/>
                </a:moveTo>
                <a:lnTo>
                  <a:pt x="465646" y="0"/>
                </a:lnTo>
                <a:lnTo>
                  <a:pt x="465646" y="465646"/>
                </a:lnTo>
                <a:lnTo>
                  <a:pt x="0" y="4656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0260973" y="629830"/>
            <a:ext cx="7062614" cy="8628470"/>
            <a:chOff x="0" y="0"/>
            <a:chExt cx="698500" cy="85336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5789"/>
              <a:ext cx="698500" cy="841788"/>
            </a:xfrm>
            <a:custGeom>
              <a:avLst/>
              <a:gdLst/>
              <a:ahLst/>
              <a:cxnLst/>
              <a:rect r="r" b="b" t="t" l="l"/>
              <a:pathLst>
                <a:path h="841788" w="698500">
                  <a:moveTo>
                    <a:pt x="375306" y="9371"/>
                  </a:moveTo>
                  <a:lnTo>
                    <a:pt x="672444" y="182251"/>
                  </a:lnTo>
                  <a:cubicBezTo>
                    <a:pt x="688576" y="191637"/>
                    <a:pt x="698500" y="208893"/>
                    <a:pt x="698500" y="227556"/>
                  </a:cubicBezTo>
                  <a:lnTo>
                    <a:pt x="698500" y="614231"/>
                  </a:lnTo>
                  <a:cubicBezTo>
                    <a:pt x="698500" y="632894"/>
                    <a:pt x="688576" y="650150"/>
                    <a:pt x="672444" y="659536"/>
                  </a:cubicBezTo>
                  <a:lnTo>
                    <a:pt x="375306" y="832416"/>
                  </a:lnTo>
                  <a:cubicBezTo>
                    <a:pt x="359199" y="841787"/>
                    <a:pt x="339301" y="841787"/>
                    <a:pt x="323194" y="832416"/>
                  </a:cubicBezTo>
                  <a:lnTo>
                    <a:pt x="26056" y="659536"/>
                  </a:lnTo>
                  <a:cubicBezTo>
                    <a:pt x="9924" y="650150"/>
                    <a:pt x="0" y="632894"/>
                    <a:pt x="0" y="614231"/>
                  </a:cubicBezTo>
                  <a:lnTo>
                    <a:pt x="0" y="227556"/>
                  </a:lnTo>
                  <a:cubicBezTo>
                    <a:pt x="0" y="208893"/>
                    <a:pt x="9924" y="191637"/>
                    <a:pt x="26056" y="182251"/>
                  </a:cubicBezTo>
                  <a:lnTo>
                    <a:pt x="323194" y="9371"/>
                  </a:lnTo>
                  <a:cubicBezTo>
                    <a:pt x="339301" y="0"/>
                    <a:pt x="359199" y="0"/>
                    <a:pt x="375306" y="93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90525" cap="rnd">
              <a:gradFill>
                <a:gsLst>
                  <a:gs pos="0">
                    <a:srgbClr val="FD913C">
                      <a:alpha val="100000"/>
                    </a:srgbClr>
                  </a:gs>
                  <a:gs pos="33333">
                    <a:srgbClr val="FD913C">
                      <a:alpha val="100000"/>
                    </a:srgbClr>
                  </a:gs>
                  <a:gs pos="66667">
                    <a:srgbClr val="FD913C">
                      <a:alpha val="0"/>
                    </a:srgbClr>
                  </a:gs>
                  <a:gs pos="100000">
                    <a:srgbClr val="FD913C">
                      <a:alpha val="0"/>
                    </a:srgbClr>
                  </a:gs>
                </a:gsLst>
                <a:lin ang="2700000"/>
              </a:gra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82550"/>
              <a:ext cx="698500" cy="6311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746337" y="1329465"/>
            <a:ext cx="6091885" cy="7302135"/>
            <a:chOff x="0" y="0"/>
            <a:chExt cx="698500" cy="83726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2307"/>
              <a:ext cx="698500" cy="832654"/>
            </a:xfrm>
            <a:custGeom>
              <a:avLst/>
              <a:gdLst/>
              <a:ahLst/>
              <a:cxnLst/>
              <a:rect r="r" b="b" t="t" l="l"/>
              <a:pathLst>
                <a:path h="832654" w="698500">
                  <a:moveTo>
                    <a:pt x="359634" y="3735"/>
                  </a:moveTo>
                  <a:lnTo>
                    <a:pt x="688116" y="194851"/>
                  </a:lnTo>
                  <a:cubicBezTo>
                    <a:pt x="694545" y="198592"/>
                    <a:pt x="698500" y="205469"/>
                    <a:pt x="698500" y="212907"/>
                  </a:cubicBezTo>
                  <a:lnTo>
                    <a:pt x="698500" y="619748"/>
                  </a:lnTo>
                  <a:cubicBezTo>
                    <a:pt x="698500" y="627185"/>
                    <a:pt x="694545" y="634062"/>
                    <a:pt x="688116" y="637803"/>
                  </a:cubicBezTo>
                  <a:lnTo>
                    <a:pt x="359634" y="828920"/>
                  </a:lnTo>
                  <a:cubicBezTo>
                    <a:pt x="353215" y="832654"/>
                    <a:pt x="345285" y="832654"/>
                    <a:pt x="338866" y="828920"/>
                  </a:cubicBezTo>
                  <a:lnTo>
                    <a:pt x="10384" y="637803"/>
                  </a:lnTo>
                  <a:cubicBezTo>
                    <a:pt x="3955" y="634062"/>
                    <a:pt x="0" y="627185"/>
                    <a:pt x="0" y="619748"/>
                  </a:cubicBezTo>
                  <a:lnTo>
                    <a:pt x="0" y="212907"/>
                  </a:lnTo>
                  <a:cubicBezTo>
                    <a:pt x="0" y="205469"/>
                    <a:pt x="3955" y="198592"/>
                    <a:pt x="10384" y="194851"/>
                  </a:cubicBezTo>
                  <a:lnTo>
                    <a:pt x="338866" y="3735"/>
                  </a:lnTo>
                  <a:cubicBezTo>
                    <a:pt x="345285" y="0"/>
                    <a:pt x="353215" y="0"/>
                    <a:pt x="359634" y="3735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D913C">
                    <a:alpha val="0"/>
                  </a:srgbClr>
                </a:gs>
                <a:gs pos="33333">
                  <a:srgbClr val="FD913C">
                    <a:alpha val="0"/>
                  </a:srgbClr>
                </a:gs>
                <a:gs pos="66667">
                  <a:srgbClr val="FD913C">
                    <a:alpha val="100000"/>
                  </a:srgbClr>
                </a:gs>
                <a:gs pos="100000">
                  <a:srgbClr val="FD913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2550"/>
              <a:ext cx="698500" cy="615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053848" y="1645789"/>
            <a:ext cx="5476863" cy="6669489"/>
            <a:chOff x="0" y="0"/>
            <a:chExt cx="698500" cy="85060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3966"/>
              <a:ext cx="698500" cy="842672"/>
            </a:xfrm>
            <a:custGeom>
              <a:avLst/>
              <a:gdLst/>
              <a:ahLst/>
              <a:cxnLst/>
              <a:rect r="r" b="b" t="t" l="l"/>
              <a:pathLst>
                <a:path h="842672" w="698500">
                  <a:moveTo>
                    <a:pt x="367100" y="6419"/>
                  </a:moveTo>
                  <a:lnTo>
                    <a:pt x="680650" y="188849"/>
                  </a:lnTo>
                  <a:cubicBezTo>
                    <a:pt x="691701" y="195278"/>
                    <a:pt x="698500" y="207100"/>
                    <a:pt x="698500" y="219885"/>
                  </a:cubicBezTo>
                  <a:lnTo>
                    <a:pt x="698500" y="622786"/>
                  </a:lnTo>
                  <a:cubicBezTo>
                    <a:pt x="698500" y="635572"/>
                    <a:pt x="691701" y="647393"/>
                    <a:pt x="680650" y="653823"/>
                  </a:cubicBezTo>
                  <a:lnTo>
                    <a:pt x="367100" y="836252"/>
                  </a:lnTo>
                  <a:cubicBezTo>
                    <a:pt x="356066" y="842672"/>
                    <a:pt x="342434" y="842672"/>
                    <a:pt x="331400" y="836252"/>
                  </a:cubicBezTo>
                  <a:lnTo>
                    <a:pt x="17850" y="653823"/>
                  </a:lnTo>
                  <a:cubicBezTo>
                    <a:pt x="6799" y="647393"/>
                    <a:pt x="0" y="635572"/>
                    <a:pt x="0" y="622786"/>
                  </a:cubicBezTo>
                  <a:lnTo>
                    <a:pt x="0" y="219885"/>
                  </a:lnTo>
                  <a:cubicBezTo>
                    <a:pt x="0" y="207100"/>
                    <a:pt x="6799" y="195278"/>
                    <a:pt x="17850" y="188849"/>
                  </a:cubicBezTo>
                  <a:lnTo>
                    <a:pt x="331400" y="6419"/>
                  </a:lnTo>
                  <a:cubicBezTo>
                    <a:pt x="342434" y="0"/>
                    <a:pt x="356066" y="0"/>
                    <a:pt x="367100" y="6419"/>
                  </a:cubicBezTo>
                  <a:close/>
                </a:path>
              </a:pathLst>
            </a:custGeom>
            <a:blipFill>
              <a:blip r:embed="rId6"/>
              <a:stretch>
                <a:fillRect l="-41217" t="-663" r="-41217" b="-663"/>
              </a:stretch>
            </a:blip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16530711" y="841439"/>
            <a:ext cx="1086571" cy="316464"/>
          </a:xfrm>
          <a:custGeom>
            <a:avLst/>
            <a:gdLst/>
            <a:ahLst/>
            <a:cxnLst/>
            <a:rect r="r" b="b" t="t" l="l"/>
            <a:pathLst>
              <a:path h="316464" w="1086571">
                <a:moveTo>
                  <a:pt x="0" y="0"/>
                </a:moveTo>
                <a:lnTo>
                  <a:pt x="1086571" y="0"/>
                </a:lnTo>
                <a:lnTo>
                  <a:pt x="1086571" y="316464"/>
                </a:lnTo>
                <a:lnTo>
                  <a:pt x="0" y="3164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660995" y="9001142"/>
            <a:ext cx="1199956" cy="349487"/>
          </a:xfrm>
          <a:custGeom>
            <a:avLst/>
            <a:gdLst/>
            <a:ahLst/>
            <a:cxnLst/>
            <a:rect r="r" b="b" t="t" l="l"/>
            <a:pathLst>
              <a:path h="349487" w="1199956">
                <a:moveTo>
                  <a:pt x="0" y="0"/>
                </a:moveTo>
                <a:lnTo>
                  <a:pt x="1199956" y="0"/>
                </a:lnTo>
                <a:lnTo>
                  <a:pt x="1199956" y="349487"/>
                </a:lnTo>
                <a:lnTo>
                  <a:pt x="0" y="34948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374810" y="361061"/>
            <a:ext cx="1111607" cy="796842"/>
          </a:xfrm>
          <a:custGeom>
            <a:avLst/>
            <a:gdLst/>
            <a:ahLst/>
            <a:cxnLst/>
            <a:rect r="r" b="b" t="t" l="l"/>
            <a:pathLst>
              <a:path h="796842" w="1111607">
                <a:moveTo>
                  <a:pt x="0" y="0"/>
                </a:moveTo>
                <a:lnTo>
                  <a:pt x="1111607" y="0"/>
                </a:lnTo>
                <a:lnTo>
                  <a:pt x="1111607" y="796842"/>
                </a:lnTo>
                <a:lnTo>
                  <a:pt x="0" y="79684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3718" t="0" r="-13718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189938" y="5634691"/>
            <a:ext cx="5603771" cy="747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7"/>
              </a:lnSpc>
            </a:pPr>
            <a:r>
              <a:rPr lang="en-US" b="true" sz="5492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FOR YOUR ATTENTION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08172" y="1415860"/>
            <a:ext cx="1444883" cy="393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5"/>
              </a:lnSpc>
            </a:pPr>
            <a:r>
              <a:rPr lang="en-US" b="true" sz="214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MYNTRA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7391285"/>
            <a:ext cx="3058452" cy="368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0"/>
              </a:lnSpc>
            </a:pPr>
            <a:r>
              <a:rPr lang="en-US" sz="2500" b="true">
                <a:solidFill>
                  <a:srgbClr val="F05524"/>
                </a:solidFill>
                <a:latin typeface="Poppins Bold"/>
                <a:ea typeface="Poppins Bold"/>
                <a:cs typeface="Poppins Bold"/>
                <a:sym typeface="Poppins Bold"/>
              </a:rPr>
              <a:t>Presented by: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8700" y="7756218"/>
            <a:ext cx="5142938" cy="559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9"/>
              </a:lnSpc>
            </a:pPr>
            <a:r>
              <a:rPr lang="en-US" sz="3820" b="true">
                <a:solidFill>
                  <a:srgbClr val="F05524"/>
                </a:solidFill>
                <a:latin typeface="Poppins Bold"/>
                <a:ea typeface="Poppins Bold"/>
                <a:cs typeface="Poppins Bold"/>
                <a:sym typeface="Poppins Bold"/>
              </a:rPr>
              <a:t>Farook Mohammad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32670" y="8840526"/>
            <a:ext cx="4311528" cy="335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6"/>
              </a:lnSpc>
            </a:pPr>
            <a:r>
              <a:rPr lang="en-US" sz="1883" b="true">
                <a:solidFill>
                  <a:srgbClr val="F05524"/>
                </a:solidFill>
                <a:latin typeface="Poppins Bold"/>
                <a:ea typeface="Poppins Bold"/>
                <a:cs typeface="Poppins Bold"/>
                <a:sym typeface="Poppins Bold"/>
              </a:rPr>
              <a:t>farookmohammad27@gmail.com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84128" y="2310825"/>
            <a:ext cx="5058568" cy="6180134"/>
            <a:chOff x="0" y="0"/>
            <a:chExt cx="698500" cy="8533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8082"/>
              <a:ext cx="698500" cy="837205"/>
            </a:xfrm>
            <a:custGeom>
              <a:avLst/>
              <a:gdLst/>
              <a:ahLst/>
              <a:cxnLst/>
              <a:rect r="r" b="b" t="t" l="l"/>
              <a:pathLst>
                <a:path h="837205" w="698500">
                  <a:moveTo>
                    <a:pt x="385628" y="13084"/>
                  </a:moveTo>
                  <a:lnTo>
                    <a:pt x="662122" y="173952"/>
                  </a:lnTo>
                  <a:cubicBezTo>
                    <a:pt x="684644" y="187057"/>
                    <a:pt x="698500" y="211148"/>
                    <a:pt x="698500" y="237206"/>
                  </a:cubicBezTo>
                  <a:lnTo>
                    <a:pt x="698500" y="599999"/>
                  </a:lnTo>
                  <a:cubicBezTo>
                    <a:pt x="698500" y="626056"/>
                    <a:pt x="684644" y="650148"/>
                    <a:pt x="662122" y="663252"/>
                  </a:cubicBezTo>
                  <a:lnTo>
                    <a:pt x="385628" y="824121"/>
                  </a:lnTo>
                  <a:cubicBezTo>
                    <a:pt x="363141" y="837205"/>
                    <a:pt x="335359" y="837205"/>
                    <a:pt x="312872" y="824121"/>
                  </a:cubicBezTo>
                  <a:lnTo>
                    <a:pt x="36378" y="663252"/>
                  </a:lnTo>
                  <a:cubicBezTo>
                    <a:pt x="13856" y="650148"/>
                    <a:pt x="0" y="626056"/>
                    <a:pt x="0" y="599999"/>
                  </a:cubicBezTo>
                  <a:lnTo>
                    <a:pt x="0" y="237206"/>
                  </a:lnTo>
                  <a:cubicBezTo>
                    <a:pt x="0" y="211148"/>
                    <a:pt x="13856" y="187057"/>
                    <a:pt x="36378" y="173952"/>
                  </a:cubicBezTo>
                  <a:lnTo>
                    <a:pt x="312872" y="13084"/>
                  </a:lnTo>
                  <a:cubicBezTo>
                    <a:pt x="335359" y="0"/>
                    <a:pt x="363141" y="0"/>
                    <a:pt x="385628" y="13084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D913C">
                    <a:alpha val="0"/>
                  </a:srgbClr>
                </a:gs>
                <a:gs pos="33333">
                  <a:srgbClr val="FD913C">
                    <a:alpha val="0"/>
                  </a:srgbClr>
                </a:gs>
                <a:gs pos="66667">
                  <a:srgbClr val="FD913C">
                    <a:alpha val="100000"/>
                  </a:srgbClr>
                </a:gs>
                <a:gs pos="100000">
                  <a:srgbClr val="FD913C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82550"/>
              <a:ext cx="698500" cy="631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328213" y="2151013"/>
            <a:ext cx="5189378" cy="6339947"/>
            <a:chOff x="0" y="0"/>
            <a:chExt cx="698500" cy="8533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7878"/>
              <a:ext cx="698500" cy="837612"/>
            </a:xfrm>
            <a:custGeom>
              <a:avLst/>
              <a:gdLst/>
              <a:ahLst/>
              <a:cxnLst/>
              <a:rect r="r" b="b" t="t" l="l"/>
              <a:pathLst>
                <a:path h="837612" w="698500">
                  <a:moveTo>
                    <a:pt x="384711" y="12754"/>
                  </a:moveTo>
                  <a:lnTo>
                    <a:pt x="663039" y="174690"/>
                  </a:lnTo>
                  <a:cubicBezTo>
                    <a:pt x="684994" y="187464"/>
                    <a:pt x="698500" y="210948"/>
                    <a:pt x="698500" y="236349"/>
                  </a:cubicBezTo>
                  <a:lnTo>
                    <a:pt x="698500" y="601264"/>
                  </a:lnTo>
                  <a:cubicBezTo>
                    <a:pt x="698500" y="626665"/>
                    <a:pt x="684994" y="650149"/>
                    <a:pt x="663039" y="662923"/>
                  </a:cubicBezTo>
                  <a:lnTo>
                    <a:pt x="384711" y="824859"/>
                  </a:lnTo>
                  <a:cubicBezTo>
                    <a:pt x="362791" y="837613"/>
                    <a:pt x="335709" y="837613"/>
                    <a:pt x="313789" y="824859"/>
                  </a:cubicBezTo>
                  <a:lnTo>
                    <a:pt x="35461" y="662923"/>
                  </a:lnTo>
                  <a:cubicBezTo>
                    <a:pt x="13506" y="650149"/>
                    <a:pt x="0" y="626665"/>
                    <a:pt x="0" y="601264"/>
                  </a:cubicBezTo>
                  <a:lnTo>
                    <a:pt x="0" y="236349"/>
                  </a:lnTo>
                  <a:cubicBezTo>
                    <a:pt x="0" y="210948"/>
                    <a:pt x="13506" y="187464"/>
                    <a:pt x="35461" y="174690"/>
                  </a:cubicBezTo>
                  <a:lnTo>
                    <a:pt x="313789" y="12754"/>
                  </a:lnTo>
                  <a:cubicBezTo>
                    <a:pt x="335709" y="0"/>
                    <a:pt x="362791" y="0"/>
                    <a:pt x="384711" y="12754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D913C">
                    <a:alpha val="100000"/>
                  </a:srgbClr>
                </a:gs>
                <a:gs pos="33333">
                  <a:srgbClr val="FD913C">
                    <a:alpha val="100000"/>
                  </a:srgbClr>
                </a:gs>
                <a:gs pos="66667">
                  <a:srgbClr val="FD913C">
                    <a:alpha val="0"/>
                  </a:srgbClr>
                </a:gs>
                <a:gs pos="100000">
                  <a:srgbClr val="FD913C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82550"/>
              <a:ext cx="698500" cy="631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093096" y="2566125"/>
            <a:ext cx="4640632" cy="5669535"/>
            <a:chOff x="0" y="0"/>
            <a:chExt cx="698500" cy="85336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8810"/>
              <a:ext cx="698500" cy="835749"/>
            </a:xfrm>
            <a:custGeom>
              <a:avLst/>
              <a:gdLst/>
              <a:ahLst/>
              <a:cxnLst/>
              <a:rect r="r" b="b" t="t" l="l"/>
              <a:pathLst>
                <a:path h="835749" w="698500">
                  <a:moveTo>
                    <a:pt x="388905" y="14262"/>
                  </a:moveTo>
                  <a:lnTo>
                    <a:pt x="658845" y="171318"/>
                  </a:lnTo>
                  <a:cubicBezTo>
                    <a:pt x="683396" y="185602"/>
                    <a:pt x="698500" y="211864"/>
                    <a:pt x="698500" y="240268"/>
                  </a:cubicBezTo>
                  <a:lnTo>
                    <a:pt x="698500" y="595481"/>
                  </a:lnTo>
                  <a:cubicBezTo>
                    <a:pt x="698500" y="623885"/>
                    <a:pt x="683396" y="650146"/>
                    <a:pt x="658845" y="664430"/>
                  </a:cubicBezTo>
                  <a:lnTo>
                    <a:pt x="388905" y="821487"/>
                  </a:lnTo>
                  <a:cubicBezTo>
                    <a:pt x="364392" y="835749"/>
                    <a:pt x="334108" y="835749"/>
                    <a:pt x="309595" y="821487"/>
                  </a:cubicBezTo>
                  <a:lnTo>
                    <a:pt x="39655" y="664430"/>
                  </a:lnTo>
                  <a:cubicBezTo>
                    <a:pt x="15104" y="650146"/>
                    <a:pt x="0" y="623885"/>
                    <a:pt x="0" y="595481"/>
                  </a:cubicBezTo>
                  <a:lnTo>
                    <a:pt x="0" y="240268"/>
                  </a:lnTo>
                  <a:cubicBezTo>
                    <a:pt x="0" y="211864"/>
                    <a:pt x="15104" y="185602"/>
                    <a:pt x="39655" y="171318"/>
                  </a:cubicBezTo>
                  <a:lnTo>
                    <a:pt x="309595" y="14262"/>
                  </a:lnTo>
                  <a:cubicBezTo>
                    <a:pt x="334108" y="0"/>
                    <a:pt x="364392" y="0"/>
                    <a:pt x="388905" y="14262"/>
                  </a:cubicBezTo>
                  <a:close/>
                </a:path>
              </a:pathLst>
            </a:custGeom>
            <a:solidFill>
              <a:srgbClr val="F0552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2550"/>
              <a:ext cx="698500" cy="631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542585" y="2390692"/>
            <a:ext cx="4760635" cy="5816144"/>
            <a:chOff x="0" y="0"/>
            <a:chExt cx="698500" cy="85336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8588"/>
              <a:ext cx="698500" cy="836193"/>
            </a:xfrm>
            <a:custGeom>
              <a:avLst/>
              <a:gdLst/>
              <a:ahLst/>
              <a:cxnLst/>
              <a:rect r="r" b="b" t="t" l="l"/>
              <a:pathLst>
                <a:path h="836193" w="698500">
                  <a:moveTo>
                    <a:pt x="387905" y="13902"/>
                  </a:moveTo>
                  <a:lnTo>
                    <a:pt x="659845" y="172122"/>
                  </a:lnTo>
                  <a:cubicBezTo>
                    <a:pt x="683777" y="186046"/>
                    <a:pt x="698500" y="211645"/>
                    <a:pt x="698500" y="239334"/>
                  </a:cubicBezTo>
                  <a:lnTo>
                    <a:pt x="698500" y="596859"/>
                  </a:lnTo>
                  <a:cubicBezTo>
                    <a:pt x="698500" y="624547"/>
                    <a:pt x="683777" y="650147"/>
                    <a:pt x="659845" y="664071"/>
                  </a:cubicBezTo>
                  <a:lnTo>
                    <a:pt x="387905" y="822291"/>
                  </a:lnTo>
                  <a:cubicBezTo>
                    <a:pt x="364010" y="836193"/>
                    <a:pt x="334490" y="836193"/>
                    <a:pt x="310595" y="822291"/>
                  </a:cubicBezTo>
                  <a:lnTo>
                    <a:pt x="38655" y="664071"/>
                  </a:lnTo>
                  <a:cubicBezTo>
                    <a:pt x="14723" y="650147"/>
                    <a:pt x="0" y="624547"/>
                    <a:pt x="0" y="596859"/>
                  </a:cubicBezTo>
                  <a:lnTo>
                    <a:pt x="0" y="239334"/>
                  </a:lnTo>
                  <a:cubicBezTo>
                    <a:pt x="0" y="211645"/>
                    <a:pt x="14723" y="186046"/>
                    <a:pt x="38655" y="172122"/>
                  </a:cubicBezTo>
                  <a:lnTo>
                    <a:pt x="310595" y="13902"/>
                  </a:lnTo>
                  <a:cubicBezTo>
                    <a:pt x="334490" y="0"/>
                    <a:pt x="364010" y="0"/>
                    <a:pt x="387905" y="13902"/>
                  </a:cubicBezTo>
                  <a:close/>
                </a:path>
              </a:pathLst>
            </a:custGeom>
            <a:solidFill>
              <a:srgbClr val="F0552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2550"/>
              <a:ext cx="698500" cy="631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000974" y="1274422"/>
            <a:ext cx="6286051" cy="1820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9"/>
              </a:lnSpc>
            </a:pPr>
            <a:r>
              <a:rPr lang="en-US" b="true" sz="6499">
                <a:solidFill>
                  <a:srgbClr val="F0552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VISION AND MISSION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93581" y="3597356"/>
            <a:ext cx="2639663" cy="594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0"/>
              </a:lnSpc>
            </a:pPr>
            <a:r>
              <a:rPr lang="en-US" b="true" sz="40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VISION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03071" y="3511936"/>
            <a:ext cx="2639663" cy="594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0"/>
              </a:lnSpc>
            </a:pPr>
            <a:r>
              <a:rPr lang="en-US" b="true" sz="400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MISSION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350182" y="4417214"/>
            <a:ext cx="4174724" cy="2399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 be India's most preferred destination for fashion and lifestyle products, offering a personalized and delightful shopping experience for every customer.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620219" y="4385559"/>
            <a:ext cx="4564610" cy="2399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 democratize fashion in India by providing access to trendy, affordable, and high-quality apparel through a seamless digital shopping experience.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6772556" y="4621517"/>
            <a:ext cx="1892616" cy="2194727"/>
            <a:chOff x="0" y="0"/>
            <a:chExt cx="698500" cy="80999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6750"/>
              <a:ext cx="698500" cy="796498"/>
            </a:xfrm>
            <a:custGeom>
              <a:avLst/>
              <a:gdLst/>
              <a:ahLst/>
              <a:cxnLst/>
              <a:rect r="r" b="b" t="t" l="l"/>
              <a:pathLst>
                <a:path h="796498" w="698500">
                  <a:moveTo>
                    <a:pt x="379635" y="10928"/>
                  </a:moveTo>
                  <a:lnTo>
                    <a:pt x="668115" y="178772"/>
                  </a:lnTo>
                  <a:cubicBezTo>
                    <a:pt x="686927" y="189717"/>
                    <a:pt x="698500" y="209839"/>
                    <a:pt x="698500" y="231604"/>
                  </a:cubicBezTo>
                  <a:lnTo>
                    <a:pt x="698500" y="564895"/>
                  </a:lnTo>
                  <a:cubicBezTo>
                    <a:pt x="698500" y="586660"/>
                    <a:pt x="686927" y="606782"/>
                    <a:pt x="668115" y="617727"/>
                  </a:cubicBezTo>
                  <a:lnTo>
                    <a:pt x="379635" y="785570"/>
                  </a:lnTo>
                  <a:cubicBezTo>
                    <a:pt x="360852" y="796498"/>
                    <a:pt x="337648" y="796498"/>
                    <a:pt x="318865" y="785570"/>
                  </a:cubicBezTo>
                  <a:lnTo>
                    <a:pt x="30385" y="617727"/>
                  </a:lnTo>
                  <a:cubicBezTo>
                    <a:pt x="11573" y="606782"/>
                    <a:pt x="0" y="586660"/>
                    <a:pt x="0" y="564895"/>
                  </a:cubicBezTo>
                  <a:lnTo>
                    <a:pt x="0" y="231604"/>
                  </a:lnTo>
                  <a:cubicBezTo>
                    <a:pt x="0" y="209839"/>
                    <a:pt x="11573" y="189717"/>
                    <a:pt x="30385" y="178772"/>
                  </a:cubicBezTo>
                  <a:lnTo>
                    <a:pt x="318865" y="10928"/>
                  </a:lnTo>
                  <a:cubicBezTo>
                    <a:pt x="337648" y="0"/>
                    <a:pt x="360852" y="0"/>
                    <a:pt x="379635" y="10928"/>
                  </a:cubicBezTo>
                  <a:close/>
                </a:path>
              </a:pathLst>
            </a:custGeom>
            <a:solidFill>
              <a:srgbClr val="F05524"/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82550"/>
              <a:ext cx="698500" cy="587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7051662" y="5320986"/>
            <a:ext cx="1334403" cy="795789"/>
          </a:xfrm>
          <a:custGeom>
            <a:avLst/>
            <a:gdLst/>
            <a:ahLst/>
            <a:cxnLst/>
            <a:rect r="r" b="b" t="t" l="l"/>
            <a:pathLst>
              <a:path h="795789" w="1334403">
                <a:moveTo>
                  <a:pt x="0" y="0"/>
                </a:moveTo>
                <a:lnTo>
                  <a:pt x="1334403" y="0"/>
                </a:lnTo>
                <a:lnTo>
                  <a:pt x="1334403" y="795789"/>
                </a:lnTo>
                <a:lnTo>
                  <a:pt x="0" y="795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9622828" y="4621517"/>
            <a:ext cx="1892616" cy="2194727"/>
            <a:chOff x="0" y="0"/>
            <a:chExt cx="698500" cy="80999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6750"/>
              <a:ext cx="698500" cy="796498"/>
            </a:xfrm>
            <a:custGeom>
              <a:avLst/>
              <a:gdLst/>
              <a:ahLst/>
              <a:cxnLst/>
              <a:rect r="r" b="b" t="t" l="l"/>
              <a:pathLst>
                <a:path h="796498" w="698500">
                  <a:moveTo>
                    <a:pt x="379635" y="10928"/>
                  </a:moveTo>
                  <a:lnTo>
                    <a:pt x="668115" y="178772"/>
                  </a:lnTo>
                  <a:cubicBezTo>
                    <a:pt x="686927" y="189717"/>
                    <a:pt x="698500" y="209839"/>
                    <a:pt x="698500" y="231604"/>
                  </a:cubicBezTo>
                  <a:lnTo>
                    <a:pt x="698500" y="564895"/>
                  </a:lnTo>
                  <a:cubicBezTo>
                    <a:pt x="698500" y="586660"/>
                    <a:pt x="686927" y="606782"/>
                    <a:pt x="668115" y="617727"/>
                  </a:cubicBezTo>
                  <a:lnTo>
                    <a:pt x="379635" y="785570"/>
                  </a:lnTo>
                  <a:cubicBezTo>
                    <a:pt x="360852" y="796498"/>
                    <a:pt x="337648" y="796498"/>
                    <a:pt x="318865" y="785570"/>
                  </a:cubicBezTo>
                  <a:lnTo>
                    <a:pt x="30385" y="617727"/>
                  </a:lnTo>
                  <a:cubicBezTo>
                    <a:pt x="11573" y="606782"/>
                    <a:pt x="0" y="586660"/>
                    <a:pt x="0" y="564895"/>
                  </a:cubicBezTo>
                  <a:lnTo>
                    <a:pt x="0" y="231604"/>
                  </a:lnTo>
                  <a:cubicBezTo>
                    <a:pt x="0" y="209839"/>
                    <a:pt x="11573" y="189717"/>
                    <a:pt x="30385" y="178772"/>
                  </a:cubicBezTo>
                  <a:lnTo>
                    <a:pt x="318865" y="10928"/>
                  </a:lnTo>
                  <a:cubicBezTo>
                    <a:pt x="337648" y="0"/>
                    <a:pt x="360852" y="0"/>
                    <a:pt x="379635" y="10928"/>
                  </a:cubicBezTo>
                  <a:close/>
                </a:path>
              </a:pathLst>
            </a:custGeom>
            <a:solidFill>
              <a:srgbClr val="F05524"/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82550"/>
              <a:ext cx="698500" cy="587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0058868" y="5208612"/>
            <a:ext cx="1020537" cy="1020537"/>
          </a:xfrm>
          <a:custGeom>
            <a:avLst/>
            <a:gdLst/>
            <a:ahLst/>
            <a:cxnLst/>
            <a:rect r="r" b="b" t="t" l="l"/>
            <a:pathLst>
              <a:path h="1020537" w="1020537">
                <a:moveTo>
                  <a:pt x="0" y="0"/>
                </a:moveTo>
                <a:lnTo>
                  <a:pt x="1020537" y="0"/>
                </a:lnTo>
                <a:lnTo>
                  <a:pt x="1020537" y="1020537"/>
                </a:lnTo>
                <a:lnTo>
                  <a:pt x="0" y="10205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247263" y="1723761"/>
            <a:ext cx="960296" cy="279686"/>
          </a:xfrm>
          <a:custGeom>
            <a:avLst/>
            <a:gdLst/>
            <a:ahLst/>
            <a:cxnLst/>
            <a:rect r="r" b="b" t="t" l="l"/>
            <a:pathLst>
              <a:path h="279686" w="960296">
                <a:moveTo>
                  <a:pt x="0" y="0"/>
                </a:moveTo>
                <a:lnTo>
                  <a:pt x="960295" y="0"/>
                </a:lnTo>
                <a:lnTo>
                  <a:pt x="960295" y="279687"/>
                </a:lnTo>
                <a:lnTo>
                  <a:pt x="0" y="2796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6347319" y="9140450"/>
            <a:ext cx="960296" cy="279686"/>
          </a:xfrm>
          <a:custGeom>
            <a:avLst/>
            <a:gdLst/>
            <a:ahLst/>
            <a:cxnLst/>
            <a:rect r="r" b="b" t="t" l="l"/>
            <a:pathLst>
              <a:path h="279686" w="960296">
                <a:moveTo>
                  <a:pt x="0" y="0"/>
                </a:moveTo>
                <a:lnTo>
                  <a:pt x="960296" y="0"/>
                </a:lnTo>
                <a:lnTo>
                  <a:pt x="960296" y="279687"/>
                </a:lnTo>
                <a:lnTo>
                  <a:pt x="0" y="2796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32733" y="1028700"/>
            <a:ext cx="10665875" cy="911257"/>
            <a:chOff x="0" y="0"/>
            <a:chExt cx="2849360" cy="243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9360" cy="243440"/>
            </a:xfrm>
            <a:custGeom>
              <a:avLst/>
              <a:gdLst/>
              <a:ahLst/>
              <a:cxnLst/>
              <a:rect r="r" b="b" t="t" l="l"/>
              <a:pathLst>
                <a:path h="243440" w="2849360">
                  <a:moveTo>
                    <a:pt x="7259" y="0"/>
                  </a:moveTo>
                  <a:lnTo>
                    <a:pt x="2842101" y="0"/>
                  </a:lnTo>
                  <a:cubicBezTo>
                    <a:pt x="2844027" y="0"/>
                    <a:pt x="2845873" y="765"/>
                    <a:pt x="2847234" y="2126"/>
                  </a:cubicBezTo>
                  <a:cubicBezTo>
                    <a:pt x="2848595" y="3487"/>
                    <a:pt x="2849360" y="5333"/>
                    <a:pt x="2849360" y="7259"/>
                  </a:cubicBezTo>
                  <a:lnTo>
                    <a:pt x="2849360" y="236181"/>
                  </a:lnTo>
                  <a:cubicBezTo>
                    <a:pt x="2849360" y="240190"/>
                    <a:pt x="2846110" y="243440"/>
                    <a:pt x="2842101" y="243440"/>
                  </a:cubicBezTo>
                  <a:lnTo>
                    <a:pt x="7259" y="243440"/>
                  </a:lnTo>
                  <a:cubicBezTo>
                    <a:pt x="3250" y="243440"/>
                    <a:pt x="0" y="240190"/>
                    <a:pt x="0" y="236181"/>
                  </a:cubicBezTo>
                  <a:lnTo>
                    <a:pt x="0" y="7259"/>
                  </a:lnTo>
                  <a:cubicBezTo>
                    <a:pt x="0" y="3250"/>
                    <a:pt x="3250" y="0"/>
                    <a:pt x="7259" y="0"/>
                  </a:cubicBezTo>
                  <a:close/>
                </a:path>
              </a:pathLst>
            </a:custGeom>
            <a:solidFill>
              <a:srgbClr val="F0552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849360" cy="3005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299004" y="8978614"/>
            <a:ext cx="960296" cy="279686"/>
          </a:xfrm>
          <a:custGeom>
            <a:avLst/>
            <a:gdLst/>
            <a:ahLst/>
            <a:cxnLst/>
            <a:rect r="r" b="b" t="t" l="l"/>
            <a:pathLst>
              <a:path h="279686" w="960296">
                <a:moveTo>
                  <a:pt x="0" y="0"/>
                </a:moveTo>
                <a:lnTo>
                  <a:pt x="960296" y="0"/>
                </a:lnTo>
                <a:lnTo>
                  <a:pt x="960296" y="279686"/>
                </a:lnTo>
                <a:lnTo>
                  <a:pt x="0" y="279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72042" y="2985090"/>
            <a:ext cx="16187258" cy="5401524"/>
          </a:xfrm>
          <a:custGeom>
            <a:avLst/>
            <a:gdLst/>
            <a:ahLst/>
            <a:cxnLst/>
            <a:rect r="r" b="b" t="t" l="l"/>
            <a:pathLst>
              <a:path h="5401524" w="16187258">
                <a:moveTo>
                  <a:pt x="0" y="0"/>
                </a:moveTo>
                <a:lnTo>
                  <a:pt x="16187258" y="0"/>
                </a:lnTo>
                <a:lnTo>
                  <a:pt x="16187258" y="5401524"/>
                </a:lnTo>
                <a:lnTo>
                  <a:pt x="0" y="54015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19050" cap="sq">
            <a:solidFill>
              <a:srgbClr val="FD913C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4018297" y="1047750"/>
            <a:ext cx="10338605" cy="88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9"/>
              </a:lnSpc>
            </a:pPr>
            <a:r>
              <a:rPr lang="en-US" sz="5999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CATEGORY WISE AVERAGE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63108" y="303469"/>
            <a:ext cx="15957395" cy="911257"/>
            <a:chOff x="0" y="0"/>
            <a:chExt cx="4262975" cy="243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62975" cy="243440"/>
            </a:xfrm>
            <a:custGeom>
              <a:avLst/>
              <a:gdLst/>
              <a:ahLst/>
              <a:cxnLst/>
              <a:rect r="r" b="b" t="t" l="l"/>
              <a:pathLst>
                <a:path h="243440" w="4262975">
                  <a:moveTo>
                    <a:pt x="4852" y="0"/>
                  </a:moveTo>
                  <a:lnTo>
                    <a:pt x="4258124" y="0"/>
                  </a:lnTo>
                  <a:cubicBezTo>
                    <a:pt x="4259411" y="0"/>
                    <a:pt x="4260645" y="511"/>
                    <a:pt x="4261555" y="1421"/>
                  </a:cubicBezTo>
                  <a:cubicBezTo>
                    <a:pt x="4262464" y="2331"/>
                    <a:pt x="4262975" y="3565"/>
                    <a:pt x="4262975" y="4852"/>
                  </a:cubicBezTo>
                  <a:lnTo>
                    <a:pt x="4262975" y="238588"/>
                  </a:lnTo>
                  <a:cubicBezTo>
                    <a:pt x="4262975" y="239875"/>
                    <a:pt x="4262464" y="241109"/>
                    <a:pt x="4261555" y="242019"/>
                  </a:cubicBezTo>
                  <a:cubicBezTo>
                    <a:pt x="4260645" y="242929"/>
                    <a:pt x="4259411" y="243440"/>
                    <a:pt x="4258124" y="243440"/>
                  </a:cubicBezTo>
                  <a:lnTo>
                    <a:pt x="4852" y="243440"/>
                  </a:lnTo>
                  <a:cubicBezTo>
                    <a:pt x="3565" y="243440"/>
                    <a:pt x="2331" y="242929"/>
                    <a:pt x="1421" y="242019"/>
                  </a:cubicBezTo>
                  <a:cubicBezTo>
                    <a:pt x="511" y="241109"/>
                    <a:pt x="0" y="239875"/>
                    <a:pt x="0" y="238588"/>
                  </a:cubicBezTo>
                  <a:lnTo>
                    <a:pt x="0" y="4852"/>
                  </a:lnTo>
                  <a:cubicBezTo>
                    <a:pt x="0" y="3565"/>
                    <a:pt x="511" y="2331"/>
                    <a:pt x="1421" y="1421"/>
                  </a:cubicBezTo>
                  <a:cubicBezTo>
                    <a:pt x="2331" y="511"/>
                    <a:pt x="3565" y="0"/>
                    <a:pt x="4852" y="0"/>
                  </a:cubicBezTo>
                  <a:close/>
                </a:path>
              </a:pathLst>
            </a:custGeom>
            <a:solidFill>
              <a:srgbClr val="F0552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262975" cy="3005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39570" y="1754654"/>
            <a:ext cx="960296" cy="279686"/>
          </a:xfrm>
          <a:custGeom>
            <a:avLst/>
            <a:gdLst/>
            <a:ahLst/>
            <a:cxnLst/>
            <a:rect r="r" b="b" t="t" l="l"/>
            <a:pathLst>
              <a:path h="279686" w="960296">
                <a:moveTo>
                  <a:pt x="0" y="0"/>
                </a:moveTo>
                <a:lnTo>
                  <a:pt x="960296" y="0"/>
                </a:lnTo>
                <a:lnTo>
                  <a:pt x="960296" y="279686"/>
                </a:lnTo>
                <a:lnTo>
                  <a:pt x="0" y="279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82612" y="1712549"/>
            <a:ext cx="960296" cy="279686"/>
          </a:xfrm>
          <a:custGeom>
            <a:avLst/>
            <a:gdLst/>
            <a:ahLst/>
            <a:cxnLst/>
            <a:rect r="r" b="b" t="t" l="l"/>
            <a:pathLst>
              <a:path h="279686" w="960296">
                <a:moveTo>
                  <a:pt x="0" y="0"/>
                </a:moveTo>
                <a:lnTo>
                  <a:pt x="960296" y="0"/>
                </a:lnTo>
                <a:lnTo>
                  <a:pt x="960296" y="279686"/>
                </a:lnTo>
                <a:lnTo>
                  <a:pt x="0" y="279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40703" y="2351100"/>
            <a:ext cx="15879800" cy="3165612"/>
          </a:xfrm>
          <a:custGeom>
            <a:avLst/>
            <a:gdLst/>
            <a:ahLst/>
            <a:cxnLst/>
            <a:rect r="r" b="b" t="t" l="l"/>
            <a:pathLst>
              <a:path h="3165612" w="15879800">
                <a:moveTo>
                  <a:pt x="0" y="0"/>
                </a:moveTo>
                <a:lnTo>
                  <a:pt x="15879800" y="0"/>
                </a:lnTo>
                <a:lnTo>
                  <a:pt x="15879800" y="3165612"/>
                </a:lnTo>
                <a:lnTo>
                  <a:pt x="0" y="31656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237" r="0" b="-1237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63108" y="5831037"/>
            <a:ext cx="15879800" cy="3266333"/>
          </a:xfrm>
          <a:custGeom>
            <a:avLst/>
            <a:gdLst/>
            <a:ahLst/>
            <a:cxnLst/>
            <a:rect r="r" b="b" t="t" l="l"/>
            <a:pathLst>
              <a:path h="3266333" w="15879800">
                <a:moveTo>
                  <a:pt x="0" y="0"/>
                </a:moveTo>
                <a:lnTo>
                  <a:pt x="15879800" y="0"/>
                </a:lnTo>
                <a:lnTo>
                  <a:pt x="15879800" y="3266333"/>
                </a:lnTo>
                <a:lnTo>
                  <a:pt x="0" y="32663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081137" y="322519"/>
            <a:ext cx="14484897" cy="88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9"/>
              </a:lnSpc>
            </a:pPr>
            <a:r>
              <a:rPr lang="en-US" b="true" sz="5999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ANALYSIS OF MYNTRA APPAREL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99165" y="1361076"/>
            <a:ext cx="10012075" cy="693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4500">
                <a:solidFill>
                  <a:srgbClr val="F0552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PROJECT QUESTIONS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63108" y="303469"/>
            <a:ext cx="15957395" cy="911257"/>
            <a:chOff x="0" y="0"/>
            <a:chExt cx="4262975" cy="243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62975" cy="243440"/>
            </a:xfrm>
            <a:custGeom>
              <a:avLst/>
              <a:gdLst/>
              <a:ahLst/>
              <a:cxnLst/>
              <a:rect r="r" b="b" t="t" l="l"/>
              <a:pathLst>
                <a:path h="243440" w="4262975">
                  <a:moveTo>
                    <a:pt x="4852" y="0"/>
                  </a:moveTo>
                  <a:lnTo>
                    <a:pt x="4258124" y="0"/>
                  </a:lnTo>
                  <a:cubicBezTo>
                    <a:pt x="4259411" y="0"/>
                    <a:pt x="4260645" y="511"/>
                    <a:pt x="4261555" y="1421"/>
                  </a:cubicBezTo>
                  <a:cubicBezTo>
                    <a:pt x="4262464" y="2331"/>
                    <a:pt x="4262975" y="3565"/>
                    <a:pt x="4262975" y="4852"/>
                  </a:cubicBezTo>
                  <a:lnTo>
                    <a:pt x="4262975" y="238588"/>
                  </a:lnTo>
                  <a:cubicBezTo>
                    <a:pt x="4262975" y="239875"/>
                    <a:pt x="4262464" y="241109"/>
                    <a:pt x="4261555" y="242019"/>
                  </a:cubicBezTo>
                  <a:cubicBezTo>
                    <a:pt x="4260645" y="242929"/>
                    <a:pt x="4259411" y="243440"/>
                    <a:pt x="4258124" y="243440"/>
                  </a:cubicBezTo>
                  <a:lnTo>
                    <a:pt x="4852" y="243440"/>
                  </a:lnTo>
                  <a:cubicBezTo>
                    <a:pt x="3565" y="243440"/>
                    <a:pt x="2331" y="242929"/>
                    <a:pt x="1421" y="242019"/>
                  </a:cubicBezTo>
                  <a:cubicBezTo>
                    <a:pt x="511" y="241109"/>
                    <a:pt x="0" y="239875"/>
                    <a:pt x="0" y="238588"/>
                  </a:cubicBezTo>
                  <a:lnTo>
                    <a:pt x="0" y="4852"/>
                  </a:lnTo>
                  <a:cubicBezTo>
                    <a:pt x="0" y="3565"/>
                    <a:pt x="511" y="2331"/>
                    <a:pt x="1421" y="1421"/>
                  </a:cubicBezTo>
                  <a:cubicBezTo>
                    <a:pt x="2331" y="511"/>
                    <a:pt x="3565" y="0"/>
                    <a:pt x="4852" y="0"/>
                  </a:cubicBezTo>
                  <a:close/>
                </a:path>
              </a:pathLst>
            </a:custGeom>
            <a:solidFill>
              <a:srgbClr val="F0552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262975" cy="3005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39570" y="1754654"/>
            <a:ext cx="960296" cy="279686"/>
          </a:xfrm>
          <a:custGeom>
            <a:avLst/>
            <a:gdLst/>
            <a:ahLst/>
            <a:cxnLst/>
            <a:rect r="r" b="b" t="t" l="l"/>
            <a:pathLst>
              <a:path h="279686" w="960296">
                <a:moveTo>
                  <a:pt x="0" y="0"/>
                </a:moveTo>
                <a:lnTo>
                  <a:pt x="960296" y="0"/>
                </a:lnTo>
                <a:lnTo>
                  <a:pt x="960296" y="279686"/>
                </a:lnTo>
                <a:lnTo>
                  <a:pt x="0" y="279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82612" y="1712549"/>
            <a:ext cx="960296" cy="279686"/>
          </a:xfrm>
          <a:custGeom>
            <a:avLst/>
            <a:gdLst/>
            <a:ahLst/>
            <a:cxnLst/>
            <a:rect r="r" b="b" t="t" l="l"/>
            <a:pathLst>
              <a:path h="279686" w="960296">
                <a:moveTo>
                  <a:pt x="0" y="0"/>
                </a:moveTo>
                <a:lnTo>
                  <a:pt x="960296" y="0"/>
                </a:lnTo>
                <a:lnTo>
                  <a:pt x="960296" y="279686"/>
                </a:lnTo>
                <a:lnTo>
                  <a:pt x="0" y="279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63108" y="2597463"/>
            <a:ext cx="15879800" cy="2557728"/>
          </a:xfrm>
          <a:custGeom>
            <a:avLst/>
            <a:gdLst/>
            <a:ahLst/>
            <a:cxnLst/>
            <a:rect r="r" b="b" t="t" l="l"/>
            <a:pathLst>
              <a:path h="2557728" w="15879800">
                <a:moveTo>
                  <a:pt x="0" y="0"/>
                </a:moveTo>
                <a:lnTo>
                  <a:pt x="15879800" y="0"/>
                </a:lnTo>
                <a:lnTo>
                  <a:pt x="15879800" y="2557728"/>
                </a:lnTo>
                <a:lnTo>
                  <a:pt x="0" y="25577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81137" y="322519"/>
            <a:ext cx="14484897" cy="88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9"/>
              </a:lnSpc>
            </a:pPr>
            <a:r>
              <a:rPr lang="en-US" b="true" sz="5999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ANALYSIS OF MYNTRA APPAREL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099165" y="1361076"/>
            <a:ext cx="10012075" cy="693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4500">
                <a:solidFill>
                  <a:srgbClr val="F0552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PROJECT QUESTIONS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10273" y="3273978"/>
            <a:ext cx="14666262" cy="3739044"/>
            <a:chOff x="0" y="0"/>
            <a:chExt cx="3918053" cy="9988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18053" cy="998876"/>
            </a:xfrm>
            <a:custGeom>
              <a:avLst/>
              <a:gdLst/>
              <a:ahLst/>
              <a:cxnLst/>
              <a:rect r="r" b="b" t="t" l="l"/>
              <a:pathLst>
                <a:path h="998876" w="3918053">
                  <a:moveTo>
                    <a:pt x="12141" y="0"/>
                  </a:moveTo>
                  <a:lnTo>
                    <a:pt x="3905912" y="0"/>
                  </a:lnTo>
                  <a:cubicBezTo>
                    <a:pt x="3909132" y="0"/>
                    <a:pt x="3912220" y="1279"/>
                    <a:pt x="3914497" y="3556"/>
                  </a:cubicBezTo>
                  <a:cubicBezTo>
                    <a:pt x="3916774" y="5833"/>
                    <a:pt x="3918053" y="8921"/>
                    <a:pt x="3918053" y="12141"/>
                  </a:cubicBezTo>
                  <a:lnTo>
                    <a:pt x="3918053" y="986734"/>
                  </a:lnTo>
                  <a:cubicBezTo>
                    <a:pt x="3918053" y="989954"/>
                    <a:pt x="3916774" y="993043"/>
                    <a:pt x="3914497" y="995319"/>
                  </a:cubicBezTo>
                  <a:cubicBezTo>
                    <a:pt x="3912220" y="997596"/>
                    <a:pt x="3909132" y="998876"/>
                    <a:pt x="3905912" y="998876"/>
                  </a:cubicBezTo>
                  <a:lnTo>
                    <a:pt x="12141" y="998876"/>
                  </a:lnTo>
                  <a:cubicBezTo>
                    <a:pt x="8921" y="998876"/>
                    <a:pt x="5833" y="997596"/>
                    <a:pt x="3556" y="995319"/>
                  </a:cubicBezTo>
                  <a:cubicBezTo>
                    <a:pt x="1279" y="993043"/>
                    <a:pt x="0" y="989954"/>
                    <a:pt x="0" y="986734"/>
                  </a:cubicBezTo>
                  <a:lnTo>
                    <a:pt x="0" y="12141"/>
                  </a:lnTo>
                  <a:cubicBezTo>
                    <a:pt x="0" y="8921"/>
                    <a:pt x="1279" y="5833"/>
                    <a:pt x="3556" y="3556"/>
                  </a:cubicBezTo>
                  <a:cubicBezTo>
                    <a:pt x="5833" y="1279"/>
                    <a:pt x="8921" y="0"/>
                    <a:pt x="12141" y="0"/>
                  </a:cubicBezTo>
                  <a:close/>
                </a:path>
              </a:pathLst>
            </a:custGeom>
            <a:solidFill>
              <a:srgbClr val="F0552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918053" cy="10560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295193" y="8978614"/>
            <a:ext cx="960296" cy="279686"/>
          </a:xfrm>
          <a:custGeom>
            <a:avLst/>
            <a:gdLst/>
            <a:ahLst/>
            <a:cxnLst/>
            <a:rect r="r" b="b" t="t" l="l"/>
            <a:pathLst>
              <a:path h="279686" w="960296">
                <a:moveTo>
                  <a:pt x="0" y="0"/>
                </a:moveTo>
                <a:lnTo>
                  <a:pt x="960296" y="0"/>
                </a:lnTo>
                <a:lnTo>
                  <a:pt x="960296" y="279686"/>
                </a:lnTo>
                <a:lnTo>
                  <a:pt x="0" y="279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57945" y="3851193"/>
            <a:ext cx="14037248" cy="2622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57"/>
              </a:lnSpc>
            </a:pPr>
            <a:r>
              <a:rPr lang="en-US" b="true" sz="9299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A. DATA CLEANING AND PREPARATION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7608" y="1361311"/>
            <a:ext cx="15012784" cy="911257"/>
            <a:chOff x="0" y="0"/>
            <a:chExt cx="4010625" cy="243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10625" cy="243440"/>
            </a:xfrm>
            <a:custGeom>
              <a:avLst/>
              <a:gdLst/>
              <a:ahLst/>
              <a:cxnLst/>
              <a:rect r="r" b="b" t="t" l="l"/>
              <a:pathLst>
                <a:path h="243440" w="4010625">
                  <a:moveTo>
                    <a:pt x="5157" y="0"/>
                  </a:moveTo>
                  <a:lnTo>
                    <a:pt x="4005468" y="0"/>
                  </a:lnTo>
                  <a:cubicBezTo>
                    <a:pt x="4008316" y="0"/>
                    <a:pt x="4010625" y="2309"/>
                    <a:pt x="4010625" y="5157"/>
                  </a:cubicBezTo>
                  <a:lnTo>
                    <a:pt x="4010625" y="238283"/>
                  </a:lnTo>
                  <a:cubicBezTo>
                    <a:pt x="4010625" y="241131"/>
                    <a:pt x="4008316" y="243440"/>
                    <a:pt x="4005468" y="243440"/>
                  </a:cubicBezTo>
                  <a:lnTo>
                    <a:pt x="5157" y="243440"/>
                  </a:lnTo>
                  <a:cubicBezTo>
                    <a:pt x="2309" y="243440"/>
                    <a:pt x="0" y="241131"/>
                    <a:pt x="0" y="238283"/>
                  </a:cubicBezTo>
                  <a:lnTo>
                    <a:pt x="0" y="5157"/>
                  </a:lnTo>
                  <a:cubicBezTo>
                    <a:pt x="0" y="2309"/>
                    <a:pt x="2309" y="0"/>
                    <a:pt x="5157" y="0"/>
                  </a:cubicBezTo>
                  <a:close/>
                </a:path>
              </a:pathLst>
            </a:custGeom>
            <a:solidFill>
              <a:srgbClr val="F0552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010625" cy="3005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3425093"/>
            <a:ext cx="16550198" cy="586900"/>
            <a:chOff x="0" y="0"/>
            <a:chExt cx="4959109" cy="1758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59109" cy="175859"/>
            </a:xfrm>
            <a:custGeom>
              <a:avLst/>
              <a:gdLst/>
              <a:ahLst/>
              <a:cxnLst/>
              <a:rect r="r" b="b" t="t" l="l"/>
              <a:pathLst>
                <a:path h="175859" w="4959109">
                  <a:moveTo>
                    <a:pt x="4678" y="0"/>
                  </a:moveTo>
                  <a:lnTo>
                    <a:pt x="4954431" y="0"/>
                  </a:lnTo>
                  <a:cubicBezTo>
                    <a:pt x="4957015" y="0"/>
                    <a:pt x="4959109" y="2094"/>
                    <a:pt x="4959109" y="4678"/>
                  </a:cubicBezTo>
                  <a:lnTo>
                    <a:pt x="4959109" y="171181"/>
                  </a:lnTo>
                  <a:cubicBezTo>
                    <a:pt x="4959109" y="173765"/>
                    <a:pt x="4957015" y="175859"/>
                    <a:pt x="4954431" y="175859"/>
                  </a:cubicBezTo>
                  <a:lnTo>
                    <a:pt x="4678" y="175859"/>
                  </a:lnTo>
                  <a:cubicBezTo>
                    <a:pt x="2094" y="175859"/>
                    <a:pt x="0" y="173765"/>
                    <a:pt x="0" y="171181"/>
                  </a:cubicBezTo>
                  <a:lnTo>
                    <a:pt x="0" y="4678"/>
                  </a:lnTo>
                  <a:cubicBezTo>
                    <a:pt x="0" y="2094"/>
                    <a:pt x="2094" y="0"/>
                    <a:pt x="467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0552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959109" cy="2330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299004" y="8978614"/>
            <a:ext cx="960296" cy="279686"/>
          </a:xfrm>
          <a:custGeom>
            <a:avLst/>
            <a:gdLst/>
            <a:ahLst/>
            <a:cxnLst/>
            <a:rect r="r" b="b" t="t" l="l"/>
            <a:pathLst>
              <a:path h="279686" w="960296">
                <a:moveTo>
                  <a:pt x="0" y="0"/>
                </a:moveTo>
                <a:lnTo>
                  <a:pt x="960296" y="0"/>
                </a:lnTo>
                <a:lnTo>
                  <a:pt x="960296" y="279686"/>
                </a:lnTo>
                <a:lnTo>
                  <a:pt x="0" y="279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138998" y="5143500"/>
            <a:ext cx="2813191" cy="2226352"/>
          </a:xfrm>
          <a:custGeom>
            <a:avLst/>
            <a:gdLst/>
            <a:ahLst/>
            <a:cxnLst/>
            <a:rect r="r" b="b" t="t" l="l"/>
            <a:pathLst>
              <a:path h="2226352" w="2813191">
                <a:moveTo>
                  <a:pt x="0" y="0"/>
                </a:moveTo>
                <a:lnTo>
                  <a:pt x="2813192" y="0"/>
                </a:lnTo>
                <a:lnTo>
                  <a:pt x="2813192" y="2226352"/>
                </a:lnTo>
                <a:lnTo>
                  <a:pt x="0" y="22263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069" t="-8184" r="-23693" b="-7151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85324" y="1384838"/>
            <a:ext cx="14865068" cy="88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9"/>
              </a:lnSpc>
            </a:pPr>
            <a:r>
              <a:rPr lang="en-US" sz="5999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A. DATA CLEANING AND PREPARATION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71859" y="3468128"/>
            <a:ext cx="16550198" cy="519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3566" b="true">
                <a:solidFill>
                  <a:srgbClr val="F05524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1. CHECK FOR DUPLICATE VALUES IN YOUR DATASET AND REMOVE THEM.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77032" y="5038725"/>
            <a:ext cx="9403580" cy="2012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71"/>
              </a:lnSpc>
            </a:pPr>
            <a:r>
              <a:rPr lang="en-US" sz="3765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 DUPLICATE data present here as per PRODUCT_ID is a unique column . It is a unique identifier for all products 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3750" y="476515"/>
            <a:ext cx="15012784" cy="911257"/>
            <a:chOff x="0" y="0"/>
            <a:chExt cx="4010625" cy="243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10625" cy="243440"/>
            </a:xfrm>
            <a:custGeom>
              <a:avLst/>
              <a:gdLst/>
              <a:ahLst/>
              <a:cxnLst/>
              <a:rect r="r" b="b" t="t" l="l"/>
              <a:pathLst>
                <a:path h="243440" w="4010625">
                  <a:moveTo>
                    <a:pt x="5157" y="0"/>
                  </a:moveTo>
                  <a:lnTo>
                    <a:pt x="4005468" y="0"/>
                  </a:lnTo>
                  <a:cubicBezTo>
                    <a:pt x="4008316" y="0"/>
                    <a:pt x="4010625" y="2309"/>
                    <a:pt x="4010625" y="5157"/>
                  </a:cubicBezTo>
                  <a:lnTo>
                    <a:pt x="4010625" y="238283"/>
                  </a:lnTo>
                  <a:cubicBezTo>
                    <a:pt x="4010625" y="241131"/>
                    <a:pt x="4008316" y="243440"/>
                    <a:pt x="4005468" y="243440"/>
                  </a:cubicBezTo>
                  <a:lnTo>
                    <a:pt x="5157" y="243440"/>
                  </a:lnTo>
                  <a:cubicBezTo>
                    <a:pt x="2309" y="243440"/>
                    <a:pt x="0" y="241131"/>
                    <a:pt x="0" y="238283"/>
                  </a:cubicBezTo>
                  <a:lnTo>
                    <a:pt x="0" y="5157"/>
                  </a:lnTo>
                  <a:cubicBezTo>
                    <a:pt x="0" y="2309"/>
                    <a:pt x="2309" y="0"/>
                    <a:pt x="5157" y="0"/>
                  </a:cubicBezTo>
                  <a:close/>
                </a:path>
              </a:pathLst>
            </a:custGeom>
            <a:solidFill>
              <a:srgbClr val="F0552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010625" cy="3005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68901" y="1824502"/>
            <a:ext cx="16550198" cy="1466306"/>
            <a:chOff x="0" y="0"/>
            <a:chExt cx="4959109" cy="4393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59109" cy="439365"/>
            </a:xfrm>
            <a:custGeom>
              <a:avLst/>
              <a:gdLst/>
              <a:ahLst/>
              <a:cxnLst/>
              <a:rect r="r" b="b" t="t" l="l"/>
              <a:pathLst>
                <a:path h="439365" w="4959109">
                  <a:moveTo>
                    <a:pt x="4678" y="0"/>
                  </a:moveTo>
                  <a:lnTo>
                    <a:pt x="4954431" y="0"/>
                  </a:lnTo>
                  <a:cubicBezTo>
                    <a:pt x="4957015" y="0"/>
                    <a:pt x="4959109" y="2094"/>
                    <a:pt x="4959109" y="4678"/>
                  </a:cubicBezTo>
                  <a:lnTo>
                    <a:pt x="4959109" y="434687"/>
                  </a:lnTo>
                  <a:cubicBezTo>
                    <a:pt x="4959109" y="437270"/>
                    <a:pt x="4957015" y="439365"/>
                    <a:pt x="4954431" y="439365"/>
                  </a:cubicBezTo>
                  <a:lnTo>
                    <a:pt x="4678" y="439365"/>
                  </a:lnTo>
                  <a:cubicBezTo>
                    <a:pt x="2094" y="439365"/>
                    <a:pt x="0" y="437270"/>
                    <a:pt x="0" y="434687"/>
                  </a:cubicBezTo>
                  <a:lnTo>
                    <a:pt x="0" y="4678"/>
                  </a:lnTo>
                  <a:cubicBezTo>
                    <a:pt x="0" y="2094"/>
                    <a:pt x="2094" y="0"/>
                    <a:pt x="467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0552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959109" cy="4965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295193" y="8978614"/>
            <a:ext cx="960296" cy="279686"/>
          </a:xfrm>
          <a:custGeom>
            <a:avLst/>
            <a:gdLst/>
            <a:ahLst/>
            <a:cxnLst/>
            <a:rect r="r" b="b" t="t" l="l"/>
            <a:pathLst>
              <a:path h="279686" w="960296">
                <a:moveTo>
                  <a:pt x="0" y="0"/>
                </a:moveTo>
                <a:lnTo>
                  <a:pt x="960296" y="0"/>
                </a:lnTo>
                <a:lnTo>
                  <a:pt x="960296" y="279686"/>
                </a:lnTo>
                <a:lnTo>
                  <a:pt x="0" y="279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077083" y="7417694"/>
            <a:ext cx="6437931" cy="1840606"/>
          </a:xfrm>
          <a:custGeom>
            <a:avLst/>
            <a:gdLst/>
            <a:ahLst/>
            <a:cxnLst/>
            <a:rect r="r" b="b" t="t" l="l"/>
            <a:pathLst>
              <a:path h="1840606" w="6437931">
                <a:moveTo>
                  <a:pt x="0" y="0"/>
                </a:moveTo>
                <a:lnTo>
                  <a:pt x="6437931" y="0"/>
                </a:lnTo>
                <a:lnTo>
                  <a:pt x="6437931" y="1840606"/>
                </a:lnTo>
                <a:lnTo>
                  <a:pt x="0" y="18406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97388"/>
            </a:stretch>
          </a:blipFill>
          <a:ln w="19050" cap="sq">
            <a:solidFill>
              <a:srgbClr val="FD913C"/>
            </a:solidFill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711466" y="500043"/>
            <a:ext cx="14865068" cy="88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9"/>
              </a:lnSpc>
            </a:pPr>
            <a:r>
              <a:rPr lang="en-US" sz="5999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A. DATA CLEANING AND PREPARATION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12060" y="2069480"/>
            <a:ext cx="16243429" cy="9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3566" b="true">
                <a:solidFill>
                  <a:srgbClr val="F05524"/>
                </a:solidFill>
                <a:latin typeface="Poppins Bold"/>
                <a:ea typeface="Poppins Bold"/>
                <a:cs typeface="Poppins Bold"/>
                <a:sym typeface="Poppins Bold"/>
              </a:rPr>
              <a:t>2. STANDARDIZE THE "DISCOUNTOFFER" COLUMN TO A SINGLE FORMAT, ENSURING ALL VALUES ARE UNIFORM.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2060" y="3457184"/>
            <a:ext cx="16407039" cy="1691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1"/>
              </a:lnSpc>
            </a:pPr>
            <a:r>
              <a:rPr lang="en-US" sz="3165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All values of DISCOUNTOFFER column has been standardize to decimal (0.45) format usign the below mention formula.Done some cleaning also , like removing Rs. , * Hurry.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4842" y="5291186"/>
            <a:ext cx="16407039" cy="23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1"/>
              </a:lnSpc>
            </a:pPr>
            <a:r>
              <a:rPr lang="en-US" sz="3365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=IF(ISBLANK(K2),0,IF(ISNUMBER(SEARCH("%",K2)),VALUE(TRIM(LEFT(K2,FIND("%",K2)-1))),IF(ISNUMBER(SEARCH("Rs. ",K2)),ROUND((VALUE(SUBSTITUTE(SUBSTITUTE(K2,"Rs. ","")," OFF",""))/J2)*100,2),0)))/100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DAGjv8nzVOE</dc:identifier>
  <dcterms:modified xsi:type="dcterms:W3CDTF">2011-08-01T06:04:30Z</dcterms:modified>
  <cp:revision>1</cp:revision>
  <dc:title>Myntra</dc:title>
</cp:coreProperties>
</file>