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1"/>
  </p:notesMasterIdLst>
  <p:sldIdLst>
    <p:sldId id="256" r:id="rId2"/>
    <p:sldId id="260" r:id="rId3"/>
    <p:sldId id="275" r:id="rId4"/>
    <p:sldId id="339" r:id="rId5"/>
    <p:sldId id="385" r:id="rId6"/>
    <p:sldId id="386" r:id="rId7"/>
    <p:sldId id="384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404" r:id="rId18"/>
    <p:sldId id="311" r:id="rId19"/>
    <p:sldId id="396" r:id="rId20"/>
    <p:sldId id="397" r:id="rId21"/>
    <p:sldId id="399" r:id="rId22"/>
    <p:sldId id="398" r:id="rId23"/>
    <p:sldId id="400" r:id="rId24"/>
    <p:sldId id="401" r:id="rId25"/>
    <p:sldId id="402" r:id="rId26"/>
    <p:sldId id="403" r:id="rId27"/>
    <p:sldId id="283" r:id="rId28"/>
    <p:sldId id="284" r:id="rId29"/>
    <p:sldId id="353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72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B8861-7810-4BB4-B87E-1A4D3175A123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BDCF28-0125-4A9A-93C3-3ABFF9EAAFFC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b="0" i="0" dirty="0"/>
            <a:t>Boolean equals(arr1,arr2)</a:t>
          </a:r>
          <a:endParaRPr lang="en-IN" dirty="0"/>
        </a:p>
      </dgm:t>
    </dgm:pt>
    <dgm:pt modelId="{5A473B35-D71D-4FB2-A3E0-9C66910394A1}" type="parTrans" cxnId="{8CE0C73B-F9A2-4900-92E7-375BF0984767}">
      <dgm:prSet/>
      <dgm:spPr/>
      <dgm:t>
        <a:bodyPr/>
        <a:lstStyle/>
        <a:p>
          <a:endParaRPr lang="en-IN"/>
        </a:p>
      </dgm:t>
    </dgm:pt>
    <dgm:pt modelId="{10EC90D4-EC22-4F28-BA7D-6E2603289E02}" type="sibTrans" cxnId="{8CE0C73B-F9A2-4900-92E7-375BF0984767}">
      <dgm:prSet/>
      <dgm:spPr/>
      <dgm:t>
        <a:bodyPr/>
        <a:lstStyle/>
        <a:p>
          <a:endParaRPr lang="en-IN"/>
        </a:p>
      </dgm:t>
    </dgm:pt>
    <dgm:pt modelId="{00FBAC61-7AF3-4C9B-B9E2-343A0396CD58}">
      <dgm:prSet phldrT="[Text]"/>
      <dgm:spPr/>
      <dgm:t>
        <a:bodyPr/>
        <a:lstStyle/>
        <a:p>
          <a:r>
            <a:rPr lang="en-IN" b="0" i="0" dirty="0"/>
            <a:t>void fill(</a:t>
          </a:r>
          <a:r>
            <a:rPr lang="en-IN" b="0" i="0" dirty="0" err="1"/>
            <a:t>originalArray</a:t>
          </a:r>
          <a:r>
            <a:rPr lang="en-IN" b="0" i="0" dirty="0"/>
            <a:t>, value)</a:t>
          </a:r>
          <a:endParaRPr lang="en-IN" dirty="0"/>
        </a:p>
      </dgm:t>
    </dgm:pt>
    <dgm:pt modelId="{CE3E8EF6-1BD0-4C0F-9595-2A79B7F9FF71}" type="parTrans" cxnId="{F94AD37C-06DC-4572-B541-B97FC6C1D4D6}">
      <dgm:prSet/>
      <dgm:spPr/>
      <dgm:t>
        <a:bodyPr/>
        <a:lstStyle/>
        <a:p>
          <a:endParaRPr lang="en-IN"/>
        </a:p>
      </dgm:t>
    </dgm:pt>
    <dgm:pt modelId="{C9C1C3C2-6299-4A5E-B6C1-4CC30853F5CE}" type="sibTrans" cxnId="{F94AD37C-06DC-4572-B541-B97FC6C1D4D6}">
      <dgm:prSet/>
      <dgm:spPr/>
      <dgm:t>
        <a:bodyPr/>
        <a:lstStyle/>
        <a:p>
          <a:endParaRPr lang="en-IN"/>
        </a:p>
      </dgm:t>
    </dgm:pt>
    <dgm:pt modelId="{CCFFCC16-0955-490D-862A-39CD861E1F26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b="0" i="0" dirty="0"/>
            <a:t>int </a:t>
          </a:r>
          <a:r>
            <a:rPr lang="en-IN" b="0" i="0" dirty="0" err="1"/>
            <a:t>binarySearch</a:t>
          </a:r>
          <a:r>
            <a:rPr lang="en-IN" b="0" i="0" dirty="0"/>
            <a:t>(array [], value)</a:t>
          </a:r>
          <a:endParaRPr lang="en-IN" dirty="0"/>
        </a:p>
      </dgm:t>
    </dgm:pt>
    <dgm:pt modelId="{945E798A-58DB-4660-B0E2-CDAEAA7C6389}" type="parTrans" cxnId="{85CFA45C-1A3B-4A9D-92AD-2117AC780CAB}">
      <dgm:prSet/>
      <dgm:spPr/>
      <dgm:t>
        <a:bodyPr/>
        <a:lstStyle/>
        <a:p>
          <a:endParaRPr lang="en-IN"/>
        </a:p>
      </dgm:t>
    </dgm:pt>
    <dgm:pt modelId="{7812BB15-E178-42F9-93C7-90A2CBCA7825}" type="sibTrans" cxnId="{85CFA45C-1A3B-4A9D-92AD-2117AC780CAB}">
      <dgm:prSet/>
      <dgm:spPr/>
      <dgm:t>
        <a:bodyPr/>
        <a:lstStyle/>
        <a:p>
          <a:endParaRPr lang="en-IN"/>
        </a:p>
      </dgm:t>
    </dgm:pt>
    <dgm:pt modelId="{451E27FB-BFD8-46CC-B108-8D85CB0E862B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b="0" i="0" dirty="0" err="1"/>
            <a:t>copyOf</a:t>
          </a:r>
          <a:r>
            <a:rPr lang="en-IN" b="0" i="0" dirty="0"/>
            <a:t>(</a:t>
          </a:r>
          <a:r>
            <a:rPr lang="en-IN" b="0" i="0" dirty="0" err="1"/>
            <a:t>originalArray</a:t>
          </a:r>
          <a:r>
            <a:rPr lang="en-IN" b="0" i="0" dirty="0"/>
            <a:t>, </a:t>
          </a:r>
          <a:r>
            <a:rPr lang="en-IN" b="0" i="0" dirty="0" err="1"/>
            <a:t>newLength</a:t>
          </a:r>
          <a:r>
            <a:rPr lang="en-IN" b="0" i="0" dirty="0"/>
            <a:t>)</a:t>
          </a:r>
          <a:endParaRPr lang="en-IN" dirty="0"/>
        </a:p>
      </dgm:t>
    </dgm:pt>
    <dgm:pt modelId="{53A779F3-1175-4EAA-8E8B-CB410DE9E16E}" type="parTrans" cxnId="{160550A2-D674-4563-9012-4AD152F37B38}">
      <dgm:prSet/>
      <dgm:spPr/>
      <dgm:t>
        <a:bodyPr/>
        <a:lstStyle/>
        <a:p>
          <a:endParaRPr lang="en-IN"/>
        </a:p>
      </dgm:t>
    </dgm:pt>
    <dgm:pt modelId="{1A3C5DC3-F5D4-498E-8221-C03221823287}" type="sibTrans" cxnId="{160550A2-D674-4563-9012-4AD152F37B38}">
      <dgm:prSet/>
      <dgm:spPr/>
      <dgm:t>
        <a:bodyPr/>
        <a:lstStyle/>
        <a:p>
          <a:endParaRPr lang="en-IN"/>
        </a:p>
      </dgm:t>
    </dgm:pt>
    <dgm:pt modelId="{7B841D83-C9A3-455F-B7ED-E0D7910FBE61}" type="pres">
      <dgm:prSet presAssocID="{744B8861-7810-4BB4-B87E-1A4D3175A12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859682F-7B3C-41E6-934A-CF7DDA33C893}" type="pres">
      <dgm:prSet presAssocID="{451E27FB-BFD8-46CC-B108-8D85CB0E862B}" presName="Accent4" presStyleCnt="0"/>
      <dgm:spPr/>
    </dgm:pt>
    <dgm:pt modelId="{EF98B853-8B13-44B2-B4B9-E7C14F4610DA}" type="pres">
      <dgm:prSet presAssocID="{451E27FB-BFD8-46CC-B108-8D85CB0E862B}" presName="Accent" presStyleLbl="node1" presStyleIdx="0" presStyleCnt="4"/>
      <dgm:spPr/>
    </dgm:pt>
    <dgm:pt modelId="{D4BB7FAC-948A-4968-866D-947C9F98DC14}" type="pres">
      <dgm:prSet presAssocID="{451E27FB-BFD8-46CC-B108-8D85CB0E862B}" presName="ParentBackground4" presStyleCnt="0"/>
      <dgm:spPr/>
    </dgm:pt>
    <dgm:pt modelId="{C175ABEC-9376-4B81-AB54-598A5F440C2D}" type="pres">
      <dgm:prSet presAssocID="{451E27FB-BFD8-46CC-B108-8D85CB0E862B}" presName="ParentBackground" presStyleLbl="fgAcc1" presStyleIdx="0" presStyleCnt="4"/>
      <dgm:spPr/>
    </dgm:pt>
    <dgm:pt modelId="{8D7818AB-B2F0-44C5-B520-5FE186673B53}" type="pres">
      <dgm:prSet presAssocID="{451E27FB-BFD8-46CC-B108-8D85CB0E862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E293040-4156-43D5-837B-AD059E87B3CD}" type="pres">
      <dgm:prSet presAssocID="{CCFFCC16-0955-490D-862A-39CD861E1F26}" presName="Accent3" presStyleCnt="0"/>
      <dgm:spPr/>
    </dgm:pt>
    <dgm:pt modelId="{0F521D6E-6760-4E5A-BD81-364C42E6152D}" type="pres">
      <dgm:prSet presAssocID="{CCFFCC16-0955-490D-862A-39CD861E1F26}" presName="Accent" presStyleLbl="node1" presStyleIdx="1" presStyleCnt="4"/>
      <dgm:spPr/>
    </dgm:pt>
    <dgm:pt modelId="{B871F84B-9B51-49EB-A467-51FE2C98C9F7}" type="pres">
      <dgm:prSet presAssocID="{CCFFCC16-0955-490D-862A-39CD861E1F26}" presName="ParentBackground3" presStyleCnt="0"/>
      <dgm:spPr/>
    </dgm:pt>
    <dgm:pt modelId="{0F2A8A39-FF52-44A6-BF1F-2B96142798C7}" type="pres">
      <dgm:prSet presAssocID="{CCFFCC16-0955-490D-862A-39CD861E1F26}" presName="ParentBackground" presStyleLbl="fgAcc1" presStyleIdx="1" presStyleCnt="4"/>
      <dgm:spPr/>
    </dgm:pt>
    <dgm:pt modelId="{3043D5C3-E87E-4FD0-B29A-7B50AFD40089}" type="pres">
      <dgm:prSet presAssocID="{CCFFCC16-0955-490D-862A-39CD861E1F2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808B384-A6E6-43E4-81AC-0A090F402D1F}" type="pres">
      <dgm:prSet presAssocID="{00FBAC61-7AF3-4C9B-B9E2-343A0396CD58}" presName="Accent2" presStyleCnt="0"/>
      <dgm:spPr/>
    </dgm:pt>
    <dgm:pt modelId="{D5AF441A-EB33-4EEC-96C1-8C400DCC7F4B}" type="pres">
      <dgm:prSet presAssocID="{00FBAC61-7AF3-4C9B-B9E2-343A0396CD58}" presName="Accent" presStyleLbl="node1" presStyleIdx="2" presStyleCnt="4"/>
      <dgm:spPr>
        <a:scene3d>
          <a:camera prst="orthographicFront"/>
          <a:lightRig rig="threePt" dir="t"/>
        </a:scene3d>
        <a:sp3d>
          <a:bevelT/>
        </a:sp3d>
      </dgm:spPr>
    </dgm:pt>
    <dgm:pt modelId="{3078D997-F121-44FB-8BDB-4457F6B46D80}" type="pres">
      <dgm:prSet presAssocID="{00FBAC61-7AF3-4C9B-B9E2-343A0396CD58}" presName="ParentBackground2" presStyleCnt="0"/>
      <dgm:spPr/>
    </dgm:pt>
    <dgm:pt modelId="{9FB836ED-2BD4-41B8-8AA7-35B41D897018}" type="pres">
      <dgm:prSet presAssocID="{00FBAC61-7AF3-4C9B-B9E2-343A0396CD58}" presName="ParentBackground" presStyleLbl="fgAcc1" presStyleIdx="2" presStyleCnt="4"/>
      <dgm:spPr/>
    </dgm:pt>
    <dgm:pt modelId="{57E7E8CF-40B8-4633-BB97-000AD096CD9B}" type="pres">
      <dgm:prSet presAssocID="{00FBAC61-7AF3-4C9B-B9E2-343A0396CD5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6A67E0D-897C-4E04-8CF4-8B5889ED4BB3}" type="pres">
      <dgm:prSet presAssocID="{50BDCF28-0125-4A9A-93C3-3ABFF9EAAFFC}" presName="Accent1" presStyleCnt="0"/>
      <dgm:spPr/>
    </dgm:pt>
    <dgm:pt modelId="{3FBE3C2B-0EB5-44F3-9BF5-4BAAA51C2664}" type="pres">
      <dgm:prSet presAssocID="{50BDCF28-0125-4A9A-93C3-3ABFF9EAAFFC}" presName="Accent" presStyleLbl="node1" presStyleIdx="3" presStyleCnt="4"/>
      <dgm:spPr/>
    </dgm:pt>
    <dgm:pt modelId="{FC852973-3497-4EA6-95FC-1C46BE80988C}" type="pres">
      <dgm:prSet presAssocID="{50BDCF28-0125-4A9A-93C3-3ABFF9EAAFFC}" presName="ParentBackground1" presStyleCnt="0"/>
      <dgm:spPr/>
    </dgm:pt>
    <dgm:pt modelId="{28EC450F-EBE8-4FBA-AAD0-767DC103EC12}" type="pres">
      <dgm:prSet presAssocID="{50BDCF28-0125-4A9A-93C3-3ABFF9EAAFFC}" presName="ParentBackground" presStyleLbl="fgAcc1" presStyleIdx="3" presStyleCnt="4"/>
      <dgm:spPr/>
    </dgm:pt>
    <dgm:pt modelId="{09DF94B4-B8CA-48E4-9C3C-A9CE09B8EC03}" type="pres">
      <dgm:prSet presAssocID="{50BDCF28-0125-4A9A-93C3-3ABFF9EAAFF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9B23029-499E-4C22-B112-02DACD8A7664}" type="presOf" srcId="{451E27FB-BFD8-46CC-B108-8D85CB0E862B}" destId="{8D7818AB-B2F0-44C5-B520-5FE186673B53}" srcOrd="1" destOrd="0" presId="urn:microsoft.com/office/officeart/2011/layout/CircleProcess"/>
    <dgm:cxn modelId="{FEF4EF30-D256-4C6B-8537-1FDD60F19818}" type="presOf" srcId="{451E27FB-BFD8-46CC-B108-8D85CB0E862B}" destId="{C175ABEC-9376-4B81-AB54-598A5F440C2D}" srcOrd="0" destOrd="0" presId="urn:microsoft.com/office/officeart/2011/layout/CircleProcess"/>
    <dgm:cxn modelId="{8CE0C73B-F9A2-4900-92E7-375BF0984767}" srcId="{744B8861-7810-4BB4-B87E-1A4D3175A123}" destId="{50BDCF28-0125-4A9A-93C3-3ABFF9EAAFFC}" srcOrd="0" destOrd="0" parTransId="{5A473B35-D71D-4FB2-A3E0-9C66910394A1}" sibTransId="{10EC90D4-EC22-4F28-BA7D-6E2603289E02}"/>
    <dgm:cxn modelId="{85CFA45C-1A3B-4A9D-92AD-2117AC780CAB}" srcId="{744B8861-7810-4BB4-B87E-1A4D3175A123}" destId="{CCFFCC16-0955-490D-862A-39CD861E1F26}" srcOrd="2" destOrd="0" parTransId="{945E798A-58DB-4660-B0E2-CDAEAA7C6389}" sibTransId="{7812BB15-E178-42F9-93C7-90A2CBCA7825}"/>
    <dgm:cxn modelId="{342BA25F-1D45-481E-A76E-8D5291FEED8A}" type="presOf" srcId="{00FBAC61-7AF3-4C9B-B9E2-343A0396CD58}" destId="{9FB836ED-2BD4-41B8-8AA7-35B41D897018}" srcOrd="0" destOrd="0" presId="urn:microsoft.com/office/officeart/2011/layout/CircleProcess"/>
    <dgm:cxn modelId="{70A16270-762B-4677-8C23-A398AB73E5B5}" type="presOf" srcId="{CCFFCC16-0955-490D-862A-39CD861E1F26}" destId="{3043D5C3-E87E-4FD0-B29A-7B50AFD40089}" srcOrd="1" destOrd="0" presId="urn:microsoft.com/office/officeart/2011/layout/CircleProcess"/>
    <dgm:cxn modelId="{F94AD37C-06DC-4572-B541-B97FC6C1D4D6}" srcId="{744B8861-7810-4BB4-B87E-1A4D3175A123}" destId="{00FBAC61-7AF3-4C9B-B9E2-343A0396CD58}" srcOrd="1" destOrd="0" parTransId="{CE3E8EF6-1BD0-4C0F-9595-2A79B7F9FF71}" sibTransId="{C9C1C3C2-6299-4A5E-B6C1-4CC30853F5CE}"/>
    <dgm:cxn modelId="{160550A2-D674-4563-9012-4AD152F37B38}" srcId="{744B8861-7810-4BB4-B87E-1A4D3175A123}" destId="{451E27FB-BFD8-46CC-B108-8D85CB0E862B}" srcOrd="3" destOrd="0" parTransId="{53A779F3-1175-4EAA-8E8B-CB410DE9E16E}" sibTransId="{1A3C5DC3-F5D4-498E-8221-C03221823287}"/>
    <dgm:cxn modelId="{4D531AB1-F80C-4D0C-9844-B7D08AA2EBDE}" type="presOf" srcId="{50BDCF28-0125-4A9A-93C3-3ABFF9EAAFFC}" destId="{28EC450F-EBE8-4FBA-AAD0-767DC103EC12}" srcOrd="0" destOrd="0" presId="urn:microsoft.com/office/officeart/2011/layout/CircleProcess"/>
    <dgm:cxn modelId="{24114BB4-A272-4484-9CEA-8B9F80B5066B}" type="presOf" srcId="{50BDCF28-0125-4A9A-93C3-3ABFF9EAAFFC}" destId="{09DF94B4-B8CA-48E4-9C3C-A9CE09B8EC03}" srcOrd="1" destOrd="0" presId="urn:microsoft.com/office/officeart/2011/layout/CircleProcess"/>
    <dgm:cxn modelId="{099D30B9-3922-4DEB-84B4-E08E643BA6CA}" type="presOf" srcId="{744B8861-7810-4BB4-B87E-1A4D3175A123}" destId="{7B841D83-C9A3-455F-B7ED-E0D7910FBE61}" srcOrd="0" destOrd="0" presId="urn:microsoft.com/office/officeart/2011/layout/CircleProcess"/>
    <dgm:cxn modelId="{85D87ABC-A0CE-46A8-8C03-117D670CF209}" type="presOf" srcId="{CCFFCC16-0955-490D-862A-39CD861E1F26}" destId="{0F2A8A39-FF52-44A6-BF1F-2B96142798C7}" srcOrd="0" destOrd="0" presId="urn:microsoft.com/office/officeart/2011/layout/CircleProcess"/>
    <dgm:cxn modelId="{2103A1C4-82D9-4E13-964D-523D9792244A}" type="presOf" srcId="{00FBAC61-7AF3-4C9B-B9E2-343A0396CD58}" destId="{57E7E8CF-40B8-4633-BB97-000AD096CD9B}" srcOrd="1" destOrd="0" presId="urn:microsoft.com/office/officeart/2011/layout/CircleProcess"/>
    <dgm:cxn modelId="{760B2D59-A077-4751-971E-E045D5385EEA}" type="presParOf" srcId="{7B841D83-C9A3-455F-B7ED-E0D7910FBE61}" destId="{7859682F-7B3C-41E6-934A-CF7DDA33C893}" srcOrd="0" destOrd="0" presId="urn:microsoft.com/office/officeart/2011/layout/CircleProcess"/>
    <dgm:cxn modelId="{019AFCBF-79DB-4FD5-A776-F915E283FA1D}" type="presParOf" srcId="{7859682F-7B3C-41E6-934A-CF7DDA33C893}" destId="{EF98B853-8B13-44B2-B4B9-E7C14F4610DA}" srcOrd="0" destOrd="0" presId="urn:microsoft.com/office/officeart/2011/layout/CircleProcess"/>
    <dgm:cxn modelId="{C9011180-378E-47FC-92EA-290B537BC7AF}" type="presParOf" srcId="{7B841D83-C9A3-455F-B7ED-E0D7910FBE61}" destId="{D4BB7FAC-948A-4968-866D-947C9F98DC14}" srcOrd="1" destOrd="0" presId="urn:microsoft.com/office/officeart/2011/layout/CircleProcess"/>
    <dgm:cxn modelId="{CA0DB30C-5CBE-440F-926A-54204AA7CA45}" type="presParOf" srcId="{D4BB7FAC-948A-4968-866D-947C9F98DC14}" destId="{C175ABEC-9376-4B81-AB54-598A5F440C2D}" srcOrd="0" destOrd="0" presId="urn:microsoft.com/office/officeart/2011/layout/CircleProcess"/>
    <dgm:cxn modelId="{7D0BF4DF-565B-4248-94A8-5120BCE7E3DA}" type="presParOf" srcId="{7B841D83-C9A3-455F-B7ED-E0D7910FBE61}" destId="{8D7818AB-B2F0-44C5-B520-5FE186673B53}" srcOrd="2" destOrd="0" presId="urn:microsoft.com/office/officeart/2011/layout/CircleProcess"/>
    <dgm:cxn modelId="{A3F0A138-317E-4A4A-A7A7-5B7D27A9B413}" type="presParOf" srcId="{7B841D83-C9A3-455F-B7ED-E0D7910FBE61}" destId="{7E293040-4156-43D5-837B-AD059E87B3CD}" srcOrd="3" destOrd="0" presId="urn:microsoft.com/office/officeart/2011/layout/CircleProcess"/>
    <dgm:cxn modelId="{03257923-C2DB-4E7C-95DE-354DCD619C67}" type="presParOf" srcId="{7E293040-4156-43D5-837B-AD059E87B3CD}" destId="{0F521D6E-6760-4E5A-BD81-364C42E6152D}" srcOrd="0" destOrd="0" presId="urn:microsoft.com/office/officeart/2011/layout/CircleProcess"/>
    <dgm:cxn modelId="{B10D1086-03B1-4CC1-A8FB-4D964D5EC430}" type="presParOf" srcId="{7B841D83-C9A3-455F-B7ED-E0D7910FBE61}" destId="{B871F84B-9B51-49EB-A467-51FE2C98C9F7}" srcOrd="4" destOrd="0" presId="urn:microsoft.com/office/officeart/2011/layout/CircleProcess"/>
    <dgm:cxn modelId="{EAF7B1A0-26B3-4CD5-B431-1CD2D220CA14}" type="presParOf" srcId="{B871F84B-9B51-49EB-A467-51FE2C98C9F7}" destId="{0F2A8A39-FF52-44A6-BF1F-2B96142798C7}" srcOrd="0" destOrd="0" presId="urn:microsoft.com/office/officeart/2011/layout/CircleProcess"/>
    <dgm:cxn modelId="{75B15272-3500-4DA1-993C-6B9022B7EFC5}" type="presParOf" srcId="{7B841D83-C9A3-455F-B7ED-E0D7910FBE61}" destId="{3043D5C3-E87E-4FD0-B29A-7B50AFD40089}" srcOrd="5" destOrd="0" presId="urn:microsoft.com/office/officeart/2011/layout/CircleProcess"/>
    <dgm:cxn modelId="{134549C7-DCA1-4633-AB11-8C4B2DA479CE}" type="presParOf" srcId="{7B841D83-C9A3-455F-B7ED-E0D7910FBE61}" destId="{4808B384-A6E6-43E4-81AC-0A090F402D1F}" srcOrd="6" destOrd="0" presId="urn:microsoft.com/office/officeart/2011/layout/CircleProcess"/>
    <dgm:cxn modelId="{C066FAE7-2DBF-4AFC-B2F1-40615A46F970}" type="presParOf" srcId="{4808B384-A6E6-43E4-81AC-0A090F402D1F}" destId="{D5AF441A-EB33-4EEC-96C1-8C400DCC7F4B}" srcOrd="0" destOrd="0" presId="urn:microsoft.com/office/officeart/2011/layout/CircleProcess"/>
    <dgm:cxn modelId="{FFBBE1D6-F4AF-4F08-8259-E9C8054D24E4}" type="presParOf" srcId="{7B841D83-C9A3-455F-B7ED-E0D7910FBE61}" destId="{3078D997-F121-44FB-8BDB-4457F6B46D80}" srcOrd="7" destOrd="0" presId="urn:microsoft.com/office/officeart/2011/layout/CircleProcess"/>
    <dgm:cxn modelId="{67A0E1F9-F519-4CFB-AFDF-B4394EF7302C}" type="presParOf" srcId="{3078D997-F121-44FB-8BDB-4457F6B46D80}" destId="{9FB836ED-2BD4-41B8-8AA7-35B41D897018}" srcOrd="0" destOrd="0" presId="urn:microsoft.com/office/officeart/2011/layout/CircleProcess"/>
    <dgm:cxn modelId="{7904B387-236B-40B9-B6FF-D67B5FC26FDA}" type="presParOf" srcId="{7B841D83-C9A3-455F-B7ED-E0D7910FBE61}" destId="{57E7E8CF-40B8-4633-BB97-000AD096CD9B}" srcOrd="8" destOrd="0" presId="urn:microsoft.com/office/officeart/2011/layout/CircleProcess"/>
    <dgm:cxn modelId="{915CE498-3852-4E90-9C79-D7259DA1995F}" type="presParOf" srcId="{7B841D83-C9A3-455F-B7ED-E0D7910FBE61}" destId="{E6A67E0D-897C-4E04-8CF4-8B5889ED4BB3}" srcOrd="9" destOrd="0" presId="urn:microsoft.com/office/officeart/2011/layout/CircleProcess"/>
    <dgm:cxn modelId="{C7788660-C703-4253-9832-7C7A958D8601}" type="presParOf" srcId="{E6A67E0D-897C-4E04-8CF4-8B5889ED4BB3}" destId="{3FBE3C2B-0EB5-44F3-9BF5-4BAAA51C2664}" srcOrd="0" destOrd="0" presId="urn:microsoft.com/office/officeart/2011/layout/CircleProcess"/>
    <dgm:cxn modelId="{413B7125-CAD3-4257-94A6-F5A04089FE1A}" type="presParOf" srcId="{7B841D83-C9A3-455F-B7ED-E0D7910FBE61}" destId="{FC852973-3497-4EA6-95FC-1C46BE80988C}" srcOrd="10" destOrd="0" presId="urn:microsoft.com/office/officeart/2011/layout/CircleProcess"/>
    <dgm:cxn modelId="{558560CF-1185-42E6-9011-E6A8A947FFA3}" type="presParOf" srcId="{FC852973-3497-4EA6-95FC-1C46BE80988C}" destId="{28EC450F-EBE8-4FBA-AAD0-767DC103EC12}" srcOrd="0" destOrd="0" presId="urn:microsoft.com/office/officeart/2011/layout/CircleProcess"/>
    <dgm:cxn modelId="{05983D38-0596-451C-A421-2FD646F2F143}" type="presParOf" srcId="{7B841D83-C9A3-455F-B7ED-E0D7910FBE61}" destId="{09DF94B4-B8CA-48E4-9C3C-A9CE09B8EC03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8B853-8B13-44B2-B4B9-E7C14F4610DA}">
      <dsp:nvSpPr>
        <dsp:cNvPr id="0" name=""/>
        <dsp:cNvSpPr/>
      </dsp:nvSpPr>
      <dsp:spPr>
        <a:xfrm>
          <a:off x="7254772" y="1449025"/>
          <a:ext cx="2171193" cy="2171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5ABEC-9376-4B81-AB54-598A5F440C2D}">
      <dsp:nvSpPr>
        <dsp:cNvPr id="0" name=""/>
        <dsp:cNvSpPr/>
      </dsp:nvSpPr>
      <dsp:spPr>
        <a:xfrm>
          <a:off x="7327393" y="1521415"/>
          <a:ext cx="2026881" cy="20265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 err="1"/>
            <a:t>copyOf</a:t>
          </a:r>
          <a:r>
            <a:rPr lang="en-IN" sz="1100" b="0" i="0" kern="1200" dirty="0"/>
            <a:t>(</a:t>
          </a:r>
          <a:r>
            <a:rPr lang="en-IN" sz="1100" b="0" i="0" kern="1200" dirty="0" err="1"/>
            <a:t>originalArray</a:t>
          </a:r>
          <a:r>
            <a:rPr lang="en-IN" sz="1100" b="0" i="0" kern="1200" dirty="0"/>
            <a:t>, </a:t>
          </a:r>
          <a:r>
            <a:rPr lang="en-IN" sz="1100" b="0" i="0" kern="1200" dirty="0" err="1"/>
            <a:t>newLength</a:t>
          </a:r>
          <a:r>
            <a:rPr lang="en-IN" sz="1100" b="0" i="0" kern="1200" dirty="0"/>
            <a:t>)</a:t>
          </a:r>
          <a:endParaRPr lang="en-IN" sz="1100" kern="1200" dirty="0"/>
        </a:p>
      </dsp:txBody>
      <dsp:txXfrm>
        <a:off x="7616948" y="1810973"/>
        <a:ext cx="1447772" cy="1447409"/>
      </dsp:txXfrm>
    </dsp:sp>
    <dsp:sp modelId="{0F521D6E-6760-4E5A-BD81-364C42E6152D}">
      <dsp:nvSpPr>
        <dsp:cNvPr id="0" name=""/>
        <dsp:cNvSpPr/>
      </dsp:nvSpPr>
      <dsp:spPr>
        <a:xfrm rot="2700000">
          <a:off x="5001629" y="1448873"/>
          <a:ext cx="2171228" cy="217122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A8A39-FF52-44A6-BF1F-2B96142798C7}">
      <dsp:nvSpPr>
        <dsp:cNvPr id="0" name=""/>
        <dsp:cNvSpPr/>
      </dsp:nvSpPr>
      <dsp:spPr>
        <a:xfrm>
          <a:off x="5083579" y="1521415"/>
          <a:ext cx="2026881" cy="20265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int </a:t>
          </a:r>
          <a:r>
            <a:rPr lang="en-IN" sz="1100" b="0" i="0" kern="1200" dirty="0" err="1"/>
            <a:t>binarySearch</a:t>
          </a:r>
          <a:r>
            <a:rPr lang="en-IN" sz="1100" b="0" i="0" kern="1200" dirty="0"/>
            <a:t>(array [], value)</a:t>
          </a:r>
          <a:endParaRPr lang="en-IN" sz="1100" kern="1200" dirty="0"/>
        </a:p>
      </dsp:txBody>
      <dsp:txXfrm>
        <a:off x="5373133" y="1810973"/>
        <a:ext cx="1447772" cy="1447409"/>
      </dsp:txXfrm>
    </dsp:sp>
    <dsp:sp modelId="{D5AF441A-EB33-4EEC-96C1-8C400DCC7F4B}">
      <dsp:nvSpPr>
        <dsp:cNvPr id="0" name=""/>
        <dsp:cNvSpPr/>
      </dsp:nvSpPr>
      <dsp:spPr>
        <a:xfrm rot="2700000">
          <a:off x="2767125" y="1448873"/>
          <a:ext cx="2171228" cy="217122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836ED-2BD4-41B8-8AA7-35B41D897018}">
      <dsp:nvSpPr>
        <dsp:cNvPr id="0" name=""/>
        <dsp:cNvSpPr/>
      </dsp:nvSpPr>
      <dsp:spPr>
        <a:xfrm>
          <a:off x="2839764" y="1521415"/>
          <a:ext cx="2026881" cy="20265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void fill(</a:t>
          </a:r>
          <a:r>
            <a:rPr lang="en-IN" sz="1100" b="0" i="0" kern="1200" dirty="0" err="1"/>
            <a:t>originalArray</a:t>
          </a:r>
          <a:r>
            <a:rPr lang="en-IN" sz="1100" b="0" i="0" kern="1200" dirty="0"/>
            <a:t>, value)</a:t>
          </a:r>
          <a:endParaRPr lang="en-IN" sz="1100" kern="1200" dirty="0"/>
        </a:p>
      </dsp:txBody>
      <dsp:txXfrm>
        <a:off x="3129319" y="1810973"/>
        <a:ext cx="1447772" cy="1447409"/>
      </dsp:txXfrm>
    </dsp:sp>
    <dsp:sp modelId="{3FBE3C2B-0EB5-44F3-9BF5-4BAAA51C2664}">
      <dsp:nvSpPr>
        <dsp:cNvPr id="0" name=""/>
        <dsp:cNvSpPr/>
      </dsp:nvSpPr>
      <dsp:spPr>
        <a:xfrm rot="2700000">
          <a:off x="523310" y="1448873"/>
          <a:ext cx="2171228" cy="217122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C450F-EBE8-4FBA-AAD0-767DC103EC12}">
      <dsp:nvSpPr>
        <dsp:cNvPr id="0" name=""/>
        <dsp:cNvSpPr/>
      </dsp:nvSpPr>
      <dsp:spPr>
        <a:xfrm>
          <a:off x="595950" y="1521415"/>
          <a:ext cx="2026881" cy="20265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Boolean equals(arr1,arr2)</a:t>
          </a:r>
          <a:endParaRPr lang="en-IN" sz="1100" kern="1200" dirty="0"/>
        </a:p>
      </dsp:txBody>
      <dsp:txXfrm>
        <a:off x="885504" y="1810973"/>
        <a:ext cx="1447772" cy="144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460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733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954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016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673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631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499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926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715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46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132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982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316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16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787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710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95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38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00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42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java/data/strings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1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Core Java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576424" y="3491509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Day 3</a:t>
            </a:r>
            <a:endParaRPr lang="en-IN" dirty="0"/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8" descr="Java Logo PNG Transparent (1) – Brands Logos">
            <a:extLst>
              <a:ext uri="{FF2B5EF4-FFF2-40B4-BE49-F238E27FC236}">
                <a16:creationId xmlns:a16="http://schemas.microsoft.com/office/drawing/2014/main" id="{9B08B05D-8468-4520-B6B6-D684E18DA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15" y="916066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err="1"/>
              <a:t>StringBuffer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1" indent="0">
              <a:buNone/>
            </a:pPr>
            <a:r>
              <a:rPr lang="en-US" sz="1800" b="1" dirty="0" err="1"/>
              <a:t>StringBuffer</a:t>
            </a:r>
            <a:r>
              <a:rPr lang="en-US" sz="1800" b="1" dirty="0"/>
              <a:t> Constructors </a:t>
            </a:r>
          </a:p>
          <a:p>
            <a:pPr lvl="1"/>
            <a:r>
              <a:rPr lang="en-US" sz="1800" b="1" dirty="0" err="1"/>
              <a:t>StringBuffer</a:t>
            </a:r>
            <a:r>
              <a:rPr lang="en-US" sz="1800" dirty="0"/>
              <a:t>(): It creates an empty string buffer and reserves space for 16 characters.</a:t>
            </a:r>
          </a:p>
          <a:p>
            <a:pPr lvl="1"/>
            <a:r>
              <a:rPr lang="en-US" sz="1800" b="1" dirty="0" err="1"/>
              <a:t>StringBuffer</a:t>
            </a:r>
            <a:r>
              <a:rPr lang="en-US" sz="1800" dirty="0"/>
              <a:t>(int size): It creates an empty string and takes an integer argument to set capacity of the buffer.</a:t>
            </a:r>
          </a:p>
          <a:p>
            <a:pPr lvl="1"/>
            <a:r>
              <a:rPr lang="en-US" sz="1800" b="1" dirty="0" err="1"/>
              <a:t>StringBuffer</a:t>
            </a:r>
            <a:r>
              <a:rPr lang="en-US" sz="1800" dirty="0"/>
              <a:t>(String str): It creates a </a:t>
            </a:r>
            <a:r>
              <a:rPr lang="en-US" sz="1800" dirty="0" err="1"/>
              <a:t>stringbuffer</a:t>
            </a:r>
            <a:r>
              <a:rPr lang="en-US" sz="1800" dirty="0"/>
              <a:t> object from the specified string.</a:t>
            </a:r>
          </a:p>
          <a:p>
            <a:pPr lvl="1"/>
            <a:r>
              <a:rPr lang="en-US" sz="1800" b="1" dirty="0" err="1"/>
              <a:t>StringBuffer</a:t>
            </a:r>
            <a:r>
              <a:rPr lang="en-US" sz="1800" dirty="0"/>
              <a:t>(</a:t>
            </a:r>
            <a:r>
              <a:rPr lang="en-US" sz="1800" dirty="0" err="1"/>
              <a:t>charSequence</a:t>
            </a:r>
            <a:r>
              <a:rPr lang="en-US" sz="1800" dirty="0"/>
              <a:t> []</a:t>
            </a:r>
            <a:r>
              <a:rPr lang="en-US" sz="1800" dirty="0" err="1"/>
              <a:t>ch</a:t>
            </a:r>
            <a:r>
              <a:rPr lang="en-US" sz="1800" dirty="0"/>
              <a:t>): It creates a </a:t>
            </a:r>
            <a:r>
              <a:rPr lang="en-US" sz="1800" dirty="0" err="1"/>
              <a:t>stringbuffer</a:t>
            </a:r>
            <a:r>
              <a:rPr lang="en-US" sz="1800" dirty="0"/>
              <a:t> object from the </a:t>
            </a:r>
            <a:r>
              <a:rPr lang="en-US" sz="1800" dirty="0" err="1"/>
              <a:t>charsequence</a:t>
            </a:r>
            <a:r>
              <a:rPr lang="en-US" sz="1800" dirty="0"/>
              <a:t> array.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25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methods of </a:t>
            </a:r>
            <a:r>
              <a:rPr lang="en-IN" dirty="0" err="1"/>
              <a:t>StringBuffer</a:t>
            </a:r>
            <a:r>
              <a:rPr lang="en-IN" dirty="0"/>
              <a:t> class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append()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insert()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reverse()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replace()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capacity()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ensureCapacity</a:t>
            </a:r>
            <a:r>
              <a:rPr lang="en-IN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7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StringBuilder class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StringBuilder Constructors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StringBuilder ()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StringBuilder (int size)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StringBuilder (String str)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StringBuilder (</a:t>
            </a:r>
            <a:r>
              <a:rPr lang="en-US" dirty="0" err="1"/>
              <a:t>CharSequence</a:t>
            </a:r>
            <a:r>
              <a:rPr lang="en-US" dirty="0"/>
              <a:t> seq)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BEE2E8-7668-4428-A29A-51BC36843F85}"/>
              </a:ext>
            </a:extLst>
          </p:cNvPr>
          <p:cNvSpPr/>
          <p:nvPr/>
        </p:nvSpPr>
        <p:spPr>
          <a:xfrm>
            <a:off x="1026250" y="1243322"/>
            <a:ext cx="739775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public final class StringBuilder extends Object implements Serializable, </a:t>
            </a:r>
            <a:r>
              <a:rPr lang="en-US" dirty="0" err="1">
                <a:solidFill>
                  <a:schemeClr val="tx1"/>
                </a:solidFill>
              </a:rPr>
              <a:t>CharSequence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2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"/>
            <a:r>
              <a:rPr lang="en-IN" b="1" dirty="0" err="1"/>
              <a:t>StringBuffer</a:t>
            </a:r>
            <a:r>
              <a:rPr lang="en-IN" b="1" dirty="0"/>
              <a:t> vs StringBuilder class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26BC14-3E36-424D-B797-0AD2013F5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6840"/>
              </p:ext>
            </p:extLst>
          </p:nvPr>
        </p:nvGraphicFramePr>
        <p:xfrm>
          <a:off x="1489800" y="1204907"/>
          <a:ext cx="6934200" cy="3307080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2256759991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162048597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StringBuffer</a:t>
                      </a:r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class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StringBuilder class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2584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StringBuffer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is synchronized.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StringBuilder is not synchronized.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211843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Because of 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synchronisation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StringBuffer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operation is slower than StringBuilder.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StringBuilder operates faster.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44215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StringBuffer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is thread-safe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StringBuilder is not thread-safe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17216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StringBuffer is less efficient as compare to StringBuilder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StringBuilder is more efficient as compared to 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StringBuffer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18185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Its storage area is in the heap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Its storage area is the stack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79573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It is mutable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 is mutable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23276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Methods are synchronized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Methods are not synchronized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0141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It is alternative of string class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 is more flexible as compared to the string class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22823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Introduced in Java 1.0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Introduced in Java 1.5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90604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Its performance is moderate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Its performance is very high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30892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It consumes more memory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 consumes less memory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673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9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b="1" dirty="0"/>
              <a:t>Java Regex - Java Regular Expressions</a:t>
            </a:r>
            <a:br>
              <a:rPr lang="pt-BR" b="1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Java regex is the official Java regular expression API.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The Java regex API consists of two core classes. These are: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Pattern (</a:t>
            </a:r>
            <a:r>
              <a:rPr lang="en-IN" dirty="0" err="1"/>
              <a:t>java.util.regex.Pattern</a:t>
            </a:r>
            <a:r>
              <a:rPr lang="en-IN" dirty="0"/>
              <a:t>)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Matcher (</a:t>
            </a:r>
            <a:r>
              <a:rPr lang="en-IN" dirty="0" err="1"/>
              <a:t>java.util.regex.Matcher</a:t>
            </a:r>
            <a:r>
              <a:rPr lang="en-IN" dirty="0"/>
              <a:t>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4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Regex Methods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matches()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split()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replaceFirst</a:t>
            </a:r>
            <a:r>
              <a:rPr lang="en-IN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replaceAll</a:t>
            </a:r>
            <a:r>
              <a:rPr lang="en-IN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9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27100" lvl="1" indent="-342900">
              <a:buClr>
                <a:schemeClr val="bg2"/>
              </a:buClr>
              <a:buFont typeface="+mj-lt"/>
              <a:buAutoNum type="arabicPeriod"/>
            </a:pPr>
            <a:r>
              <a:rPr lang="en-IN" sz="1400" dirty="0"/>
              <a:t>Java program to demonstrate working of split() which splits with ":"</a:t>
            </a:r>
          </a:p>
          <a:p>
            <a:pPr lvl="2">
              <a:buClr>
                <a:schemeClr val="bg2"/>
              </a:buClr>
            </a:pPr>
            <a:r>
              <a:rPr lang="en-IN" sz="1400" dirty="0"/>
              <a:t>String: Quote: The Quick brown fox jumps over a lazy dog</a:t>
            </a:r>
          </a:p>
          <a:p>
            <a:pPr marL="927100" lvl="1" indent="-342900">
              <a:buClr>
                <a:schemeClr val="bg2"/>
              </a:buClr>
              <a:buFont typeface="+mj-lt"/>
              <a:buAutoNum type="arabicPeriod"/>
            </a:pPr>
            <a:r>
              <a:rPr lang="en-IN" sz="1400" dirty="0"/>
              <a:t>Write a program to find the length of the string "refrigerator".</a:t>
            </a:r>
          </a:p>
          <a:p>
            <a:pPr marL="927100" lvl="1" indent="-342900">
              <a:buClr>
                <a:schemeClr val="bg2"/>
              </a:buClr>
              <a:buFont typeface="+mj-lt"/>
              <a:buAutoNum type="arabicPeriod"/>
            </a:pPr>
            <a:r>
              <a:rPr lang="en-IN" sz="1400" dirty="0"/>
              <a:t>Write a String concatenation program </a:t>
            </a:r>
          </a:p>
          <a:p>
            <a:pPr lvl="2">
              <a:buClr>
                <a:schemeClr val="bg2"/>
              </a:buClr>
            </a:pPr>
            <a:r>
              <a:rPr lang="en-IN" sz="1400" dirty="0"/>
              <a:t>String : Java Programming </a:t>
            </a:r>
          </a:p>
          <a:p>
            <a:pPr lvl="2">
              <a:buClr>
                <a:schemeClr val="bg2"/>
              </a:buClr>
            </a:pPr>
            <a:r>
              <a:rPr lang="en-IN" sz="1400" dirty="0"/>
              <a:t>Concatenate with: Language</a:t>
            </a:r>
          </a:p>
          <a:p>
            <a:pPr marL="927100" lvl="1" indent="-342900">
              <a:buClr>
                <a:schemeClr val="bg2"/>
              </a:buClr>
              <a:buFont typeface="+mj-lt"/>
              <a:buAutoNum type="arabicPeriod"/>
            </a:pPr>
            <a:r>
              <a:rPr lang="en-IN" sz="1400" dirty="0"/>
              <a:t>Write a java program to remove a particular character from a string ?</a:t>
            </a:r>
          </a:p>
          <a:p>
            <a:pPr lvl="2"/>
            <a:r>
              <a:rPr lang="en-IN" sz="1400" dirty="0"/>
              <a:t>String: this is Java</a:t>
            </a:r>
          </a:p>
          <a:p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7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B583-DF89-4D5A-914C-26CC0D2C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DE15-38F5-451E-A450-7DEB53D48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sz="1400" dirty="0"/>
              <a:t>Create a class that contains int, long, float and double fields. Create a </a:t>
            </a:r>
            <a:r>
              <a:rPr lang="en-US" sz="1400" dirty="0" err="1"/>
              <a:t>toString</a:t>
            </a:r>
            <a:r>
              <a:rPr lang="en-US" sz="1400" dirty="0"/>
              <a:t>( ) method for this class that uses </a:t>
            </a:r>
            <a:r>
              <a:rPr lang="en-US" sz="1400" dirty="0" err="1"/>
              <a:t>String.format</a:t>
            </a:r>
            <a:r>
              <a:rPr lang="en-US" sz="1400" dirty="0"/>
              <a:t>( ), and demonstrate that your class works correctly.</a:t>
            </a:r>
          </a:p>
          <a:p>
            <a:pPr>
              <a:buFont typeface="+mj-lt"/>
              <a:buAutoNum type="arabicPeriod" startAt="5"/>
            </a:pPr>
            <a:endParaRPr lang="en-US" sz="1400" dirty="0"/>
          </a:p>
          <a:p>
            <a:pPr>
              <a:buFont typeface="+mj-lt"/>
              <a:buAutoNum type="arabicPeriod" startAt="5"/>
            </a:pPr>
            <a:r>
              <a:rPr lang="en-US" sz="1400" dirty="0"/>
              <a:t>Using the </a:t>
            </a:r>
            <a:r>
              <a:rPr lang="en-US" sz="1400" dirty="0" err="1"/>
              <a:t>java.util.regex.Pattern</a:t>
            </a:r>
            <a:r>
              <a:rPr lang="en-US" sz="1400" dirty="0"/>
              <a:t>, write a program to split the string "This!!unusual use!!of exclamation!!points".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64364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750270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Array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 collection of variables of the same type that are referenced by a common name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Types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Single dimensional arrays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Multi-dimensional arrays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claring One-Dimensional Arrays: Definition &amp; Example - Video &amp; Lesson  Transcript | Study.com">
            <a:extLst>
              <a:ext uri="{FF2B5EF4-FFF2-40B4-BE49-F238E27FC236}">
                <a16:creationId xmlns:a16="http://schemas.microsoft.com/office/drawing/2014/main" id="{53B94174-EAC4-4B03-A17A-1CAFCEFC3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225" y="1617084"/>
            <a:ext cx="353377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41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Strings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Arrays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Single dimensional arrays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Declaring one-dimensional arrays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int </a:t>
            </a:r>
            <a:r>
              <a:rPr lang="en-US" dirty="0" err="1"/>
              <a:t>daysInMonth</a:t>
            </a:r>
            <a:r>
              <a:rPr lang="en-US" dirty="0"/>
              <a:t> [ ];</a:t>
            </a:r>
          </a:p>
          <a:p>
            <a:pPr fontAlgn="base"/>
            <a:r>
              <a:rPr lang="en-US" dirty="0"/>
              <a:t>char [ ] </a:t>
            </a:r>
            <a:r>
              <a:rPr lang="en-US" dirty="0" err="1"/>
              <a:t>lettersInSentence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double </a:t>
            </a:r>
            <a:r>
              <a:rPr lang="en-US" dirty="0" err="1"/>
              <a:t>salaryOfEmployees</a:t>
            </a:r>
            <a:r>
              <a:rPr lang="en-US" dirty="0"/>
              <a:t> [ ];</a:t>
            </a:r>
          </a:p>
          <a:p>
            <a:pPr fontAlgn="base"/>
            <a:r>
              <a:rPr lang="en-US" dirty="0"/>
              <a:t>String </a:t>
            </a:r>
            <a:r>
              <a:rPr lang="en-US" dirty="0" err="1"/>
              <a:t>progLanguages</a:t>
            </a:r>
            <a:r>
              <a:rPr lang="en-US" dirty="0"/>
              <a:t>[ ];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Initializing one-dimensional arrays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daysInMonth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int [100];</a:t>
            </a:r>
          </a:p>
          <a:p>
            <a:pPr fontAlgn="base"/>
            <a:r>
              <a:rPr lang="en-US" dirty="0" err="1"/>
              <a:t>lettersInSentence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char[5];</a:t>
            </a:r>
          </a:p>
          <a:p>
            <a:pPr fontAlgn="base"/>
            <a:r>
              <a:rPr lang="en-US" dirty="0" err="1"/>
              <a:t>salaryOfEmployees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double[ ] {10000, 50000, 30000, 25000 };</a:t>
            </a:r>
          </a:p>
          <a:p>
            <a:pPr fontAlgn="base"/>
            <a:r>
              <a:rPr lang="en-US" dirty="0" err="1"/>
              <a:t>progLanguages</a:t>
            </a:r>
            <a:r>
              <a:rPr lang="en-US" dirty="0"/>
              <a:t> = { “C”, “Java”, “Ruby”, “Python”, “PHP” };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457200" lvl="1" indent="0">
              <a:lnSpc>
                <a:spcPct val="100000"/>
              </a:lnSpc>
              <a:buClr>
                <a:schemeClr val="bg2"/>
              </a:buClr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ngle dimension Array in Cpp language - Codeforcoding | Language,  Programming languages, C programming">
            <a:extLst>
              <a:ext uri="{FF2B5EF4-FFF2-40B4-BE49-F238E27FC236}">
                <a16:creationId xmlns:a16="http://schemas.microsoft.com/office/drawing/2014/main" id="{63164709-8272-4B44-AF60-4E09C0D8F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1192535"/>
            <a:ext cx="3841750" cy="157289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8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Passing an Array to a method or function</a:t>
            </a:r>
            <a:br>
              <a:rPr lang="en-US" b="1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51D440-D6F9-45AD-A901-401C6001C2CC}"/>
              </a:ext>
            </a:extLst>
          </p:cNvPr>
          <p:cNvSpPr/>
          <p:nvPr/>
        </p:nvSpPr>
        <p:spPr>
          <a:xfrm>
            <a:off x="1776173" y="1769594"/>
            <a:ext cx="5742958" cy="1993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int[] num = new int[10];   //array declaration</a:t>
            </a:r>
          </a:p>
          <a:p>
            <a:r>
              <a:rPr lang="en-US" dirty="0" err="1">
                <a:solidFill>
                  <a:schemeClr val="tx1"/>
                </a:solidFill>
              </a:rPr>
              <a:t>methodName</a:t>
            </a:r>
            <a:r>
              <a:rPr lang="en-US" dirty="0">
                <a:solidFill>
                  <a:schemeClr val="tx1"/>
                </a:solidFill>
              </a:rPr>
              <a:t> (int [] x)     //passing an array to method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//method body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chemeClr val="tx1"/>
                </a:solidFill>
              </a:rPr>
              <a:t>methodName</a:t>
            </a:r>
            <a:r>
              <a:rPr lang="en-US" dirty="0">
                <a:solidFill>
                  <a:schemeClr val="tx1"/>
                </a:solidFill>
              </a:rPr>
              <a:t> (num);        //calling the method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80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Multi-dimensional arrays</a:t>
            </a:r>
            <a:br>
              <a:rPr lang="en-I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declaring two-dimensional arrays</a:t>
            </a:r>
          </a:p>
          <a:p>
            <a:pPr lvl="1" fontAlgn="base"/>
            <a:r>
              <a:rPr lang="en-US" dirty="0"/>
              <a:t>int </a:t>
            </a:r>
            <a:r>
              <a:rPr lang="en-US" dirty="0" err="1"/>
              <a:t>myArray</a:t>
            </a:r>
            <a:r>
              <a:rPr lang="en-US" dirty="0"/>
              <a:t> [ ] [ ] = </a:t>
            </a:r>
            <a:r>
              <a:rPr lang="en-US" b="1" dirty="0"/>
              <a:t>new</a:t>
            </a:r>
            <a:r>
              <a:rPr lang="en-US" dirty="0"/>
              <a:t> int [5] [12] ;</a:t>
            </a:r>
          </a:p>
          <a:p>
            <a:pPr marL="584200" lvl="1" indent="0" fontAlgn="base">
              <a:buNone/>
            </a:pPr>
            <a:r>
              <a:rPr lang="en-US" dirty="0"/>
              <a:t>		or,</a:t>
            </a:r>
          </a:p>
          <a:p>
            <a:pPr lvl="1" fontAlgn="base"/>
            <a:r>
              <a:rPr lang="en-US" dirty="0"/>
              <a:t>int[ ] [ ] </a:t>
            </a:r>
            <a:r>
              <a:rPr lang="en-US" dirty="0" err="1"/>
              <a:t>myArray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int[5] [12] ;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ultidimensional Arrays in Java - GeeksforGeeks">
            <a:extLst>
              <a:ext uri="{FF2B5EF4-FFF2-40B4-BE49-F238E27FC236}">
                <a16:creationId xmlns:a16="http://schemas.microsoft.com/office/drawing/2014/main" id="{506BA44B-F6BC-43CC-90F3-A0AAD34F7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851025"/>
            <a:ext cx="3467100" cy="13144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89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Cloning of arrays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65950" y="793750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There are 2 different types of cloning of arrays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Cloning single-dimensional arrays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Cloning of multi-dimensional arrays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rrays in Java - GeeksforGeeks">
            <a:extLst>
              <a:ext uri="{FF2B5EF4-FFF2-40B4-BE49-F238E27FC236}">
                <a16:creationId xmlns:a16="http://schemas.microsoft.com/office/drawing/2014/main" id="{6486180D-09EF-416E-9735-5851EF18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64" y="1485900"/>
            <a:ext cx="3641686" cy="28638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rrays in Java - GeeksforGeeks">
            <a:extLst>
              <a:ext uri="{FF2B5EF4-FFF2-40B4-BE49-F238E27FC236}">
                <a16:creationId xmlns:a16="http://schemas.microsoft.com/office/drawing/2014/main" id="{AA6D5321-EC2D-4739-A67C-FDE12335D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62" y="2661625"/>
            <a:ext cx="3615588" cy="18034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0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Methods of Java Array Class</a:t>
            </a:r>
            <a:br>
              <a:rPr lang="en-US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58883EE-E21C-4EDF-BCDB-81837459D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20532"/>
              </p:ext>
            </p:extLst>
          </p:nvPr>
        </p:nvGraphicFramePr>
        <p:xfrm>
          <a:off x="-355600" y="-387350"/>
          <a:ext cx="9499600" cy="50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805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Take 10 integer inputs from user and store them in an array and print them on screen.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Take 10 integer inputs from user and store them in an array. Now, copy all the elements in an another array but in reverse order.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Take 20 integer inputs from user and print the following: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number of positive numbers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number of negative numbers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number of odd numbers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number of even numbers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number of 0s.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659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2A55-E985-461A-B7B7-5902D884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2AEBA-186D-40CC-8FF8-7A9D5070B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9900" indent="-342900">
              <a:buFont typeface="+mj-lt"/>
              <a:buAutoNum type="arabicPeriod" startAt="4"/>
            </a:pPr>
            <a:r>
              <a:rPr lang="en-US" sz="1600" dirty="0"/>
              <a:t>Take 10 integer inputs from user and store them in an array and Find largest and smallest elements of an array.</a:t>
            </a:r>
          </a:p>
          <a:p>
            <a:pPr marL="469900" indent="-342900">
              <a:buFont typeface="+mj-lt"/>
              <a:buAutoNum type="arabicPeriod" startAt="4"/>
            </a:pPr>
            <a:endParaRPr lang="en-US" sz="1600" dirty="0"/>
          </a:p>
          <a:p>
            <a:pPr marL="469900" indent="-342900">
              <a:buFont typeface="+mj-lt"/>
              <a:buAutoNum type="arabicPeriod" startAt="4"/>
            </a:pPr>
            <a:r>
              <a:rPr lang="en-US" sz="1600" dirty="0"/>
              <a:t>Write a program to check if elements of an array are same or not it read from front or back. E.g.- </a:t>
            </a:r>
          </a:p>
          <a:p>
            <a:pPr marL="127000" indent="0">
              <a:buNone/>
            </a:pPr>
            <a:r>
              <a:rPr lang="en-US" sz="1600" dirty="0"/>
              <a:t>	2,3,15,15,3,2 -&gt; evaluates to true</a:t>
            </a:r>
          </a:p>
          <a:p>
            <a:pPr marL="127000" indent="0">
              <a:buNone/>
            </a:pPr>
            <a:r>
              <a:rPr lang="en-US" sz="1600" dirty="0"/>
              <a:t>	2,3,15,15,2,1 -&gt; evaluates to false</a:t>
            </a:r>
          </a:p>
          <a:p>
            <a:pPr marL="127000" indent="0">
              <a:buNone/>
            </a:pPr>
            <a:endParaRPr lang="en-US" sz="1600" dirty="0"/>
          </a:p>
          <a:p>
            <a:pPr marL="469900" indent="-342900">
              <a:buFont typeface="+mj-lt"/>
              <a:buAutoNum type="arabicPeriod" startAt="6"/>
            </a:pPr>
            <a:r>
              <a:rPr lang="en-US" sz="1600" dirty="0"/>
              <a:t>Write a method that creates and initializes a </a:t>
            </a:r>
            <a:r>
              <a:rPr lang="en-US" sz="1600" dirty="0" err="1"/>
              <a:t>twodimensional</a:t>
            </a:r>
            <a:r>
              <a:rPr lang="en-US" sz="1600" dirty="0"/>
              <a:t> array of double. The size of the array is determined by the arguments of the method, and the initialization values are a range determined by beginning and ending values that are also arguments of the method. Create a second method that will print the array generated by the first method. In main( ) test the methods by creating and printing several different sizes of arrays.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2534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  <a:hlinkClick r:id="rId3"/>
              </a:rPr>
              <a:t>Strings : </a:t>
            </a:r>
            <a:r>
              <a:rPr lang="en-IN" sz="1600" dirty="0">
                <a:uFill>
                  <a:noFill/>
                </a:uFill>
                <a:hlinkClick r:id="rId4"/>
              </a:rPr>
              <a:t>https://docs.oracle.com/javase/tutorial/java/data/strings.html</a:t>
            </a:r>
            <a:endParaRPr lang="en-IN" sz="1600" dirty="0">
              <a:uFill>
                <a:noFill/>
              </a:uFill>
            </a:endParaRPr>
          </a:p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Arrays: https://docs.oracle.com/javase/tutorial/java/nutsandbolts/arrays.html</a:t>
            </a:r>
            <a:endParaRPr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Strings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String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134850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String is basically an object that represents sequence of char values. </a:t>
            </a:r>
          </a:p>
          <a:p>
            <a:r>
              <a:rPr lang="en-US" sz="1800" dirty="0"/>
              <a:t>An array of characters works same as Java string. </a:t>
            </a:r>
          </a:p>
          <a:p>
            <a:r>
              <a:rPr lang="en-US" sz="1800" dirty="0"/>
              <a:t>For example:</a:t>
            </a:r>
          </a:p>
          <a:p>
            <a:pPr lvl="1"/>
            <a:r>
              <a:rPr lang="en-US" sz="2200" b="1" dirty="0"/>
              <a:t>char</a:t>
            </a:r>
            <a:r>
              <a:rPr lang="en-US" sz="2200" dirty="0"/>
              <a:t>[] </a:t>
            </a:r>
            <a:r>
              <a:rPr lang="en-US" sz="2200" dirty="0" err="1"/>
              <a:t>ch</a:t>
            </a:r>
            <a:r>
              <a:rPr lang="en-US" sz="2200" dirty="0"/>
              <a:t>={'j','a','v','a','t','p','o','</a:t>
            </a:r>
            <a:r>
              <a:rPr lang="en-US" sz="2200" dirty="0" err="1"/>
              <a:t>i</a:t>
            </a:r>
            <a:r>
              <a:rPr lang="en-US" sz="2200" dirty="0"/>
              <a:t>','</a:t>
            </a:r>
            <a:r>
              <a:rPr lang="en-US" sz="2200" dirty="0" err="1"/>
              <a:t>n','t</a:t>
            </a:r>
            <a:r>
              <a:rPr lang="en-US" sz="2200" dirty="0"/>
              <a:t>'};  // by literal</a:t>
            </a:r>
          </a:p>
          <a:p>
            <a:pPr lvl="1"/>
            <a:r>
              <a:rPr lang="en-US" sz="2200" dirty="0"/>
              <a:t>String s=</a:t>
            </a:r>
            <a:r>
              <a:rPr lang="en-US" sz="2200" b="1" dirty="0"/>
              <a:t>new</a:t>
            </a:r>
            <a:r>
              <a:rPr lang="en-US" sz="2200" dirty="0"/>
              <a:t> String(</a:t>
            </a:r>
            <a:r>
              <a:rPr lang="en-US" sz="2200" dirty="0" err="1"/>
              <a:t>ch</a:t>
            </a:r>
            <a:r>
              <a:rPr lang="en-US" sz="2200" dirty="0"/>
              <a:t>);  // by new keyword</a:t>
            </a:r>
          </a:p>
          <a:p>
            <a:r>
              <a:rPr lang="en-US" sz="1800" dirty="0"/>
              <a:t>is same as:</a:t>
            </a:r>
          </a:p>
          <a:p>
            <a:pPr lvl="1"/>
            <a:r>
              <a:rPr lang="en-US" sz="2200" dirty="0"/>
              <a:t>String s=“HelloWorld";  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String and Memory management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ECF28C5-F2B7-4B96-B1B3-437CDF4EF6AC}"/>
              </a:ext>
            </a:extLst>
          </p:cNvPr>
          <p:cNvSpPr/>
          <p:nvPr/>
        </p:nvSpPr>
        <p:spPr>
          <a:xfrm>
            <a:off x="2466580" y="1251060"/>
            <a:ext cx="4272323" cy="2896881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25119F-D721-4653-B5AF-43BDAE367C18}"/>
              </a:ext>
            </a:extLst>
          </p:cNvPr>
          <p:cNvSpPr/>
          <p:nvPr/>
        </p:nvSpPr>
        <p:spPr>
          <a:xfrm>
            <a:off x="3119723" y="1959429"/>
            <a:ext cx="2912249" cy="148301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String constant Pool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A3DCE-DA99-4CBF-B52B-765D45312A46}"/>
              </a:ext>
            </a:extLst>
          </p:cNvPr>
          <p:cNvSpPr/>
          <p:nvPr/>
        </p:nvSpPr>
        <p:spPr>
          <a:xfrm>
            <a:off x="3964967" y="2197634"/>
            <a:ext cx="1421546" cy="4764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B72FD-24BF-4B43-971D-81DACEB1F7CB}"/>
              </a:ext>
            </a:extLst>
          </p:cNvPr>
          <p:cNvSpPr/>
          <p:nvPr/>
        </p:nvSpPr>
        <p:spPr>
          <a:xfrm>
            <a:off x="299683" y="1878270"/>
            <a:ext cx="1075765" cy="5002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18297-9356-409D-A8B1-38EBDBD3A332}"/>
              </a:ext>
            </a:extLst>
          </p:cNvPr>
          <p:cNvSpPr/>
          <p:nvPr/>
        </p:nvSpPr>
        <p:spPr>
          <a:xfrm>
            <a:off x="299682" y="2698363"/>
            <a:ext cx="1075765" cy="5002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B86B1E-B456-4C6A-82F5-380D7C6AD7E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375448" y="2128408"/>
            <a:ext cx="2589519" cy="3074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80D2E8-C33C-44EB-A365-7D40E87707B1}"/>
              </a:ext>
            </a:extLst>
          </p:cNvPr>
          <p:cNvCxnSpPr>
            <a:stCxn id="10" idx="3"/>
          </p:cNvCxnSpPr>
          <p:nvPr/>
        </p:nvCxnSpPr>
        <p:spPr>
          <a:xfrm flipV="1">
            <a:off x="1375447" y="2435839"/>
            <a:ext cx="2589520" cy="5126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C2B190-CF9B-483A-B1EF-256C29567E08}"/>
              </a:ext>
            </a:extLst>
          </p:cNvPr>
          <p:cNvSpPr/>
          <p:nvPr/>
        </p:nvSpPr>
        <p:spPr>
          <a:xfrm>
            <a:off x="7945291" y="2282123"/>
            <a:ext cx="1114185" cy="488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73E1DA-821B-48D3-986F-BD9A59A7A856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flipH="1" flipV="1">
            <a:off x="5386513" y="2435839"/>
            <a:ext cx="2558778" cy="90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7C5D6D-0D19-4B51-BFF9-2B20AAB166C2}"/>
              </a:ext>
            </a:extLst>
          </p:cNvPr>
          <p:cNvSpPr/>
          <p:nvPr/>
        </p:nvSpPr>
        <p:spPr>
          <a:xfrm>
            <a:off x="1317812" y="4234999"/>
            <a:ext cx="7184571" cy="51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The reference variables S1 and S2 are pointing to the same object.</a:t>
            </a:r>
          </a:p>
        </p:txBody>
      </p:sp>
    </p:spTree>
    <p:extLst>
      <p:ext uri="{BB962C8B-B14F-4D97-AF65-F5344CB8AC3E}">
        <p14:creationId xmlns:p14="http://schemas.microsoft.com/office/powerpoint/2010/main" val="195663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Creating String Object by new Keyword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6B5EE26-1CDA-41EB-BDD5-2336BF01D10C}"/>
              </a:ext>
            </a:extLst>
          </p:cNvPr>
          <p:cNvGrpSpPr/>
          <p:nvPr/>
        </p:nvGrpSpPr>
        <p:grpSpPr>
          <a:xfrm>
            <a:off x="3104349" y="1348860"/>
            <a:ext cx="6039651" cy="2665850"/>
            <a:chOff x="299682" y="1251060"/>
            <a:chExt cx="8759794" cy="338190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E33E0D-382E-4820-AF4F-88C6A53617FD}"/>
                </a:ext>
              </a:extLst>
            </p:cNvPr>
            <p:cNvSpPr/>
            <p:nvPr/>
          </p:nvSpPr>
          <p:spPr>
            <a:xfrm>
              <a:off x="1759644" y="1251060"/>
              <a:ext cx="4979259" cy="2896881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>
                <a:solidFill>
                  <a:schemeClr val="tx1"/>
                </a:solidFill>
              </a:endParaRPr>
            </a:p>
            <a:p>
              <a:pPr algn="ctr"/>
              <a:r>
                <a:rPr lang="en-IN" dirty="0">
                  <a:solidFill>
                    <a:schemeClr val="tx1"/>
                  </a:solidFill>
                </a:rPr>
                <a:t>heap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BEE1C2-93CD-4BDC-91C4-460F625BE48A}"/>
                </a:ext>
              </a:extLst>
            </p:cNvPr>
            <p:cNvSpPr/>
            <p:nvPr/>
          </p:nvSpPr>
          <p:spPr>
            <a:xfrm>
              <a:off x="3715230" y="1938563"/>
              <a:ext cx="2912249" cy="1483018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  <a:p>
              <a:pPr algn="ctr"/>
              <a:endParaRPr lang="en-IN" dirty="0">
                <a:solidFill>
                  <a:schemeClr val="tx1"/>
                </a:solidFill>
              </a:endParaRPr>
            </a:p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String constant Pool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12A727-4A46-4FA4-BF1E-DAC81AF31DC4}"/>
                </a:ext>
              </a:extLst>
            </p:cNvPr>
            <p:cNvSpPr/>
            <p:nvPr/>
          </p:nvSpPr>
          <p:spPr>
            <a:xfrm>
              <a:off x="4468262" y="2203662"/>
              <a:ext cx="1421546" cy="47641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Hello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2DC3E8-9A92-4A8B-B176-50DD763CF426}"/>
                </a:ext>
              </a:extLst>
            </p:cNvPr>
            <p:cNvSpPr/>
            <p:nvPr/>
          </p:nvSpPr>
          <p:spPr>
            <a:xfrm>
              <a:off x="299683" y="1878270"/>
              <a:ext cx="1075765" cy="500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A98F78-02BC-403B-8B48-F6210C9CC66B}"/>
                </a:ext>
              </a:extLst>
            </p:cNvPr>
            <p:cNvSpPr/>
            <p:nvPr/>
          </p:nvSpPr>
          <p:spPr>
            <a:xfrm>
              <a:off x="299682" y="2698363"/>
              <a:ext cx="1075765" cy="500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17C72C-7048-4CC6-97E3-F7CFD8F53D2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375448" y="2128408"/>
              <a:ext cx="96049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BE7FCBE-3C63-4032-AE1C-B54BB8834948}"/>
                </a:ext>
              </a:extLst>
            </p:cNvPr>
            <p:cNvCxnSpPr>
              <a:cxnSpLocks/>
              <a:stCxn id="9" idx="3"/>
              <a:endCxn id="24" idx="1"/>
            </p:cNvCxnSpPr>
            <p:nvPr/>
          </p:nvCxnSpPr>
          <p:spPr>
            <a:xfrm flipV="1">
              <a:off x="1375447" y="2923531"/>
              <a:ext cx="989802" cy="249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FE88E-FEB9-459A-9BAD-F77D34B69B7B}"/>
                </a:ext>
              </a:extLst>
            </p:cNvPr>
            <p:cNvSpPr/>
            <p:nvPr/>
          </p:nvSpPr>
          <p:spPr>
            <a:xfrm>
              <a:off x="7866907" y="1509266"/>
              <a:ext cx="1114185" cy="488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25E9E16-128F-4426-865A-7A451C427830}"/>
                </a:ext>
              </a:extLst>
            </p:cNvPr>
            <p:cNvCxnSpPr>
              <a:stCxn id="12" idx="1"/>
              <a:endCxn id="7" idx="3"/>
            </p:cNvCxnSpPr>
            <p:nvPr/>
          </p:nvCxnSpPr>
          <p:spPr>
            <a:xfrm flipH="1">
              <a:off x="5889808" y="1753466"/>
              <a:ext cx="1977099" cy="6884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4C24A0-D347-4260-8E57-5EAE346402A4}"/>
                </a:ext>
              </a:extLst>
            </p:cNvPr>
            <p:cNvSpPr/>
            <p:nvPr/>
          </p:nvSpPr>
          <p:spPr>
            <a:xfrm>
              <a:off x="7945291" y="2356627"/>
              <a:ext cx="1114185" cy="488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S4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56FA8D-41DC-4B93-835D-31F920A4BC1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5865221" y="2481267"/>
              <a:ext cx="2080070" cy="1195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F92356-6FDD-454B-BC53-5531FCFFC179}"/>
                </a:ext>
              </a:extLst>
            </p:cNvPr>
            <p:cNvSpPr/>
            <p:nvPr/>
          </p:nvSpPr>
          <p:spPr>
            <a:xfrm>
              <a:off x="2382047" y="1890146"/>
              <a:ext cx="1114185" cy="488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Hello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80CE0C-9943-4572-A057-0F5013CE9C87}"/>
                </a:ext>
              </a:extLst>
            </p:cNvPr>
            <p:cNvSpPr/>
            <p:nvPr/>
          </p:nvSpPr>
          <p:spPr>
            <a:xfrm>
              <a:off x="2365249" y="2679331"/>
              <a:ext cx="1114185" cy="488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Hello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D365F4-3DDD-4344-8E26-0C6EA4544E4A}"/>
                </a:ext>
              </a:extLst>
            </p:cNvPr>
            <p:cNvSpPr/>
            <p:nvPr/>
          </p:nvSpPr>
          <p:spPr>
            <a:xfrm>
              <a:off x="2384458" y="4132687"/>
              <a:ext cx="1075765" cy="50027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object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C8FFC9-40EC-4E1A-BE46-CA646C4113B6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2922341" y="3167731"/>
              <a:ext cx="1" cy="11122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CA7E6EE-3A1A-4B57-8C69-B4733C752E6B}"/>
              </a:ext>
            </a:extLst>
          </p:cNvPr>
          <p:cNvSpPr/>
          <p:nvPr/>
        </p:nvSpPr>
        <p:spPr>
          <a:xfrm>
            <a:off x="1866909" y="3983709"/>
            <a:ext cx="7123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Total of 3 objects will be created, Out of 3, 2 objects will be created in heap area and one object in the String Constant Pool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071F48-CDEE-4830-80D0-5EE5E0797373}"/>
              </a:ext>
            </a:extLst>
          </p:cNvPr>
          <p:cNvSpPr/>
          <p:nvPr/>
        </p:nvSpPr>
        <p:spPr>
          <a:xfrm>
            <a:off x="54043" y="1176906"/>
            <a:ext cx="2868291" cy="163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String s1 = new String (“Hello”);</a:t>
            </a:r>
          </a:p>
          <a:p>
            <a:r>
              <a:rPr lang="en-IN" dirty="0">
                <a:solidFill>
                  <a:schemeClr val="tx1"/>
                </a:solidFill>
              </a:rPr>
              <a:t>String s2 = new String (“Hello”);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String s3 = “Hello”;</a:t>
            </a:r>
          </a:p>
          <a:p>
            <a:r>
              <a:rPr lang="en-IN" dirty="0">
                <a:solidFill>
                  <a:schemeClr val="tx1"/>
                </a:solidFill>
              </a:rPr>
              <a:t>String s3 = “Hello”;</a:t>
            </a:r>
          </a:p>
        </p:txBody>
      </p:sp>
    </p:spTree>
    <p:extLst>
      <p:ext uri="{BB962C8B-B14F-4D97-AF65-F5344CB8AC3E}">
        <p14:creationId xmlns:p14="http://schemas.microsoft.com/office/powerpoint/2010/main" val="226682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Why are Strings final?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2E28938-4156-48D2-A6DD-30390FE28BD2}"/>
              </a:ext>
            </a:extLst>
          </p:cNvPr>
          <p:cNvSpPr/>
          <p:nvPr/>
        </p:nvSpPr>
        <p:spPr>
          <a:xfrm>
            <a:off x="2520272" y="1205744"/>
            <a:ext cx="4272323" cy="369745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2D04FB-5E09-4DC6-90BC-57E6592D65F7}"/>
              </a:ext>
            </a:extLst>
          </p:cNvPr>
          <p:cNvSpPr/>
          <p:nvPr/>
        </p:nvSpPr>
        <p:spPr>
          <a:xfrm>
            <a:off x="3197707" y="1878270"/>
            <a:ext cx="2912249" cy="202858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String constant Pool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BF1A8D-215D-48AA-84A8-D7EE6209DCEE}"/>
              </a:ext>
            </a:extLst>
          </p:cNvPr>
          <p:cNvSpPr/>
          <p:nvPr/>
        </p:nvSpPr>
        <p:spPr>
          <a:xfrm>
            <a:off x="3964967" y="2197634"/>
            <a:ext cx="1421546" cy="4764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“Hello”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07662-147F-4260-B818-E5FBA482899E}"/>
              </a:ext>
            </a:extLst>
          </p:cNvPr>
          <p:cNvSpPr/>
          <p:nvPr/>
        </p:nvSpPr>
        <p:spPr>
          <a:xfrm>
            <a:off x="299683" y="1878270"/>
            <a:ext cx="1075765" cy="5002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New String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A5B3E4-D25B-4077-9D3B-1CDFFD87B4A8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375448" y="2128408"/>
            <a:ext cx="2589519" cy="3074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FD26F61-2BD1-4E94-94C3-076896E4EBCF}"/>
              </a:ext>
            </a:extLst>
          </p:cNvPr>
          <p:cNvSpPr/>
          <p:nvPr/>
        </p:nvSpPr>
        <p:spPr>
          <a:xfrm>
            <a:off x="3964967" y="2816268"/>
            <a:ext cx="1421546" cy="4764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“HelloWorld”</a:t>
            </a:r>
          </a:p>
        </p:txBody>
      </p:sp>
    </p:spTree>
    <p:extLst>
      <p:ext uri="{BB962C8B-B14F-4D97-AF65-F5344CB8AC3E}">
        <p14:creationId xmlns:p14="http://schemas.microsoft.com/office/powerpoint/2010/main" val="244304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String Methods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F28A120-D5E5-4D01-8691-8D9A0AC65B3F}"/>
              </a:ext>
            </a:extLst>
          </p:cNvPr>
          <p:cNvGrpSpPr/>
          <p:nvPr/>
        </p:nvGrpSpPr>
        <p:grpSpPr>
          <a:xfrm>
            <a:off x="1522913" y="1043155"/>
            <a:ext cx="6610350" cy="3638470"/>
            <a:chOff x="1522913" y="1043155"/>
            <a:chExt cx="6610350" cy="3638470"/>
          </a:xfrm>
        </p:grpSpPr>
        <p:pic>
          <p:nvPicPr>
            <p:cNvPr id="2052" name="Picture 4" descr="Java String (Methods &amp;amp; Constructor) with Syntax and Example - DataFlair">
              <a:extLst>
                <a:ext uri="{FF2B5EF4-FFF2-40B4-BE49-F238E27FC236}">
                  <a16:creationId xmlns:a16="http://schemas.microsoft.com/office/drawing/2014/main" id="{5B4FA779-EAE8-4DBC-9976-1A5FA1DB98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27"/>
            <a:stretch/>
          </p:blipFill>
          <p:spPr bwMode="auto">
            <a:xfrm>
              <a:off x="1522913" y="1043155"/>
              <a:ext cx="6610350" cy="3638470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</p:pic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23CC62C9-FFA9-4374-AA93-6241A4BFF1AE}"/>
                </a:ext>
              </a:extLst>
            </p:cNvPr>
            <p:cNvSpPr/>
            <p:nvPr/>
          </p:nvSpPr>
          <p:spPr>
            <a:xfrm>
              <a:off x="3601942" y="1860105"/>
              <a:ext cx="1789043" cy="1749784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String</a:t>
              </a:r>
            </a:p>
            <a:p>
              <a:pPr algn="ctr"/>
              <a:r>
                <a:rPr lang="en-IN" dirty="0">
                  <a:solidFill>
                    <a:schemeClr val="tx1"/>
                  </a:solidFill>
                </a:rPr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7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String Compare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By equals() method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By = = operator (double equal operators)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By </a:t>
            </a:r>
            <a:r>
              <a:rPr lang="en-US" dirty="0" err="1"/>
              <a:t>compareTo</a:t>
            </a:r>
            <a:r>
              <a:rPr lang="en-US" dirty="0"/>
              <a:t>() method.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77661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988</Words>
  <Application>Microsoft Office PowerPoint</Application>
  <PresentationFormat>On-screen Show (16:9)</PresentationFormat>
  <Paragraphs>222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Bebas Neue</vt:lpstr>
      <vt:lpstr>Calibri</vt:lpstr>
      <vt:lpstr>Roboto</vt:lpstr>
      <vt:lpstr>Computer Science Proposal by Slidesgo</vt:lpstr>
      <vt:lpstr>Module 1 Core Java</vt:lpstr>
      <vt:lpstr>Agenda</vt:lpstr>
      <vt:lpstr>Strings</vt:lpstr>
      <vt:lpstr>String</vt:lpstr>
      <vt:lpstr>String and Memory management</vt:lpstr>
      <vt:lpstr>Creating String Object by new Keyword</vt:lpstr>
      <vt:lpstr>Why are Strings final?</vt:lpstr>
      <vt:lpstr>String Methods</vt:lpstr>
      <vt:lpstr>String Compare</vt:lpstr>
      <vt:lpstr>StringBuffer</vt:lpstr>
      <vt:lpstr>methods of StringBuffer class </vt:lpstr>
      <vt:lpstr>StringBuilder class </vt:lpstr>
      <vt:lpstr>StringBuffer vs StringBuilder class </vt:lpstr>
      <vt:lpstr>Java Regex - Java Regular Expressions </vt:lpstr>
      <vt:lpstr>Regex Methods</vt:lpstr>
      <vt:lpstr>Exercise</vt:lpstr>
      <vt:lpstr>Exercise</vt:lpstr>
      <vt:lpstr>Arrays</vt:lpstr>
      <vt:lpstr>Array </vt:lpstr>
      <vt:lpstr>Single dimensional arrays </vt:lpstr>
      <vt:lpstr>Passing an Array to a method or function </vt:lpstr>
      <vt:lpstr>Multi-dimensional arrays </vt:lpstr>
      <vt:lpstr>Cloning of arrays </vt:lpstr>
      <vt:lpstr>Methods of Java Array Class </vt:lpstr>
      <vt:lpstr>Exercise</vt:lpstr>
      <vt:lpstr>Exercise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121</cp:revision>
  <dcterms:modified xsi:type="dcterms:W3CDTF">2021-08-11T09:04:20Z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