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37"/>
  </p:notesMasterIdLst>
  <p:sldIdLst>
    <p:sldId id="256" r:id="rId2"/>
    <p:sldId id="260" r:id="rId3"/>
    <p:sldId id="275" r:id="rId4"/>
    <p:sldId id="339" r:id="rId5"/>
    <p:sldId id="384" r:id="rId6"/>
    <p:sldId id="385" r:id="rId7"/>
    <p:sldId id="386" r:id="rId8"/>
    <p:sldId id="387" r:id="rId9"/>
    <p:sldId id="388" r:id="rId10"/>
    <p:sldId id="389" r:id="rId11"/>
    <p:sldId id="428" r:id="rId12"/>
    <p:sldId id="396" r:id="rId13"/>
    <p:sldId id="397" r:id="rId14"/>
    <p:sldId id="398" r:id="rId15"/>
    <p:sldId id="399" r:id="rId16"/>
    <p:sldId id="400" r:id="rId17"/>
    <p:sldId id="394" r:id="rId18"/>
    <p:sldId id="395" r:id="rId19"/>
    <p:sldId id="401" r:id="rId20"/>
    <p:sldId id="402" r:id="rId21"/>
    <p:sldId id="403" r:id="rId22"/>
    <p:sldId id="404" r:id="rId23"/>
    <p:sldId id="406" r:id="rId24"/>
    <p:sldId id="405" r:id="rId25"/>
    <p:sldId id="407" r:id="rId26"/>
    <p:sldId id="408" r:id="rId27"/>
    <p:sldId id="409" r:id="rId28"/>
    <p:sldId id="410" r:id="rId29"/>
    <p:sldId id="412" r:id="rId30"/>
    <p:sldId id="411" r:id="rId31"/>
    <p:sldId id="413" r:id="rId32"/>
    <p:sldId id="414" r:id="rId33"/>
    <p:sldId id="283" r:id="rId34"/>
    <p:sldId id="284" r:id="rId35"/>
    <p:sldId id="353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28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591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38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177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265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842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301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149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991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361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24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08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031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598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130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119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397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465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96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173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00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0791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91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537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45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022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283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325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55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1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Core Java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897249" y="3486649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Day 9</a:t>
            </a:r>
            <a:endParaRPr lang="en-IN" dirty="0"/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8" descr="Java Logo PNG Transparent (1) – Brands Logos">
            <a:extLst>
              <a:ext uri="{FF2B5EF4-FFF2-40B4-BE49-F238E27FC236}">
                <a16:creationId xmlns:a16="http://schemas.microsoft.com/office/drawing/2014/main" id="{9B08B05D-8468-4520-B6B6-D684E18DA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15" y="916066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Execute Java File Without Compilation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To compile the code, we use </a:t>
            </a:r>
            <a:r>
              <a:rPr lang="en-US" dirty="0" err="1"/>
              <a:t>javac</a:t>
            </a:r>
            <a:r>
              <a:rPr lang="en-US" dirty="0"/>
              <a:t> java_file.java command. and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To run this file, we use java </a:t>
            </a:r>
            <a:r>
              <a:rPr lang="en-US" dirty="0" err="1"/>
              <a:t>java_file</a:t>
            </a:r>
            <a:r>
              <a:rPr lang="en-US" dirty="0"/>
              <a:t> command in the terminal (</a:t>
            </a:r>
            <a:r>
              <a:rPr lang="en-US" dirty="0" err="1"/>
              <a:t>cmd</a:t>
            </a:r>
            <a:r>
              <a:rPr lang="en-US" dirty="0"/>
              <a:t> in windows).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But if we are working with Java 11 then we don't need to follow these two steps. Just use single command java java_file.java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2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Junit 5</a:t>
            </a:r>
          </a:p>
        </p:txBody>
      </p:sp>
    </p:spTree>
    <p:extLst>
      <p:ext uri="{BB962C8B-B14F-4D97-AF65-F5344CB8AC3E}">
        <p14:creationId xmlns:p14="http://schemas.microsoft.com/office/powerpoint/2010/main" val="170835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Unit Testing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it Testing">
            <a:extLst>
              <a:ext uri="{FF2B5EF4-FFF2-40B4-BE49-F238E27FC236}">
                <a16:creationId xmlns:a16="http://schemas.microsoft.com/office/drawing/2014/main" id="{0745F000-952C-4F7A-A83C-DEECC515D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159917"/>
            <a:ext cx="5524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35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Unit Testing Techniques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Code coverage techniques used in Unit Testing :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Statement Coverage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Decision Coverage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Branch Coverage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Condition Coverage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Finite State Machine Coverage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5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Unit Testing Tools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Several automated unit test software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Junit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Nunit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 err="1"/>
              <a:t>Jmockit</a:t>
            </a:r>
            <a:endParaRPr lang="en-US" dirty="0"/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EMMA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 err="1"/>
              <a:t>PHPUnit</a:t>
            </a: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5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TDD &amp; Unit Testing</a:t>
            </a:r>
            <a:br>
              <a:rPr lang="en-US" b="1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43805" y="904170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what TDD brings to the world of unit testing?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Tests are written before the code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Rely heavily on testing frameworks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All classes in the applications are tested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dirty="0"/>
              <a:t>Quick and easy integration is made possible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UNIT Testing Myth">
            <a:extLst>
              <a:ext uri="{FF2B5EF4-FFF2-40B4-BE49-F238E27FC236}">
                <a16:creationId xmlns:a16="http://schemas.microsoft.com/office/drawing/2014/main" id="{49C5E95C-CF17-48A5-94FB-23B076403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" t="3115" r="7987" b="3665"/>
          <a:stretch/>
        </p:blipFill>
        <p:spPr bwMode="auto">
          <a:xfrm>
            <a:off x="5712852" y="1290487"/>
            <a:ext cx="3185260" cy="313591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95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Unit Testing Best Practices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Unit Test cases should be independent.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Test only one code at a time.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Follow clear and consistent naming conventions.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Adopt a "test as your code" approach.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95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Unit Test Case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 Unit Test Case is a part of code, which ensures that another part of code (method) works as expected.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unit5 architecture">
            <a:extLst>
              <a:ext uri="{FF2B5EF4-FFF2-40B4-BE49-F238E27FC236}">
                <a16:creationId xmlns:a16="http://schemas.microsoft.com/office/drawing/2014/main" id="{22010C41-969F-4638-9400-7913E8126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" t="10441" r="3035" b="9012"/>
          <a:stretch/>
        </p:blipFill>
        <p:spPr bwMode="auto">
          <a:xfrm>
            <a:off x="1705855" y="2144325"/>
            <a:ext cx="6469955" cy="154882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7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9983" y="13146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Junit 5 Architecture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freecontent.manning.com/wp-content/uploads/junit5-architecture_03.png">
            <a:extLst>
              <a:ext uri="{FF2B5EF4-FFF2-40B4-BE49-F238E27FC236}">
                <a16:creationId xmlns:a16="http://schemas.microsoft.com/office/drawing/2014/main" id="{F939F1E5-E003-41DC-A84A-2CD180979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69" y="669633"/>
            <a:ext cx="4841062" cy="437762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36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JUnit Maven Dependencies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1F4B84-5CDF-44EA-B0A9-D0D9E3158F29}"/>
              </a:ext>
            </a:extLst>
          </p:cNvPr>
          <p:cNvSpPr/>
          <p:nvPr/>
        </p:nvSpPr>
        <p:spPr>
          <a:xfrm>
            <a:off x="1598278" y="1296104"/>
            <a:ext cx="6761949" cy="312468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&lt;dependency&gt;</a:t>
            </a:r>
          </a:p>
          <a:p>
            <a:r>
              <a:rPr lang="en-IN" dirty="0">
                <a:solidFill>
                  <a:schemeClr val="tx1"/>
                </a:solidFill>
              </a:rPr>
              <a:t>     &lt;</a:t>
            </a:r>
            <a:r>
              <a:rPr lang="en-IN" dirty="0" err="1">
                <a:solidFill>
                  <a:schemeClr val="tx1"/>
                </a:solidFill>
              </a:rPr>
              <a:t>groupId</a:t>
            </a:r>
            <a:r>
              <a:rPr lang="en-IN" dirty="0">
                <a:solidFill>
                  <a:schemeClr val="tx1"/>
                </a:solidFill>
              </a:rPr>
              <a:t>&gt;</a:t>
            </a:r>
            <a:r>
              <a:rPr lang="en-IN" dirty="0" err="1">
                <a:solidFill>
                  <a:schemeClr val="tx1"/>
                </a:solidFill>
              </a:rPr>
              <a:t>org.junit.jupiter</a:t>
            </a:r>
            <a:r>
              <a:rPr lang="en-IN" dirty="0">
                <a:solidFill>
                  <a:schemeClr val="tx1"/>
                </a:solidFill>
              </a:rPr>
              <a:t>&lt;/</a:t>
            </a:r>
            <a:r>
              <a:rPr lang="en-IN" dirty="0" err="1">
                <a:solidFill>
                  <a:schemeClr val="tx1"/>
                </a:solidFill>
              </a:rPr>
              <a:t>groupId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</a:rPr>
              <a:t>     &lt;</a:t>
            </a:r>
            <a:r>
              <a:rPr lang="en-IN" dirty="0" err="1">
                <a:solidFill>
                  <a:schemeClr val="tx1"/>
                </a:solidFill>
              </a:rPr>
              <a:t>artifactId</a:t>
            </a:r>
            <a:r>
              <a:rPr lang="en-IN" dirty="0">
                <a:solidFill>
                  <a:schemeClr val="tx1"/>
                </a:solidFill>
              </a:rPr>
              <a:t>&gt;</a:t>
            </a:r>
            <a:r>
              <a:rPr lang="en-IN" dirty="0" err="1">
                <a:solidFill>
                  <a:schemeClr val="tx1"/>
                </a:solidFill>
              </a:rPr>
              <a:t>junit</a:t>
            </a:r>
            <a:r>
              <a:rPr lang="en-IN" dirty="0">
                <a:solidFill>
                  <a:schemeClr val="tx1"/>
                </a:solidFill>
              </a:rPr>
              <a:t>-</a:t>
            </a:r>
            <a:r>
              <a:rPr lang="en-IN" dirty="0" err="1">
                <a:solidFill>
                  <a:schemeClr val="tx1"/>
                </a:solidFill>
              </a:rPr>
              <a:t>jupiter</a:t>
            </a:r>
            <a:r>
              <a:rPr lang="en-IN" dirty="0">
                <a:solidFill>
                  <a:schemeClr val="tx1"/>
                </a:solidFill>
              </a:rPr>
              <a:t>-engine&lt;/</a:t>
            </a:r>
            <a:r>
              <a:rPr lang="en-IN" dirty="0" err="1">
                <a:solidFill>
                  <a:schemeClr val="tx1"/>
                </a:solidFill>
              </a:rPr>
              <a:t>artifactId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</a:rPr>
              <a:t>     &lt;version&gt;5.1.1&lt;/version&gt;</a:t>
            </a:r>
          </a:p>
          <a:p>
            <a:r>
              <a:rPr lang="en-IN" dirty="0">
                <a:solidFill>
                  <a:schemeClr val="tx1"/>
                </a:solidFill>
              </a:rPr>
              <a:t>     &lt;scope&gt;test&lt;/scope&gt;</a:t>
            </a:r>
          </a:p>
          <a:p>
            <a:r>
              <a:rPr lang="en-IN" dirty="0">
                <a:solidFill>
                  <a:schemeClr val="tx1"/>
                </a:solidFill>
              </a:rPr>
              <a:t>&lt;/dependency&gt;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&lt;dependency&gt;</a:t>
            </a:r>
          </a:p>
          <a:p>
            <a:r>
              <a:rPr lang="en-IN" dirty="0">
                <a:solidFill>
                  <a:schemeClr val="tx1"/>
                </a:solidFill>
              </a:rPr>
              <a:t>     &lt;</a:t>
            </a:r>
            <a:r>
              <a:rPr lang="en-IN" dirty="0" err="1">
                <a:solidFill>
                  <a:schemeClr val="tx1"/>
                </a:solidFill>
              </a:rPr>
              <a:t>groupId</a:t>
            </a:r>
            <a:r>
              <a:rPr lang="en-IN" dirty="0">
                <a:solidFill>
                  <a:schemeClr val="tx1"/>
                </a:solidFill>
              </a:rPr>
              <a:t>&gt;</a:t>
            </a:r>
            <a:r>
              <a:rPr lang="en-IN" dirty="0" err="1">
                <a:solidFill>
                  <a:schemeClr val="tx1"/>
                </a:solidFill>
              </a:rPr>
              <a:t>org.junit.platform</a:t>
            </a:r>
            <a:r>
              <a:rPr lang="en-IN" dirty="0">
                <a:solidFill>
                  <a:schemeClr val="tx1"/>
                </a:solidFill>
              </a:rPr>
              <a:t>&lt;/</a:t>
            </a:r>
            <a:r>
              <a:rPr lang="en-IN" dirty="0" err="1">
                <a:solidFill>
                  <a:schemeClr val="tx1"/>
                </a:solidFill>
              </a:rPr>
              <a:t>groupId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</a:rPr>
              <a:t>     &lt;</a:t>
            </a:r>
            <a:r>
              <a:rPr lang="en-IN" dirty="0" err="1">
                <a:solidFill>
                  <a:schemeClr val="tx1"/>
                </a:solidFill>
              </a:rPr>
              <a:t>artifactId</a:t>
            </a:r>
            <a:r>
              <a:rPr lang="en-IN" dirty="0">
                <a:solidFill>
                  <a:schemeClr val="tx1"/>
                </a:solidFill>
              </a:rPr>
              <a:t>&gt;</a:t>
            </a:r>
            <a:r>
              <a:rPr lang="en-IN" dirty="0" err="1">
                <a:solidFill>
                  <a:schemeClr val="tx1"/>
                </a:solidFill>
              </a:rPr>
              <a:t>junit</a:t>
            </a:r>
            <a:r>
              <a:rPr lang="en-IN" dirty="0">
                <a:solidFill>
                  <a:schemeClr val="tx1"/>
                </a:solidFill>
              </a:rPr>
              <a:t>-platform-runner&lt;/</a:t>
            </a:r>
            <a:r>
              <a:rPr lang="en-IN" dirty="0" err="1">
                <a:solidFill>
                  <a:schemeClr val="tx1"/>
                </a:solidFill>
              </a:rPr>
              <a:t>artifactId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r>
              <a:rPr lang="en-IN" dirty="0">
                <a:solidFill>
                  <a:schemeClr val="tx1"/>
                </a:solidFill>
              </a:rPr>
              <a:t>     &lt;version&gt; 1.1.1&lt;/version&gt;</a:t>
            </a:r>
          </a:p>
          <a:p>
            <a:r>
              <a:rPr lang="en-IN" dirty="0">
                <a:solidFill>
                  <a:schemeClr val="tx1"/>
                </a:solidFill>
              </a:rPr>
              <a:t>     &lt;scope&gt;test&lt;/scope&gt;</a:t>
            </a:r>
          </a:p>
          <a:p>
            <a:r>
              <a:rPr lang="en-IN" dirty="0">
                <a:solidFill>
                  <a:schemeClr val="tx1"/>
                </a:solidFill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1207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Java 11 Features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Junit 5</a:t>
            </a: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JUnit5 maven </a:t>
            </a:r>
            <a:r>
              <a:rPr lang="en-IN" dirty="0" err="1"/>
              <a:t>surefire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7EDA94-4292-4FD6-8271-30F132A5A48E}"/>
              </a:ext>
            </a:extLst>
          </p:cNvPr>
          <p:cNvSpPr/>
          <p:nvPr/>
        </p:nvSpPr>
        <p:spPr>
          <a:xfrm>
            <a:off x="1421546" y="1167973"/>
            <a:ext cx="6785002" cy="285077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&lt;plugin&gt;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&lt;</a:t>
            </a:r>
            <a:r>
              <a:rPr lang="en-IN" dirty="0" err="1">
                <a:solidFill>
                  <a:schemeClr val="tx1"/>
                </a:solidFill>
              </a:rPr>
              <a:t>artifactId</a:t>
            </a:r>
            <a:r>
              <a:rPr lang="en-IN" dirty="0">
                <a:solidFill>
                  <a:schemeClr val="tx1"/>
                </a:solidFill>
              </a:rPr>
              <a:t>&gt;maven-</a:t>
            </a:r>
            <a:r>
              <a:rPr lang="en-IN" dirty="0" err="1">
                <a:solidFill>
                  <a:schemeClr val="tx1"/>
                </a:solidFill>
              </a:rPr>
              <a:t>surefire</a:t>
            </a:r>
            <a:r>
              <a:rPr lang="en-IN" dirty="0">
                <a:solidFill>
                  <a:schemeClr val="tx1"/>
                </a:solidFill>
              </a:rPr>
              <a:t>-plugin&lt;/</a:t>
            </a:r>
            <a:r>
              <a:rPr lang="en-IN" dirty="0" err="1">
                <a:solidFill>
                  <a:schemeClr val="tx1"/>
                </a:solidFill>
              </a:rPr>
              <a:t>artifactId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&lt;version&gt;2.19.1&lt;/version&gt;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&lt;dependencies&gt;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  &lt;dependency&gt;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       &lt;</a:t>
            </a:r>
            <a:r>
              <a:rPr lang="en-IN" dirty="0" err="1">
                <a:solidFill>
                  <a:schemeClr val="tx1"/>
                </a:solidFill>
              </a:rPr>
              <a:t>groupId</a:t>
            </a:r>
            <a:r>
              <a:rPr lang="en-IN" dirty="0">
                <a:solidFill>
                  <a:schemeClr val="tx1"/>
                </a:solidFill>
              </a:rPr>
              <a:t>&gt;</a:t>
            </a:r>
            <a:r>
              <a:rPr lang="en-IN" dirty="0" err="1">
                <a:solidFill>
                  <a:schemeClr val="tx1"/>
                </a:solidFill>
              </a:rPr>
              <a:t>org.junit.platform</a:t>
            </a:r>
            <a:r>
              <a:rPr lang="en-IN" dirty="0">
                <a:solidFill>
                  <a:schemeClr val="tx1"/>
                </a:solidFill>
              </a:rPr>
              <a:t>&lt;/</a:t>
            </a:r>
            <a:r>
              <a:rPr lang="en-IN" dirty="0" err="1">
                <a:solidFill>
                  <a:schemeClr val="tx1"/>
                </a:solidFill>
              </a:rPr>
              <a:t>groupId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       &lt;</a:t>
            </a:r>
            <a:r>
              <a:rPr lang="en-IN" dirty="0" err="1">
                <a:solidFill>
                  <a:schemeClr val="tx1"/>
                </a:solidFill>
              </a:rPr>
              <a:t>artifactId</a:t>
            </a:r>
            <a:r>
              <a:rPr lang="en-IN" dirty="0">
                <a:solidFill>
                  <a:schemeClr val="tx1"/>
                </a:solidFill>
              </a:rPr>
              <a:t>&gt;</a:t>
            </a:r>
            <a:r>
              <a:rPr lang="en-IN" dirty="0" err="1">
                <a:solidFill>
                  <a:schemeClr val="tx1"/>
                </a:solidFill>
              </a:rPr>
              <a:t>junit</a:t>
            </a:r>
            <a:r>
              <a:rPr lang="en-IN" dirty="0">
                <a:solidFill>
                  <a:schemeClr val="tx1"/>
                </a:solidFill>
              </a:rPr>
              <a:t>-platform-</a:t>
            </a:r>
            <a:r>
              <a:rPr lang="en-IN" dirty="0" err="1">
                <a:solidFill>
                  <a:schemeClr val="tx1"/>
                </a:solidFill>
              </a:rPr>
              <a:t>surefire</a:t>
            </a:r>
            <a:r>
              <a:rPr lang="en-IN" dirty="0">
                <a:solidFill>
                  <a:schemeClr val="tx1"/>
                </a:solidFill>
              </a:rPr>
              <a:t>-provider&lt;/</a:t>
            </a:r>
            <a:r>
              <a:rPr lang="en-IN" dirty="0" err="1">
                <a:solidFill>
                  <a:schemeClr val="tx1"/>
                </a:solidFill>
              </a:rPr>
              <a:t>artifactId</a:t>
            </a:r>
            <a:r>
              <a:rPr lang="en-IN" dirty="0">
                <a:solidFill>
                  <a:schemeClr val="tx1"/>
                </a:solidFill>
              </a:rPr>
              <a:t>&gt;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       &lt;version&gt;1.0.2&lt;/version&gt;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     &lt;/dependency&gt;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     &lt;/dependencies&gt;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&lt;/plugin&gt;</a:t>
            </a:r>
          </a:p>
        </p:txBody>
      </p:sp>
    </p:spTree>
    <p:extLst>
      <p:ext uri="{BB962C8B-B14F-4D97-AF65-F5344CB8AC3E}">
        <p14:creationId xmlns:p14="http://schemas.microsoft.com/office/powerpoint/2010/main" val="314670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JUnit Annotations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50DB11-BFEE-4A24-8D67-C74851F92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70385"/>
              </p:ext>
            </p:extLst>
          </p:nvPr>
        </p:nvGraphicFramePr>
        <p:xfrm>
          <a:off x="1744276" y="966335"/>
          <a:ext cx="6608269" cy="3692966"/>
        </p:xfrm>
        <a:graphic>
          <a:graphicData uri="http://schemas.openxmlformats.org/drawingml/2006/table">
            <a:tbl>
              <a:tblPr>
                <a:tableStyleId>{62270528-6822-420A-A1F9-EF71FAEC83B5}</a:tableStyleId>
              </a:tblPr>
              <a:tblGrid>
                <a:gridCol w="1879029">
                  <a:extLst>
                    <a:ext uri="{9D8B030D-6E8A-4147-A177-3AD203B41FA5}">
                      <a16:colId xmlns:a16="http://schemas.microsoft.com/office/drawing/2014/main" val="2763138091"/>
                    </a:ext>
                  </a:extLst>
                </a:gridCol>
                <a:gridCol w="4729240">
                  <a:extLst>
                    <a:ext uri="{9D8B030D-6E8A-4147-A177-3AD203B41FA5}">
                      <a16:colId xmlns:a16="http://schemas.microsoft.com/office/drawing/2014/main" val="2417925690"/>
                    </a:ext>
                  </a:extLst>
                </a:gridCol>
              </a:tblGrid>
              <a:tr h="173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Annotation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b"/>
                </a:tc>
                <a:extLst>
                  <a:ext uri="{0D108BD9-81ED-4DB2-BD59-A6C34878D82A}">
                    <a16:rowId xmlns:a16="http://schemas.microsoft.com/office/drawing/2014/main" val="807990936"/>
                  </a:ext>
                </a:extLst>
              </a:tr>
              <a:tr h="1735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@Test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Denotes a test method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b"/>
                </a:tc>
                <a:extLst>
                  <a:ext uri="{0D108BD9-81ED-4DB2-BD59-A6C34878D82A}">
                    <a16:rowId xmlns:a16="http://schemas.microsoft.com/office/drawing/2014/main" val="4290518649"/>
                  </a:ext>
                </a:extLst>
              </a:tr>
              <a:tr h="347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@DisplayName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Declares a custom display name for the test class or test method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b"/>
                </a:tc>
                <a:extLst>
                  <a:ext uri="{0D108BD9-81ED-4DB2-BD59-A6C34878D82A}">
                    <a16:rowId xmlns:a16="http://schemas.microsoft.com/office/drawing/2014/main" val="4100396523"/>
                  </a:ext>
                </a:extLst>
              </a:tr>
              <a:tr h="347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BeforeEach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Denotes that the annotated method should be executed before each test method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b"/>
                </a:tc>
                <a:extLst>
                  <a:ext uri="{0D108BD9-81ED-4DB2-BD59-A6C34878D82A}">
                    <a16:rowId xmlns:a16="http://schemas.microsoft.com/office/drawing/2014/main" val="913004537"/>
                  </a:ext>
                </a:extLst>
              </a:tr>
              <a:tr h="347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AfterEach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Denotes that the annotated method should be executed after each test method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b"/>
                </a:tc>
                <a:extLst>
                  <a:ext uri="{0D108BD9-81ED-4DB2-BD59-A6C34878D82A}">
                    <a16:rowId xmlns:a16="http://schemas.microsoft.com/office/drawing/2014/main" val="3169849635"/>
                  </a:ext>
                </a:extLst>
              </a:tr>
              <a:tr h="347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BeforeAll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Denotes that the annotated method should be executed before all test methods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b"/>
                </a:tc>
                <a:extLst>
                  <a:ext uri="{0D108BD9-81ED-4DB2-BD59-A6C34878D82A}">
                    <a16:rowId xmlns:a16="http://schemas.microsoft.com/office/drawing/2014/main" val="1880994913"/>
                  </a:ext>
                </a:extLst>
              </a:tr>
              <a:tr h="347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AfterAll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Denotes that the annotated method should be executed after all test methods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b"/>
                </a:tc>
                <a:extLst>
                  <a:ext uri="{0D108BD9-81ED-4DB2-BD59-A6C34878D82A}">
                    <a16:rowId xmlns:a16="http://schemas.microsoft.com/office/drawing/2014/main" val="859521113"/>
                  </a:ext>
                </a:extLst>
              </a:tr>
              <a:tr h="1735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@Disable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Used to disable a test class or test method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b"/>
                </a:tc>
                <a:extLst>
                  <a:ext uri="{0D108BD9-81ED-4DB2-BD59-A6C34878D82A}">
                    <a16:rowId xmlns:a16="http://schemas.microsoft.com/office/drawing/2014/main" val="1763165457"/>
                  </a:ext>
                </a:extLst>
              </a:tr>
              <a:tr h="347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@Nested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Denotes that the annotated class is a nested, non-static test class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b"/>
                </a:tc>
                <a:extLst>
                  <a:ext uri="{0D108BD9-81ED-4DB2-BD59-A6C34878D82A}">
                    <a16:rowId xmlns:a16="http://schemas.microsoft.com/office/drawing/2014/main" val="2155598359"/>
                  </a:ext>
                </a:extLst>
              </a:tr>
              <a:tr h="1735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@Tag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Declare tags for filtering tests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b"/>
                </a:tc>
                <a:extLst>
                  <a:ext uri="{0D108BD9-81ED-4DB2-BD59-A6C34878D82A}">
                    <a16:rowId xmlns:a16="http://schemas.microsoft.com/office/drawing/2014/main" val="3321084171"/>
                  </a:ext>
                </a:extLst>
              </a:tr>
              <a:tr h="17359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</a:t>
                      </a:r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ExtendWith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Register custom extensions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6" marR="5986" marT="5986" marB="0" anchor="b"/>
                </a:tc>
                <a:extLst>
                  <a:ext uri="{0D108BD9-81ED-4DB2-BD59-A6C34878D82A}">
                    <a16:rowId xmlns:a16="http://schemas.microsoft.com/office/drawing/2014/main" val="331848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296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JUnit Assertions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DAF9B1-4DE2-44A4-9AE9-12BB442C0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4993"/>
              </p:ext>
            </p:extLst>
          </p:nvPr>
        </p:nvGraphicFramePr>
        <p:xfrm>
          <a:off x="1360074" y="1133027"/>
          <a:ext cx="7063926" cy="3342640"/>
        </p:xfrm>
        <a:graphic>
          <a:graphicData uri="http://schemas.openxmlformats.org/drawingml/2006/table">
            <a:tbl>
              <a:tblPr>
                <a:tableStyleId>{62270528-6822-420A-A1F9-EF71FAEC83B5}</a:tableStyleId>
              </a:tblPr>
              <a:tblGrid>
                <a:gridCol w="3209041">
                  <a:extLst>
                    <a:ext uri="{9D8B030D-6E8A-4147-A177-3AD203B41FA5}">
                      <a16:colId xmlns:a16="http://schemas.microsoft.com/office/drawing/2014/main" val="1486225795"/>
                    </a:ext>
                  </a:extLst>
                </a:gridCol>
                <a:gridCol w="3854885">
                  <a:extLst>
                    <a:ext uri="{9D8B030D-6E8A-4147-A177-3AD203B41FA5}">
                      <a16:colId xmlns:a16="http://schemas.microsoft.com/office/drawing/2014/main" val="348140329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Assertion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768564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assertEquals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(expected, actual)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Fails when expected does not equal actual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75857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assertFalse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(expression)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Fails when expression is not false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10353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assertNull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(actual)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Fails when actual is not null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70834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assertNotNull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(actual)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Fails when actual is null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363115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assertAll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Group many assertions and every assertion is executed even if one or more of them fails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50971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assertTrue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(expression)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Fails if expression is not true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177756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assertThrows</a:t>
                      </a:r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to be tested is expected to throw an exception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8520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028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JUnit5 Assumptions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Assumptions are static methods in the </a:t>
            </a:r>
            <a:r>
              <a:rPr lang="en-US" dirty="0" err="1"/>
              <a:t>org.junit.jupiter.api.Assumptions</a:t>
            </a:r>
            <a:r>
              <a:rPr lang="en-US" dirty="0"/>
              <a:t> class. They will execute a test only when the specified condition met otherwise test will be aborted.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A4BFB6-A1FE-43C6-9717-15C274D7A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49657"/>
              </p:ext>
            </p:extLst>
          </p:nvPr>
        </p:nvGraphicFramePr>
        <p:xfrm>
          <a:off x="1751532" y="2250696"/>
          <a:ext cx="6395842" cy="2219960"/>
        </p:xfrm>
        <a:graphic>
          <a:graphicData uri="http://schemas.openxmlformats.org/drawingml/2006/table">
            <a:tbl>
              <a:tblPr>
                <a:tableStyleId>{62270528-6822-420A-A1F9-EF71FAEC83B5}</a:tableStyleId>
              </a:tblPr>
              <a:tblGrid>
                <a:gridCol w="1774456">
                  <a:extLst>
                    <a:ext uri="{9D8B030D-6E8A-4147-A177-3AD203B41FA5}">
                      <a16:colId xmlns:a16="http://schemas.microsoft.com/office/drawing/2014/main" val="3485060084"/>
                    </a:ext>
                  </a:extLst>
                </a:gridCol>
                <a:gridCol w="4621386">
                  <a:extLst>
                    <a:ext uri="{9D8B030D-6E8A-4147-A177-3AD203B41FA5}">
                      <a16:colId xmlns:a16="http://schemas.microsoft.com/office/drawing/2014/main" val="40931571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Assumptions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337201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assumeTrue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Execute the body of </a:t>
                      </a:r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lamda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when the positive condition hold else test will be skipped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07824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assumeFalse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Execute the body of </a:t>
                      </a:r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lamda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when the negative condition hold else test will be skipped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7086677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assumingThat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Portion of the test method will execute if an assumption holds true and everything after the lambda will execute irrespective of the assumption in </a:t>
                      </a:r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assumingThat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 holds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2879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45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ebas Neue"/>
                <a:ea typeface="Bebas Neue"/>
                <a:cs typeface="Bebas Neue"/>
                <a:sym typeface="Bebas Neue"/>
              </a:rPr>
              <a:t>Junit Test Exception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There are situations in which methods are expected to throw an exception under a specific condition.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assertThrows</a:t>
            </a:r>
            <a:r>
              <a:rPr lang="en-US" dirty="0"/>
              <a:t> will fail the test if the given method does not throw the specified exception.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60C2C7-CC00-49DB-AC09-87413B1CB515}"/>
              </a:ext>
            </a:extLst>
          </p:cNvPr>
          <p:cNvSpPr/>
          <p:nvPr/>
        </p:nvSpPr>
        <p:spPr>
          <a:xfrm>
            <a:off x="1506071" y="2497311"/>
            <a:ext cx="6600584" cy="185953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Throwable exception = </a:t>
            </a:r>
            <a:r>
              <a:rPr lang="en-IN" dirty="0" err="1">
                <a:solidFill>
                  <a:schemeClr val="tx1"/>
                </a:solidFill>
              </a:rPr>
              <a:t>assertThrows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IllegalArgumentException.class</a:t>
            </a:r>
            <a:r>
              <a:rPr lang="en-IN" dirty="0">
                <a:solidFill>
                  <a:schemeClr val="tx1"/>
                </a:solidFill>
              </a:rPr>
              <a:t>, () -&gt; {</a:t>
            </a:r>
          </a:p>
          <a:p>
            <a:r>
              <a:rPr lang="en-IN" dirty="0">
                <a:solidFill>
                  <a:schemeClr val="tx1"/>
                </a:solidFill>
              </a:rPr>
              <a:t>     throw new </a:t>
            </a:r>
            <a:r>
              <a:rPr lang="en-IN" dirty="0" err="1">
                <a:solidFill>
                  <a:schemeClr val="tx1"/>
                </a:solidFill>
              </a:rPr>
              <a:t>IllegalArgumentException</a:t>
            </a:r>
            <a:r>
              <a:rPr lang="en-IN" dirty="0">
                <a:solidFill>
                  <a:schemeClr val="tx1"/>
                </a:solidFill>
              </a:rPr>
              <a:t>("Illegal Argument Exception </a:t>
            </a:r>
            <a:r>
              <a:rPr lang="en-IN" dirty="0" err="1">
                <a:solidFill>
                  <a:schemeClr val="tx1"/>
                </a:solidFill>
              </a:rPr>
              <a:t>occured</a:t>
            </a:r>
            <a:r>
              <a:rPr lang="en-IN" dirty="0">
                <a:solidFill>
                  <a:schemeClr val="tx1"/>
                </a:solidFill>
              </a:rPr>
              <a:t>");</a:t>
            </a:r>
          </a:p>
          <a:p>
            <a:r>
              <a:rPr lang="en-IN" dirty="0">
                <a:solidFill>
                  <a:schemeClr val="tx1"/>
                </a:solidFill>
              </a:rPr>
              <a:t>});</a:t>
            </a:r>
          </a:p>
          <a:p>
            <a:r>
              <a:rPr lang="en-IN" dirty="0" err="1">
                <a:solidFill>
                  <a:schemeClr val="tx1"/>
                </a:solidFill>
              </a:rPr>
              <a:t>assertEquals</a:t>
            </a:r>
            <a:r>
              <a:rPr lang="en-IN" dirty="0">
                <a:solidFill>
                  <a:schemeClr val="tx1"/>
                </a:solidFill>
              </a:rPr>
              <a:t>("Illegal Argument Exception </a:t>
            </a:r>
            <a:r>
              <a:rPr lang="en-IN" dirty="0" err="1">
                <a:solidFill>
                  <a:schemeClr val="tx1"/>
                </a:solidFill>
              </a:rPr>
              <a:t>occured</a:t>
            </a:r>
            <a:r>
              <a:rPr lang="en-IN" dirty="0">
                <a:solidFill>
                  <a:schemeClr val="tx1"/>
                </a:solidFill>
              </a:rPr>
              <a:t>", </a:t>
            </a:r>
            <a:r>
              <a:rPr lang="en-IN" dirty="0" err="1">
                <a:solidFill>
                  <a:schemeClr val="tx1"/>
                </a:solidFill>
              </a:rPr>
              <a:t>exception.getMessage</a:t>
            </a:r>
            <a:r>
              <a:rPr lang="en-IN" dirty="0">
                <a:solidFill>
                  <a:schemeClr val="tx1"/>
                </a:solidFill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876413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JUnit Nested Test Classes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Nested tests allow to create nested classes and execute all of its test methods.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inner classes must be non-static. Just annotate inner classes with @Nested and all test methods inside it will be executed.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91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JUnit Dynamic Tests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JUnit @</a:t>
            </a:r>
            <a:r>
              <a:rPr lang="en-US" dirty="0" err="1"/>
              <a:t>TestFactory</a:t>
            </a:r>
            <a:r>
              <a:rPr lang="en-US" dirty="0"/>
              <a:t> annotation coupled with </a:t>
            </a:r>
            <a:r>
              <a:rPr lang="en-US" dirty="0" err="1"/>
              <a:t>DynamicTest</a:t>
            </a:r>
            <a:r>
              <a:rPr lang="en-US" dirty="0"/>
              <a:t> can be used to create a test factory method.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JUnit @</a:t>
            </a:r>
            <a:r>
              <a:rPr lang="en-US" dirty="0" err="1"/>
              <a:t>TestFactory</a:t>
            </a:r>
            <a:r>
              <a:rPr lang="en-US" dirty="0"/>
              <a:t> methods must not be private or static.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These methods must return a Stream, Collection, </a:t>
            </a:r>
            <a:r>
              <a:rPr lang="en-US" dirty="0" err="1"/>
              <a:t>Iterable</a:t>
            </a:r>
            <a:r>
              <a:rPr lang="en-US" dirty="0"/>
              <a:t>, or Iterator of </a:t>
            </a:r>
            <a:r>
              <a:rPr lang="en-US" dirty="0" err="1"/>
              <a:t>DynamicNode</a:t>
            </a:r>
            <a:r>
              <a:rPr lang="en-US" dirty="0"/>
              <a:t> instances.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308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JUnit Repeated Tests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JUnit Jupiter provides @</a:t>
            </a:r>
            <a:r>
              <a:rPr lang="en-US" dirty="0" err="1"/>
              <a:t>RepeatedTest</a:t>
            </a:r>
            <a:r>
              <a:rPr lang="en-US" dirty="0"/>
              <a:t> annotation that lets us repeat a test specified number of times.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630E3C-3C2E-4FAD-8CF3-2F36B6DD0007}"/>
              </a:ext>
            </a:extLst>
          </p:cNvPr>
          <p:cNvSpPr/>
          <p:nvPr/>
        </p:nvSpPr>
        <p:spPr>
          <a:xfrm>
            <a:off x="1864819" y="1913324"/>
            <a:ext cx="5657850" cy="165206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RepeatedTest</a:t>
            </a:r>
            <a:r>
              <a:rPr lang="en-US" dirty="0">
                <a:solidFill>
                  <a:schemeClr val="tx1"/>
                </a:solidFill>
              </a:rPr>
              <a:t>(5)</a:t>
            </a:r>
          </a:p>
          <a:p>
            <a:r>
              <a:rPr lang="en-US" dirty="0">
                <a:solidFill>
                  <a:schemeClr val="tx1"/>
                </a:solidFill>
              </a:rPr>
              <a:t>void test() 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("@</a:t>
            </a:r>
            <a:r>
              <a:rPr lang="en-US" dirty="0" err="1">
                <a:solidFill>
                  <a:schemeClr val="tx1"/>
                </a:solidFill>
              </a:rPr>
              <a:t>RepeatedTest</a:t>
            </a:r>
            <a:r>
              <a:rPr lang="en-US" dirty="0">
                <a:solidFill>
                  <a:schemeClr val="tx1"/>
                </a:solidFill>
              </a:rPr>
              <a:t> Simple Example");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21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Mockito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Mockito facilitates creating mock objects seamlessly.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uses Java Reflection in order to create mock objects for a given interface.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Mock objects are nothing but proxy for actual implementations.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Benefits of Mockito">
            <a:extLst>
              <a:ext uri="{FF2B5EF4-FFF2-40B4-BE49-F238E27FC236}">
                <a16:creationId xmlns:a16="http://schemas.microsoft.com/office/drawing/2014/main" id="{BCE8DC71-A6EA-47D1-A856-EE441D182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61" y="2390550"/>
            <a:ext cx="2715666" cy="273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9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Maven Dependency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99ED19-2857-4980-B256-55E5797A7C9A}"/>
              </a:ext>
            </a:extLst>
          </p:cNvPr>
          <p:cNvSpPr/>
          <p:nvPr/>
        </p:nvSpPr>
        <p:spPr>
          <a:xfrm>
            <a:off x="1598279" y="1021976"/>
            <a:ext cx="6469956" cy="4049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&lt;!-- Mockito Configuration--&gt;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&lt;dependency&gt;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	&lt;</a:t>
            </a:r>
            <a:r>
              <a:rPr lang="en-IN" sz="1200" dirty="0" err="1">
                <a:solidFill>
                  <a:schemeClr val="tx1"/>
                </a:solidFill>
              </a:rPr>
              <a:t>groupId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  <a:r>
              <a:rPr lang="en-IN" sz="1200" dirty="0" err="1">
                <a:solidFill>
                  <a:schemeClr val="tx1"/>
                </a:solidFill>
              </a:rPr>
              <a:t>org.mockito</a:t>
            </a:r>
            <a:r>
              <a:rPr lang="en-IN" sz="1200" dirty="0">
                <a:solidFill>
                  <a:schemeClr val="tx1"/>
                </a:solidFill>
              </a:rPr>
              <a:t>&lt;/</a:t>
            </a:r>
            <a:r>
              <a:rPr lang="en-IN" sz="1200" dirty="0" err="1">
                <a:solidFill>
                  <a:schemeClr val="tx1"/>
                </a:solidFill>
              </a:rPr>
              <a:t>groupId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	&lt;</a:t>
            </a:r>
            <a:r>
              <a:rPr lang="en-IN" sz="1200" dirty="0" err="1">
                <a:solidFill>
                  <a:schemeClr val="tx1"/>
                </a:solidFill>
              </a:rPr>
              <a:t>artifactId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  <a:r>
              <a:rPr lang="en-IN" sz="1200" dirty="0" err="1">
                <a:solidFill>
                  <a:schemeClr val="tx1"/>
                </a:solidFill>
              </a:rPr>
              <a:t>mockito</a:t>
            </a:r>
            <a:r>
              <a:rPr lang="en-IN" sz="1200" dirty="0">
                <a:solidFill>
                  <a:schemeClr val="tx1"/>
                </a:solidFill>
              </a:rPr>
              <a:t>-all&lt;/</a:t>
            </a:r>
            <a:r>
              <a:rPr lang="en-IN" sz="1200" dirty="0" err="1">
                <a:solidFill>
                  <a:schemeClr val="tx1"/>
                </a:solidFill>
              </a:rPr>
              <a:t>artifactId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	&lt;version&gt;1.10.19&lt;/version&gt;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	&lt;scope&gt;test&lt;/scope&gt;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&lt;/dependency&gt;	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&lt;dependency&gt;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	&lt;</a:t>
            </a:r>
            <a:r>
              <a:rPr lang="en-IN" sz="1200" dirty="0" err="1">
                <a:solidFill>
                  <a:schemeClr val="tx1"/>
                </a:solidFill>
              </a:rPr>
              <a:t>groupId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  <a:r>
              <a:rPr lang="en-IN" sz="1200" dirty="0" err="1">
                <a:solidFill>
                  <a:schemeClr val="tx1"/>
                </a:solidFill>
              </a:rPr>
              <a:t>org.mockito</a:t>
            </a:r>
            <a:r>
              <a:rPr lang="en-IN" sz="1200" dirty="0">
                <a:solidFill>
                  <a:schemeClr val="tx1"/>
                </a:solidFill>
              </a:rPr>
              <a:t>&lt;/</a:t>
            </a:r>
            <a:r>
              <a:rPr lang="en-IN" sz="1200" dirty="0" err="1">
                <a:solidFill>
                  <a:schemeClr val="tx1"/>
                </a:solidFill>
              </a:rPr>
              <a:t>groupId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	&lt;</a:t>
            </a:r>
            <a:r>
              <a:rPr lang="en-IN" sz="1200" dirty="0" err="1">
                <a:solidFill>
                  <a:schemeClr val="tx1"/>
                </a:solidFill>
              </a:rPr>
              <a:t>artifactId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  <a:r>
              <a:rPr lang="en-IN" sz="1200" dirty="0" err="1">
                <a:solidFill>
                  <a:schemeClr val="tx1"/>
                </a:solidFill>
              </a:rPr>
              <a:t>mockito-junit-jupiter</a:t>
            </a:r>
            <a:r>
              <a:rPr lang="en-IN" sz="1200" dirty="0">
                <a:solidFill>
                  <a:schemeClr val="tx1"/>
                </a:solidFill>
              </a:rPr>
              <a:t>&lt;/</a:t>
            </a:r>
            <a:r>
              <a:rPr lang="en-IN" sz="1200" dirty="0" err="1">
                <a:solidFill>
                  <a:schemeClr val="tx1"/>
                </a:solidFill>
              </a:rPr>
              <a:t>artifactId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	&lt;version&gt;2.23.0&lt;/version&gt;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          	&lt;scope&gt;test&lt;/scope&gt;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&lt;/dependency&gt;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&lt;dependency&gt;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	&lt;</a:t>
            </a:r>
            <a:r>
              <a:rPr lang="en-IN" sz="1200" dirty="0" err="1">
                <a:solidFill>
                  <a:schemeClr val="tx1"/>
                </a:solidFill>
              </a:rPr>
              <a:t>groupId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  <a:r>
              <a:rPr lang="en-IN" sz="1200" dirty="0" err="1">
                <a:solidFill>
                  <a:schemeClr val="tx1"/>
                </a:solidFill>
              </a:rPr>
              <a:t>org.hamcrest</a:t>
            </a:r>
            <a:r>
              <a:rPr lang="en-IN" sz="1200" dirty="0">
                <a:solidFill>
                  <a:schemeClr val="tx1"/>
                </a:solidFill>
              </a:rPr>
              <a:t>&lt;</a:t>
            </a:r>
            <a:r>
              <a:rPr lang="en-IN" sz="1200" dirty="0" err="1">
                <a:solidFill>
                  <a:schemeClr val="tx1"/>
                </a:solidFill>
              </a:rPr>
              <a:t>groupId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	&lt;</a:t>
            </a:r>
            <a:r>
              <a:rPr lang="en-IN" sz="1200" dirty="0" err="1">
                <a:solidFill>
                  <a:schemeClr val="tx1"/>
                </a:solidFill>
              </a:rPr>
              <a:t>artifactId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  <a:r>
              <a:rPr lang="en-IN" sz="1200" dirty="0" err="1">
                <a:solidFill>
                  <a:schemeClr val="tx1"/>
                </a:solidFill>
              </a:rPr>
              <a:t>hamcrest</a:t>
            </a:r>
            <a:r>
              <a:rPr lang="en-IN" sz="1200" dirty="0">
                <a:solidFill>
                  <a:schemeClr val="tx1"/>
                </a:solidFill>
              </a:rPr>
              <a:t>-core&lt;/</a:t>
            </a:r>
            <a:r>
              <a:rPr lang="en-IN" sz="1200" dirty="0" err="1">
                <a:solidFill>
                  <a:schemeClr val="tx1"/>
                </a:solidFill>
              </a:rPr>
              <a:t>artifactId</a:t>
            </a:r>
            <a:r>
              <a:rPr lang="en-IN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	&lt;version&gt;1.2.1&lt;/version&gt;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	&lt;scope&gt;test&lt;/scope&gt;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&lt;/dependency&gt;</a:t>
            </a:r>
          </a:p>
          <a:p>
            <a:r>
              <a:rPr lang="en-IN" sz="1200" dirty="0">
                <a:solidFill>
                  <a:schemeClr val="tx1"/>
                </a:solidFill>
              </a:rPr>
              <a:t>&lt;!-- End Mockito Configuration --&gt;</a:t>
            </a:r>
          </a:p>
        </p:txBody>
      </p:sp>
    </p:spTree>
    <p:extLst>
      <p:ext uri="{BB962C8B-B14F-4D97-AF65-F5344CB8AC3E}">
        <p14:creationId xmlns:p14="http://schemas.microsoft.com/office/powerpoint/2010/main" val="79556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Java 11 Features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Ways to Create Mock Object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Mock Object by Annotation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A7B985-4FC7-41F6-BDE5-6594F5A96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67754"/>
              </p:ext>
            </p:extLst>
          </p:nvPr>
        </p:nvGraphicFramePr>
        <p:xfrm>
          <a:off x="1778803" y="1637894"/>
          <a:ext cx="6731213" cy="1494790"/>
        </p:xfrm>
        <a:graphic>
          <a:graphicData uri="http://schemas.openxmlformats.org/drawingml/2006/table">
            <a:tbl>
              <a:tblPr>
                <a:tableStyleId>{62270528-6822-420A-A1F9-EF71FAEC83B5}</a:tableStyleId>
              </a:tblPr>
              <a:tblGrid>
                <a:gridCol w="1513968">
                  <a:extLst>
                    <a:ext uri="{9D8B030D-6E8A-4147-A177-3AD203B41FA5}">
                      <a16:colId xmlns:a16="http://schemas.microsoft.com/office/drawing/2014/main" val="3624749919"/>
                    </a:ext>
                  </a:extLst>
                </a:gridCol>
                <a:gridCol w="5217245">
                  <a:extLst>
                    <a:ext uri="{9D8B030D-6E8A-4147-A177-3AD203B41FA5}">
                      <a16:colId xmlns:a16="http://schemas.microsoft.com/office/drawing/2014/main" val="263151599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Annotation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32246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@Mock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Create Mock of given Type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98947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@Spy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Create Spy of given object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10115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@Captor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Create argument of given object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39737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@</a:t>
                      </a:r>
                      <a:r>
                        <a:rPr lang="en-IN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InjectMock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Create object of given type and inject mock and spies in existing test.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959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3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Varying Calls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Mockito provides the following additional methods to vary the expected call counts.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atLeast</a:t>
            </a:r>
            <a:r>
              <a:rPr lang="en-US" dirty="0"/>
              <a:t> (int min) − expects min calls.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atLeastOnce</a:t>
            </a:r>
            <a:r>
              <a:rPr lang="en-US" dirty="0"/>
              <a:t> () − expects at least one call.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atMost</a:t>
            </a:r>
            <a:r>
              <a:rPr lang="en-US" dirty="0"/>
              <a:t> (int max) − expects max calls.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50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 err="1"/>
              <a:t>Behavior</a:t>
            </a:r>
            <a:r>
              <a:rPr lang="en-IN" dirty="0"/>
              <a:t> Driven Development</a:t>
            </a: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1601F9-A975-4D34-AC69-470DF6E2E502}"/>
              </a:ext>
            </a:extLst>
          </p:cNvPr>
          <p:cNvSpPr/>
          <p:nvPr/>
        </p:nvSpPr>
        <p:spPr>
          <a:xfrm>
            <a:off x="1536805" y="1504866"/>
            <a:ext cx="6393116" cy="248841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//Given</a:t>
            </a:r>
          </a:p>
          <a:p>
            <a:r>
              <a:rPr lang="en-US" dirty="0">
                <a:solidFill>
                  <a:schemeClr val="tx1"/>
                </a:solidFill>
              </a:rPr>
              <a:t>given(</a:t>
            </a:r>
            <a:r>
              <a:rPr lang="en-US" dirty="0" err="1">
                <a:solidFill>
                  <a:schemeClr val="tx1"/>
                </a:solidFill>
              </a:rPr>
              <a:t>calcService.add</a:t>
            </a:r>
            <a:r>
              <a:rPr lang="en-US" dirty="0">
                <a:solidFill>
                  <a:schemeClr val="tx1"/>
                </a:solidFill>
              </a:rPr>
              <a:t>(20.0,10.0)).</a:t>
            </a:r>
            <a:r>
              <a:rPr lang="en-US" dirty="0" err="1">
                <a:solidFill>
                  <a:schemeClr val="tx1"/>
                </a:solidFill>
              </a:rPr>
              <a:t>willReturn</a:t>
            </a:r>
            <a:r>
              <a:rPr lang="en-US" dirty="0">
                <a:solidFill>
                  <a:schemeClr val="tx1"/>
                </a:solidFill>
              </a:rPr>
              <a:t>(30.0);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//when</a:t>
            </a:r>
          </a:p>
          <a:p>
            <a:r>
              <a:rPr lang="en-US" dirty="0">
                <a:solidFill>
                  <a:schemeClr val="tx1"/>
                </a:solidFill>
              </a:rPr>
              <a:t>double result = </a:t>
            </a:r>
            <a:r>
              <a:rPr lang="en-US" dirty="0" err="1">
                <a:solidFill>
                  <a:schemeClr val="tx1"/>
                </a:solidFill>
              </a:rPr>
              <a:t>calcService.add</a:t>
            </a:r>
            <a:r>
              <a:rPr lang="en-US" dirty="0">
                <a:solidFill>
                  <a:schemeClr val="tx1"/>
                </a:solidFill>
              </a:rPr>
              <a:t>(20.0,10.0);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//then</a:t>
            </a:r>
          </a:p>
          <a:p>
            <a:r>
              <a:rPr lang="en-US" dirty="0" err="1">
                <a:solidFill>
                  <a:schemeClr val="tx1"/>
                </a:solidFill>
              </a:rPr>
              <a:t>Assert.assertEquals</a:t>
            </a:r>
            <a:r>
              <a:rPr lang="en-US" dirty="0">
                <a:solidFill>
                  <a:schemeClr val="tx1"/>
                </a:solidFill>
              </a:rPr>
              <a:t>(result,30.0,0);	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6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https://junit.org/junit5/docs/current/user-guide/</a:t>
            </a:r>
            <a:endParaRPr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Java 11 Features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String class new Methods 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Files class new Methods 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var in Lambda Expression 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Nest-Based Access Control 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HTTP Client 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Execute Java File without </a:t>
            </a:r>
            <a:r>
              <a:rPr lang="en-US" dirty="0" err="1"/>
              <a:t>javac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String New Methods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isBlank</a:t>
            </a:r>
            <a:r>
              <a:rPr lang="en-US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lines()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strip()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stripLeading</a:t>
            </a:r>
            <a:r>
              <a:rPr lang="en-US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stripTrailing</a:t>
            </a:r>
            <a:r>
              <a:rPr lang="en-US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repeat()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98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Files New Methods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829065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Java 11 added new methods in Files class for better file handling. These methods are: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readString</a:t>
            </a:r>
            <a:r>
              <a:rPr lang="en-US" dirty="0"/>
              <a:t>(Path path)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writeString</a:t>
            </a:r>
            <a:r>
              <a:rPr lang="en-US" dirty="0"/>
              <a:t>(Path </a:t>
            </a:r>
            <a:r>
              <a:rPr lang="en-US" dirty="0" err="1"/>
              <a:t>path</a:t>
            </a:r>
            <a:r>
              <a:rPr lang="en-US" dirty="0"/>
              <a:t>, </a:t>
            </a:r>
            <a:r>
              <a:rPr lang="en-US" dirty="0" err="1"/>
              <a:t>CharSequence</a:t>
            </a:r>
            <a:r>
              <a:rPr lang="en-US" dirty="0"/>
              <a:t> </a:t>
            </a:r>
            <a:r>
              <a:rPr lang="en-US" dirty="0" err="1"/>
              <a:t>csq</a:t>
            </a:r>
            <a:r>
              <a:rPr lang="en-US" dirty="0"/>
              <a:t>, </a:t>
            </a:r>
            <a:r>
              <a:rPr lang="en-US" dirty="0" err="1"/>
              <a:t>OpenOption</a:t>
            </a:r>
            <a:r>
              <a:rPr lang="en-US" dirty="0"/>
              <a:t>... options)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writeString</a:t>
            </a:r>
            <a:r>
              <a:rPr lang="en-US" dirty="0"/>
              <a:t>(Path </a:t>
            </a:r>
            <a:r>
              <a:rPr lang="en-US" dirty="0" err="1"/>
              <a:t>path</a:t>
            </a:r>
            <a:r>
              <a:rPr lang="en-US" dirty="0"/>
              <a:t>, </a:t>
            </a:r>
            <a:r>
              <a:rPr lang="en-US" dirty="0" err="1"/>
              <a:t>CharSequence</a:t>
            </a:r>
            <a:r>
              <a:rPr lang="en-US" dirty="0"/>
              <a:t> </a:t>
            </a:r>
            <a:r>
              <a:rPr lang="en-US" dirty="0" err="1"/>
              <a:t>csq</a:t>
            </a:r>
            <a:r>
              <a:rPr lang="en-US" dirty="0"/>
              <a:t>, Charset cs, </a:t>
            </a:r>
            <a:r>
              <a:rPr lang="en-US" dirty="0" err="1"/>
              <a:t>OpenOption</a:t>
            </a:r>
            <a:r>
              <a:rPr lang="en-US" dirty="0"/>
              <a:t>... options)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49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Using var in Lambda Expression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While using var with lambda expression make sure you keep in mind the following scenario and rules.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(var s1, s2) -&gt; s1 + s2 //no skipping allowed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(var s1, String y) -&gt; s1 + y //no mixing allowed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var s1 -&gt; s1 //not allowed. Need parentheses if you use var in lambda.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If one parameter use var then other parameters must use var rather than other types like int, float, etc.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Must use parenthesis () while using the var with the parameters.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0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Nest-Based Access Control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nest-based access control that allows classes to access each other's private members without the need for bridge methods created by the compiler.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These methods are called accessibility-broadening bridge methods and the compiler inserts these into the code during the program execution.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08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HTTP Client API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List of classes </a:t>
            </a:r>
            <a:r>
              <a:rPr lang="en-IN" dirty="0"/>
              <a:t>under </a:t>
            </a:r>
            <a:r>
              <a:rPr lang="en-IN" dirty="0" err="1">
                <a:latin typeface="Roboto"/>
                <a:ea typeface="Roboto"/>
                <a:cs typeface="Roboto"/>
                <a:sym typeface="Roboto"/>
              </a:rPr>
              <a:t>Java.net.http</a:t>
            </a: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 package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HttpClient</a:t>
            </a:r>
            <a:endParaRPr lang="en-IN" dirty="0"/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>
                <a:latin typeface="Roboto"/>
                <a:ea typeface="Roboto"/>
                <a:cs typeface="Roboto"/>
                <a:sym typeface="Roboto"/>
              </a:rPr>
              <a:t>HttpHeaders</a:t>
            </a:r>
            <a:endParaRPr lang="en-IN" dirty="0">
              <a:latin typeface="Roboto"/>
              <a:ea typeface="Roboto"/>
              <a:cs typeface="Roboto"/>
              <a:sym typeface="Roboto"/>
            </a:endParaRP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HttpRequest.BodyPublishers</a:t>
            </a:r>
            <a:endParaRPr lang="en-IN" dirty="0"/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HttpResponse.BodyHandlers</a:t>
            </a:r>
            <a:endParaRPr lang="en-IN" dirty="0"/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HttpResponse.BodySubscribers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 descr="Java Logo PNG Transparent (1) – Brands Logos">
            <a:extLst>
              <a:ext uri="{FF2B5EF4-FFF2-40B4-BE49-F238E27FC236}">
                <a16:creationId xmlns:a16="http://schemas.microsoft.com/office/drawing/2014/main" id="{AFBCBF77-E036-4EB8-A48C-3A8F35AA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7122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1291</Words>
  <Application>Microsoft Office PowerPoint</Application>
  <PresentationFormat>On-screen Show (16:9)</PresentationFormat>
  <Paragraphs>230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Bebas Neue</vt:lpstr>
      <vt:lpstr>Calibri</vt:lpstr>
      <vt:lpstr>Roboto</vt:lpstr>
      <vt:lpstr>Computer Science Proposal by Slidesgo</vt:lpstr>
      <vt:lpstr>Module 1 Core Java</vt:lpstr>
      <vt:lpstr>Agenda</vt:lpstr>
      <vt:lpstr>Java 11 Features</vt:lpstr>
      <vt:lpstr>Java 11 Features</vt:lpstr>
      <vt:lpstr>String New Methods</vt:lpstr>
      <vt:lpstr>Files New Methods</vt:lpstr>
      <vt:lpstr>Using var in Lambda Expression</vt:lpstr>
      <vt:lpstr>Nest-Based Access Control</vt:lpstr>
      <vt:lpstr>HTTP Client API</vt:lpstr>
      <vt:lpstr>Execute Java File Without Compilation</vt:lpstr>
      <vt:lpstr>Junit 5</vt:lpstr>
      <vt:lpstr>Unit Testing</vt:lpstr>
      <vt:lpstr>Unit Testing Techniques</vt:lpstr>
      <vt:lpstr>Unit Testing Tools</vt:lpstr>
      <vt:lpstr>TDD &amp; Unit Testing </vt:lpstr>
      <vt:lpstr>Unit Testing Best Practices</vt:lpstr>
      <vt:lpstr>Unit Test Case</vt:lpstr>
      <vt:lpstr>Junit 5 Architecture</vt:lpstr>
      <vt:lpstr>JUnit Maven Dependencies</vt:lpstr>
      <vt:lpstr>JUnit5 maven surefire</vt:lpstr>
      <vt:lpstr>JUnit Annotations</vt:lpstr>
      <vt:lpstr>JUnit Assertions</vt:lpstr>
      <vt:lpstr>JUnit5 Assumptions</vt:lpstr>
      <vt:lpstr>Junit Test Exception</vt:lpstr>
      <vt:lpstr>JUnit Nested Test Classes</vt:lpstr>
      <vt:lpstr>JUnit Dynamic Tests</vt:lpstr>
      <vt:lpstr>JUnit Repeated Tests</vt:lpstr>
      <vt:lpstr>Mockito</vt:lpstr>
      <vt:lpstr>Maven Dependency</vt:lpstr>
      <vt:lpstr>Ways to Create Mock Object</vt:lpstr>
      <vt:lpstr>Varying Calls</vt:lpstr>
      <vt:lpstr>Behavior Driven Development</vt:lpstr>
      <vt:lpstr>ALTERNATIVE RESOURCES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116</cp:revision>
  <dcterms:modified xsi:type="dcterms:W3CDTF">2021-08-16T07:49:30Z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