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5"/>
  </p:notesMasterIdLst>
  <p:sldIdLst>
    <p:sldId id="256" r:id="rId2"/>
    <p:sldId id="260" r:id="rId3"/>
    <p:sldId id="275" r:id="rId4"/>
    <p:sldId id="339" r:id="rId5"/>
    <p:sldId id="426" r:id="rId6"/>
    <p:sldId id="427" r:id="rId7"/>
    <p:sldId id="428" r:id="rId8"/>
    <p:sldId id="429" r:id="rId9"/>
    <p:sldId id="312" r:id="rId10"/>
    <p:sldId id="384" r:id="rId11"/>
    <p:sldId id="416" r:id="rId12"/>
    <p:sldId id="417" r:id="rId13"/>
    <p:sldId id="418" r:id="rId14"/>
    <p:sldId id="419" r:id="rId15"/>
    <p:sldId id="420" r:id="rId16"/>
    <p:sldId id="313" r:id="rId17"/>
    <p:sldId id="386" r:id="rId18"/>
    <p:sldId id="385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283" r:id="rId32"/>
    <p:sldId id="284" r:id="rId33"/>
    <p:sldId id="35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6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34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03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21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2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5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38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32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94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28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777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8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0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68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090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65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54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7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6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9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91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1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goal.com/exception-handling-in-java/#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autoboxing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concepts/packag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4</a:t>
            </a:r>
            <a:endParaRPr lang="en-IN" dirty="0"/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Wrapper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Wrapper class</a:t>
            </a:r>
            <a:r>
              <a:rPr lang="en-US" dirty="0"/>
              <a:t> in Java is the type of class that provides a mechanism to convert the primitive data types into the objects and vice-versa.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6C1785-FF24-4C23-B176-03C84ACB8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80304"/>
              </p:ext>
            </p:extLst>
          </p:nvPr>
        </p:nvGraphicFramePr>
        <p:xfrm>
          <a:off x="3319423" y="1869752"/>
          <a:ext cx="5501848" cy="197739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898036">
                  <a:extLst>
                    <a:ext uri="{9D8B030D-6E8A-4147-A177-3AD203B41FA5}">
                      <a16:colId xmlns:a16="http://schemas.microsoft.com/office/drawing/2014/main" val="1083744305"/>
                    </a:ext>
                  </a:extLst>
                </a:gridCol>
                <a:gridCol w="1490702">
                  <a:extLst>
                    <a:ext uri="{9D8B030D-6E8A-4147-A177-3AD203B41FA5}">
                      <a16:colId xmlns:a16="http://schemas.microsoft.com/office/drawing/2014/main" val="1157745762"/>
                    </a:ext>
                  </a:extLst>
                </a:gridCol>
                <a:gridCol w="2113110">
                  <a:extLst>
                    <a:ext uri="{9D8B030D-6E8A-4147-A177-3AD203B41FA5}">
                      <a16:colId xmlns:a16="http://schemas.microsoft.com/office/drawing/2014/main" val="132299566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Primitive Data Type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Wrapper Class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Constructor Argument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6079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boolean or String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859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byte or String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99424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Character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23278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int or String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5524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float, double or String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90793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double or String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5179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or String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4096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short or String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6610617"/>
                  </a:ext>
                </a:extLst>
              </a:tr>
            </a:tbl>
          </a:graphicData>
        </a:graphic>
      </p:graphicFrame>
      <p:pic>
        <p:nvPicPr>
          <p:cNvPr id="2050" name="Picture 2" descr="wrapper class image 1">
            <a:extLst>
              <a:ext uri="{FF2B5EF4-FFF2-40B4-BE49-F238E27FC236}">
                <a16:creationId xmlns:a16="http://schemas.microsoft.com/office/drawing/2014/main" id="{308B79F1-7B48-4B75-8492-0F6A31DC4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t="3703" r="1656" b="12708"/>
          <a:stretch/>
        </p:blipFill>
        <p:spPr bwMode="auto">
          <a:xfrm>
            <a:off x="70597" y="2966204"/>
            <a:ext cx="3588444" cy="205415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Advantages of using Wrapper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Serialization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Synchronization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java.util</a:t>
            </a:r>
            <a:r>
              <a:rPr lang="en-IN" dirty="0"/>
              <a:t> package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Collection Framework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Changing the value inside a Method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Polymorphism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Autoboxing and Unboxing 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process to automatically convert the primitive data types into corresponding wrapper class objects is called </a:t>
            </a:r>
            <a:r>
              <a:rPr lang="en-US" b="1" dirty="0"/>
              <a:t>Autoboxing</a:t>
            </a:r>
            <a:r>
              <a:rPr lang="en-US" dirty="0"/>
              <a:t> in Java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For example</a:t>
            </a:r>
            <a:r>
              <a:rPr lang="en-US" dirty="0"/>
              <a:t>, char to Character, int to Integer, long to Long, double to Double, float to Float, </a:t>
            </a:r>
            <a:r>
              <a:rPr lang="en-US" dirty="0" err="1"/>
              <a:t>boolean</a:t>
            </a:r>
            <a:r>
              <a:rPr lang="en-US" dirty="0"/>
              <a:t> to Boolean, byte to Byte, and short to Short.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process to convert the wrapper class object into its corresponding primitive data type is called Java </a:t>
            </a:r>
            <a:r>
              <a:rPr lang="en-US" b="1" dirty="0"/>
              <a:t>Unboxing</a:t>
            </a:r>
            <a:r>
              <a:rPr lang="en-US" dirty="0"/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4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Implementing Wrapper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2940AB-6B35-482D-9BC6-06B9DEADD286}"/>
              </a:ext>
            </a:extLst>
          </p:cNvPr>
          <p:cNvSpPr/>
          <p:nvPr/>
        </p:nvSpPr>
        <p:spPr>
          <a:xfrm>
            <a:off x="1417704" y="1109305"/>
            <a:ext cx="6308591" cy="349828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   // byte data type    </a:t>
            </a:r>
          </a:p>
          <a:p>
            <a:r>
              <a:rPr lang="en-IN" dirty="0">
                <a:solidFill>
                  <a:schemeClr val="tx1"/>
                </a:solidFill>
              </a:rPr>
              <a:t>    byte </a:t>
            </a:r>
            <a:r>
              <a:rPr lang="en-IN" dirty="0" err="1">
                <a:solidFill>
                  <a:schemeClr val="tx1"/>
                </a:solidFill>
              </a:rPr>
              <a:t>byteVar</a:t>
            </a:r>
            <a:r>
              <a:rPr lang="en-IN" dirty="0">
                <a:solidFill>
                  <a:schemeClr val="tx1"/>
                </a:solidFill>
              </a:rPr>
              <a:t> = 5;</a:t>
            </a:r>
          </a:p>
          <a:p>
            <a:r>
              <a:rPr lang="en-IN" dirty="0">
                <a:solidFill>
                  <a:schemeClr val="tx1"/>
                </a:solidFill>
              </a:rPr>
              <a:t>    // wrapping around Byte object</a:t>
            </a:r>
          </a:p>
          <a:p>
            <a:r>
              <a:rPr lang="en-IN" dirty="0">
                <a:solidFill>
                  <a:schemeClr val="tx1"/>
                </a:solidFill>
              </a:rPr>
              <a:t>    Byte </a:t>
            </a:r>
            <a:r>
              <a:rPr lang="en-IN" dirty="0" err="1">
                <a:solidFill>
                  <a:schemeClr val="tx1"/>
                </a:solidFill>
              </a:rPr>
              <a:t>byteobj</a:t>
            </a:r>
            <a:r>
              <a:rPr lang="en-IN" dirty="0">
                <a:solidFill>
                  <a:schemeClr val="tx1"/>
                </a:solidFill>
              </a:rPr>
              <a:t> = new Byte(</a:t>
            </a:r>
            <a:r>
              <a:rPr lang="en-IN" dirty="0" err="1">
                <a:solidFill>
                  <a:schemeClr val="tx1"/>
                </a:solidFill>
              </a:rPr>
              <a:t>byteVar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</a:p>
          <a:p>
            <a:r>
              <a:rPr lang="en-IN" dirty="0">
                <a:solidFill>
                  <a:schemeClr val="tx1"/>
                </a:solidFill>
              </a:rPr>
              <a:t>    // int data type</a:t>
            </a:r>
          </a:p>
          <a:p>
            <a:r>
              <a:rPr lang="en-IN" dirty="0">
                <a:solidFill>
                  <a:schemeClr val="tx1"/>
                </a:solidFill>
              </a:rPr>
              <a:t>    int </a:t>
            </a:r>
            <a:r>
              <a:rPr lang="en-IN" dirty="0" err="1">
                <a:solidFill>
                  <a:schemeClr val="tx1"/>
                </a:solidFill>
              </a:rPr>
              <a:t>intVar</a:t>
            </a:r>
            <a:r>
              <a:rPr lang="en-IN" dirty="0">
                <a:solidFill>
                  <a:schemeClr val="tx1"/>
                </a:solidFill>
              </a:rPr>
              <a:t> = 33;</a:t>
            </a:r>
          </a:p>
          <a:p>
            <a:r>
              <a:rPr lang="en-IN" dirty="0">
                <a:solidFill>
                  <a:schemeClr val="tx1"/>
                </a:solidFill>
              </a:rPr>
              <a:t>    //wrapping around Integer object</a:t>
            </a:r>
          </a:p>
          <a:p>
            <a:r>
              <a:rPr lang="en-IN" dirty="0">
                <a:solidFill>
                  <a:schemeClr val="tx1"/>
                </a:solidFill>
              </a:rPr>
              <a:t>    Integer </a:t>
            </a:r>
            <a:r>
              <a:rPr lang="en-IN" dirty="0" err="1">
                <a:solidFill>
                  <a:schemeClr val="tx1"/>
                </a:solidFill>
              </a:rPr>
              <a:t>intobj</a:t>
            </a:r>
            <a:r>
              <a:rPr lang="en-IN" dirty="0">
                <a:solidFill>
                  <a:schemeClr val="tx1"/>
                </a:solidFill>
              </a:rPr>
              <a:t> = new Integer(</a:t>
            </a:r>
            <a:r>
              <a:rPr lang="en-IN" dirty="0" err="1">
                <a:solidFill>
                  <a:schemeClr val="tx1"/>
                </a:solidFill>
              </a:rPr>
              <a:t>intVar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</a:p>
          <a:p>
            <a:r>
              <a:rPr lang="en-IN" dirty="0">
                <a:solidFill>
                  <a:schemeClr val="tx1"/>
                </a:solidFill>
              </a:rPr>
              <a:t>    // float data type</a:t>
            </a:r>
          </a:p>
          <a:p>
            <a:r>
              <a:rPr lang="en-IN" dirty="0">
                <a:solidFill>
                  <a:schemeClr val="tx1"/>
                </a:solidFill>
              </a:rPr>
              <a:t>    float </a:t>
            </a:r>
            <a:r>
              <a:rPr lang="en-IN" dirty="0" err="1">
                <a:solidFill>
                  <a:schemeClr val="tx1"/>
                </a:solidFill>
              </a:rPr>
              <a:t>floatVar</a:t>
            </a:r>
            <a:r>
              <a:rPr lang="en-IN" dirty="0">
                <a:solidFill>
                  <a:schemeClr val="tx1"/>
                </a:solidFill>
              </a:rPr>
              <a:t> = 16.8f;</a:t>
            </a:r>
          </a:p>
          <a:p>
            <a:r>
              <a:rPr lang="en-IN" dirty="0">
                <a:solidFill>
                  <a:schemeClr val="tx1"/>
                </a:solidFill>
              </a:rPr>
              <a:t>    // wrapping around Float object</a:t>
            </a:r>
          </a:p>
          <a:p>
            <a:r>
              <a:rPr lang="en-IN" dirty="0">
                <a:solidFill>
                  <a:schemeClr val="tx1"/>
                </a:solidFill>
              </a:rPr>
              <a:t>    Float </a:t>
            </a:r>
            <a:r>
              <a:rPr lang="en-IN" dirty="0" err="1">
                <a:solidFill>
                  <a:schemeClr val="tx1"/>
                </a:solidFill>
              </a:rPr>
              <a:t>floatobj</a:t>
            </a:r>
            <a:r>
              <a:rPr lang="en-IN" dirty="0">
                <a:solidFill>
                  <a:schemeClr val="tx1"/>
                </a:solidFill>
              </a:rPr>
              <a:t> = new Float(</a:t>
            </a:r>
            <a:r>
              <a:rPr lang="en-IN" dirty="0" err="1">
                <a:solidFill>
                  <a:schemeClr val="tx1"/>
                </a:solidFill>
              </a:rPr>
              <a:t>floatVar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884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Methods of Wrapper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881365" y="1273162"/>
            <a:ext cx="3982629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typeValue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compareTo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equals()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valueOf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toString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parseInt</a:t>
            </a:r>
            <a:r>
              <a:rPr lang="en-IN" dirty="0"/>
              <a:t>()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878;p25">
            <a:extLst>
              <a:ext uri="{FF2B5EF4-FFF2-40B4-BE49-F238E27FC236}">
                <a16:creationId xmlns:a16="http://schemas.microsoft.com/office/drawing/2014/main" id="{5F364AB2-1A39-4EAF-A9FE-70876349EA7B}"/>
              </a:ext>
            </a:extLst>
          </p:cNvPr>
          <p:cNvSpPr txBox="1">
            <a:spLocks/>
          </p:cNvSpPr>
          <p:nvPr/>
        </p:nvSpPr>
        <p:spPr>
          <a:xfrm>
            <a:off x="4537685" y="1265320"/>
            <a:ext cx="3982629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abs()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ceil()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floor()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round()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min()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max()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85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Method Overloading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Method Overloading with Autoboxing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Method Overloading with Widening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7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800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06046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Uncaught Exceptions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caught Exception in java">
            <a:extLst>
              <a:ext uri="{FF2B5EF4-FFF2-40B4-BE49-F238E27FC236}">
                <a16:creationId xmlns:a16="http://schemas.microsoft.com/office/drawing/2014/main" id="{B3EA0180-15C5-47CB-AA7C-6901D85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1" y="1711941"/>
            <a:ext cx="7643375" cy="229301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Exception Handling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unexpected errors or bugs during the runtime or normal execution of a program is a Java Exception.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Java Exception is an object that describes the exception that occurs in a program.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When an exceptional events occurs in java, an exception is said to be thrown.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code that's responsible for doing something about the exception is called an </a:t>
            </a:r>
            <a:r>
              <a:rPr lang="en-US" b="1" dirty="0"/>
              <a:t>exception handler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8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How to Handle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try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catch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finally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throw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throws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Packages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Wrapper classes and Boxing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Exception Handling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581687" y="365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Types of Exceptions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ception in Java || CseWorld Online">
            <a:extLst>
              <a:ext uri="{FF2B5EF4-FFF2-40B4-BE49-F238E27FC236}">
                <a16:creationId xmlns:a16="http://schemas.microsoft.com/office/drawing/2014/main" id="{FA8A39DE-FBB9-419C-B11E-55ECC966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83" y="524912"/>
            <a:ext cx="7704000" cy="42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1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try and catch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F73AD8-289A-479A-81EC-6BB1F8287A34}"/>
              </a:ext>
            </a:extLst>
          </p:cNvPr>
          <p:cNvSpPr/>
          <p:nvPr/>
        </p:nvSpPr>
        <p:spPr>
          <a:xfrm>
            <a:off x="616164" y="1756042"/>
            <a:ext cx="2697096" cy="11502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try{</a:t>
            </a:r>
          </a:p>
          <a:p>
            <a:r>
              <a:rPr lang="en-US" dirty="0">
                <a:solidFill>
                  <a:schemeClr val="tx1"/>
                </a:solidFill>
              </a:rPr>
              <a:t>  // suspected code</a:t>
            </a:r>
          </a:p>
          <a:p>
            <a:r>
              <a:rPr lang="en-US" dirty="0">
                <a:solidFill>
                  <a:schemeClr val="tx1"/>
                </a:solidFill>
              </a:rPr>
              <a:t>}catch(</a:t>
            </a:r>
            <a:r>
              <a:rPr lang="en-US" dirty="0" err="1">
                <a:solidFill>
                  <a:schemeClr val="tx1"/>
                </a:solidFill>
              </a:rPr>
              <a:t>ExceptionClass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</a:t>
            </a:r>
            <a:r>
              <a:rPr lang="en-US" dirty="0">
                <a:solidFill>
                  <a:schemeClr val="tx1"/>
                </a:solidFill>
              </a:rPr>
              <a:t>){}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2B2ED-4138-4F07-A079-84834E87DA2C}"/>
              </a:ext>
            </a:extLst>
          </p:cNvPr>
          <p:cNvSpPr/>
          <p:nvPr/>
        </p:nvSpPr>
        <p:spPr>
          <a:xfrm>
            <a:off x="3957277" y="1244813"/>
            <a:ext cx="4679577" cy="305056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try  </a:t>
            </a:r>
          </a:p>
          <a:p>
            <a:r>
              <a:rPr lang="en-IN" dirty="0">
                <a:solidFill>
                  <a:schemeClr val="tx1"/>
                </a:solidFill>
              </a:rPr>
              <a:t>  {  </a:t>
            </a:r>
          </a:p>
          <a:p>
            <a:r>
              <a:rPr lang="en-IN" dirty="0">
                <a:solidFill>
                  <a:schemeClr val="tx1"/>
                </a:solidFill>
              </a:rPr>
              <a:t>   // suspected code</a:t>
            </a:r>
          </a:p>
          <a:p>
            <a:r>
              <a:rPr lang="en-IN" dirty="0">
                <a:solidFill>
                  <a:schemeClr val="tx1"/>
                </a:solidFill>
              </a:rPr>
              <a:t>  }  </a:t>
            </a:r>
          </a:p>
          <a:p>
            <a:r>
              <a:rPr lang="en-IN" dirty="0">
                <a:solidFill>
                  <a:schemeClr val="tx1"/>
                </a:solidFill>
              </a:rPr>
              <a:t>  catch(Exception1 e)  </a:t>
            </a:r>
          </a:p>
          <a:p>
            <a:r>
              <a:rPr lang="en-IN" dirty="0">
                <a:solidFill>
                  <a:schemeClr val="tx1"/>
                </a:solidFill>
              </a:rPr>
              <a:t>  {  </a:t>
            </a:r>
          </a:p>
          <a:p>
            <a:r>
              <a:rPr lang="en-IN" dirty="0">
                <a:solidFill>
                  <a:schemeClr val="tx1"/>
                </a:solidFill>
              </a:rPr>
              <a:t>    // handler code</a:t>
            </a:r>
          </a:p>
          <a:p>
            <a:r>
              <a:rPr lang="en-IN" dirty="0">
                <a:solidFill>
                  <a:schemeClr val="tx1"/>
                </a:solidFill>
              </a:rPr>
              <a:t>  }   </a:t>
            </a:r>
          </a:p>
          <a:p>
            <a:r>
              <a:rPr lang="en-IN" dirty="0">
                <a:solidFill>
                  <a:schemeClr val="tx1"/>
                </a:solidFill>
              </a:rPr>
              <a:t>catch(Exception2 e)  </a:t>
            </a:r>
          </a:p>
          <a:p>
            <a:r>
              <a:rPr lang="en-IN" dirty="0">
                <a:solidFill>
                  <a:schemeClr val="tx1"/>
                </a:solidFill>
              </a:rPr>
              <a:t>{  </a:t>
            </a:r>
          </a:p>
          <a:p>
            <a:r>
              <a:rPr lang="en-IN" dirty="0">
                <a:solidFill>
                  <a:schemeClr val="tx1"/>
                </a:solidFill>
              </a:rPr>
              <a:t>  // handler code</a:t>
            </a:r>
          </a:p>
          <a:p>
            <a:r>
              <a:rPr lang="en-IN" dirty="0">
                <a:solidFill>
                  <a:schemeClr val="tx1"/>
                </a:solidFill>
              </a:rPr>
              <a:t>}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79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try with Resource Statement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A1B86D-EAC7-4E3B-8312-EAAD336A15E6}"/>
              </a:ext>
            </a:extLst>
          </p:cNvPr>
          <p:cNvSpPr/>
          <p:nvPr/>
        </p:nvSpPr>
        <p:spPr>
          <a:xfrm>
            <a:off x="1413862" y="1421546"/>
            <a:ext cx="6316276" cy="237436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try(resource-specification(there can be more than one resource))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//use the resource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catch()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// handler code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58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Throw and throws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>
                <a:latin typeface="Roboto"/>
                <a:ea typeface="Roboto"/>
                <a:cs typeface="Roboto"/>
                <a:sym typeface="Roboto"/>
              </a:rPr>
              <a:t>throw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Syntax: throw </a:t>
            </a:r>
            <a:r>
              <a:rPr lang="en-IN" dirty="0" err="1"/>
              <a:t>ThrowableInstance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Instance of Throwable class: new </a:t>
            </a:r>
            <a:r>
              <a:rPr lang="en-US" dirty="0" err="1"/>
              <a:t>NullPointerException</a:t>
            </a:r>
            <a:r>
              <a:rPr lang="en-US" dirty="0"/>
              <a:t>("test");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throws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B01398-CBAC-4F75-8BDF-8B9455018C1A}"/>
              </a:ext>
            </a:extLst>
          </p:cNvPr>
          <p:cNvSpPr/>
          <p:nvPr/>
        </p:nvSpPr>
        <p:spPr>
          <a:xfrm>
            <a:off x="2243738" y="2484348"/>
            <a:ext cx="4817889" cy="10450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 </a:t>
            </a:r>
            <a:r>
              <a:rPr lang="en-US" dirty="0" err="1">
                <a:solidFill>
                  <a:schemeClr val="tx1"/>
                </a:solidFill>
              </a:rPr>
              <a:t>method_name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parameter_list</a:t>
            </a:r>
            <a:r>
              <a:rPr lang="en-US" dirty="0">
                <a:solidFill>
                  <a:schemeClr val="tx1"/>
                </a:solidFill>
              </a:rPr>
              <a:t>) throws </a:t>
            </a:r>
            <a:r>
              <a:rPr lang="en-US" dirty="0" err="1">
                <a:solidFill>
                  <a:schemeClr val="tx1"/>
                </a:solidFill>
              </a:rPr>
              <a:t>exception_list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// definition of method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throw vs throws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31A5CF-C6B1-48BF-88DF-FF13BFD9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64010"/>
              </p:ext>
            </p:extLst>
          </p:nvPr>
        </p:nvGraphicFramePr>
        <p:xfrm>
          <a:off x="1329338" y="1183341"/>
          <a:ext cx="6923314" cy="3181189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3267804">
                  <a:extLst>
                    <a:ext uri="{9D8B030D-6E8A-4147-A177-3AD203B41FA5}">
                      <a16:colId xmlns:a16="http://schemas.microsoft.com/office/drawing/2014/main" val="3668192970"/>
                    </a:ext>
                  </a:extLst>
                </a:gridCol>
                <a:gridCol w="3655510">
                  <a:extLst>
                    <a:ext uri="{9D8B030D-6E8A-4147-A177-3AD203B41FA5}">
                      <a16:colId xmlns:a16="http://schemas.microsoft.com/office/drawing/2014/main" val="3699896286"/>
                    </a:ext>
                  </a:extLst>
                </a:gridCol>
              </a:tblGrid>
              <a:tr h="289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7700763"/>
                  </a:ext>
                </a:extLst>
              </a:tr>
              <a:tr h="578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 keyword is used to throw an exception explicitly.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throws keyword is used to declare an exception possible during its execution.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3501068"/>
                  </a:ext>
                </a:extLst>
              </a:tr>
              <a:tr h="867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throw keyword is followed by an instance of Throwable class or one of its sub-classes.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throws keyword is followed by one or more Exception class names separated by commas.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4173097"/>
                  </a:ext>
                </a:extLst>
              </a:tr>
              <a:tr h="578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throw keyword is declared inside a method body.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throws keyword is used with method signature (method declaration).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6909938"/>
                  </a:ext>
                </a:extLst>
              </a:tr>
              <a:tr h="867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We cannot throw multiple exceptions using throw keyword.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 can declare multiple exceptions (separated by commas) using throws keyword.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363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2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finally clause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inally clause in exception handling in java">
            <a:extLst>
              <a:ext uri="{FF2B5EF4-FFF2-40B4-BE49-F238E27FC236}">
                <a16:creationId xmlns:a16="http://schemas.microsoft.com/office/drawing/2014/main" id="{77C8CC21-EDB2-4F8B-9470-562A6D6E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78" y="985824"/>
            <a:ext cx="4993661" cy="37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7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User defined Exception 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User Defined Exception In Java">
            <a:extLst>
              <a:ext uri="{FF2B5EF4-FFF2-40B4-BE49-F238E27FC236}">
                <a16:creationId xmlns:a16="http://schemas.microsoft.com/office/drawing/2014/main" id="{93983543-7652-4A8B-8936-2907E7E5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99" y="965958"/>
            <a:ext cx="4810731" cy="33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0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Chained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If you want to </a:t>
            </a:r>
            <a:r>
              <a:rPr lang="en-US" b="1" dirty="0"/>
              <a:t>relate</a:t>
            </a:r>
            <a:r>
              <a:rPr lang="en-US" dirty="0"/>
              <a:t> one </a:t>
            </a:r>
            <a:r>
              <a:rPr lang="en-US" dirty="0">
                <a:hlinkClick r:id="rId3"/>
              </a:rPr>
              <a:t>exception</a:t>
            </a:r>
            <a:r>
              <a:rPr lang="en-US" dirty="0"/>
              <a:t> with another exception, then it is </a:t>
            </a:r>
            <a:r>
              <a:rPr lang="en-US" b="1" dirty="0"/>
              <a:t>Chained Exceptions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Constructors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Throwable(Throwable cause)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Throwable(String msg, Throwable cause)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getCause</a:t>
            </a:r>
            <a:r>
              <a:rPr lang="en-US" dirty="0"/>
              <a:t>()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initCause</a:t>
            </a:r>
            <a:r>
              <a:rPr lang="en-US" dirty="0"/>
              <a:t>(Throwable cause)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0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Exception Propagation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An exception is first thrown from the top of the stack and if it is not caught, it drops down the call stack to the previous method.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If not caught there, the exception again drops down to the previous method, and so on until they are caught or until they reach the very bottom of the call stack.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called exception propagation.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1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Create a class with a main( ) that throws an object of class Exception inside a try block. Give the constructor for Exception a String argument. Catch the exception inside a catch clause and print the String argument. Add a finally clause and print a message to prove you were there.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Define an object reference and initialize it to null. Try to call a method through this reference. Now wrap the code in a try-catch clause to catch the exception.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Write code to generate and catch an </a:t>
            </a:r>
            <a:r>
              <a:rPr lang="en-IN" dirty="0" err="1"/>
              <a:t>ArraylndexOutOfBoundsException</a:t>
            </a:r>
            <a:r>
              <a:rPr lang="en-IN" dirty="0"/>
              <a:t>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Packages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 startAt="4"/>
            </a:pPr>
            <a:r>
              <a:rPr lang="en-IN" dirty="0"/>
              <a:t>Create your own exception class using the extends keyword. Write a constructor for this class that takes a String argument and stores it inside the object with a String reference. Write a method that displays the stored String. Create a try-catch clause to exercise your new exception.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 startAt="4"/>
            </a:pPr>
            <a:r>
              <a:rPr lang="en-IN" dirty="0"/>
              <a:t>Create three new types of exceptions. Write a class with a method that throws all three. In main( ), call the method but only use a single catch clause that will catch all three types of exceptions.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8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Wrapper classes and boxing: </a:t>
            </a:r>
            <a:r>
              <a:rPr lang="en-IN" sz="1600" dirty="0">
                <a:uFill>
                  <a:noFill/>
                </a:uFill>
                <a:hlinkClick r:id="rId3"/>
              </a:rPr>
              <a:t>https://docs.oracle.com/javase/tutorial/java/data/autoboxing.html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Packages: </a:t>
            </a:r>
            <a:r>
              <a:rPr lang="en-IN" sz="1600" dirty="0">
                <a:uFill>
                  <a:noFill/>
                </a:uFill>
                <a:hlinkClick r:id="rId4"/>
              </a:rPr>
              <a:t>https://docs.oracle.com/javase/tutorial/java/concepts/package.html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Exception Handling: https://docs.oracle.com/javase/tutorial/essential/exceptions/index.html</a:t>
            </a:r>
            <a:endParaRPr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Packages 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package is a collection of similar types of Java entities such as classes, interfaces, subclasses, exceptions, errors, and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package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com.company.demo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B63CB8-2AB4-4E19-B683-5129B9915679}"/>
              </a:ext>
            </a:extLst>
          </p:cNvPr>
          <p:cNvGrpSpPr/>
          <p:nvPr/>
        </p:nvGrpSpPr>
        <p:grpSpPr>
          <a:xfrm>
            <a:off x="1370453" y="2571750"/>
            <a:ext cx="4832298" cy="1938013"/>
            <a:chOff x="1312049" y="2386540"/>
            <a:chExt cx="5385068" cy="21232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13633C-6502-47FE-8A16-52F72E1244B3}"/>
                </a:ext>
              </a:extLst>
            </p:cNvPr>
            <p:cNvSpPr/>
            <p:nvPr/>
          </p:nvSpPr>
          <p:spPr>
            <a:xfrm>
              <a:off x="2876550" y="2386540"/>
              <a:ext cx="2269671" cy="64876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2561CA-BE43-41DA-8BEE-49BF1F8E724D}"/>
                </a:ext>
              </a:extLst>
            </p:cNvPr>
            <p:cNvSpPr/>
            <p:nvPr/>
          </p:nvSpPr>
          <p:spPr>
            <a:xfrm>
              <a:off x="1312049" y="3861003"/>
              <a:ext cx="2269671" cy="64876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User defined package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3DE820-47AA-4817-91EC-30822AB74F9B}"/>
                </a:ext>
              </a:extLst>
            </p:cNvPr>
            <p:cNvSpPr/>
            <p:nvPr/>
          </p:nvSpPr>
          <p:spPr>
            <a:xfrm>
              <a:off x="4427446" y="3861003"/>
              <a:ext cx="2269671" cy="64876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 build package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8DFE0832-1138-450D-95E0-C2ACC3CAE4A1}"/>
                </a:ext>
              </a:extLst>
            </p:cNvPr>
            <p:cNvCxnSpPr>
              <a:stCxn id="3" idx="1"/>
              <a:endCxn id="7" idx="0"/>
            </p:cNvCxnSpPr>
            <p:nvPr/>
          </p:nvCxnSpPr>
          <p:spPr>
            <a:xfrm rot="10800000" flipV="1">
              <a:off x="2446886" y="2710919"/>
              <a:ext cx="429665" cy="1150083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333680C-6FED-4477-81D4-1074246338A8}"/>
                </a:ext>
              </a:extLst>
            </p:cNvPr>
            <p:cNvCxnSpPr>
              <a:stCxn id="3" idx="3"/>
              <a:endCxn id="8" idx="0"/>
            </p:cNvCxnSpPr>
            <p:nvPr/>
          </p:nvCxnSpPr>
          <p:spPr>
            <a:xfrm>
              <a:off x="5146221" y="2710920"/>
              <a:ext cx="416061" cy="1150083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1086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Java API packages or built-in packages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ckage in Java | atnyla">
            <a:extLst>
              <a:ext uri="{FF2B5EF4-FFF2-40B4-BE49-F238E27FC236}">
                <a16:creationId xmlns:a16="http://schemas.microsoft.com/office/drawing/2014/main" id="{939D6632-7841-4AB8-929D-7EBCDAFE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92" y="723473"/>
            <a:ext cx="4052984" cy="2269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kages in java programming">
            <a:extLst>
              <a:ext uri="{FF2B5EF4-FFF2-40B4-BE49-F238E27FC236}">
                <a16:creationId xmlns:a16="http://schemas.microsoft.com/office/drawing/2014/main" id="{1B0EDC55-6FC2-458E-8DFC-BAEEEFA09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38777" r="5993" b="1525"/>
          <a:stretch/>
        </p:blipFill>
        <p:spPr bwMode="auto">
          <a:xfrm>
            <a:off x="1790379" y="3127842"/>
            <a:ext cx="6370065" cy="1990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User-defined packages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DED8D-721A-465F-9C74-53B46D226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3" t="25803" r="80347" b="59753"/>
          <a:stretch/>
        </p:blipFill>
        <p:spPr>
          <a:xfrm>
            <a:off x="2932526" y="1495984"/>
            <a:ext cx="2692400" cy="14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 1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 Java package called </a:t>
            </a:r>
            <a:r>
              <a:rPr lang="en-US" dirty="0" err="1"/>
              <a:t>packageDemo</a:t>
            </a:r>
            <a:r>
              <a:rPr lang="en-US" dirty="0"/>
              <a:t> 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Inside the </a:t>
            </a:r>
            <a:r>
              <a:rPr lang="en-US" dirty="0" err="1"/>
              <a:t>packageDemo</a:t>
            </a:r>
            <a:r>
              <a:rPr lang="en-US" dirty="0"/>
              <a:t> package, create another package (</a:t>
            </a:r>
            <a:r>
              <a:rPr lang="en-US" dirty="0" err="1"/>
              <a:t>subpackage</a:t>
            </a:r>
            <a:r>
              <a:rPr lang="en-US" dirty="0"/>
              <a:t>) called employee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 Java class called Employee inside the java package.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Insert a main() method inside the Employee class.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Inside the main() method, insert this statement: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("Employee Class executed");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Compile and run the main() method of the Employee class.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5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 2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150306" y="1042483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600" dirty="0"/>
              <a:t>Create a package called </a:t>
            </a:r>
            <a:r>
              <a:rPr lang="en-IN" sz="1600" dirty="0" err="1"/>
              <a:t>com.packageDemo</a:t>
            </a:r>
            <a:r>
              <a:rPr lang="en-IN" sz="1600" dirty="0"/>
              <a:t> and inside that a </a:t>
            </a:r>
            <a:r>
              <a:rPr lang="en-IN" sz="1600" dirty="0" err="1"/>
              <a:t>subpackage</a:t>
            </a:r>
            <a:r>
              <a:rPr lang="en-IN" sz="1600" dirty="0"/>
              <a:t> called java .</a:t>
            </a:r>
          </a:p>
          <a:p>
            <a:pPr lvl="0"/>
            <a:r>
              <a:rPr lang="en-IN" sz="1600" dirty="0"/>
              <a:t>In the java package create a class called </a:t>
            </a:r>
            <a:r>
              <a:rPr lang="en-IN" sz="1600" dirty="0" err="1"/>
              <a:t>DataObject</a:t>
            </a:r>
            <a:r>
              <a:rPr lang="en-IN" sz="1600" dirty="0"/>
              <a:t> .</a:t>
            </a:r>
          </a:p>
          <a:p>
            <a:pPr lvl="0"/>
            <a:r>
              <a:rPr lang="en-IN" sz="1600" dirty="0"/>
              <a:t>Inside the </a:t>
            </a:r>
            <a:r>
              <a:rPr lang="en-IN" sz="1600" dirty="0" err="1"/>
              <a:t>DataObject</a:t>
            </a:r>
            <a:r>
              <a:rPr lang="en-IN" sz="1600" dirty="0"/>
              <a:t> class create a public member variable called count of type int .</a:t>
            </a:r>
          </a:p>
          <a:p>
            <a:pPr lvl="0"/>
            <a:r>
              <a:rPr lang="en-IN" sz="1600" dirty="0"/>
              <a:t>In the java package create a class called Main.</a:t>
            </a:r>
          </a:p>
          <a:p>
            <a:pPr lvl="0"/>
            <a:r>
              <a:rPr lang="en-IN" sz="1600" dirty="0"/>
              <a:t>In the Main class insert a main() method.</a:t>
            </a:r>
          </a:p>
          <a:p>
            <a:pPr lvl="0"/>
            <a:r>
              <a:rPr lang="en-IN" sz="1600" dirty="0"/>
              <a:t>Inside the main() method create an array of </a:t>
            </a:r>
            <a:r>
              <a:rPr lang="en-IN" sz="1600" dirty="0" err="1"/>
              <a:t>DataObject</a:t>
            </a:r>
            <a:r>
              <a:rPr lang="en-IN" sz="1600" dirty="0"/>
              <a:t>.</a:t>
            </a:r>
          </a:p>
          <a:p>
            <a:pPr lvl="0"/>
            <a:r>
              <a:rPr lang="en-IN" sz="1600" dirty="0"/>
              <a:t>Create 3 </a:t>
            </a:r>
            <a:r>
              <a:rPr lang="en-IN" sz="1600" dirty="0" err="1"/>
              <a:t>DataObject</a:t>
            </a:r>
            <a:r>
              <a:rPr lang="en-IN" sz="1600" dirty="0"/>
              <a:t> instances and assign a reference to them to element 0,1 and 2 in the array.</a:t>
            </a:r>
          </a:p>
          <a:p>
            <a:pPr lvl="0"/>
            <a:r>
              <a:rPr lang="en-IN" sz="1600" dirty="0"/>
              <a:t>Inside the main() method create a sum variable of type int .</a:t>
            </a:r>
          </a:p>
          <a:p>
            <a:pPr lvl="0"/>
            <a:r>
              <a:rPr lang="en-IN" sz="1600" dirty="0"/>
              <a:t>Loop through the array and add all count member variable values of the </a:t>
            </a:r>
            <a:r>
              <a:rPr lang="en-IN" sz="1600" dirty="0" err="1"/>
              <a:t>DataObject</a:t>
            </a:r>
            <a:r>
              <a:rPr lang="en-IN" sz="1600" dirty="0"/>
              <a:t> instances to the sum variable.</a:t>
            </a:r>
          </a:p>
          <a:p>
            <a:pPr lvl="0"/>
            <a:r>
              <a:rPr lang="en-IN" sz="1600" dirty="0"/>
              <a:t>Inside the main() method, insert a </a:t>
            </a:r>
            <a:r>
              <a:rPr lang="en-IN" sz="1600" dirty="0" err="1"/>
              <a:t>System.out.println</a:t>
            </a:r>
            <a:r>
              <a:rPr lang="en-IN" sz="1600" dirty="0"/>
              <a:t>() statement that prints out the value of the sum variable.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Wrapper classes and Boxing</a:t>
            </a:r>
          </a:p>
        </p:txBody>
      </p:sp>
    </p:spTree>
    <p:extLst>
      <p:ext uri="{BB962C8B-B14F-4D97-AF65-F5344CB8AC3E}">
        <p14:creationId xmlns:p14="http://schemas.microsoft.com/office/powerpoint/2010/main" val="11793390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1211</Words>
  <Application>Microsoft Office PowerPoint</Application>
  <PresentationFormat>On-screen Show (16:9)</PresentationFormat>
  <Paragraphs>198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Bebas Neue</vt:lpstr>
      <vt:lpstr>Calibri</vt:lpstr>
      <vt:lpstr>Roboto</vt:lpstr>
      <vt:lpstr>Computer Science Proposal by Slidesgo</vt:lpstr>
      <vt:lpstr>Module 1 Core Java</vt:lpstr>
      <vt:lpstr>Agenda</vt:lpstr>
      <vt:lpstr>Packages</vt:lpstr>
      <vt:lpstr>Packages  </vt:lpstr>
      <vt:lpstr>Java API packages or built-in packages</vt:lpstr>
      <vt:lpstr>User-defined packages </vt:lpstr>
      <vt:lpstr>Exercise 1</vt:lpstr>
      <vt:lpstr>Exercise 2</vt:lpstr>
      <vt:lpstr>Wrapper classes and Boxing</vt:lpstr>
      <vt:lpstr>Wrapper Class</vt:lpstr>
      <vt:lpstr>Advantages of using Wrapper class</vt:lpstr>
      <vt:lpstr>Autoboxing and Unboxing </vt:lpstr>
      <vt:lpstr>Implementing Wrapper class</vt:lpstr>
      <vt:lpstr>Methods of Wrapper Class</vt:lpstr>
      <vt:lpstr>Method Overloading</vt:lpstr>
      <vt:lpstr>Exception Handling</vt:lpstr>
      <vt:lpstr>Uncaught Exceptions</vt:lpstr>
      <vt:lpstr>Exception Handling</vt:lpstr>
      <vt:lpstr>How to Handle Exception</vt:lpstr>
      <vt:lpstr>Types of Exceptions</vt:lpstr>
      <vt:lpstr>try and catch</vt:lpstr>
      <vt:lpstr>try with Resource Statement</vt:lpstr>
      <vt:lpstr>Throw and throws</vt:lpstr>
      <vt:lpstr>throw vs throws</vt:lpstr>
      <vt:lpstr>finally clause</vt:lpstr>
      <vt:lpstr>User defined Exception </vt:lpstr>
      <vt:lpstr>Chained Exception</vt:lpstr>
      <vt:lpstr>Exception Propagation</vt:lpstr>
      <vt:lpstr>Exercises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111</cp:revision>
  <dcterms:modified xsi:type="dcterms:W3CDTF">2021-08-11T07:58:27Z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