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3"/>
  </p:notesMasterIdLst>
  <p:sldIdLst>
    <p:sldId id="256" r:id="rId2"/>
    <p:sldId id="260" r:id="rId3"/>
    <p:sldId id="275" r:id="rId4"/>
    <p:sldId id="339" r:id="rId5"/>
    <p:sldId id="354" r:id="rId6"/>
    <p:sldId id="355" r:id="rId7"/>
    <p:sldId id="356" r:id="rId8"/>
    <p:sldId id="357" r:id="rId9"/>
    <p:sldId id="311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12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283" r:id="rId30"/>
    <p:sldId id="284" r:id="rId31"/>
    <p:sldId id="353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72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94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87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162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23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78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13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284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605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924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31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013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769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414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826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275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875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983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973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987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78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0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62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976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92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time/package-summary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1/docs/api/java.base/java/io/package-summary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1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Core Java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897249" y="3486649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Day 8</a:t>
            </a: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8" descr="Java Logo PNG Transparent (1) – Brands Logos">
            <a:extLst>
              <a:ext uri="{FF2B5EF4-FFF2-40B4-BE49-F238E27FC236}">
                <a16:creationId xmlns:a16="http://schemas.microsoft.com/office/drawing/2014/main" id="{9B08B05D-8468-4520-B6B6-D684E18DA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15" y="916066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Java I/O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Java IO (Input and Output)">
            <a:extLst>
              <a:ext uri="{FF2B5EF4-FFF2-40B4-BE49-F238E27FC236}">
                <a16:creationId xmlns:a16="http://schemas.microsoft.com/office/drawing/2014/main" id="{D2C1F413-A6AD-4BC2-84AA-4A143899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t="7737" r="4240" b="14303"/>
          <a:stretch/>
        </p:blipFill>
        <p:spPr bwMode="auto">
          <a:xfrm>
            <a:off x="1568450" y="1073150"/>
            <a:ext cx="6007100" cy="332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6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err="1"/>
              <a:t>java.io.File</a:t>
            </a:r>
            <a:r>
              <a:rPr lang="en-US" dirty="0"/>
              <a:t> class of Java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Creating a file in java is a very simple task. We can use any of the three methods to create a file in Java.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different techniques of creating a file in Java are: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dirty="0" err="1"/>
              <a:t>java.io.File</a:t>
            </a:r>
            <a:r>
              <a:rPr lang="en-US" dirty="0"/>
              <a:t> class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dirty="0" err="1"/>
              <a:t>java.io.FileOutputStream</a:t>
            </a:r>
            <a:r>
              <a:rPr lang="en-US" dirty="0"/>
              <a:t> class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Using Java NIO </a:t>
            </a:r>
            <a:r>
              <a:rPr lang="en-US" dirty="0" err="1"/>
              <a:t>Files.write</a:t>
            </a:r>
            <a:r>
              <a:rPr lang="en-US" dirty="0"/>
              <a:t>() method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8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Opening a file 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Different ways to open a file in Java are: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Desktop class in java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Java </a:t>
            </a:r>
            <a:r>
              <a:rPr lang="en-IN" dirty="0" err="1"/>
              <a:t>FileInputStream</a:t>
            </a:r>
            <a:r>
              <a:rPr lang="en-IN" dirty="0"/>
              <a:t> class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Java </a:t>
            </a:r>
            <a:r>
              <a:rPr lang="en-IN" dirty="0" err="1"/>
              <a:t>BufferedReader</a:t>
            </a:r>
            <a:r>
              <a:rPr lang="en-IN" dirty="0"/>
              <a:t> class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FileReader</a:t>
            </a:r>
            <a:r>
              <a:rPr lang="en-IN" dirty="0"/>
              <a:t> class in Java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Java Scanner class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Java </a:t>
            </a:r>
            <a:r>
              <a:rPr lang="en-IN" dirty="0" err="1"/>
              <a:t>nio</a:t>
            </a:r>
            <a:r>
              <a:rPr lang="en-IN" dirty="0"/>
              <a:t> package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91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 err="1"/>
              <a:t>FileInputStream</a:t>
            </a:r>
            <a:r>
              <a:rPr lang="en-IN" b="1" dirty="0"/>
              <a:t> </a:t>
            </a:r>
            <a:br>
              <a:rPr lang="en-IN" b="1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Constructor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FileInputStream</a:t>
            </a:r>
            <a:r>
              <a:rPr lang="en-IN" dirty="0"/>
              <a:t>(File file)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FileInputStream</a:t>
            </a:r>
            <a:r>
              <a:rPr lang="en-IN" dirty="0"/>
              <a:t>(</a:t>
            </a:r>
            <a:r>
              <a:rPr lang="en-IN" dirty="0" err="1"/>
              <a:t>FileDescriptor</a:t>
            </a:r>
            <a:r>
              <a:rPr lang="en-IN" dirty="0"/>
              <a:t> </a:t>
            </a:r>
            <a:r>
              <a:rPr lang="en-IN" dirty="0" err="1"/>
              <a:t>fdObj</a:t>
            </a:r>
            <a:r>
              <a:rPr lang="en-IN" dirty="0"/>
              <a:t>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FileInputStream</a:t>
            </a:r>
            <a:r>
              <a:rPr lang="en-IN" dirty="0"/>
              <a:t>(String filename)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teps to read data using FileInputStream class in Java">
            <a:extLst>
              <a:ext uri="{FF2B5EF4-FFF2-40B4-BE49-F238E27FC236}">
                <a16:creationId xmlns:a16="http://schemas.microsoft.com/office/drawing/2014/main" id="{69F288F1-A23F-4AC0-90C9-04EA3EC4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58" y="2533650"/>
            <a:ext cx="3914680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97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 err="1"/>
              <a:t>BufferedReader</a:t>
            </a:r>
            <a:r>
              <a:rPr lang="en-IN" dirty="0"/>
              <a:t>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254000" y="95027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BufferedReader</a:t>
            </a:r>
            <a:r>
              <a:rPr lang="en-US" dirty="0"/>
              <a:t> reads text from a character –input stream, buffering characters so as to provide for the efficient reading of characters, arrays, and lines.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BufferedReader</a:t>
            </a:r>
            <a:r>
              <a:rPr lang="en-US" dirty="0"/>
              <a:t> in = new </a:t>
            </a:r>
            <a:r>
              <a:rPr lang="en-US" dirty="0" err="1"/>
              <a:t>BufferedReader</a:t>
            </a:r>
            <a:r>
              <a:rPr lang="en-US" dirty="0"/>
              <a:t>(Reader in, int size);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Constructors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 err="1"/>
              <a:t>BufferedReader</a:t>
            </a:r>
            <a:r>
              <a:rPr lang="en-IN" sz="1400" dirty="0"/>
              <a:t>(Reader in)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BufferedReader</a:t>
            </a:r>
            <a:r>
              <a:rPr lang="en-US" sz="1400" dirty="0"/>
              <a:t>(Reader in, int </a:t>
            </a:r>
            <a:r>
              <a:rPr lang="en-US" sz="1400" dirty="0" err="1"/>
              <a:t>sz</a:t>
            </a:r>
            <a:r>
              <a:rPr lang="en-US" sz="1400" dirty="0"/>
              <a:t>)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Java BufferedReader - JournalDev">
            <a:extLst>
              <a:ext uri="{FF2B5EF4-FFF2-40B4-BE49-F238E27FC236}">
                <a16:creationId xmlns:a16="http://schemas.microsoft.com/office/drawing/2014/main" id="{7E54FFD2-B945-4E1A-BB5B-070B956AF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79" y="3200400"/>
            <a:ext cx="4924985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89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Scanner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Scanner class in Java is a predefined class that helps us to take input from the user. This class is present in the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creating the instance: Scanner </a:t>
            </a:r>
            <a:r>
              <a:rPr lang="en-US" dirty="0" err="1"/>
              <a:t>scannerObject</a:t>
            </a:r>
            <a:r>
              <a:rPr lang="en-US" dirty="0"/>
              <a:t> = new Scanner(System.in);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1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File NIO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Java </a:t>
            </a:r>
            <a:r>
              <a:rPr lang="en-US" dirty="0" err="1"/>
              <a:t>nio</a:t>
            </a:r>
            <a:r>
              <a:rPr lang="en-US" dirty="0"/>
              <a:t> package has many classes and methods that use to read and open a file in Java.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two important methods are: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readAllLines</a:t>
            </a:r>
            <a:r>
              <a:rPr lang="en-US" dirty="0"/>
              <a:t>() method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Collections.emptyList</a:t>
            </a:r>
            <a:r>
              <a:rPr lang="en-US" dirty="0"/>
              <a:t>()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22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Deleting a File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Different ways to delete a file in Java are: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File.delete</a:t>
            </a:r>
            <a:r>
              <a:rPr lang="en-US" dirty="0"/>
              <a:t>() method : public </a:t>
            </a:r>
            <a:r>
              <a:rPr lang="en-US" dirty="0" err="1"/>
              <a:t>boolean</a:t>
            </a:r>
            <a:r>
              <a:rPr lang="en-US" dirty="0"/>
              <a:t> delete()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File.deleteOnExit</a:t>
            </a:r>
            <a:r>
              <a:rPr lang="en-US" dirty="0"/>
              <a:t>() method: public void </a:t>
            </a:r>
            <a:r>
              <a:rPr lang="en-US" dirty="0" err="1"/>
              <a:t>deleteOnExit</a:t>
            </a:r>
            <a:r>
              <a:rPr lang="en-US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9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Write and read a plain text file using </a:t>
            </a:r>
            <a:r>
              <a:rPr lang="en-US" dirty="0" err="1"/>
              <a:t>FileWriter</a:t>
            </a:r>
            <a:r>
              <a:rPr lang="en-US" dirty="0"/>
              <a:t> and </a:t>
            </a:r>
            <a:r>
              <a:rPr lang="en-US" dirty="0" err="1"/>
              <a:t>BufferedReader</a:t>
            </a:r>
            <a:r>
              <a:rPr lang="en-US" dirty="0"/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89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17933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Date and Time API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Java I/O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JDBC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Java Database Connectivity (JDBC)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JDBC is an API that helps Java program to communicate with databases and manipulates their data.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Purpose of JDBC API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To access tables and its data from relation database.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To send queries and update statement to database.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Obtain and modify the results to and from a JDBC application.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Find the metadata of the table.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89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Architecture of JDBC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Two-tier Architecture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b="1" dirty="0"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b="1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b="1" dirty="0"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Three-tier Architecture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jdbc two tier">
            <a:extLst>
              <a:ext uri="{FF2B5EF4-FFF2-40B4-BE49-F238E27FC236}">
                <a16:creationId xmlns:a16="http://schemas.microsoft.com/office/drawing/2014/main" id="{BB8D89BA-DE31-4492-A144-54A0B15CE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497013"/>
            <a:ext cx="3362325" cy="12858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jdbc three tier">
            <a:extLst>
              <a:ext uri="{FF2B5EF4-FFF2-40B4-BE49-F238E27FC236}">
                <a16:creationId xmlns:a16="http://schemas.microsoft.com/office/drawing/2014/main" id="{364CDFA5-55C9-4372-98DC-A151246F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3378431"/>
            <a:ext cx="3810000" cy="11049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5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JDBC Components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JDBC API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DriverManager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Connection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JDBC Test Suite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JDBC - ODBC Bridge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771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99891" y="461875"/>
            <a:ext cx="8882743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JDBC Driver - </a:t>
            </a:r>
            <a:r>
              <a:rPr lang="en-IN" dirty="0"/>
              <a:t>Type 1 : JDBC-ODBC bridge driver</a:t>
            </a:r>
            <a:br>
              <a:rPr lang="en-IN" dirty="0">
                <a:latin typeface="Roboto"/>
                <a:ea typeface="Roboto"/>
                <a:cs typeface="Roboto"/>
                <a:sym typeface="Roboto"/>
              </a:rPr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type one driver">
            <a:extLst>
              <a:ext uri="{FF2B5EF4-FFF2-40B4-BE49-F238E27FC236}">
                <a16:creationId xmlns:a16="http://schemas.microsoft.com/office/drawing/2014/main" id="{9A95C87C-0188-4F39-8176-BF8D60456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751" y="1145101"/>
            <a:ext cx="2133799" cy="342669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BMS Driver type 1">
            <a:extLst>
              <a:ext uri="{FF2B5EF4-FFF2-40B4-BE49-F238E27FC236}">
                <a16:creationId xmlns:a16="http://schemas.microsoft.com/office/drawing/2014/main" id="{F4BD7B80-868C-429F-8B8B-753F77AC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38" y="1014058"/>
            <a:ext cx="4800741" cy="405793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67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6839" y="461875"/>
            <a:ext cx="8928847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JDBC Driver - T2 : Native API Driver </a:t>
            </a:r>
            <a:r>
              <a:rPr lang="en-IN" sz="2000" dirty="0"/>
              <a:t>(Partial Java driver)</a:t>
            </a:r>
            <a:br>
              <a:rPr lang="en-IN" dirty="0">
                <a:latin typeface="Roboto"/>
                <a:ea typeface="Roboto"/>
                <a:cs typeface="Roboto"/>
                <a:sym typeface="Roboto"/>
              </a:rPr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ype two driver">
            <a:extLst>
              <a:ext uri="{FF2B5EF4-FFF2-40B4-BE49-F238E27FC236}">
                <a16:creationId xmlns:a16="http://schemas.microsoft.com/office/drawing/2014/main" id="{7C794EBA-F87B-4E94-8911-8C52D187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39" y="1105340"/>
            <a:ext cx="2821061" cy="33228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BMS Driver type 2">
            <a:extLst>
              <a:ext uri="{FF2B5EF4-FFF2-40B4-BE49-F238E27FC236}">
                <a16:creationId xmlns:a16="http://schemas.microsoft.com/office/drawing/2014/main" id="{84D5B795-B470-441A-9371-7D405006C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86" y="1020816"/>
            <a:ext cx="4711653" cy="39826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58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0" y="461875"/>
            <a:ext cx="9059476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JDBC Driver - </a:t>
            </a:r>
            <a:r>
              <a:rPr lang="nb-NO" dirty="0"/>
              <a:t>Type 3 : Network Protocol Driver</a:t>
            </a:r>
            <a:br>
              <a:rPr lang="nb-NO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type three driver">
            <a:extLst>
              <a:ext uri="{FF2B5EF4-FFF2-40B4-BE49-F238E27FC236}">
                <a16:creationId xmlns:a16="http://schemas.microsoft.com/office/drawing/2014/main" id="{0B0CC921-B6C6-4951-9726-1027166A0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033809"/>
            <a:ext cx="1905000" cy="381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BMS Driver type 3">
            <a:extLst>
              <a:ext uri="{FF2B5EF4-FFF2-40B4-BE49-F238E27FC236}">
                <a16:creationId xmlns:a16="http://schemas.microsoft.com/office/drawing/2014/main" id="{B43630BD-16FA-4985-86B3-ECE2C9D7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59" y="950275"/>
            <a:ext cx="5439655" cy="412053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01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0" y="461875"/>
            <a:ext cx="914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JDBC Driver - T4 : Thin driver (Pure Java driver)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type four driver">
            <a:extLst>
              <a:ext uri="{FF2B5EF4-FFF2-40B4-BE49-F238E27FC236}">
                <a16:creationId xmlns:a16="http://schemas.microsoft.com/office/drawing/2014/main" id="{EE9D8CB9-DDCE-42E1-86F8-6EB1EFD4E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22" y="1091559"/>
            <a:ext cx="2409825" cy="3533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BMS Driver type 4">
            <a:extLst>
              <a:ext uri="{FF2B5EF4-FFF2-40B4-BE49-F238E27FC236}">
                <a16:creationId xmlns:a16="http://schemas.microsoft.com/office/drawing/2014/main" id="{972F7C21-EBC2-481A-977D-B450ADB2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09" y="1020816"/>
            <a:ext cx="4422721" cy="405187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2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Connect a Java Application to Database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5 steps to create the database connection with Java application: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Register the Driver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Create Connection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Create SQL Statement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Execute SQL Queries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Close the Connection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55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bas Neue"/>
                <a:ea typeface="Bebas Neue"/>
                <a:cs typeface="Bebas Neue"/>
                <a:sym typeface="Bebas Neue"/>
              </a:rPr>
              <a:t>Exercise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Write a JDBC program to Create a database, Connect to database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Write a JDBC Program to create a table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Write a JDBC Program to insert, update, select &amp; delete records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Write a JDBC program to drop the table and database.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01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Date and Time API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Date and Time: </a:t>
            </a:r>
            <a:r>
              <a:rPr lang="en-IN" sz="1600" dirty="0">
                <a:uFill>
                  <a:noFill/>
                </a:uFill>
                <a:hlinkClick r:id="rId3"/>
              </a:rPr>
              <a:t>https://docs.oracle.com/en/java/javase/11/docs/api/java.base/java/time/package-summary.html</a:t>
            </a:r>
            <a:endParaRPr lang="en-IN" sz="1600" dirty="0">
              <a:uFill>
                <a:noFill/>
              </a:uFill>
            </a:endParaRPr>
          </a:p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File I/O: </a:t>
            </a:r>
            <a:r>
              <a:rPr lang="en-IN" sz="1600" dirty="0">
                <a:uFill>
                  <a:noFill/>
                </a:uFill>
                <a:hlinkClick r:id="rId4"/>
              </a:rPr>
              <a:t>https://docs.oracle.com/en/java/javase/11/docs/api/java.base/java/io/package-summary.html</a:t>
            </a:r>
            <a:endParaRPr lang="en-IN" sz="1600" dirty="0">
              <a:uFill>
                <a:noFill/>
              </a:uFill>
            </a:endParaRPr>
          </a:p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JDBC: https://cr.openjdk.java.net/~iris/se/11/latestSpec/api/java.sql/java/sql/package-summary.html</a:t>
            </a:r>
          </a:p>
          <a:p>
            <a:pPr lvl="0">
              <a:spcBef>
                <a:spcPts val="800"/>
              </a:spcBef>
            </a:pPr>
            <a:endParaRPr lang="en-IN" sz="1600" dirty="0">
              <a:uFill>
                <a:noFill/>
              </a:uFill>
            </a:endParaRPr>
          </a:p>
          <a:p>
            <a:pPr lvl="0">
              <a:spcBef>
                <a:spcPts val="800"/>
              </a:spcBef>
            </a:pPr>
            <a:endParaRPr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The Date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Java comes with the Date class that is located in the </a:t>
            </a:r>
            <a:r>
              <a:rPr lang="en-US" dirty="0" err="1"/>
              <a:t>java.util</a:t>
            </a:r>
            <a:r>
              <a:rPr lang="en-US" dirty="0"/>
              <a:t> package and provides many methods to perform operations with date and time.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Date class of Java implements the Cloneable, Serializable, and Comparable interfaces of Java.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Constructors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Date()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Date(long </a:t>
            </a:r>
            <a:r>
              <a:rPr lang="en-IN" dirty="0" err="1"/>
              <a:t>millisec</a:t>
            </a:r>
            <a:r>
              <a:rPr lang="en-IN" dirty="0"/>
              <a:t>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Methods of date Class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821600" y="81206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 err="1"/>
              <a:t>boolean</a:t>
            </a:r>
            <a:r>
              <a:rPr lang="en-IN" sz="1400" dirty="0"/>
              <a:t> after(Date date)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 err="1"/>
              <a:t>boolean</a:t>
            </a:r>
            <a:r>
              <a:rPr lang="en-IN" sz="1400" dirty="0"/>
              <a:t> before(Date date)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Object clone( 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int </a:t>
            </a:r>
            <a:r>
              <a:rPr lang="en-IN" sz="1400" dirty="0" err="1"/>
              <a:t>compareTo</a:t>
            </a:r>
            <a:r>
              <a:rPr lang="en-IN" sz="1400" dirty="0"/>
              <a:t>(Date date)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int </a:t>
            </a:r>
            <a:r>
              <a:rPr lang="en-IN" sz="1400" dirty="0" err="1"/>
              <a:t>compareTo</a:t>
            </a:r>
            <a:r>
              <a:rPr lang="en-IN" sz="1400" dirty="0"/>
              <a:t>(Object </a:t>
            </a:r>
            <a:r>
              <a:rPr lang="en-IN" sz="1400" dirty="0" err="1"/>
              <a:t>obj</a:t>
            </a:r>
            <a:r>
              <a:rPr lang="en-IN" sz="1400" dirty="0"/>
              <a:t>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 err="1"/>
              <a:t>boolean</a:t>
            </a:r>
            <a:r>
              <a:rPr lang="en-IN" sz="1400" dirty="0"/>
              <a:t> equals(Object date)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long </a:t>
            </a:r>
            <a:r>
              <a:rPr lang="en-IN" sz="1400" dirty="0" err="1"/>
              <a:t>getTime</a:t>
            </a:r>
            <a:r>
              <a:rPr lang="en-IN" sz="1400" dirty="0"/>
              <a:t>( 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int </a:t>
            </a:r>
            <a:r>
              <a:rPr lang="en-IN" sz="1400" dirty="0" err="1"/>
              <a:t>hashCode</a:t>
            </a:r>
            <a:r>
              <a:rPr lang="en-IN" sz="1400" dirty="0"/>
              <a:t>( 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void </a:t>
            </a:r>
            <a:r>
              <a:rPr lang="en-IN" sz="1400" dirty="0" err="1"/>
              <a:t>setTime</a:t>
            </a:r>
            <a:r>
              <a:rPr lang="en-IN" sz="1400" dirty="0"/>
              <a:t>(long time)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String </a:t>
            </a:r>
            <a:r>
              <a:rPr lang="en-IN" sz="1400" dirty="0" err="1"/>
              <a:t>toString</a:t>
            </a:r>
            <a:r>
              <a:rPr lang="en-IN" sz="1400" dirty="0"/>
              <a:t>( )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Getting Current Date and time of the system</a:t>
            </a:r>
            <a:br>
              <a:rPr lang="en-US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638299"/>
            <a:ext cx="7704000" cy="26465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Using the Date class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Using the Calendar class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4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 err="1"/>
              <a:t>GregorianCalendar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 defines two fields: AD(After Death) and BC(Before Christ).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Constructors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 err="1"/>
              <a:t>GregorianCalendar</a:t>
            </a:r>
            <a:r>
              <a:rPr lang="en-IN" sz="1200" dirty="0"/>
              <a:t>()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GregorianCalendar</a:t>
            </a:r>
            <a:r>
              <a:rPr lang="en-US" sz="1200" dirty="0"/>
              <a:t>(int year, int month, int </a:t>
            </a:r>
            <a:r>
              <a:rPr lang="en-US" sz="1200" dirty="0" err="1"/>
              <a:t>dayOfMonth</a:t>
            </a:r>
            <a:r>
              <a:rPr lang="en-US" sz="1200" dirty="0"/>
              <a:t>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GregorianCalendar</a:t>
            </a:r>
            <a:r>
              <a:rPr lang="en-US" sz="1200" dirty="0"/>
              <a:t>(int year, int month, int </a:t>
            </a:r>
            <a:r>
              <a:rPr lang="en-US" sz="1200" dirty="0" err="1"/>
              <a:t>dayOfMonth</a:t>
            </a:r>
            <a:r>
              <a:rPr lang="en-US" sz="1200" dirty="0"/>
              <a:t>, int hours, int minutes)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GregorianCalendar</a:t>
            </a:r>
            <a:r>
              <a:rPr lang="en-US" sz="1200" dirty="0"/>
              <a:t>(int year, int month, int </a:t>
            </a:r>
            <a:r>
              <a:rPr lang="en-US" sz="1200" dirty="0" err="1"/>
              <a:t>dayOfMonth</a:t>
            </a:r>
            <a:r>
              <a:rPr lang="en-US" sz="1200" dirty="0"/>
              <a:t>, int hours, int minutes, int seconds)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 err="1"/>
              <a:t>GregorianCalendar</a:t>
            </a:r>
            <a:r>
              <a:rPr lang="en-IN" sz="1200" dirty="0"/>
              <a:t>(Locale locale)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200" dirty="0" err="1"/>
              <a:t>GregorianCalendar</a:t>
            </a:r>
            <a:r>
              <a:rPr lang="en-IN" sz="1200" dirty="0"/>
              <a:t>(</a:t>
            </a:r>
            <a:r>
              <a:rPr lang="en-IN" sz="1200" dirty="0" err="1"/>
              <a:t>TimeZone</a:t>
            </a:r>
            <a:r>
              <a:rPr lang="en-IN" sz="1200" dirty="0"/>
              <a:t> </a:t>
            </a:r>
            <a:r>
              <a:rPr lang="en-IN" sz="1200" dirty="0" err="1"/>
              <a:t>timeZone</a:t>
            </a:r>
            <a:r>
              <a:rPr lang="en-IN" sz="1200" dirty="0"/>
              <a:t>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it-IT" sz="1200" dirty="0"/>
              <a:t>GregorianCalendar(TimeZone timeZone, Locale locale)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05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Write a Java program to create a Date object using the Calendar class.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Write a Java program to get current full date and time.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Write a Java program to get the number of days of a month.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Write a Java program to get a day of the week of a specific date.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9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Java I/O</a:t>
            </a:r>
          </a:p>
        </p:txBody>
      </p:sp>
    </p:spTree>
    <p:extLst>
      <p:ext uri="{BB962C8B-B14F-4D97-AF65-F5344CB8AC3E}">
        <p14:creationId xmlns:p14="http://schemas.microsoft.com/office/powerpoint/2010/main" val="375027083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913</Words>
  <Application>Microsoft Office PowerPoint</Application>
  <PresentationFormat>On-screen Show (16:9)</PresentationFormat>
  <Paragraphs>125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Bebas Neue</vt:lpstr>
      <vt:lpstr>Roboto</vt:lpstr>
      <vt:lpstr>Computer Science Proposal by Slidesgo</vt:lpstr>
      <vt:lpstr>Module 1 Core Java</vt:lpstr>
      <vt:lpstr>Agenda</vt:lpstr>
      <vt:lpstr>Date and Time API</vt:lpstr>
      <vt:lpstr>The Date class</vt:lpstr>
      <vt:lpstr>Methods of date Class</vt:lpstr>
      <vt:lpstr>Getting Current Date and time of the system </vt:lpstr>
      <vt:lpstr>GregorianCalendar</vt:lpstr>
      <vt:lpstr>Exercise</vt:lpstr>
      <vt:lpstr>Java I/O</vt:lpstr>
      <vt:lpstr>Java I/O</vt:lpstr>
      <vt:lpstr>java.io.File class of Java</vt:lpstr>
      <vt:lpstr>Opening a file </vt:lpstr>
      <vt:lpstr>FileInputStream  </vt:lpstr>
      <vt:lpstr>BufferedReader class</vt:lpstr>
      <vt:lpstr>Scanner Class</vt:lpstr>
      <vt:lpstr>File NIO</vt:lpstr>
      <vt:lpstr>Deleting a File</vt:lpstr>
      <vt:lpstr>Exercise</vt:lpstr>
      <vt:lpstr>JDBC</vt:lpstr>
      <vt:lpstr>Java Database Connectivity (JDBC)</vt:lpstr>
      <vt:lpstr>Architecture of JDBC</vt:lpstr>
      <vt:lpstr>JDBC Components</vt:lpstr>
      <vt:lpstr>JDBC Driver - Type 1 : JDBC-ODBC bridge driver </vt:lpstr>
      <vt:lpstr>JDBC Driver - T2 : Native API Driver (Partial Java driver) </vt:lpstr>
      <vt:lpstr>JDBC Driver - Type 3 : Network Protocol Driver </vt:lpstr>
      <vt:lpstr>JDBC Driver - T4 : Thin driver (Pure Java driver) </vt:lpstr>
      <vt:lpstr>Connect a Java Application to Database</vt:lpstr>
      <vt:lpstr>Exercise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97</cp:revision>
  <dcterms:modified xsi:type="dcterms:W3CDTF">2021-08-15T10:58:20Z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