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5"/>
  </p:notesMasterIdLst>
  <p:sldIdLst>
    <p:sldId id="256" r:id="rId2"/>
    <p:sldId id="260" r:id="rId3"/>
    <p:sldId id="275" r:id="rId4"/>
    <p:sldId id="339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410" r:id="rId27"/>
    <p:sldId id="376" r:id="rId28"/>
    <p:sldId id="377" r:id="rId29"/>
    <p:sldId id="375" r:id="rId30"/>
    <p:sldId id="411" r:id="rId31"/>
    <p:sldId id="283" r:id="rId32"/>
    <p:sldId id="284" r:id="rId33"/>
    <p:sldId id="35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7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03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3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4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8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867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9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0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7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22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96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1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434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00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660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2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776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57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59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8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72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5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7</a:t>
            </a:r>
            <a:endParaRPr lang="en-IN" dirty="0"/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Multitasking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535850" y="8057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Multitasking can be implemented in two ways: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Process-based multitasking (Multiprocessing)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Thread-based multitasking (Multithreading)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read based multitasking (Multithreading) in Java">
            <a:extLst>
              <a:ext uri="{FF2B5EF4-FFF2-40B4-BE49-F238E27FC236}">
                <a16:creationId xmlns:a16="http://schemas.microsoft.com/office/drawing/2014/main" id="{01932B81-5603-48EC-B04B-CE044B77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228850"/>
            <a:ext cx="42291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Thread Class &amp;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Thread class declaration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public class Thread extends Object implements Runnable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Java Thread Class and its methods">
            <a:extLst>
              <a:ext uri="{FF2B5EF4-FFF2-40B4-BE49-F238E27FC236}">
                <a16:creationId xmlns:a16="http://schemas.microsoft.com/office/drawing/2014/main" id="{84D636BA-B8D9-4875-8714-EBE2CC6D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98755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Thread Class Constructor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Thread()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Thread(String name)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Thread(Runnable r)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Thread(Runnable r, String name)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8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Methods of Thread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817635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currentThread</a:t>
            </a:r>
            <a:r>
              <a:rPr lang="en-IN" dirty="0"/>
              <a:t>() : public static Thread </a:t>
            </a:r>
            <a:r>
              <a:rPr lang="en-IN" dirty="0" err="1"/>
              <a:t>currentThread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leep():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static void sleep(long milliseconds) throws </a:t>
            </a:r>
            <a:r>
              <a:rPr lang="en-US" sz="1400" dirty="0" err="1"/>
              <a:t>InterruptedException</a:t>
            </a:r>
            <a:endParaRPr lang="en-US" sz="1400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static void sleep(long milliseconds, int nanoseconds ) throw </a:t>
            </a:r>
            <a:r>
              <a:rPr lang="en-US" sz="1400" dirty="0" err="1"/>
              <a:t>InterruptedException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yield(): public static void yield()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activeCount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(): </a:t>
            </a:r>
            <a:r>
              <a:rPr lang="en-US" dirty="0"/>
              <a:t>public static int </a:t>
            </a:r>
            <a:r>
              <a:rPr lang="en-US" dirty="0" err="1"/>
              <a:t>activeCount</a:t>
            </a:r>
            <a:r>
              <a:rPr lang="en-US" dirty="0"/>
              <a:t>()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2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9983" y="1888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instance methods of Thread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123950" y="621703"/>
            <a:ext cx="730005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start(): public void start( 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100" dirty="0">
                <a:latin typeface="Roboto"/>
                <a:ea typeface="Roboto"/>
                <a:cs typeface="Roboto"/>
                <a:sym typeface="Roboto"/>
              </a:rPr>
              <a:t>run(): public void run()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100" dirty="0" err="1"/>
              <a:t>getName</a:t>
            </a:r>
            <a:r>
              <a:rPr lang="en-IN" sz="1100" dirty="0"/>
              <a:t>(): public final String </a:t>
            </a:r>
            <a:r>
              <a:rPr lang="en-IN" sz="1100" dirty="0" err="1"/>
              <a:t>getName</a:t>
            </a:r>
            <a:r>
              <a:rPr lang="en-IN" sz="11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100" dirty="0" err="1">
                <a:latin typeface="Roboto"/>
                <a:ea typeface="Roboto"/>
                <a:cs typeface="Roboto"/>
                <a:sym typeface="Roboto"/>
              </a:rPr>
              <a:t>setName</a:t>
            </a:r>
            <a:r>
              <a:rPr lang="en-IN" sz="1100" dirty="0">
                <a:latin typeface="Roboto"/>
                <a:ea typeface="Roboto"/>
                <a:cs typeface="Roboto"/>
                <a:sym typeface="Roboto"/>
              </a:rPr>
              <a:t>(): </a:t>
            </a:r>
            <a:r>
              <a:rPr lang="en-US" sz="1100" dirty="0"/>
              <a:t>public final void </a:t>
            </a:r>
            <a:r>
              <a:rPr lang="en-US" sz="1100" dirty="0" err="1"/>
              <a:t>setName</a:t>
            </a:r>
            <a:r>
              <a:rPr lang="en-US" sz="1100" dirty="0"/>
              <a:t>(String name)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/>
                <a:ea typeface="Roboto"/>
                <a:cs typeface="Roboto"/>
                <a:sym typeface="Roboto"/>
              </a:rPr>
              <a:t>getPriority</a:t>
            </a:r>
            <a:r>
              <a:rPr lang="en-US" sz="1100" dirty="0"/>
              <a:t>(): public final int </a:t>
            </a:r>
            <a:r>
              <a:rPr lang="en-US" sz="1100" dirty="0" err="1"/>
              <a:t>getPriority</a:t>
            </a:r>
            <a:r>
              <a:rPr lang="en-US" sz="1100" dirty="0"/>
              <a:t>() // Return type is an integer.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/>
                <a:ea typeface="Roboto"/>
                <a:cs typeface="Roboto"/>
                <a:sym typeface="Roboto"/>
              </a:rPr>
              <a:t>setPriority</a:t>
            </a:r>
            <a:r>
              <a:rPr lang="en-US" sz="1100" dirty="0"/>
              <a:t>(): public final void </a:t>
            </a:r>
            <a:r>
              <a:rPr lang="en-US" sz="1100" dirty="0" err="1"/>
              <a:t>setPriority</a:t>
            </a:r>
            <a:r>
              <a:rPr lang="en-US" sz="1100" dirty="0"/>
              <a:t>(int </a:t>
            </a:r>
            <a:r>
              <a:rPr lang="en-US" sz="1100" dirty="0" err="1"/>
              <a:t>newPriority</a:t>
            </a:r>
            <a:r>
              <a:rPr lang="en-US" sz="1100" dirty="0"/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/>
                <a:ea typeface="Roboto"/>
                <a:cs typeface="Roboto"/>
                <a:sym typeface="Roboto"/>
              </a:rPr>
              <a:t>isAlive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(): </a:t>
            </a:r>
            <a:r>
              <a:rPr lang="en-US" sz="1100" dirty="0"/>
              <a:t>public final native </a:t>
            </a:r>
            <a:r>
              <a:rPr lang="en-US" sz="1100" dirty="0" err="1"/>
              <a:t>boolean</a:t>
            </a:r>
            <a:r>
              <a:rPr lang="en-US" sz="1100" dirty="0"/>
              <a:t> </a:t>
            </a:r>
            <a:r>
              <a:rPr lang="en-US" sz="1100" dirty="0" err="1"/>
              <a:t>isAlive</a:t>
            </a:r>
            <a:r>
              <a:rPr lang="en-US" sz="11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join(): public final void join() throw </a:t>
            </a:r>
            <a:r>
              <a:rPr lang="en-US" sz="1100" dirty="0" err="1"/>
              <a:t>InterruptedException</a:t>
            </a:r>
            <a:endParaRPr lang="en-US" sz="1100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stop(): </a:t>
            </a:r>
            <a:r>
              <a:rPr lang="en-US" sz="1100" dirty="0"/>
              <a:t>public final void stop()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suspend(): </a:t>
            </a:r>
            <a:r>
              <a:rPr lang="en-US" sz="1100" dirty="0"/>
              <a:t>public final void suspend()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resume(): public final void resume()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/>
                <a:ea typeface="Roboto"/>
                <a:cs typeface="Roboto"/>
                <a:sym typeface="Roboto"/>
              </a:rPr>
              <a:t>isDeamon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(): </a:t>
            </a:r>
            <a:r>
              <a:rPr lang="en-US" sz="1100" dirty="0"/>
              <a:t>public final </a:t>
            </a:r>
            <a:r>
              <a:rPr lang="en-US" sz="1100" dirty="0" err="1"/>
              <a:t>boolean</a:t>
            </a:r>
            <a:r>
              <a:rPr lang="en-US" sz="1100" dirty="0"/>
              <a:t> </a:t>
            </a:r>
            <a:r>
              <a:rPr lang="en-US" sz="1100" dirty="0" err="1"/>
              <a:t>isDaemon</a:t>
            </a:r>
            <a:r>
              <a:rPr lang="en-US" sz="1100" dirty="0"/>
              <a:t>()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Creating Threads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818905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create your own thread in Java</a:t>
            </a:r>
            <a:endParaRPr lang="en-IN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extends Thread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public void run(){  // statements to be executed. }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</a:t>
            </a:r>
            <a:r>
              <a:rPr lang="en-IN" dirty="0" err="1"/>
              <a:t>Myclass</a:t>
            </a:r>
            <a:r>
              <a:rPr lang="en-IN" dirty="0"/>
              <a:t>();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Thread t = new Thread(obj); (or) Thread t = new Thread(obj, "</a:t>
            </a:r>
            <a:r>
              <a:rPr lang="en-US" dirty="0" err="1"/>
              <a:t>threadname</a:t>
            </a:r>
            <a:r>
              <a:rPr lang="en-US" dirty="0"/>
              <a:t>");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t.start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</a:pPr>
            <a:endParaRPr lang="en-US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</a:pPr>
            <a:r>
              <a:rPr lang="en-US" dirty="0"/>
              <a:t>Creating a class using Runnable </a:t>
            </a:r>
            <a:r>
              <a:rPr lang="en-US" dirty="0" err="1"/>
              <a:t>Intrerface</a:t>
            </a:r>
            <a:endParaRPr lang="en-US" dirty="0"/>
          </a:p>
          <a:p>
            <a:pPr marL="914400" lvl="2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IN" dirty="0"/>
              <a:t>	class </a:t>
            </a:r>
            <a:r>
              <a:rPr lang="en-IN" dirty="0" err="1"/>
              <a:t>Myclass</a:t>
            </a:r>
            <a:r>
              <a:rPr lang="en-IN" dirty="0"/>
              <a:t> implements Runnable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4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Life Cycle of Thread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Life cycle of thread in Java">
            <a:extLst>
              <a:ext uri="{FF2B5EF4-FFF2-40B4-BE49-F238E27FC236}">
                <a16:creationId xmlns:a16="http://schemas.microsoft.com/office/drawing/2014/main" id="{913E451B-E42F-437D-8EC8-74DD2848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65" y="1026474"/>
            <a:ext cx="4803270" cy="40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6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New (</a:t>
            </a:r>
            <a:r>
              <a:rPr lang="en-IN" b="1" dirty="0" err="1"/>
              <a:t>Newborn</a:t>
            </a:r>
            <a:r>
              <a:rPr lang="en-IN" b="1" dirty="0"/>
              <a:t> State)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Thread in new born state">
            <a:extLst>
              <a:ext uri="{FF2B5EF4-FFF2-40B4-BE49-F238E27FC236}">
                <a16:creationId xmlns:a16="http://schemas.microsoft.com/office/drawing/2014/main" id="{61982970-1336-4885-865B-7EF7159A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95811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7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Running state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read in running state">
            <a:extLst>
              <a:ext uri="{FF2B5EF4-FFF2-40B4-BE49-F238E27FC236}">
                <a16:creationId xmlns:a16="http://schemas.microsoft.com/office/drawing/2014/main" id="{00FE77B9-E69E-47D1-8140-F50E9051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811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1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Creating Multiple Threads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more than one thread to perform multiple tasks is called multithreading in Java.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multiple threading programming, multiple threads are executing simultaneously that improves the performance of CPU because CPU is not idle if other threads are waiting to get some resources.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reating Multiple Threads in Java for multitasking">
            <a:extLst>
              <a:ext uri="{FF2B5EF4-FFF2-40B4-BE49-F238E27FC236}">
                <a16:creationId xmlns:a16="http://schemas.microsoft.com/office/drawing/2014/main" id="{1B3BAEA1-B51F-4419-BDE8-0AAB62F96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9833" r="11111" b="20000"/>
          <a:stretch/>
        </p:blipFill>
        <p:spPr bwMode="auto">
          <a:xfrm>
            <a:off x="1940475" y="2621467"/>
            <a:ext cx="3804193" cy="23177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83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Threads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Thread Scheduler  &amp; Time Slicing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Thread scheduler in Java is the component of JVM that determines the execution order of multiple threads on a single processor (CPU).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runtime system mainly uses one of the following two strategies: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Preemptive scheduling   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Time-sliced scheduling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hread scheduler in java">
            <a:extLst>
              <a:ext uri="{FF2B5EF4-FFF2-40B4-BE49-F238E27FC236}">
                <a16:creationId xmlns:a16="http://schemas.microsoft.com/office/drawing/2014/main" id="{17C690A6-67BB-4475-AF42-E3CFEB4D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70" y="2239780"/>
            <a:ext cx="4750979" cy="26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8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Working with the Thread Scheduler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read scheduler in java">
            <a:extLst>
              <a:ext uri="{FF2B5EF4-FFF2-40B4-BE49-F238E27FC236}">
                <a16:creationId xmlns:a16="http://schemas.microsoft.com/office/drawing/2014/main" id="{EB98DF47-AD68-4894-9515-71E02B22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78" y="1032825"/>
            <a:ext cx="5972521" cy="38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Thread Priority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Each thread have a priority.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Priorities are represented by a number between 1 and 10.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most cases, thread schedular schedules the threads according to their priority (known as preemptive scheduling).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3 constants defined in Thread class: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public static int MIN_PRIORITY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public static int NORM_PRIORITY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public static int MAX_PRIORITY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0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Thread Synchronization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F277E9-6A07-4779-BEFE-16C2245063E1}"/>
              </a:ext>
            </a:extLst>
          </p:cNvPr>
          <p:cNvGrpSpPr/>
          <p:nvPr/>
        </p:nvGrpSpPr>
        <p:grpSpPr>
          <a:xfrm>
            <a:off x="1864819" y="1022350"/>
            <a:ext cx="5715000" cy="3810000"/>
            <a:chOff x="1987550" y="1130300"/>
            <a:chExt cx="5715000" cy="3810000"/>
          </a:xfrm>
        </p:grpSpPr>
        <p:pic>
          <p:nvPicPr>
            <p:cNvPr id="15362" name="Picture 2" descr="Synchronization in Java">
              <a:extLst>
                <a:ext uri="{FF2B5EF4-FFF2-40B4-BE49-F238E27FC236}">
                  <a16:creationId xmlns:a16="http://schemas.microsoft.com/office/drawing/2014/main" id="{128A2296-59C6-4844-8FF4-0CFB5D064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550" y="1130300"/>
              <a:ext cx="5715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341AC89-769E-4BD6-AE4D-9E5A5E6785CD}"/>
                </a:ext>
              </a:extLst>
            </p:cNvPr>
            <p:cNvSpPr/>
            <p:nvPr/>
          </p:nvSpPr>
          <p:spPr>
            <a:xfrm>
              <a:off x="2038350" y="1295400"/>
              <a:ext cx="1079500" cy="304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400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Object Lock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Object lock in Java synchronization">
            <a:extLst>
              <a:ext uri="{FF2B5EF4-FFF2-40B4-BE49-F238E27FC236}">
                <a16:creationId xmlns:a16="http://schemas.microsoft.com/office/drawing/2014/main" id="{109D6176-3921-4575-A5CC-F075C3160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8667" r="16778" b="6833"/>
          <a:stretch/>
        </p:blipFill>
        <p:spPr bwMode="auto">
          <a:xfrm>
            <a:off x="2360612" y="1005392"/>
            <a:ext cx="4422775" cy="35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4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Rules for synchronizing shared resources</a:t>
            </a:r>
            <a:endParaRPr sz="3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A thread must get an object lock associated with it before using a shared resource. 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Only methods or blocks can be synchronized. Variables or classes cannot be synchronized.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Only one lock is associated with each object or shared resource.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02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2D86-398A-4421-B0B7-4D527D89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Deadlock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29C2-AD72-4A55-8E43-B0C384744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 descr="Deadlock condition in Java with Example">
            <a:extLst>
              <a:ext uri="{FF2B5EF4-FFF2-40B4-BE49-F238E27FC236}">
                <a16:creationId xmlns:a16="http://schemas.microsoft.com/office/drawing/2014/main" id="{64B85289-6E06-484A-8086-4DF6DA25A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5333" r="6112" b="11500"/>
          <a:stretch/>
        </p:blipFill>
        <p:spPr bwMode="auto">
          <a:xfrm>
            <a:off x="2041525" y="1242425"/>
            <a:ext cx="5060950" cy="31686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2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Conditions for deadlock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Mutual Exclusion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Hold and Wait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No </a:t>
            </a:r>
            <a:r>
              <a:rPr lang="en-IN" dirty="0" err="1"/>
              <a:t>Preemption</a:t>
            </a:r>
            <a:endParaRPr lang="en-IN" dirty="0"/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Circular Wait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3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How to avoid Deadlock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Mutual Exclusive Condition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Hold and Wait Condition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No </a:t>
            </a:r>
            <a:r>
              <a:rPr lang="en-IN" dirty="0" err="1"/>
              <a:t>Preemption</a:t>
            </a:r>
            <a:r>
              <a:rPr lang="en-IN" dirty="0"/>
              <a:t> Condition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Circular Wait Condition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51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012100" y="106606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Program to implement thread using runnable interface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Program to creating multiple thread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Program to set priorities of thread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Program to display all running thread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Program for Synchronization block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Threads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187449"/>
            <a:ext cx="7704000" cy="29576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program that creates 2 threads - each displaying a message (Pass the message as a parameter to the constructor). The threads should display the messages continuously till the user presses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Java program using Synchronized Threads, which demonstrates Producer Consumer concept.</a:t>
            </a:r>
          </a:p>
          <a:p>
            <a:pPr marL="457200" lvl="1" indent="0">
              <a:lnSpc>
                <a:spcPct val="100000"/>
              </a:lnSpc>
              <a:buClr>
                <a:schemeClr val="bg2"/>
              </a:buClr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81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https://docs.oracle.com/javase/tutorial/essential/concurrency/runthread.html</a:t>
            </a:r>
            <a:endParaRPr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Thread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thread is just a single lightweight and smallest part of a process. It is the smallest unit of a process that can run concurrently with the other parts (other threads) of the same process.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There can be multiple processes in an Application. Each process can have a single thread or multiple threads. Multithreading is the process of concurrent execution of multiple threads.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 threaded program in Java">
            <a:extLst>
              <a:ext uri="{FF2B5EF4-FFF2-40B4-BE49-F238E27FC236}">
                <a16:creationId xmlns:a16="http://schemas.microsoft.com/office/drawing/2014/main" id="{D5D9AC9F-BC55-4E91-A0F8-29FC56D6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950632"/>
            <a:ext cx="3098800" cy="20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Process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Thread in Java is the smallest unit of executable code in a program.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process is a program that executes as a single thread.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read in Java">
            <a:extLst>
              <a:ext uri="{FF2B5EF4-FFF2-40B4-BE49-F238E27FC236}">
                <a16:creationId xmlns:a16="http://schemas.microsoft.com/office/drawing/2014/main" id="{F479C504-FDCD-4438-B236-1326706E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022474"/>
            <a:ext cx="356235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Main Thread 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Main thread is the last thread to be executed in a program.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When main thread finishes the execution, the program terminates immediately.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2.bp.blogspot.com/-LR5DRGuoL1g/Wa-KoLJVdvI/AAAAAAAABTQ/8Fl2OhPww6MtTkxxqpNCYmUWv1-Ftan0QCLcBGAs/s320/main-thread-in-java.jpeg">
            <a:extLst>
              <a:ext uri="{FF2B5EF4-FFF2-40B4-BE49-F238E27FC236}">
                <a16:creationId xmlns:a16="http://schemas.microsoft.com/office/drawing/2014/main" id="{8EA0B5C4-A828-4236-917D-52756848A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9431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7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Multithread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Multithreading means multiple threads of execution concurrently.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process of executing multiple threads simultaneously (concurrently) is called </a:t>
            </a:r>
            <a:r>
              <a:rPr lang="en-IN" b="1" dirty="0"/>
              <a:t>multithreading in Java</a:t>
            </a:r>
            <a:r>
              <a:rPr lang="en-IN" dirty="0"/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ultithreaded program in Java">
            <a:extLst>
              <a:ext uri="{FF2B5EF4-FFF2-40B4-BE49-F238E27FC236}">
                <a16:creationId xmlns:a16="http://schemas.microsoft.com/office/drawing/2014/main" id="{DD8DDBDD-3125-403A-AD7D-E1B966E3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152208"/>
            <a:ext cx="3917950" cy="26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Advantage of Multithreading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Different parts of the application are executed by different threads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Different threads are allotted to different processors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Reduce computation time.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Improves the performance of the application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Threads share the same memory address space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Multithreaded program makes maximum utilization of CPU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Drawbacks of Multithreading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Increased complexity.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Synchronization of shared resources.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the multithreading programming concept, debugging is difficult. At times, result is unpredictable.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Potential deadlocks.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Programming complications may occur.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3166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871</Words>
  <Application>Microsoft Office PowerPoint</Application>
  <PresentationFormat>On-screen Show (16:9)</PresentationFormat>
  <Paragraphs>122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Bebas Neue</vt:lpstr>
      <vt:lpstr>Roboto</vt:lpstr>
      <vt:lpstr>Computer Science Proposal by Slidesgo</vt:lpstr>
      <vt:lpstr>Module 1 Core Java</vt:lpstr>
      <vt:lpstr>Agenda</vt:lpstr>
      <vt:lpstr>Threads</vt:lpstr>
      <vt:lpstr>Thread</vt:lpstr>
      <vt:lpstr>Process</vt:lpstr>
      <vt:lpstr>Main Thread </vt:lpstr>
      <vt:lpstr>Multithread</vt:lpstr>
      <vt:lpstr>Advantage of Multithreading</vt:lpstr>
      <vt:lpstr>Drawbacks of Multithreading</vt:lpstr>
      <vt:lpstr>Multitasking</vt:lpstr>
      <vt:lpstr>Thread Class &amp; Methods</vt:lpstr>
      <vt:lpstr>Thread Class Constructor</vt:lpstr>
      <vt:lpstr>Methods of Thread Class</vt:lpstr>
      <vt:lpstr>instance methods of Thread class</vt:lpstr>
      <vt:lpstr>Creating Threads</vt:lpstr>
      <vt:lpstr>Life Cycle of Thread</vt:lpstr>
      <vt:lpstr>New (Newborn State)</vt:lpstr>
      <vt:lpstr>Running state</vt:lpstr>
      <vt:lpstr>Creating Multiple Threads</vt:lpstr>
      <vt:lpstr>Thread Scheduler  &amp; Time Slicing</vt:lpstr>
      <vt:lpstr>Working with the Thread Scheduler</vt:lpstr>
      <vt:lpstr>Thread Priority</vt:lpstr>
      <vt:lpstr>Thread Synchronization</vt:lpstr>
      <vt:lpstr>Object Lock</vt:lpstr>
      <vt:lpstr>Rules for synchronizing shared resources</vt:lpstr>
      <vt:lpstr>Deadlock</vt:lpstr>
      <vt:lpstr>Conditions for deadlock </vt:lpstr>
      <vt:lpstr>How to avoid Deadlock </vt:lpstr>
      <vt:lpstr>Exercise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103</cp:revision>
  <dcterms:modified xsi:type="dcterms:W3CDTF">2021-08-25T22:51:06Z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