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8"/>
  </p:notesMasterIdLst>
  <p:sldIdLst>
    <p:sldId id="256" r:id="rId2"/>
    <p:sldId id="260" r:id="rId3"/>
    <p:sldId id="275" r:id="rId4"/>
    <p:sldId id="339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283" r:id="rId25"/>
    <p:sldId id="284" r:id="rId26"/>
    <p:sldId id="35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4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42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7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5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6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5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530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80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1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4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54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544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22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2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09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82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4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2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Spring Framework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5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Hibernate - Annotations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E6FF16-8C11-403D-82C2-3B0536E04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23030"/>
              </p:ext>
            </p:extLst>
          </p:nvPr>
        </p:nvGraphicFramePr>
        <p:xfrm>
          <a:off x="2228850" y="1522917"/>
          <a:ext cx="5257800" cy="219710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619183">
                  <a:extLst>
                    <a:ext uri="{9D8B030D-6E8A-4147-A177-3AD203B41FA5}">
                      <a16:colId xmlns:a16="http://schemas.microsoft.com/office/drawing/2014/main" val="3350527011"/>
                    </a:ext>
                  </a:extLst>
                </a:gridCol>
                <a:gridCol w="3638617">
                  <a:extLst>
                    <a:ext uri="{9D8B030D-6E8A-4147-A177-3AD203B41FA5}">
                      <a16:colId xmlns:a16="http://schemas.microsoft.com/office/drawing/2014/main" val="14931780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Annotation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Package Detail/Import statement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11803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@Entity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import javax.persistence.Entity;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74897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@Table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import javax.persistence.Table;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2599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@Column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import javax.persistence.Column;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37873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@Id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javax.persistence.Id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27447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@GeneratedValue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javax.persistence.GeneratedValue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776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@Version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javax.persistence.Version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4109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@OrderBy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javax.persistence.OrderBy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6103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@Transient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javax.persistence.Transient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68366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@Lob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javax.persistence.Lob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705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79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Hibernate – Annotations </a:t>
            </a:r>
            <a:r>
              <a:rPr lang="en-IN" sz="2400" dirty="0"/>
              <a:t>(Contd…)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A58F51-09F0-4378-A759-8D5035AFE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8004"/>
              </p:ext>
            </p:extLst>
          </p:nvPr>
        </p:nvGraphicFramePr>
        <p:xfrm>
          <a:off x="1562100" y="1665288"/>
          <a:ext cx="6350000" cy="197739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2175213">
                  <a:extLst>
                    <a:ext uri="{9D8B030D-6E8A-4147-A177-3AD203B41FA5}">
                      <a16:colId xmlns:a16="http://schemas.microsoft.com/office/drawing/2014/main" val="1795160555"/>
                    </a:ext>
                  </a:extLst>
                </a:gridCol>
                <a:gridCol w="4174787">
                  <a:extLst>
                    <a:ext uri="{9D8B030D-6E8A-4147-A177-3AD203B41FA5}">
                      <a16:colId xmlns:a16="http://schemas.microsoft.com/office/drawing/2014/main" val="889253135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Hibernate Association Mapping Annotations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564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OneToOne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javax.persistence.OneToOne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98304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ManyToOne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javax.persistence.ManyToOne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2682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@OneToMany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javax.persistence.OneToMany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596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@ManyToMany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javax.persistence.ManyToMany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696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@PrimaryKeyJoinColumn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javax.persistence.PrimaryKeyJoinColumn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7924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@JoinColumn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javax.persistence.JoinColumn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711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@JoinTable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javax.persistence.JoinTable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81194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@MapsId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import 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javax.persistence.MapsId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8505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3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9850" y="461875"/>
            <a:ext cx="9017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Hibernate Association Mapping Annotations</a:t>
            </a:r>
            <a:br>
              <a:rPr lang="en-IN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B Schema">
            <a:extLst>
              <a:ext uri="{FF2B5EF4-FFF2-40B4-BE49-F238E27FC236}">
                <a16:creationId xmlns:a16="http://schemas.microsoft.com/office/drawing/2014/main" id="{27073672-7D0C-45FC-9AA2-7F0357D7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068388"/>
            <a:ext cx="6886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9425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Demo 1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8BB474-4A8B-452F-98F4-C898F82B221F}"/>
              </a:ext>
            </a:extLst>
          </p:cNvPr>
          <p:cNvSpPr/>
          <p:nvPr/>
        </p:nvSpPr>
        <p:spPr>
          <a:xfrm>
            <a:off x="1206500" y="858683"/>
            <a:ext cx="7766050" cy="417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IN" dirty="0">
                <a:solidFill>
                  <a:schemeClr val="tx1"/>
                </a:solidFill>
              </a:rPr>
              <a:t>&lt;persistence version="2.1"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IN" dirty="0" err="1">
                <a:solidFill>
                  <a:schemeClr val="tx1"/>
                </a:solidFill>
              </a:rPr>
              <a:t>xmlns</a:t>
            </a:r>
            <a:r>
              <a:rPr lang="en-IN" dirty="0">
                <a:solidFill>
                  <a:schemeClr val="tx1"/>
                </a:solidFill>
              </a:rPr>
              <a:t>="http://xmlns.jcp.org/xml/ns/persistence"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IN" dirty="0" err="1">
                <a:solidFill>
                  <a:schemeClr val="tx1"/>
                </a:solidFill>
              </a:rPr>
              <a:t>xmlns:xsi</a:t>
            </a:r>
            <a:r>
              <a:rPr lang="en-IN" dirty="0">
                <a:solidFill>
                  <a:schemeClr val="tx1"/>
                </a:solidFill>
              </a:rPr>
              <a:t>="http://www.w3.org/2001/XMLSchema-instance"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IN" dirty="0" err="1">
                <a:solidFill>
                  <a:schemeClr val="tx1"/>
                </a:solidFill>
              </a:rPr>
              <a:t>xsi:schemaLocation</a:t>
            </a:r>
            <a:r>
              <a:rPr lang="en-IN" dirty="0">
                <a:solidFill>
                  <a:schemeClr val="tx1"/>
                </a:solidFill>
              </a:rPr>
              <a:t>="http://xmlns.jcp.org/xml/ns/persistence http://xmlns.jcp.org/xml/ns/persistence/persistence_2_1.xsd"&gt;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&lt;persistence-unit name="example-unit" transaction-type="RESOURCE_LOCAL"&gt;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&lt;exclude-unlisted-classes&gt;false&lt;/exclude-unlisted-classes&gt;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&lt;properties&gt;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&lt;property name="</a:t>
            </a:r>
            <a:r>
              <a:rPr lang="en-IN" dirty="0" err="1">
                <a:solidFill>
                  <a:schemeClr val="tx1"/>
                </a:solidFill>
              </a:rPr>
              <a:t>javax.persistence.jdbc.driver</a:t>
            </a:r>
            <a:r>
              <a:rPr lang="en-IN" dirty="0">
                <a:solidFill>
                  <a:schemeClr val="tx1"/>
                </a:solidFill>
              </a:rPr>
              <a:t>" value="</a:t>
            </a:r>
            <a:r>
              <a:rPr lang="en-IN" dirty="0" err="1">
                <a:solidFill>
                  <a:schemeClr val="tx1"/>
                </a:solidFill>
              </a:rPr>
              <a:t>com.mysql.cj.jdbc.Driver</a:t>
            </a:r>
            <a:r>
              <a:rPr lang="en-IN" dirty="0">
                <a:solidFill>
                  <a:schemeClr val="tx1"/>
                </a:solidFill>
              </a:rPr>
              <a:t>"/&gt;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&lt;property name="javax.persistence.jdbc.url" value="</a:t>
            </a:r>
            <a:r>
              <a:rPr lang="en-IN" dirty="0" err="1">
                <a:solidFill>
                  <a:schemeClr val="tx1"/>
                </a:solidFill>
              </a:rPr>
              <a:t>jdbc:mysql</a:t>
            </a:r>
            <a:r>
              <a:rPr lang="en-IN" dirty="0">
                <a:solidFill>
                  <a:schemeClr val="tx1"/>
                </a:solidFill>
              </a:rPr>
              <a:t>://localhost:3306/</a:t>
            </a:r>
            <a:r>
              <a:rPr lang="en-IN" dirty="0" err="1">
                <a:solidFill>
                  <a:schemeClr val="tx1"/>
                </a:solidFill>
              </a:rPr>
              <a:t>jpmg</a:t>
            </a:r>
            <a:r>
              <a:rPr lang="en-IN" dirty="0">
                <a:solidFill>
                  <a:schemeClr val="tx1"/>
                </a:solidFill>
              </a:rPr>
              <a:t>"/&gt;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&lt;property name="</a:t>
            </a:r>
            <a:r>
              <a:rPr lang="en-IN" dirty="0" err="1">
                <a:solidFill>
                  <a:schemeClr val="tx1"/>
                </a:solidFill>
              </a:rPr>
              <a:t>javax.persistence.jdbc.user</a:t>
            </a:r>
            <a:r>
              <a:rPr lang="en-IN" dirty="0">
                <a:solidFill>
                  <a:schemeClr val="tx1"/>
                </a:solidFill>
              </a:rPr>
              <a:t>" value="root"/&gt;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&lt;property name="</a:t>
            </a:r>
            <a:r>
              <a:rPr lang="en-IN" dirty="0" err="1">
                <a:solidFill>
                  <a:schemeClr val="tx1"/>
                </a:solidFill>
              </a:rPr>
              <a:t>javax.persistence.jdbc.password</a:t>
            </a:r>
            <a:r>
              <a:rPr lang="en-IN" dirty="0">
                <a:solidFill>
                  <a:schemeClr val="tx1"/>
                </a:solidFill>
              </a:rPr>
              <a:t>" value="root"/&gt;</a:t>
            </a:r>
          </a:p>
          <a:p>
            <a:r>
              <a:rPr lang="en-IN" dirty="0">
                <a:solidFill>
                  <a:schemeClr val="tx1"/>
                </a:solidFill>
              </a:rPr>
              <a:t>        &lt;/properties&gt;</a:t>
            </a:r>
          </a:p>
          <a:p>
            <a:r>
              <a:rPr lang="en-IN" dirty="0">
                <a:solidFill>
                  <a:schemeClr val="tx1"/>
                </a:solidFill>
              </a:rPr>
              <a:t>    &lt;/persistence-unit&gt;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278239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377100" y="2012417"/>
            <a:ext cx="26899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Exception Handling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924910-28F9-4754-906B-D6874A7B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375" y="148503"/>
            <a:ext cx="433705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HibernateUpdate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main(String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[])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Session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HibernateUtil.getSessionFactory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openSession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roll = 5;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Transaction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transactionObj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sessionObj.beginTransaction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Student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studentObj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(Student)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session.load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Student.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, roll);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studentObj.setName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(“Spring integration");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studentObj.setCourse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("Hibernate");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sessionObj.merge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studentObj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transactionObj.commit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System.out.println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("Update Successfully");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sessionObj.close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HibernateException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hibernateEx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transactionObj.rollback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(RuntimeException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runtimeEx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System.err.printf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("Couldn’t Roll Back Transaction",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runtimeEx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hibernateEx.printStackTrace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finally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!=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sessionObj.close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    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379EE7-2564-4C59-A543-3FCC99C3A29D}"/>
              </a:ext>
            </a:extLst>
          </p:cNvPr>
          <p:cNvSpPr/>
          <p:nvPr/>
        </p:nvSpPr>
        <p:spPr>
          <a:xfrm>
            <a:off x="3606801" y="1435100"/>
            <a:ext cx="4718050" cy="301625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3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err="1"/>
              <a:t>LazyInitializationException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0523C13-A8E6-444A-B8CD-522E1159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100" y="1667359"/>
            <a:ext cx="732790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EntityManager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emf.createEntityManager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em.getTransaction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().begin();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Author 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Author.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, 1L);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em.getTransaction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().commit();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logger.info(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a.getFirstName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 + 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a.getLastName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 + " wrote "+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a.getBooks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().size() + " books.");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00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250100" y="1427075"/>
            <a:ext cx="30582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err="1"/>
              <a:t>OptimisticLock</a:t>
            </a:r>
            <a:br>
              <a:rPr lang="en-IN" dirty="0"/>
            </a:br>
            <a:r>
              <a:rPr lang="en-IN" dirty="0"/>
              <a:t>Exception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8E3E72A-FD72-4B5A-8B80-1478DA64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86086"/>
            <a:ext cx="449712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//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EntityManager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and Transaction 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EntityManager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emf.createEntityManager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em.getTransaction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().begin();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//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EntityManager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and Transaction 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EntityManager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em2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emf.createEntityManager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em2.getTransaction().begin();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// Update 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Author a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Author.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, 1L);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a.setFirstName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("changed");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// Update 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Author a2 = em2.find(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Author.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, 1L);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a2.setFirstName("changed");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// Commit Transaction 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em.getTransaction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().commit();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em.close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// Commit Transaction 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em2.getTransaction().commit();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Assert.fail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RollbackException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 e)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    log.info("2nd transaction failed with 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OptimisticLockException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");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    }  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em2.close();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36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Mapping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4F398C-0DC6-4F3E-B021-0CD1BCE2DFF8}"/>
              </a:ext>
            </a:extLst>
          </p:cNvPr>
          <p:cNvSpPr/>
          <p:nvPr/>
        </p:nvSpPr>
        <p:spPr>
          <a:xfrm>
            <a:off x="171450" y="1797844"/>
            <a:ext cx="904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Source Code Pro"/>
              </a:rPr>
              <a:t>public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Source Code Pro"/>
              </a:rPr>
              <a:t>void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 </a:t>
            </a:r>
            <a:r>
              <a:rPr lang="en-IN" b="1" dirty="0" err="1">
                <a:solidFill>
                  <a:schemeClr val="tx1"/>
                </a:solidFill>
                <a:latin typeface="Source Code Pro"/>
              </a:rPr>
              <a:t>whenQueryExecutedWithUnmappedEntity_thenMappingException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() {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thrown.expectCause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isA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MappingException.class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)); </a:t>
            </a:r>
          </a:p>
          <a:p>
            <a:r>
              <a:rPr lang="en-IN" dirty="0" err="1">
                <a:solidFill>
                  <a:schemeClr val="tx1"/>
                </a:solidFill>
                <a:latin typeface="Source Code Pro"/>
              </a:rPr>
              <a:t>thrown.expectMessage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("Unknown entity: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java.lang.String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"); </a:t>
            </a:r>
          </a:p>
          <a:p>
            <a:endParaRPr lang="en-IN" dirty="0">
              <a:solidFill>
                <a:schemeClr val="tx1"/>
              </a:solidFill>
              <a:latin typeface="Source Code Pro"/>
            </a:endParaRP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Session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session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sessionFactory.getCurrentSession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(); </a:t>
            </a:r>
          </a:p>
          <a:p>
            <a:r>
              <a:rPr lang="en-IN" dirty="0" err="1">
                <a:solidFill>
                  <a:schemeClr val="tx1"/>
                </a:solidFill>
                <a:latin typeface="Source Code Pro"/>
              </a:rPr>
              <a:t>NativeQuery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&lt;String&gt; query = session .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createNativeQuery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("select name from PRODUCT", 							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String.class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); </a:t>
            </a:r>
          </a:p>
          <a:p>
            <a:r>
              <a:rPr lang="en-IN" dirty="0" err="1">
                <a:solidFill>
                  <a:schemeClr val="tx1"/>
                </a:solidFill>
                <a:latin typeface="Source Code Pro"/>
              </a:rPr>
              <a:t>query.getResultList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(); 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Annotation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1BE1BA-E0B3-453F-B3F4-F91EF861B5B5}"/>
              </a:ext>
            </a:extLst>
          </p:cNvPr>
          <p:cNvSpPr/>
          <p:nvPr/>
        </p:nvSpPr>
        <p:spPr>
          <a:xfrm>
            <a:off x="1045313" y="1553679"/>
            <a:ext cx="7165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givenEntityWithoutId_whenSessionFactoryCreated_thenAnnotationException() {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AnnotationException.class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thrown.expectMessage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("No identifier specified for entity");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Configuration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getConfiguration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cfg.addAnnotatedClass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EntityWithNoId.class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cfg.buildSessionFactory</a:t>
            </a: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8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Schema Management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1B1641-7FB9-4C1C-BADB-5F79E71EAE45}"/>
              </a:ext>
            </a:extLst>
          </p:cNvPr>
          <p:cNvSpPr/>
          <p:nvPr/>
        </p:nvSpPr>
        <p:spPr>
          <a:xfrm>
            <a:off x="950050" y="1445957"/>
            <a:ext cx="747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givenMissingTable_whenSchemaValidated_thenSchemaManagementException() 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SchemaManagementException.class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thrown.expectMessage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("Schema-validation: missing table");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Configuration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getConfiguration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cfg.setProperty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(AvailableSettings.HBM2DDL_AUTO, "validate");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cfg.addAnnotatedClass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cfg.buildSessionFactory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3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Introduction to ORM with Hibernate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Benefits of using Spring with Hibernate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Hibernate configuration in Spring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Exception handling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Command Acceptance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B35EA-2A14-4DF0-B5A4-313B11DC76F6}"/>
              </a:ext>
            </a:extLst>
          </p:cNvPr>
          <p:cNvSpPr/>
          <p:nvPr/>
        </p:nvSpPr>
        <p:spPr>
          <a:xfrm>
            <a:off x="1182574" y="1109117"/>
            <a:ext cx="77039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whenWrongDialectSpecified_thenCommandAcceptanceException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SchemaManagementException.class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thrown.expectCause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isA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CommandAcceptanceException.class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thrown.expectMessage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("Halting on error : Error executing DDL");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Configuration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getConfiguration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cfg.setProperty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(AvailableSettings.DIALECT,"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org.hibernate.dialect.MySQLDialect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cfg.setProperty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(AvailableSettings.HBM2DDL_AUTO, "update");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cfg.setProperty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(AvailableSettings.HBM2DDL_HALT_ON_ERROR,"true");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cfg.getProperties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().put(AvailableSettings.HBM2DDL_HALT_ON_ERROR, true);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cfg.addAnnotatedClass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Product.class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cfg.buildSessionFactory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86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i="1" dirty="0" err="1"/>
              <a:t>SQLGrammarException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7787FB-B2BE-4592-A759-5EF383035DB3}"/>
              </a:ext>
            </a:extLst>
          </p:cNvPr>
          <p:cNvSpPr/>
          <p:nvPr/>
        </p:nvSpPr>
        <p:spPr>
          <a:xfrm>
            <a:off x="60325" y="1259007"/>
            <a:ext cx="9023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Source Code Pro"/>
              </a:rPr>
              <a:t>public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Source Code Pro"/>
              </a:rPr>
              <a:t>void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 </a:t>
            </a:r>
            <a:r>
              <a:rPr lang="en-IN" b="1" dirty="0" err="1">
                <a:solidFill>
                  <a:schemeClr val="tx1"/>
                </a:solidFill>
                <a:latin typeface="Source Code Pro"/>
              </a:rPr>
              <a:t>givenMissingTable_whenQueryExecuted_thenSQLGrammarException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() </a:t>
            </a: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{ </a:t>
            </a: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	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thrown.expect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isA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PersistenceException.class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)); 	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thrown.expectCause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isA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SQLGrammarException.class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)); 	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thrown.expectMessage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("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SQLGrammarException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: could not prepare statement"); </a:t>
            </a: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	Session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session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sessionFactory.getCurrentSession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(); 	</a:t>
            </a: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	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NativeQuery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&lt;Product&gt; query =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session.createNativeQuery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 "select * from 				          NON_EXISTING_TABLE", 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Product.class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); </a:t>
            </a: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	</a:t>
            </a:r>
            <a:r>
              <a:rPr lang="en-IN" dirty="0" err="1">
                <a:solidFill>
                  <a:schemeClr val="tx1"/>
                </a:solidFill>
                <a:latin typeface="Source Code Pro"/>
              </a:rPr>
              <a:t>query.getResultList</a:t>
            </a:r>
            <a:r>
              <a:rPr lang="en-IN" dirty="0">
                <a:solidFill>
                  <a:schemeClr val="tx1"/>
                </a:solidFill>
                <a:latin typeface="Source Code Pro"/>
              </a:rPr>
              <a:t>(); </a:t>
            </a:r>
          </a:p>
          <a:p>
            <a:r>
              <a:rPr lang="en-IN" dirty="0">
                <a:solidFill>
                  <a:schemeClr val="tx1"/>
                </a:solidFill>
                <a:latin typeface="Source Code Pro"/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7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err="1"/>
              <a:t>DataException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5DBAF7-7BD8-4A56-A135-F61642CBC349}"/>
              </a:ext>
            </a:extLst>
          </p:cNvPr>
          <p:cNvSpPr/>
          <p:nvPr/>
        </p:nvSpPr>
        <p:spPr>
          <a:xfrm>
            <a:off x="88900" y="1338723"/>
            <a:ext cx="8883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public void givenQueryWithDataTypeMismatch_WhenQueryExecuted_thenDataException() {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thrown.expectCause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isA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DataException.class</a:t>
            </a:r>
            <a:r>
              <a:rPr lang="en-IN" dirty="0">
                <a:solidFill>
                  <a:schemeClr val="tx1"/>
                </a:solidFill>
              </a:rPr>
              <a:t>));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thrown.expectMessage</a:t>
            </a:r>
            <a:r>
              <a:rPr lang="en-IN" dirty="0">
                <a:solidFill>
                  <a:schemeClr val="tx1"/>
                </a:solidFill>
              </a:rPr>
              <a:t>("</a:t>
            </a:r>
            <a:r>
              <a:rPr lang="en-IN" dirty="0" err="1">
                <a:solidFill>
                  <a:schemeClr val="tx1"/>
                </a:solidFill>
              </a:rPr>
              <a:t>org.hibernate.exception.DataException</a:t>
            </a:r>
            <a:r>
              <a:rPr lang="en-IN" dirty="0">
                <a:solidFill>
                  <a:schemeClr val="tx1"/>
                </a:solidFill>
              </a:rPr>
              <a:t>: could not prepare statement");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Session </a:t>
            </a:r>
            <a:r>
              <a:rPr lang="en-IN" dirty="0" err="1">
                <a:solidFill>
                  <a:schemeClr val="tx1"/>
                </a:solidFill>
              </a:rPr>
              <a:t>session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sessionFactory.getCurrentSession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NativeQuery</a:t>
            </a:r>
            <a:r>
              <a:rPr lang="en-IN" dirty="0">
                <a:solidFill>
                  <a:schemeClr val="tx1"/>
                </a:solidFill>
              </a:rPr>
              <a:t>&lt;Product&gt; query = </a:t>
            </a:r>
            <a:r>
              <a:rPr lang="en-IN" dirty="0" err="1">
                <a:solidFill>
                  <a:schemeClr val="tx1"/>
                </a:solidFill>
              </a:rPr>
              <a:t>session.createNativeQuery</a:t>
            </a:r>
            <a:r>
              <a:rPr lang="en-IN" dirty="0">
                <a:solidFill>
                  <a:schemeClr val="tx1"/>
                </a:solidFill>
              </a:rPr>
              <a:t>(“select * from PRODUCT where      						id='</a:t>
            </a:r>
            <a:r>
              <a:rPr lang="en-IN" dirty="0" err="1">
                <a:solidFill>
                  <a:schemeClr val="tx1"/>
                </a:solidFill>
              </a:rPr>
              <a:t>wrongTypeId</a:t>
            </a:r>
            <a:r>
              <a:rPr lang="en-IN" dirty="0">
                <a:solidFill>
                  <a:schemeClr val="tx1"/>
                </a:solidFill>
              </a:rPr>
              <a:t>'", </a:t>
            </a:r>
            <a:r>
              <a:rPr lang="en-IN" dirty="0" err="1">
                <a:solidFill>
                  <a:schemeClr val="tx1"/>
                </a:solidFill>
              </a:rPr>
              <a:t>Product.class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query.getResultList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5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Exercise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Create an employee table with id, Name, Dept, Salary, Age, Experience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Using Spring and Hibernate Integration, try to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insert the data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Delete an existing data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Perform Lookup of all data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5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  <a:hlinkClick r:id="rId3"/>
              </a:rPr>
              <a:t>Hibernate: </a:t>
            </a:r>
            <a:r>
              <a:rPr lang="en-IN" sz="1600" b="1" dirty="0">
                <a:uFill>
                  <a:noFill/>
                </a:uFill>
              </a:rPr>
              <a:t>https://docs.jboss.org/hibernate/orm/3.5/reference/en/html/tutorial.html</a:t>
            </a:r>
            <a:endParaRPr sz="1600" b="1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Spring Integration with Hibernate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ORM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774307B-4DFC-46E3-8EF0-2FE685320448}"/>
              </a:ext>
            </a:extLst>
          </p:cNvPr>
          <p:cNvGrpSpPr/>
          <p:nvPr/>
        </p:nvGrpSpPr>
        <p:grpSpPr>
          <a:xfrm>
            <a:off x="602815" y="1839291"/>
            <a:ext cx="7938369" cy="1244656"/>
            <a:chOff x="852928" y="1755722"/>
            <a:chExt cx="7938369" cy="124465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3F395A4-A40B-4636-AFB1-9F32C60C9849}"/>
                </a:ext>
              </a:extLst>
            </p:cNvPr>
            <p:cNvSpPr/>
            <p:nvPr/>
          </p:nvSpPr>
          <p:spPr>
            <a:xfrm>
              <a:off x="852928" y="1890272"/>
              <a:ext cx="1513754" cy="99124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Java Application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5298488-446A-421D-A52E-D889B7B37A33}"/>
                </a:ext>
              </a:extLst>
            </p:cNvPr>
            <p:cNvSpPr/>
            <p:nvPr/>
          </p:nvSpPr>
          <p:spPr>
            <a:xfrm>
              <a:off x="5263566" y="1898114"/>
              <a:ext cx="1513754" cy="991241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ORM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6B13967-B619-45CC-9D8E-C8A5E0D875E2}"/>
                </a:ext>
              </a:extLst>
            </p:cNvPr>
            <p:cNvSpPr/>
            <p:nvPr/>
          </p:nvSpPr>
          <p:spPr>
            <a:xfrm>
              <a:off x="3086682" y="1898114"/>
              <a:ext cx="1452282" cy="991241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A7490B6-F0EB-41BB-BBAC-304CFDF0D8BE}"/>
                </a:ext>
              </a:extLst>
            </p:cNvPr>
            <p:cNvSpPr/>
            <p:nvPr/>
          </p:nvSpPr>
          <p:spPr>
            <a:xfrm>
              <a:off x="7523431" y="1755722"/>
              <a:ext cx="1267866" cy="1244656"/>
            </a:xfrm>
            <a:prstGeom prst="can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Database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E83CFB-3822-4FB4-8830-6FC69E2E2BCE}"/>
                </a:ext>
              </a:extLst>
            </p:cNvPr>
            <p:cNvCxnSpPr>
              <a:stCxn id="2" idx="3"/>
              <a:endCxn id="3" idx="2"/>
            </p:cNvCxnSpPr>
            <p:nvPr/>
          </p:nvCxnSpPr>
          <p:spPr>
            <a:xfrm>
              <a:off x="2366682" y="2385893"/>
              <a:ext cx="720000" cy="7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76C271-270F-4024-954A-C4F403CACD3B}"/>
                </a:ext>
              </a:extLst>
            </p:cNvPr>
            <p:cNvCxnSpPr/>
            <p:nvPr/>
          </p:nvCxnSpPr>
          <p:spPr>
            <a:xfrm>
              <a:off x="4538964" y="2378050"/>
              <a:ext cx="720000" cy="7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48A3D6-88A3-47A3-A793-AC7314FD0F4A}"/>
                </a:ext>
              </a:extLst>
            </p:cNvPr>
            <p:cNvCxnSpPr/>
            <p:nvPr/>
          </p:nvCxnSpPr>
          <p:spPr>
            <a:xfrm>
              <a:off x="6796134" y="2370208"/>
              <a:ext cx="720000" cy="7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E33C1-3440-4A6C-9737-0705A2ED890C}"/>
              </a:ext>
            </a:extLst>
          </p:cNvPr>
          <p:cNvGrpSpPr/>
          <p:nvPr/>
        </p:nvGrpSpPr>
        <p:grpSpPr>
          <a:xfrm>
            <a:off x="145996" y="275512"/>
            <a:ext cx="8744431" cy="4783463"/>
            <a:chOff x="38420" y="290880"/>
            <a:chExt cx="8744431" cy="47834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99F894F-C5EB-43E2-9D80-68500AA630E8}"/>
                </a:ext>
              </a:extLst>
            </p:cNvPr>
            <p:cNvSpPr/>
            <p:nvPr/>
          </p:nvSpPr>
          <p:spPr>
            <a:xfrm>
              <a:off x="38420" y="290880"/>
              <a:ext cx="4210851" cy="35972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OBJECT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public class Employee {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private int id;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private String </a:t>
              </a:r>
              <a:r>
                <a:rPr lang="en-IN" dirty="0" err="1">
                  <a:solidFill>
                    <a:schemeClr val="tx1"/>
                  </a:solidFill>
                </a:rPr>
                <a:t>first_name</a:t>
              </a:r>
              <a:r>
                <a:rPr lang="en-IN" dirty="0">
                  <a:solidFill>
                    <a:schemeClr val="tx1"/>
                  </a:solidFill>
                </a:rPr>
                <a:t>; 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private String </a:t>
              </a:r>
              <a:r>
                <a:rPr lang="en-IN" dirty="0" err="1">
                  <a:solidFill>
                    <a:schemeClr val="tx1"/>
                  </a:solidFill>
                </a:rPr>
                <a:t>last_name</a:t>
              </a:r>
              <a:r>
                <a:rPr lang="en-IN" dirty="0">
                  <a:solidFill>
                    <a:schemeClr val="tx1"/>
                  </a:solidFill>
                </a:rPr>
                <a:t>;   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private int salary;  </a:t>
              </a:r>
            </a:p>
            <a:p>
              <a:endParaRPr lang="en-IN" dirty="0">
                <a:solidFill>
                  <a:schemeClr val="tx1"/>
                </a:solidFill>
              </a:endParaRPr>
            </a:p>
            <a:p>
              <a:r>
                <a:rPr lang="en-IN" dirty="0">
                  <a:solidFill>
                    <a:schemeClr val="tx1"/>
                  </a:solidFill>
                </a:rPr>
                <a:t>   public Employee() {}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public Employee(String </a:t>
              </a:r>
              <a:r>
                <a:rPr lang="en-IN" dirty="0" err="1">
                  <a:solidFill>
                    <a:schemeClr val="tx1"/>
                  </a:solidFill>
                </a:rPr>
                <a:t>fname</a:t>
              </a:r>
              <a:r>
                <a:rPr lang="en-IN" dirty="0">
                  <a:solidFill>
                    <a:schemeClr val="tx1"/>
                  </a:solidFill>
                </a:rPr>
                <a:t>, String </a:t>
              </a:r>
              <a:r>
                <a:rPr lang="en-IN" dirty="0" err="1">
                  <a:solidFill>
                    <a:schemeClr val="tx1"/>
                  </a:solidFill>
                </a:rPr>
                <a:t>lname</a:t>
              </a:r>
              <a:r>
                <a:rPr lang="en-IN" dirty="0">
                  <a:solidFill>
                    <a:schemeClr val="tx1"/>
                  </a:solidFill>
                </a:rPr>
                <a:t>, int salary) {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   </a:t>
              </a:r>
              <a:r>
                <a:rPr lang="en-IN" dirty="0" err="1">
                  <a:solidFill>
                    <a:schemeClr val="tx1"/>
                  </a:solidFill>
                </a:rPr>
                <a:t>this.first_name</a:t>
              </a:r>
              <a:r>
                <a:rPr lang="en-IN" dirty="0">
                  <a:solidFill>
                    <a:schemeClr val="tx1"/>
                  </a:solidFill>
                </a:rPr>
                <a:t> = </a:t>
              </a:r>
              <a:r>
                <a:rPr lang="en-IN" dirty="0" err="1">
                  <a:solidFill>
                    <a:schemeClr val="tx1"/>
                  </a:solidFill>
                </a:rPr>
                <a:t>fname</a:t>
              </a:r>
              <a:r>
                <a:rPr lang="en-IN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   </a:t>
              </a:r>
              <a:r>
                <a:rPr lang="en-IN" dirty="0" err="1">
                  <a:solidFill>
                    <a:schemeClr val="tx1"/>
                  </a:solidFill>
                </a:rPr>
                <a:t>this.last_name</a:t>
              </a:r>
              <a:r>
                <a:rPr lang="en-IN" dirty="0">
                  <a:solidFill>
                    <a:schemeClr val="tx1"/>
                  </a:solidFill>
                </a:rPr>
                <a:t> = </a:t>
              </a:r>
              <a:r>
                <a:rPr lang="en-IN" dirty="0" err="1">
                  <a:solidFill>
                    <a:schemeClr val="tx1"/>
                  </a:solidFill>
                </a:rPr>
                <a:t>lname</a:t>
              </a:r>
              <a:r>
                <a:rPr lang="en-IN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   </a:t>
              </a:r>
              <a:r>
                <a:rPr lang="en-IN" dirty="0" err="1">
                  <a:solidFill>
                    <a:schemeClr val="tx1"/>
                  </a:solidFill>
                </a:rPr>
                <a:t>this.salary</a:t>
              </a:r>
              <a:r>
                <a:rPr lang="en-IN" dirty="0">
                  <a:solidFill>
                    <a:schemeClr val="tx1"/>
                  </a:solidFill>
                </a:rPr>
                <a:t> = salary;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   }   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//getter and Setter</a:t>
              </a:r>
            </a:p>
            <a:p>
              <a:r>
                <a:rPr lang="en-IN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" name="Explosion: 14 Points 5">
              <a:extLst>
                <a:ext uri="{FF2B5EF4-FFF2-40B4-BE49-F238E27FC236}">
                  <a16:creationId xmlns:a16="http://schemas.microsoft.com/office/drawing/2014/main" id="{6E3A90BD-67B2-4696-80B0-DE9B51C43D62}"/>
                </a:ext>
              </a:extLst>
            </p:cNvPr>
            <p:cNvSpPr/>
            <p:nvPr/>
          </p:nvSpPr>
          <p:spPr>
            <a:xfrm>
              <a:off x="5232827" y="421336"/>
              <a:ext cx="2927617" cy="1903239"/>
            </a:xfrm>
            <a:prstGeom prst="irregularSeal2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</a:rPr>
                <a:t>ORM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7D7ED9-90C2-408B-9229-59ABB4A5FCA0}"/>
                </a:ext>
              </a:extLst>
            </p:cNvPr>
            <p:cNvCxnSpPr>
              <a:cxnSpLocks/>
            </p:cNvCxnSpPr>
            <p:nvPr/>
          </p:nvCxnSpPr>
          <p:spPr>
            <a:xfrm>
              <a:off x="4249271" y="1313970"/>
              <a:ext cx="10603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BD7E85-AE77-443A-8C3F-AD4E02BB0B7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806692" y="2081560"/>
              <a:ext cx="0" cy="7373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798B1F4-B194-4C61-B822-692B45FDAE8C}"/>
                </a:ext>
              </a:extLst>
            </p:cNvPr>
            <p:cNvSpPr/>
            <p:nvPr/>
          </p:nvSpPr>
          <p:spPr>
            <a:xfrm>
              <a:off x="4817889" y="2866618"/>
              <a:ext cx="3964962" cy="22077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create table EMPLOYEE (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id INT NOT NULL </a:t>
              </a:r>
              <a:r>
                <a:rPr lang="en-US" dirty="0" err="1">
                  <a:solidFill>
                    <a:schemeClr val="tx1"/>
                  </a:solidFill>
                </a:rPr>
                <a:t>auto_increment</a:t>
              </a:r>
              <a:r>
                <a:rPr lang="en-US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</a:t>
              </a:r>
              <a:r>
                <a:rPr lang="en-US" dirty="0" err="1">
                  <a:solidFill>
                    <a:schemeClr val="tx1"/>
                  </a:solidFill>
                </a:rPr>
                <a:t>first_name</a:t>
              </a:r>
              <a:r>
                <a:rPr lang="en-US" dirty="0">
                  <a:solidFill>
                    <a:schemeClr val="tx1"/>
                  </a:solidFill>
                </a:rPr>
                <a:t> VARCHAR(20) default NULL,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</a:t>
              </a:r>
              <a:r>
                <a:rPr lang="en-US" dirty="0" err="1">
                  <a:solidFill>
                    <a:schemeClr val="tx1"/>
                  </a:solidFill>
                </a:rPr>
                <a:t>last_name</a:t>
              </a:r>
              <a:r>
                <a:rPr lang="en-US" dirty="0">
                  <a:solidFill>
                    <a:schemeClr val="tx1"/>
                  </a:solidFill>
                </a:rPr>
                <a:t>  VARCHAR(20) default NULL,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salary     INT  default NULL,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PRIMARY KEY (id)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);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Hibernate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EA34BB1-12AA-4E6E-A97B-8986203A9814}"/>
              </a:ext>
            </a:extLst>
          </p:cNvPr>
          <p:cNvGrpSpPr/>
          <p:nvPr/>
        </p:nvGrpSpPr>
        <p:grpSpPr>
          <a:xfrm>
            <a:off x="984890" y="1301812"/>
            <a:ext cx="7799294" cy="2319614"/>
            <a:chOff x="991240" y="1183341"/>
            <a:chExt cx="7799294" cy="23196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049752D-01C6-429E-A15F-46B52368B803}"/>
                </a:ext>
              </a:extLst>
            </p:cNvPr>
            <p:cNvGrpSpPr/>
            <p:nvPr/>
          </p:nvGrpSpPr>
          <p:grpSpPr>
            <a:xfrm>
              <a:off x="991240" y="1621331"/>
              <a:ext cx="7799294" cy="1881624"/>
              <a:chOff x="991240" y="1621331"/>
              <a:chExt cx="7799294" cy="188162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4D452B7-E15D-4031-98CF-0150B6E1CEC3}"/>
                  </a:ext>
                </a:extLst>
              </p:cNvPr>
              <p:cNvSpPr/>
              <p:nvPr/>
            </p:nvSpPr>
            <p:spPr>
              <a:xfrm>
                <a:off x="991240" y="1621331"/>
                <a:ext cx="822192" cy="507146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2D18649-330A-4FC8-A35B-B0183BECAFDE}"/>
                  </a:ext>
                </a:extLst>
              </p:cNvPr>
              <p:cNvSpPr/>
              <p:nvPr/>
            </p:nvSpPr>
            <p:spPr>
              <a:xfrm>
                <a:off x="1965832" y="1621331"/>
                <a:ext cx="822192" cy="507146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CA4E98F-3699-4A12-8D4E-AC38C6FC87ED}"/>
                  </a:ext>
                </a:extLst>
              </p:cNvPr>
              <p:cNvSpPr/>
              <p:nvPr/>
            </p:nvSpPr>
            <p:spPr>
              <a:xfrm>
                <a:off x="991240" y="2318177"/>
                <a:ext cx="822192" cy="507146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D6A845B-7B9F-4B42-BA56-96B6AB1E4878}"/>
                  </a:ext>
                </a:extLst>
              </p:cNvPr>
              <p:cNvSpPr/>
              <p:nvPr/>
            </p:nvSpPr>
            <p:spPr>
              <a:xfrm>
                <a:off x="1965832" y="2316718"/>
                <a:ext cx="822192" cy="507146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686E88-7FC0-4B5B-9386-34E0B38C83B8}"/>
                  </a:ext>
                </a:extLst>
              </p:cNvPr>
              <p:cNvSpPr/>
              <p:nvPr/>
            </p:nvSpPr>
            <p:spPr>
              <a:xfrm>
                <a:off x="991240" y="2995809"/>
                <a:ext cx="822192" cy="507146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220C178-2924-493A-AE57-64C7D348103F}"/>
                  </a:ext>
                </a:extLst>
              </p:cNvPr>
              <p:cNvSpPr/>
              <p:nvPr/>
            </p:nvSpPr>
            <p:spPr>
              <a:xfrm>
                <a:off x="1965832" y="2994350"/>
                <a:ext cx="822192" cy="507146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4759745-7333-49A0-B2B0-2E7AFDB55806}"/>
                  </a:ext>
                </a:extLst>
              </p:cNvPr>
              <p:cNvSpPr/>
              <p:nvPr/>
            </p:nvSpPr>
            <p:spPr>
              <a:xfrm>
                <a:off x="3711453" y="2059874"/>
                <a:ext cx="1721093" cy="1020834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ORM / Hibernate</a:t>
                </a:r>
              </a:p>
            </p:txBody>
          </p: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1CB1920B-A355-4C9B-84B2-7DE3478E3389}"/>
                  </a:ext>
                </a:extLst>
              </p:cNvPr>
              <p:cNvSpPr/>
              <p:nvPr/>
            </p:nvSpPr>
            <p:spPr>
              <a:xfrm>
                <a:off x="6639005" y="1736592"/>
                <a:ext cx="2151529" cy="1429230"/>
              </a:xfrm>
              <a:prstGeom prst="can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Database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4E17104-830C-4BC5-9A76-B2ADA9815138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2788024" y="2570291"/>
                <a:ext cx="92342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E8DB570-9E85-400E-8A43-4836667ABD17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>
                <a:off x="5432546" y="2570291"/>
                <a:ext cx="1206459" cy="14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5A76A2-3145-4BDC-AE11-67DA7A1FFFF3}"/>
                </a:ext>
              </a:extLst>
            </p:cNvPr>
            <p:cNvSpPr/>
            <p:nvPr/>
          </p:nvSpPr>
          <p:spPr>
            <a:xfrm>
              <a:off x="991240" y="1183341"/>
              <a:ext cx="1967113" cy="338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6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82225" y="1732941"/>
            <a:ext cx="2468874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Architecture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CF3F160-7707-43D9-A54E-886759BD7AD3}"/>
              </a:ext>
            </a:extLst>
          </p:cNvPr>
          <p:cNvGrpSpPr/>
          <p:nvPr/>
        </p:nvGrpSpPr>
        <p:grpSpPr>
          <a:xfrm>
            <a:off x="2743200" y="161365"/>
            <a:ext cx="6101123" cy="4971570"/>
            <a:chOff x="2743200" y="161365"/>
            <a:chExt cx="6101123" cy="497157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30D35E1-0767-428A-9E60-05E9F706E791}"/>
                </a:ext>
              </a:extLst>
            </p:cNvPr>
            <p:cNvSpPr/>
            <p:nvPr/>
          </p:nvSpPr>
          <p:spPr>
            <a:xfrm>
              <a:off x="2743200" y="161365"/>
              <a:ext cx="6101123" cy="497157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A61C5C88-F001-4802-877B-2EF9B1E0BDF6}"/>
                </a:ext>
              </a:extLst>
            </p:cNvPr>
            <p:cNvSpPr/>
            <p:nvPr/>
          </p:nvSpPr>
          <p:spPr>
            <a:xfrm>
              <a:off x="4833256" y="4224778"/>
              <a:ext cx="2458891" cy="83275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3C52ED-E974-4646-BDF0-B7A94ED5A2C7}"/>
                </a:ext>
              </a:extLst>
            </p:cNvPr>
            <p:cNvSpPr/>
            <p:nvPr/>
          </p:nvSpPr>
          <p:spPr>
            <a:xfrm>
              <a:off x="3396343" y="491778"/>
              <a:ext cx="4794837" cy="50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Java Application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388A6E-145F-4E94-A9E6-651E63EDB173}"/>
                </a:ext>
              </a:extLst>
            </p:cNvPr>
            <p:cNvSpPr/>
            <p:nvPr/>
          </p:nvSpPr>
          <p:spPr>
            <a:xfrm>
              <a:off x="3396342" y="1380563"/>
              <a:ext cx="4794837" cy="1608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Hibernate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26D5F0-77A9-4FDE-9AD1-38E66172AAD4}"/>
                </a:ext>
              </a:extLst>
            </p:cNvPr>
            <p:cNvSpPr/>
            <p:nvPr/>
          </p:nvSpPr>
          <p:spPr>
            <a:xfrm>
              <a:off x="3588443" y="1823677"/>
              <a:ext cx="1244813" cy="39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Configuration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17B657-B7B1-48CE-9526-60AA7A0184A7}"/>
                </a:ext>
              </a:extLst>
            </p:cNvPr>
            <p:cNvSpPr/>
            <p:nvPr/>
          </p:nvSpPr>
          <p:spPr>
            <a:xfrm>
              <a:off x="5255875" y="1823674"/>
              <a:ext cx="1375446" cy="39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Session Factory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076EC8-280C-4C9F-90C9-1938ADDFBEEB}"/>
                </a:ext>
              </a:extLst>
            </p:cNvPr>
            <p:cNvSpPr/>
            <p:nvPr/>
          </p:nvSpPr>
          <p:spPr>
            <a:xfrm>
              <a:off x="6892576" y="1823675"/>
              <a:ext cx="1160291" cy="39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Session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CC41E5A-73D3-40BE-844A-6A62428868BE}"/>
                </a:ext>
              </a:extLst>
            </p:cNvPr>
            <p:cNvSpPr/>
            <p:nvPr/>
          </p:nvSpPr>
          <p:spPr>
            <a:xfrm>
              <a:off x="5255875" y="2406381"/>
              <a:ext cx="1375446" cy="39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Query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45BD28-E479-4B4D-8B02-E8E866B37AEC}"/>
                </a:ext>
              </a:extLst>
            </p:cNvPr>
            <p:cNvSpPr/>
            <p:nvPr/>
          </p:nvSpPr>
          <p:spPr>
            <a:xfrm>
              <a:off x="3588443" y="2406381"/>
              <a:ext cx="1244813" cy="39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Transaction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6D7D6D3-4A77-444E-86E2-A4C653D8DF26}"/>
                </a:ext>
              </a:extLst>
            </p:cNvPr>
            <p:cNvSpPr/>
            <p:nvPr/>
          </p:nvSpPr>
          <p:spPr>
            <a:xfrm>
              <a:off x="6892576" y="2374527"/>
              <a:ext cx="1160291" cy="394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Criteria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8DE80A0-6EFE-4046-8FCA-D71A517F3985}"/>
                </a:ext>
              </a:extLst>
            </p:cNvPr>
            <p:cNvSpPr/>
            <p:nvPr/>
          </p:nvSpPr>
          <p:spPr>
            <a:xfrm>
              <a:off x="5255875" y="3424120"/>
              <a:ext cx="1375446" cy="394445"/>
            </a:xfrm>
            <a:prstGeom prst="roundRect">
              <a:avLst/>
            </a:prstGeom>
            <a:solidFill>
              <a:srgbClr val="B7B3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JDBC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74C73DF-DB5C-49E8-8F98-040E373BA53C}"/>
                </a:ext>
              </a:extLst>
            </p:cNvPr>
            <p:cNvSpPr/>
            <p:nvPr/>
          </p:nvSpPr>
          <p:spPr>
            <a:xfrm>
              <a:off x="3588443" y="3424120"/>
              <a:ext cx="1244813" cy="394445"/>
            </a:xfrm>
            <a:prstGeom prst="roundRect">
              <a:avLst/>
            </a:prstGeom>
            <a:solidFill>
              <a:srgbClr val="B7B3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JTA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D7FC155-003E-44A3-A25D-243CEBBBB36D}"/>
                </a:ext>
              </a:extLst>
            </p:cNvPr>
            <p:cNvSpPr/>
            <p:nvPr/>
          </p:nvSpPr>
          <p:spPr>
            <a:xfrm>
              <a:off x="6892576" y="3392266"/>
              <a:ext cx="1160291" cy="394445"/>
            </a:xfrm>
            <a:prstGeom prst="roundRect">
              <a:avLst/>
            </a:prstGeom>
            <a:solidFill>
              <a:srgbClr val="B7B3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JNDI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D98EED5-4C59-44E6-94BE-C13D333233CF}"/>
                </a:ext>
              </a:extLst>
            </p:cNvPr>
            <p:cNvSpPr/>
            <p:nvPr/>
          </p:nvSpPr>
          <p:spPr>
            <a:xfrm>
              <a:off x="4011062" y="896827"/>
              <a:ext cx="3703708" cy="58071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Persistent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0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Hibernate Configuration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hibernate.dialect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hibernate.connection.driver_class</a:t>
            </a:r>
            <a:r>
              <a:rPr lang="en-IN" dirty="0"/>
              <a:t>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hibernate.connection.url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hibernate.connection.username</a:t>
            </a:r>
            <a:r>
              <a:rPr lang="en-IN" dirty="0"/>
              <a:t>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hibernate.connection.password</a:t>
            </a:r>
            <a:r>
              <a:rPr lang="en-IN" dirty="0"/>
              <a:t>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hibernate.connection.pool_size</a:t>
            </a:r>
            <a:r>
              <a:rPr lang="en-IN" dirty="0"/>
              <a:t>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hibernate.connection.autocommit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6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Hibernate Dependency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D4695192-821E-419B-9A3D-7B3F154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964"/>
            <a:ext cx="1159613" cy="11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3E276F-78C6-4E8E-B5EA-2C9FBAB89A06}"/>
              </a:ext>
            </a:extLst>
          </p:cNvPr>
          <p:cNvSpPr/>
          <p:nvPr/>
        </p:nvSpPr>
        <p:spPr>
          <a:xfrm>
            <a:off x="2127250" y="1355089"/>
            <a:ext cx="4889500" cy="2739228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</a:rPr>
              <a:t>   &lt;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org.springframework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&lt;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&gt;spring-</a:t>
            </a:r>
            <a:r>
              <a:rPr lang="en-IN" dirty="0" err="1">
                <a:solidFill>
                  <a:schemeClr val="tx1"/>
                </a:solidFill>
              </a:rPr>
              <a:t>orm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&lt;version&gt;5.0.1.RELEASE&lt;/version&gt;</a:t>
            </a:r>
          </a:p>
          <a:p>
            <a:r>
              <a:rPr lang="en-IN" dirty="0">
                <a:solidFill>
                  <a:schemeClr val="tx1"/>
                </a:solidFill>
              </a:rPr>
              <a:t>&lt;/dependency&gt;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</a:rPr>
              <a:t>   &lt;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org.hibernate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&lt;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&gt;hibernate-core&lt;/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&lt;version&gt;5.2.12.Final&lt;/version&gt;</a:t>
            </a:r>
          </a:p>
          <a:p>
            <a:r>
              <a:rPr lang="en-IN" dirty="0">
                <a:solidFill>
                  <a:schemeClr val="tx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87420267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1018</Words>
  <Application>Microsoft Office PowerPoint</Application>
  <PresentationFormat>On-screen Show (16:9)</PresentationFormat>
  <Paragraphs>268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Bebas Neue</vt:lpstr>
      <vt:lpstr>Calibri</vt:lpstr>
      <vt:lpstr>Monaco</vt:lpstr>
      <vt:lpstr>Roboto</vt:lpstr>
      <vt:lpstr>Source Code Pro</vt:lpstr>
      <vt:lpstr>Computer Science Proposal by Slidesgo</vt:lpstr>
      <vt:lpstr>Module 2 Spring Framework</vt:lpstr>
      <vt:lpstr>Agenda</vt:lpstr>
      <vt:lpstr>Spring Integration with Hibernate</vt:lpstr>
      <vt:lpstr>ORM</vt:lpstr>
      <vt:lpstr>PowerPoint Presentation</vt:lpstr>
      <vt:lpstr>Hibernate</vt:lpstr>
      <vt:lpstr>Architecture</vt:lpstr>
      <vt:lpstr>Hibernate Configuration</vt:lpstr>
      <vt:lpstr>Hibernate Dependency</vt:lpstr>
      <vt:lpstr>Hibernate - Annotations</vt:lpstr>
      <vt:lpstr>Hibernate – Annotations (Contd…)</vt:lpstr>
      <vt:lpstr>Hibernate Association Mapping Annotations </vt:lpstr>
      <vt:lpstr>Demo 1</vt:lpstr>
      <vt:lpstr>Exception Handling</vt:lpstr>
      <vt:lpstr>LazyInitializationException</vt:lpstr>
      <vt:lpstr>OptimisticLock Exception </vt:lpstr>
      <vt:lpstr>Mapping Exception</vt:lpstr>
      <vt:lpstr>Annotation Exception</vt:lpstr>
      <vt:lpstr>Schema Management Exception</vt:lpstr>
      <vt:lpstr>Command Acceptance Exception</vt:lpstr>
      <vt:lpstr>SQLGrammarException</vt:lpstr>
      <vt:lpstr>DataException</vt:lpstr>
      <vt:lpstr>Exercise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101</cp:revision>
  <dcterms:modified xsi:type="dcterms:W3CDTF">2021-09-08T12:38:55Z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