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51"/>
  </p:notesMasterIdLst>
  <p:sldIdLst>
    <p:sldId id="256" r:id="rId2"/>
    <p:sldId id="260" r:id="rId3"/>
    <p:sldId id="411" r:id="rId4"/>
    <p:sldId id="412" r:id="rId5"/>
    <p:sldId id="413" r:id="rId6"/>
    <p:sldId id="417" r:id="rId7"/>
    <p:sldId id="414" r:id="rId8"/>
    <p:sldId id="415" r:id="rId9"/>
    <p:sldId id="275" r:id="rId10"/>
    <p:sldId id="339" r:id="rId11"/>
    <p:sldId id="384" r:id="rId12"/>
    <p:sldId id="385" r:id="rId13"/>
    <p:sldId id="386" r:id="rId14"/>
    <p:sldId id="387" r:id="rId15"/>
    <p:sldId id="388" r:id="rId16"/>
    <p:sldId id="390" r:id="rId17"/>
    <p:sldId id="391" r:id="rId18"/>
    <p:sldId id="389" r:id="rId19"/>
    <p:sldId id="418" r:id="rId20"/>
    <p:sldId id="392" r:id="rId21"/>
    <p:sldId id="393" r:id="rId22"/>
    <p:sldId id="394" r:id="rId23"/>
    <p:sldId id="395" r:id="rId24"/>
    <p:sldId id="396" r:id="rId25"/>
    <p:sldId id="397" r:id="rId26"/>
    <p:sldId id="419" r:id="rId27"/>
    <p:sldId id="398" r:id="rId28"/>
    <p:sldId id="399" r:id="rId29"/>
    <p:sldId id="400" r:id="rId30"/>
    <p:sldId id="401" r:id="rId31"/>
    <p:sldId id="402" r:id="rId32"/>
    <p:sldId id="420" r:id="rId33"/>
    <p:sldId id="403" r:id="rId34"/>
    <p:sldId id="404" r:id="rId35"/>
    <p:sldId id="405" r:id="rId36"/>
    <p:sldId id="406" r:id="rId37"/>
    <p:sldId id="407" r:id="rId38"/>
    <p:sldId id="426" r:id="rId39"/>
    <p:sldId id="408" r:id="rId40"/>
    <p:sldId id="409" r:id="rId41"/>
    <p:sldId id="410" r:id="rId42"/>
    <p:sldId id="421" r:id="rId43"/>
    <p:sldId id="422" r:id="rId44"/>
    <p:sldId id="423" r:id="rId45"/>
    <p:sldId id="424" r:id="rId46"/>
    <p:sldId id="425" r:id="rId47"/>
    <p:sldId id="283" r:id="rId48"/>
    <p:sldId id="284" r:id="rId49"/>
    <p:sldId id="353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64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22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2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09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25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2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70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424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6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52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67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59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&lt;html </a:t>
            </a:r>
            <a:r>
              <a:rPr lang="en-I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I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I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xmlns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="http://www.w3.org/1999/xhtml"</a:t>
            </a:r>
          </a:p>
          <a:p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I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xmlns:th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="http://www.thymeleaf.org"&gt;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278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530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80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320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1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4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038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54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544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277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089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84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993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394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134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211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25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024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63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8719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87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361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551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9225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36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86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40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0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projects/spring-batch" TargetMode="External"/><Relationship Id="rId3" Type="http://schemas.openxmlformats.org/officeDocument/2006/relationships/hyperlink" Target="https://hibernate.org/validator/documentation/getting-started/" TargetMode="External"/><Relationship Id="rId7" Type="http://schemas.openxmlformats.org/officeDocument/2006/relationships/hyperlink" Target="https://spring.io/projects/spring-data-jpa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framework/docs/3.2.x/spring-framework-reference/html/mvc.html" TargetMode="External"/><Relationship Id="rId5" Type="http://schemas.openxmlformats.org/officeDocument/2006/relationships/hyperlink" Target="https://spring.io/projects/spring-security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docs.spring.io/spring-boot/docs/2.1.13.RELEASE/reference/html/boot-features-logging.html" TargetMode="External"/><Relationship Id="rId9" Type="http://schemas.openxmlformats.org/officeDocument/2006/relationships/hyperlink" Target="https://microservices.io/patterns/data/event-driven-architecture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2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Spring Framework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s3.ap-south-1.amazonaws.com/s3.studytonight.com/tutorials/uploads/pictures/1609145137-72799.png">
            <a:extLst>
              <a:ext uri="{FF2B5EF4-FFF2-40B4-BE49-F238E27FC236}">
                <a16:creationId xmlns:a16="http://schemas.microsoft.com/office/drawing/2014/main" id="{50ABF5DE-744B-4794-ADCA-D0095978C3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4" y="1174115"/>
            <a:ext cx="7543255" cy="2798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Security Modules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37123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Core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Remoting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Aspect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Config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Crypto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Messaging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878;p25">
            <a:extLst>
              <a:ext uri="{FF2B5EF4-FFF2-40B4-BE49-F238E27FC236}">
                <a16:creationId xmlns:a16="http://schemas.microsoft.com/office/drawing/2014/main" id="{C40E38A5-64BE-4DC8-A70E-52E5AD7D2930}"/>
              </a:ext>
            </a:extLst>
          </p:cNvPr>
          <p:cNvSpPr txBox="1">
            <a:spLocks/>
          </p:cNvSpPr>
          <p:nvPr/>
        </p:nvSpPr>
        <p:spPr>
          <a:xfrm>
            <a:off x="4432300" y="965959"/>
            <a:ext cx="37123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OAuth2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OpenID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CAS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TagLib</a:t>
            </a: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Web: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226954" y="1547820"/>
            <a:ext cx="1865318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Spring Security overview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erasolunaorg.github.io/guideline/5.0.0.RELEASE/en/_images/spring_security_overview.png">
            <a:extLst>
              <a:ext uri="{FF2B5EF4-FFF2-40B4-BE49-F238E27FC236}">
                <a16:creationId xmlns:a16="http://schemas.microsoft.com/office/drawing/2014/main" id="{13E1271B-7255-43D8-916A-0917D82D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-10565"/>
            <a:ext cx="68103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5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Spring Security Features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LDAP (Lightweight Directory Access Protocol)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Single sign-on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JAAS (Java Authentication and Authorization Service) </a:t>
            </a:r>
            <a:r>
              <a:rPr lang="en-IN" sz="1200" dirty="0" err="1"/>
              <a:t>LoginModule</a:t>
            </a:r>
            <a:endParaRPr lang="en-IN" sz="1200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Basic Access Authentication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Digest Access Authentication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Remember-me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Web Form Authentication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Authorization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Software Localization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HTTP Authorization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5B753D-F989-4E3C-A7F7-D66E3B20F4B4}"/>
              </a:ext>
            </a:extLst>
          </p:cNvPr>
          <p:cNvSpPr/>
          <p:nvPr/>
        </p:nvSpPr>
        <p:spPr>
          <a:xfrm>
            <a:off x="4095750" y="2413000"/>
            <a:ext cx="4705350" cy="196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Features added in Spring Security 5.0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1. OAuth 2.0 Login</a:t>
            </a:r>
          </a:p>
          <a:p>
            <a:r>
              <a:rPr lang="en-IN" dirty="0">
                <a:solidFill>
                  <a:schemeClr val="tx1"/>
                </a:solidFill>
              </a:rPr>
              <a:t>2. Reactive Support </a:t>
            </a:r>
          </a:p>
          <a:p>
            <a:r>
              <a:rPr lang="en-IN" dirty="0">
                <a:solidFill>
                  <a:schemeClr val="tx1"/>
                </a:solidFill>
              </a:rPr>
              <a:t>3. Modernized Password Encoding </a:t>
            </a:r>
          </a:p>
        </p:txBody>
      </p:sp>
    </p:spTree>
    <p:extLst>
      <p:ext uri="{BB962C8B-B14F-4D97-AF65-F5344CB8AC3E}">
        <p14:creationId xmlns:p14="http://schemas.microsoft.com/office/powerpoint/2010/main" val="191308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Spring Security Architecture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.einnovator.org/ei-home/docs/quickguide/quickguide-12-spring-security/spring-security-arch.png">
            <a:extLst>
              <a:ext uri="{FF2B5EF4-FFF2-40B4-BE49-F238E27FC236}">
                <a16:creationId xmlns:a16="http://schemas.microsoft.com/office/drawing/2014/main" id="{FBDED90C-3433-4A44-B3D0-D11546AE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7" y="950275"/>
            <a:ext cx="8578746" cy="34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6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Spring Security Chain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.einnovator.org/ei-home/docs/quickguide/quickguide-12-spring-security/spring-security-filter-chain.png">
            <a:extLst>
              <a:ext uri="{FF2B5EF4-FFF2-40B4-BE49-F238E27FC236}">
                <a16:creationId xmlns:a16="http://schemas.microsoft.com/office/drawing/2014/main" id="{F9F823C9-7FF0-4337-9BE8-26CE91C3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368160"/>
            <a:ext cx="8348740" cy="250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0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Security Configuration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Spring Security can be configured both with Java and XML.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Customization of Spring Security can be done by making the configuration class annotated with @</a:t>
            </a:r>
            <a:r>
              <a:rPr lang="en-IN" dirty="0" err="1"/>
              <a:t>EnableWebSecurity</a:t>
            </a:r>
            <a:r>
              <a:rPr lang="en-IN" dirty="0"/>
              <a:t> implement the interface </a:t>
            </a:r>
            <a:r>
              <a:rPr lang="en-IN" dirty="0" err="1"/>
              <a:t>WebSecurityConfigurer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3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426675" y="382250"/>
            <a:ext cx="82906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Maven Dependencies For Spring Security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79D20F-A7B3-4344-88D9-30E24F8CFAC0}"/>
              </a:ext>
            </a:extLst>
          </p:cNvPr>
          <p:cNvSpPr/>
          <p:nvPr/>
        </p:nvSpPr>
        <p:spPr>
          <a:xfrm>
            <a:off x="1549400" y="1295308"/>
            <a:ext cx="57721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&lt;!-- spring-security-core --&gt;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org.springframework.security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&gt;spring-security-web&lt;/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&lt;version&gt;5.4.2&lt;/version&gt;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&lt;/dependency&gt;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&lt;!-- spring-security-config --&gt;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org.springframework.security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&gt;spring-security-config&lt;/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&lt;version&gt;5.4.2&lt;/version&gt;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14370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Spring Security</a:t>
            </a:r>
            <a:r>
              <a:rPr lang="en-IN" dirty="0"/>
              <a:t> annotations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268FDF-C46D-4ED3-8D13-BFEC320AB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0190"/>
              </p:ext>
            </p:extLst>
          </p:nvPr>
        </p:nvGraphicFramePr>
        <p:xfrm>
          <a:off x="345781" y="1052530"/>
          <a:ext cx="8590750" cy="31749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89090">
                  <a:extLst>
                    <a:ext uri="{9D8B030D-6E8A-4147-A177-3AD203B41FA5}">
                      <a16:colId xmlns:a16="http://schemas.microsoft.com/office/drawing/2014/main" val="3849818108"/>
                    </a:ext>
                  </a:extLst>
                </a:gridCol>
                <a:gridCol w="5601660">
                  <a:extLst>
                    <a:ext uri="{9D8B030D-6E8A-4147-A177-3AD203B41FA5}">
                      <a16:colId xmlns:a16="http://schemas.microsoft.com/office/drawing/2014/main" val="3185639511"/>
                    </a:ext>
                  </a:extLst>
                </a:gridCol>
              </a:tblGrid>
              <a:tr h="28086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Parameter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4777213"/>
                  </a:ext>
                </a:extLst>
              </a:tr>
              <a:tr h="280863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@</a:t>
                      </a:r>
                      <a:r>
                        <a:rPr lang="en-IN" sz="1400" dirty="0" err="1">
                          <a:effectLst/>
                        </a:rPr>
                        <a:t>EnableWebSecurity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Enable Java-based configuration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25632"/>
                  </a:ext>
                </a:extLst>
              </a:tr>
              <a:tr h="28086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@EnableGlobalMethodSecurity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Enable method-level security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076071"/>
                  </a:ext>
                </a:extLst>
              </a:tr>
              <a:tr h="45692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@EnableGlobalAuthentication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Enable Java-based configuration of </a:t>
                      </a:r>
                      <a:r>
                        <a:rPr lang="en-US" sz="1400" dirty="0" err="1">
                          <a:effectLst/>
                        </a:rPr>
                        <a:t>AuthenticationManager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307248"/>
                  </a:ext>
                </a:extLst>
              </a:tr>
              <a:tr h="28086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@Secured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Define role-based access-control for method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1143164"/>
                  </a:ext>
                </a:extLst>
              </a:tr>
              <a:tr h="45692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@RolesAllowed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Define role-based access-control for method [JSR-250 annotation]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192479"/>
                  </a:ext>
                </a:extLst>
              </a:tr>
              <a:tr h="45692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@PreAuthorize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Define role-based access-control for method with SPEL expression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521300"/>
                  </a:ext>
                </a:extLst>
              </a:tr>
              <a:tr h="45692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@PostAuthorize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Define role-based access-control for method with SPEL [check done on return]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400" marR="52400" marT="52400" marB="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96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9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b="1" dirty="0"/>
              <a:t>Spring MVC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5530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Hibernate Validator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Spring Boot Logging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Spring Security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Spring MVC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Spring Data JPA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Spring Batch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Event-driven Microservices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237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Front Controller design pattern</a:t>
            </a: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CC40D-35FC-4A38-A172-4EEA49553E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950275"/>
            <a:ext cx="4996497" cy="3710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39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MVC design pattern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702CC2-4809-4F7A-9C5F-F1B72834293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/>
          <a:stretch/>
        </p:blipFill>
        <p:spPr bwMode="auto">
          <a:xfrm>
            <a:off x="1289050" y="1073150"/>
            <a:ext cx="6565900" cy="3467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443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Spring’s MVC module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60137-FB63-4739-B9A2-B3F29C46CF4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0"/>
          <a:stretch/>
        </p:blipFill>
        <p:spPr bwMode="auto">
          <a:xfrm>
            <a:off x="1470025" y="1054100"/>
            <a:ext cx="6203950" cy="3627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007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7772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 err="1"/>
              <a:t>MultiActionController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C180C0-C25D-4EC7-9C3F-56385FC5F54C}"/>
              </a:ext>
            </a:extLst>
          </p:cNvPr>
          <p:cNvPicPr/>
          <p:nvPr/>
        </p:nvPicPr>
        <p:blipFill rotWithShape="1">
          <a:blip r:embed="rId4"/>
          <a:srcRect l="26256" t="22257" r="21543" b="26335"/>
          <a:stretch/>
        </p:blipFill>
        <p:spPr bwMode="auto">
          <a:xfrm>
            <a:off x="1277774" y="842325"/>
            <a:ext cx="6588452" cy="3656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3666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Content Negotiation using Spring Boot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Two HTTP Headers related to Content Negotiation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Accept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Content-Type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61522F-F83E-4AF1-98BE-32E4CC38F0C3}"/>
              </a:ext>
            </a:extLst>
          </p:cNvPr>
          <p:cNvSpPr/>
          <p:nvPr/>
        </p:nvSpPr>
        <p:spPr>
          <a:xfrm>
            <a:off x="1159613" y="2400300"/>
            <a:ext cx="457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 curl -X GET  "http://localhost:8080/item" -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HTTP/1.1 200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Content-Type: application/json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Transfer-Encoding: chunked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Date: Wed, 16 Sep 2020 12:35:20 GMT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"id" : 1,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"name" : "Item 1",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"price" : 10.9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This content negotiation can be achieved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Using Path Extension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url</a:t>
            </a:r>
            <a:r>
              <a:rPr lang="en-IN" dirty="0"/>
              <a:t> parameter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Using Accept Headers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EBB4DF-F5A8-483D-96C1-F97976F57DF8}"/>
              </a:ext>
            </a:extLst>
          </p:cNvPr>
          <p:cNvSpPr/>
          <p:nvPr/>
        </p:nvSpPr>
        <p:spPr>
          <a:xfrm>
            <a:off x="1489813" y="2792968"/>
            <a:ext cx="5698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HttpHeaders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headers = new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HttpHeaders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headers.setAccept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Arrays.asList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MediaType.APPLICATION_JSON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IN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8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b="1" dirty="0"/>
              <a:t>Spring Data JPA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62266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1422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Data JPA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title">
            <a:extLst>
              <a:ext uri="{FF2B5EF4-FFF2-40B4-BE49-F238E27FC236}">
                <a16:creationId xmlns:a16="http://schemas.microsoft.com/office/drawing/2014/main" id="{073180AB-CCE0-42F5-A381-27A2C771D2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0" y="875567"/>
            <a:ext cx="8034655" cy="3544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37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i0.wp.com/www.zoltanraffai.com/blog/wp-content/uploads/2018/11/Spring-Data-JPA.png?resize=708%2C241">
            <a:extLst>
              <a:ext uri="{FF2B5EF4-FFF2-40B4-BE49-F238E27FC236}">
                <a16:creationId xmlns:a16="http://schemas.microsoft.com/office/drawing/2014/main" id="{8D189BD8-4CE9-4A90-AAB6-5AB2205676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3"/>
          <a:stretch/>
        </p:blipFill>
        <p:spPr bwMode="auto">
          <a:xfrm>
            <a:off x="785406" y="1104424"/>
            <a:ext cx="7638594" cy="2860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86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i1.wp.com/www.zoltanraffai.com/blog/wp-content/uploads/2018/06/Spring-project-1.png?resize=708%2C400">
            <a:extLst>
              <a:ext uri="{FF2B5EF4-FFF2-40B4-BE49-F238E27FC236}">
                <a16:creationId xmlns:a16="http://schemas.microsoft.com/office/drawing/2014/main" id="{9CF69857-FA9A-4398-B17E-390348F894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17" y="1099831"/>
            <a:ext cx="6069965" cy="332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87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3600" dirty="0"/>
              <a:t>Spring boot REST API requests using Hibernate validator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827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i0.wp.com/www.zoltanraffai.com/blog/wp-content/uploads/2018/11/spring-data-jpa-layers.png?resize=480%2C309">
            <a:extLst>
              <a:ext uri="{FF2B5EF4-FFF2-40B4-BE49-F238E27FC236}">
                <a16:creationId xmlns:a16="http://schemas.microsoft.com/office/drawing/2014/main" id="{B106DB9A-7F24-49D4-9C56-866D72ECAD3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67" y="1097467"/>
            <a:ext cx="4634865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850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Data JPA Features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256450" y="798270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Simplifies Data Access Layer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Intelligent Spring Repository Stereotyped Interfaces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Query DSL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Auditing, Paging, Handling Native SQL Queries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Gets Out of the Way, if Needed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i1.wp.com/www.zoltanraffai.com/blog/wp-content/uploads/2018/11/Spring-Data-JPA-features-1.png?resize=708%2C292">
            <a:extLst>
              <a:ext uri="{FF2B5EF4-FFF2-40B4-BE49-F238E27FC236}">
                <a16:creationId xmlns:a16="http://schemas.microsoft.com/office/drawing/2014/main" id="{99B9B3A1-0138-40FA-8BBA-B4A5FB0C137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t="5402" b="3600"/>
          <a:stretch/>
        </p:blipFill>
        <p:spPr bwMode="auto">
          <a:xfrm>
            <a:off x="1543050" y="3090314"/>
            <a:ext cx="4305300" cy="191348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041256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b="1" dirty="0"/>
              <a:t>Spring Batch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2077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Batch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Including logging and tracing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Transaction management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Job processing statistics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Job restart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Skip and Resource management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20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Features of Spring Batch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Maintainability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Reliability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Support for multiple file formats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Multiple ways to launch a job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4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batch Architecture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rchitecture">
            <a:extLst>
              <a:ext uri="{FF2B5EF4-FFF2-40B4-BE49-F238E27FC236}">
                <a16:creationId xmlns:a16="http://schemas.microsoft.com/office/drawing/2014/main" id="{AE466E89-D182-492C-83AC-6D535FF2A78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9" r="19509"/>
          <a:stretch/>
        </p:blipFill>
        <p:spPr bwMode="auto">
          <a:xfrm>
            <a:off x="2561748" y="1250949"/>
            <a:ext cx="4020503" cy="311223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4867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Components of Spring Batch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pring Batch Basic Structure">
            <a:extLst>
              <a:ext uri="{FF2B5EF4-FFF2-40B4-BE49-F238E27FC236}">
                <a16:creationId xmlns:a16="http://schemas.microsoft.com/office/drawing/2014/main" id="{9566A6E2-DA3F-4C52-91E4-83468349DF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56" y="1205328"/>
            <a:ext cx="6574687" cy="2980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016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3D7E5-36D2-4AE2-85E9-876B1EE1E6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5"/>
            <a:ext cx="9144000" cy="5132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845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b="1" dirty="0"/>
              <a:t>Event-driven Microservices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2559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114300" y="277725"/>
            <a:ext cx="89090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Command Query Responsibility Segregation (CQRS)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QRS model">
            <a:extLst>
              <a:ext uri="{FF2B5EF4-FFF2-40B4-BE49-F238E27FC236}">
                <a16:creationId xmlns:a16="http://schemas.microsoft.com/office/drawing/2014/main" id="{DD02AB77-A4CF-4255-A7AE-F357F57863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35" y="1430337"/>
            <a:ext cx="6240780" cy="3013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81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Hibernate validator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7FBD8-C4D3-4EAB-A0AD-5CA41A1E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778000"/>
            <a:ext cx="6191250" cy="2667000"/>
          </a:xfrm>
          <a:prstGeom prst="rect">
            <a:avLst/>
          </a:prstGeom>
        </p:spPr>
      </p:pic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Hibernate Validator is the reference implementation of the validation API.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43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925DE4-FD4D-473A-A0E4-CF0342378E0B}"/>
              </a:ext>
            </a:extLst>
          </p:cNvPr>
          <p:cNvSpPr/>
          <p:nvPr/>
        </p:nvSpPr>
        <p:spPr>
          <a:xfrm>
            <a:off x="767117" y="396694"/>
            <a:ext cx="273685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1. Account aggregate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1481351048967,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lastModified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1481351049385,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accountNumber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"123456",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defaultAccount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true,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"status": "ACCOUNT_ACTIVE"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30CA8-A9EB-4CBF-9CEE-7DBF729650C7}"/>
              </a:ext>
            </a:extLst>
          </p:cNvPr>
          <p:cNvSpPr/>
          <p:nvPr/>
        </p:nvSpPr>
        <p:spPr>
          <a:xfrm>
            <a:off x="4619557" y="396694"/>
            <a:ext cx="3241652" cy="16004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2. Account event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1481353397395,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lastModified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1481353397395,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"type": "ACCOUNT_SUSPENDED",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accountNumber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"123456"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QRS suspend account">
            <a:extLst>
              <a:ext uri="{FF2B5EF4-FFF2-40B4-BE49-F238E27FC236}">
                <a16:creationId xmlns:a16="http://schemas.microsoft.com/office/drawing/2014/main" id="{9CD0DF23-CB42-4B3C-8A30-1AEE7F0033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712" y="2505737"/>
            <a:ext cx="4263668" cy="2151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601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CQRS and Microservices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QRS microservice architecture">
            <a:extLst>
              <a:ext uri="{FF2B5EF4-FFF2-40B4-BE49-F238E27FC236}">
                <a16:creationId xmlns:a16="http://schemas.microsoft.com/office/drawing/2014/main" id="{A7BABFB3-996D-45FA-8E1E-6B2F1985C4D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13865"/>
            <a:ext cx="6102350" cy="366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437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Command-side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ommand-side CQRS">
            <a:extLst>
              <a:ext uri="{FF2B5EF4-FFF2-40B4-BE49-F238E27FC236}">
                <a16:creationId xmlns:a16="http://schemas.microsoft.com/office/drawing/2014/main" id="{87CDF09E-FC01-43C4-A1E6-E796913244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93" y="1136650"/>
            <a:ext cx="2792413" cy="314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272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Event Processor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vent processor CQRS">
            <a:extLst>
              <a:ext uri="{FF2B5EF4-FFF2-40B4-BE49-F238E27FC236}">
                <a16:creationId xmlns:a16="http://schemas.microsoft.com/office/drawing/2014/main" id="{4ED73C81-7A11-474F-82D7-02B63BC62F5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0" y="1016635"/>
            <a:ext cx="4437380" cy="332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90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Query-side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Query-side CQRS">
            <a:extLst>
              <a:ext uri="{FF2B5EF4-FFF2-40B4-BE49-F238E27FC236}">
                <a16:creationId xmlns:a16="http://schemas.microsoft.com/office/drawing/2014/main" id="{CA734AAA-D2DF-43B3-B7E1-F1B6806AB3A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35" y="1188084"/>
            <a:ext cx="6323330" cy="2939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662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Microservices and Serverless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erverless microservice">
            <a:extLst>
              <a:ext uri="{FF2B5EF4-FFF2-40B4-BE49-F238E27FC236}">
                <a16:creationId xmlns:a16="http://schemas.microsoft.com/office/drawing/2014/main" id="{02FC8673-7F53-4438-A6EC-19DCF6FE94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20" y="1097058"/>
            <a:ext cx="6944360" cy="30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759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0" y="1388975"/>
            <a:ext cx="28423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Cloud-native CQRS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loud-native CQRS with serverless">
            <a:extLst>
              <a:ext uri="{FF2B5EF4-FFF2-40B4-BE49-F238E27FC236}">
                <a16:creationId xmlns:a16="http://schemas.microsoft.com/office/drawing/2014/main" id="{1612103E-7052-4658-9D3D-9840BDDEA3F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47972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68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133350" y="1083675"/>
            <a:ext cx="8851900" cy="3597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US" dirty="0"/>
              <a:t>Hibernate Validator : </a:t>
            </a:r>
            <a:r>
              <a:rPr lang="en-US" dirty="0">
                <a:hlinkClick r:id="rId3"/>
              </a:rPr>
              <a:t>https://hibernate.org/validator/documentation/getting-started/</a:t>
            </a:r>
            <a:r>
              <a:rPr lang="en-US" dirty="0"/>
              <a:t> </a:t>
            </a:r>
          </a:p>
          <a:p>
            <a:pPr lvl="0">
              <a:spcBef>
                <a:spcPts val="800"/>
              </a:spcBef>
            </a:pPr>
            <a:r>
              <a:rPr lang="en-US" dirty="0"/>
              <a:t>Spring Boot Logging : </a:t>
            </a:r>
            <a:r>
              <a:rPr lang="en-US" dirty="0">
                <a:hlinkClick r:id="rId4"/>
              </a:rPr>
              <a:t>https://docs.spring.io/spring-boot/docs/2.1.13.RELEASE/reference/html/boot-features-logging.html</a:t>
            </a:r>
            <a:r>
              <a:rPr lang="en-US" dirty="0"/>
              <a:t> </a:t>
            </a:r>
          </a:p>
          <a:p>
            <a:pPr lvl="0">
              <a:spcBef>
                <a:spcPts val="800"/>
              </a:spcBef>
            </a:pPr>
            <a:r>
              <a:rPr lang="en-US" dirty="0"/>
              <a:t>Spring Security : </a:t>
            </a:r>
            <a:r>
              <a:rPr lang="en-US" dirty="0">
                <a:hlinkClick r:id="rId5"/>
              </a:rPr>
              <a:t>https://spring.io/projects/spring-security</a:t>
            </a:r>
            <a:r>
              <a:rPr lang="en-US" dirty="0"/>
              <a:t> </a:t>
            </a:r>
          </a:p>
          <a:p>
            <a:pPr lvl="0">
              <a:spcBef>
                <a:spcPts val="800"/>
              </a:spcBef>
            </a:pPr>
            <a:r>
              <a:rPr lang="en-US" dirty="0"/>
              <a:t>Spring MVC : </a:t>
            </a:r>
            <a:r>
              <a:rPr lang="en-US" dirty="0">
                <a:hlinkClick r:id="rId6"/>
              </a:rPr>
              <a:t>https://docs.spring.io/spring-framework/docs/3.2.x/spring-framework-reference/html/mvc.html</a:t>
            </a:r>
            <a:r>
              <a:rPr lang="en-US" dirty="0"/>
              <a:t> </a:t>
            </a:r>
          </a:p>
          <a:p>
            <a:pPr lvl="0">
              <a:spcBef>
                <a:spcPts val="800"/>
              </a:spcBef>
            </a:pPr>
            <a:r>
              <a:rPr lang="en-US" dirty="0"/>
              <a:t>Spring Data JPA : </a:t>
            </a:r>
            <a:r>
              <a:rPr lang="en-US" dirty="0">
                <a:hlinkClick r:id="rId7"/>
              </a:rPr>
              <a:t>https://spring.io/projects/spring-data-jpa</a:t>
            </a:r>
            <a:r>
              <a:rPr lang="en-US" dirty="0"/>
              <a:t> </a:t>
            </a:r>
          </a:p>
          <a:p>
            <a:pPr lvl="0">
              <a:spcBef>
                <a:spcPts val="800"/>
              </a:spcBef>
            </a:pPr>
            <a:r>
              <a:rPr lang="en-US" dirty="0"/>
              <a:t>Spring Batch : </a:t>
            </a:r>
            <a:r>
              <a:rPr lang="en-US" dirty="0">
                <a:hlinkClick r:id="rId8"/>
              </a:rPr>
              <a:t>https://spring.io/projects/spring-batch</a:t>
            </a:r>
            <a:r>
              <a:rPr lang="en-US" dirty="0"/>
              <a:t> </a:t>
            </a:r>
          </a:p>
          <a:p>
            <a:pPr lvl="0">
              <a:spcBef>
                <a:spcPts val="800"/>
              </a:spcBef>
            </a:pPr>
            <a:r>
              <a:rPr lang="en-US" dirty="0"/>
              <a:t>Event-driven Microservices : </a:t>
            </a:r>
            <a:r>
              <a:rPr lang="en-US" dirty="0">
                <a:hlinkClick r:id="rId9"/>
              </a:rPr>
              <a:t>https://microservices.io/patterns/data/event-driven-architecture.html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4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E5165FDE-83B5-4FD6-BF85-C4EE2AD2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Important Java bean validations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NotNull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@Size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@Min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@Max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@Email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NotEmpty</a:t>
            </a: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NotBlank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3600" b="1" dirty="0"/>
              <a:t>Spring Boot Logging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420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Boot Logging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By default, Spring Boot redirects all logs sent from Apache Commons Logging (JCL), Log4J and Java </a:t>
            </a:r>
            <a:r>
              <a:rPr lang="en-IN" dirty="0" err="1"/>
              <a:t>Util</a:t>
            </a:r>
            <a:r>
              <a:rPr lang="en-IN" dirty="0"/>
              <a:t> Logging (JUL) APIs to SLF4J.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Logback</a:t>
            </a:r>
            <a:r>
              <a:rPr lang="en-IN" dirty="0"/>
              <a:t> is used as SLF4J implementation.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SLF4J is a simple facade API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Dependency:</a:t>
            </a:r>
          </a:p>
          <a:p>
            <a:pPr marL="457200" lvl="1" indent="0">
              <a:lnSpc>
                <a:spcPct val="100000"/>
              </a:lnSpc>
              <a:buClr>
                <a:schemeClr val="bg2"/>
              </a:buClr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4A1A9D-25CD-4ABA-9731-C9D9E12DA484}"/>
              </a:ext>
            </a:extLst>
          </p:cNvPr>
          <p:cNvSpPr/>
          <p:nvPr/>
        </p:nvSpPr>
        <p:spPr>
          <a:xfrm>
            <a:off x="1607288" y="3085861"/>
            <a:ext cx="636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org.springframework.boot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&gt;spring-boot-starter-logging&lt;/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07434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107950" y="303125"/>
            <a:ext cx="89281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3200" dirty="0"/>
              <a:t>Dependencies included in spring-boot-starter-logging </a:t>
            </a:r>
            <a:endParaRPr sz="3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44D46D-CC13-45F0-B366-6ED38D27E8F9}"/>
              </a:ext>
            </a:extLst>
          </p:cNvPr>
          <p:cNvSpPr/>
          <p:nvPr/>
        </p:nvSpPr>
        <p:spPr>
          <a:xfrm>
            <a:off x="2108200" y="10120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&lt;dependencies&gt;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ch.qos.logback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logback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-classic&lt;/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&gt;org.slf4j&lt;/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&gt;jcl-over-slf4j&lt;/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&gt;org.slf4j&lt;/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&gt;jul-to-slf4j&lt;/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&gt;org.slf4j&lt;/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&gt;log4j-over-slf4j&lt;/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artifactId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&lt;/dependency&gt;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404163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Spring Security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7321</TotalTime>
  <Words>867</Words>
  <Application>Microsoft Office PowerPoint</Application>
  <PresentationFormat>On-screen Show (16:9)</PresentationFormat>
  <Paragraphs>205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Bebas Neue</vt:lpstr>
      <vt:lpstr>Calibri</vt:lpstr>
      <vt:lpstr>Roboto</vt:lpstr>
      <vt:lpstr>Computer Science Proposal by Slidesgo</vt:lpstr>
      <vt:lpstr>Module 2 Spring Framework</vt:lpstr>
      <vt:lpstr>Agenda</vt:lpstr>
      <vt:lpstr>Spring boot REST API requests using Hibernate validator</vt:lpstr>
      <vt:lpstr>Hibernate validator</vt:lpstr>
      <vt:lpstr>Important Java bean validations</vt:lpstr>
      <vt:lpstr>Spring Boot Logging</vt:lpstr>
      <vt:lpstr>Spring Boot Logging</vt:lpstr>
      <vt:lpstr>Dependencies included in spring-boot-starter-logging </vt:lpstr>
      <vt:lpstr>Spring Security</vt:lpstr>
      <vt:lpstr>Introduction</vt:lpstr>
      <vt:lpstr>Spring Security Modules</vt:lpstr>
      <vt:lpstr>Spring Security overview</vt:lpstr>
      <vt:lpstr>Spring Security Features</vt:lpstr>
      <vt:lpstr>Spring Security Architecture</vt:lpstr>
      <vt:lpstr>Spring Security Chain</vt:lpstr>
      <vt:lpstr>Spring Security Configuration</vt:lpstr>
      <vt:lpstr>Maven Dependencies For Spring Security</vt:lpstr>
      <vt:lpstr>Spring Security annotations</vt:lpstr>
      <vt:lpstr>Spring MVC</vt:lpstr>
      <vt:lpstr>Front Controller design pattern</vt:lpstr>
      <vt:lpstr>MVC design pattern</vt:lpstr>
      <vt:lpstr>Spring’s MVC module</vt:lpstr>
      <vt:lpstr>MultiActionController</vt:lpstr>
      <vt:lpstr>Content Negotiation using Spring Boot</vt:lpstr>
      <vt:lpstr>This content negotiation can be achieved </vt:lpstr>
      <vt:lpstr>Spring Data JPA</vt:lpstr>
      <vt:lpstr>Spring Data JPA</vt:lpstr>
      <vt:lpstr>PowerPoint Presentation</vt:lpstr>
      <vt:lpstr>PowerPoint Presentation</vt:lpstr>
      <vt:lpstr>PowerPoint Presentation</vt:lpstr>
      <vt:lpstr>Spring Data JPA Features</vt:lpstr>
      <vt:lpstr>Spring Batch</vt:lpstr>
      <vt:lpstr>Spring Batch </vt:lpstr>
      <vt:lpstr>Features of Spring Batch</vt:lpstr>
      <vt:lpstr>Spring batch Architecture</vt:lpstr>
      <vt:lpstr>Components of Spring Batch</vt:lpstr>
      <vt:lpstr>PowerPoint Presentation</vt:lpstr>
      <vt:lpstr>Event-driven Microservices</vt:lpstr>
      <vt:lpstr>Command Query Responsibility Segregation (CQRS)</vt:lpstr>
      <vt:lpstr>PowerPoint Presentation</vt:lpstr>
      <vt:lpstr>CQRS and Microservices</vt:lpstr>
      <vt:lpstr>Command-side</vt:lpstr>
      <vt:lpstr>Event Processor</vt:lpstr>
      <vt:lpstr>Query-side</vt:lpstr>
      <vt:lpstr>Microservices and Serverless</vt:lpstr>
      <vt:lpstr>Cloud-native CQRS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103</cp:revision>
  <dcterms:modified xsi:type="dcterms:W3CDTF">2021-10-03T12:57:00Z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