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1"/>
  </p:notesMasterIdLst>
  <p:sldIdLst>
    <p:sldId id="256" r:id="rId2"/>
    <p:sldId id="260" r:id="rId3"/>
    <p:sldId id="275" r:id="rId4"/>
    <p:sldId id="389" r:id="rId5"/>
    <p:sldId id="339" r:id="rId6"/>
    <p:sldId id="384" r:id="rId7"/>
    <p:sldId id="385" r:id="rId8"/>
    <p:sldId id="386" r:id="rId9"/>
    <p:sldId id="387" r:id="rId10"/>
    <p:sldId id="388" r:id="rId11"/>
    <p:sldId id="390" r:id="rId12"/>
    <p:sldId id="391" r:id="rId13"/>
    <p:sldId id="392" r:id="rId14"/>
    <p:sldId id="393" r:id="rId15"/>
    <p:sldId id="394" r:id="rId16"/>
    <p:sldId id="396" r:id="rId17"/>
    <p:sldId id="395" r:id="rId18"/>
    <p:sldId id="283" r:id="rId19"/>
    <p:sldId id="35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52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42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170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57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652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6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659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530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78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42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22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92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099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82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2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Spring Framework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897249" y="3486649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dirty="0"/>
              <a:t>Day 2</a:t>
            </a: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042D552F-75BF-450F-B2B6-C28AFC53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75" y="1025435"/>
            <a:ext cx="1248968" cy="12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DI with </a:t>
            </a:r>
            <a:r>
              <a:rPr lang="en-IN" b="1" dirty="0"/>
              <a:t>@Resource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631A70F-8B3D-4FD4-BAAC-1135BAEA54C8}"/>
              </a:ext>
            </a:extLst>
          </p:cNvPr>
          <p:cNvGrpSpPr/>
          <p:nvPr/>
        </p:nvGrpSpPr>
        <p:grpSpPr>
          <a:xfrm>
            <a:off x="1422399" y="997708"/>
            <a:ext cx="6381751" cy="3669541"/>
            <a:chOff x="1993899" y="1066801"/>
            <a:chExt cx="5086351" cy="3326700"/>
          </a:xfrm>
        </p:grpSpPr>
        <p:pic>
          <p:nvPicPr>
            <p:cNvPr id="5122" name="Picture 2" descr="https://www.logicbig.com/tutorials/spring-framework/spring-core/spring-resource-example/images/resource.png">
              <a:extLst>
                <a:ext uri="{FF2B5EF4-FFF2-40B4-BE49-F238E27FC236}">
                  <a16:creationId xmlns:a16="http://schemas.microsoft.com/office/drawing/2014/main" id="{78CAD7E4-9698-493E-943A-5C7629B332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2" t="11370" r="7934" b="3237"/>
            <a:stretch/>
          </p:blipFill>
          <p:spPr bwMode="auto">
            <a:xfrm>
              <a:off x="1993899" y="1066801"/>
              <a:ext cx="5086351" cy="332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EF30179-AC48-45D6-BF2E-45E3078B1100}"/>
                </a:ext>
              </a:extLst>
            </p:cNvPr>
            <p:cNvSpPr/>
            <p:nvPr/>
          </p:nvSpPr>
          <p:spPr>
            <a:xfrm>
              <a:off x="5753100" y="3454400"/>
              <a:ext cx="1301750" cy="6222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7420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10564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Stereotype component annotations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logicbig.com/tutorials/spring-framework/spring-core/javaconfig-with-componnet-scan/images/scan.png">
            <a:extLst>
              <a:ext uri="{FF2B5EF4-FFF2-40B4-BE49-F238E27FC236}">
                <a16:creationId xmlns:a16="http://schemas.microsoft.com/office/drawing/2014/main" id="{24E32A6D-63FA-4C67-A57C-AA6A5306D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6" b="5886"/>
          <a:stretch/>
        </p:blipFill>
        <p:spPr bwMode="auto">
          <a:xfrm>
            <a:off x="0" y="742950"/>
            <a:ext cx="9144000" cy="43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3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applicationContext.xml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2C02BC-109D-4966-B97B-A10EA5ECF2AF}"/>
              </a:ext>
            </a:extLst>
          </p:cNvPr>
          <p:cNvSpPr/>
          <p:nvPr/>
        </p:nvSpPr>
        <p:spPr>
          <a:xfrm>
            <a:off x="1159613" y="1071473"/>
            <a:ext cx="7550150" cy="344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&lt;?xml version = "1.0" encoding = "UTF-8"?&gt;</a:t>
            </a:r>
          </a:p>
          <a:p>
            <a:r>
              <a:rPr lang="en-IN" dirty="0">
                <a:solidFill>
                  <a:schemeClr val="tx1"/>
                </a:solidFill>
              </a:rPr>
              <a:t>&lt;beans </a:t>
            </a:r>
            <a:r>
              <a:rPr lang="en-IN" dirty="0" err="1">
                <a:solidFill>
                  <a:schemeClr val="tx1"/>
                </a:solidFill>
              </a:rPr>
              <a:t>xmlns</a:t>
            </a:r>
            <a:r>
              <a:rPr lang="en-IN" dirty="0">
                <a:solidFill>
                  <a:schemeClr val="tx1"/>
                </a:solidFill>
              </a:rPr>
              <a:t>="http://www.springframework.org/schema/beans"</a:t>
            </a:r>
          </a:p>
          <a:p>
            <a:r>
              <a:rPr lang="en-IN" dirty="0">
                <a:solidFill>
                  <a:schemeClr val="tx1"/>
                </a:solidFill>
              </a:rPr>
              <a:t>       </a:t>
            </a:r>
            <a:r>
              <a:rPr lang="en-IN" dirty="0" err="1">
                <a:solidFill>
                  <a:schemeClr val="tx1"/>
                </a:solidFill>
              </a:rPr>
              <a:t>xmlns:xsi</a:t>
            </a:r>
            <a:r>
              <a:rPr lang="en-IN" dirty="0">
                <a:solidFill>
                  <a:schemeClr val="tx1"/>
                </a:solidFill>
              </a:rPr>
              <a:t>="http://www.w3.org/2001/XMLSchema-instance"</a:t>
            </a:r>
          </a:p>
          <a:p>
            <a:r>
              <a:rPr lang="en-IN" dirty="0">
                <a:solidFill>
                  <a:schemeClr val="tx1"/>
                </a:solidFill>
              </a:rPr>
              <a:t>       </a:t>
            </a:r>
            <a:r>
              <a:rPr lang="en-IN" dirty="0" err="1">
                <a:solidFill>
                  <a:schemeClr val="tx1"/>
                </a:solidFill>
              </a:rPr>
              <a:t>xmlns:context</a:t>
            </a:r>
            <a:r>
              <a:rPr lang="en-IN" dirty="0">
                <a:solidFill>
                  <a:schemeClr val="tx1"/>
                </a:solidFill>
              </a:rPr>
              <a:t>="http://www.springframework.org/schema/context"</a:t>
            </a:r>
          </a:p>
          <a:p>
            <a:r>
              <a:rPr lang="en-IN" dirty="0">
                <a:solidFill>
                  <a:schemeClr val="tx1"/>
                </a:solidFill>
              </a:rPr>
              <a:t>       </a:t>
            </a:r>
            <a:r>
              <a:rPr lang="en-IN" dirty="0" err="1">
                <a:solidFill>
                  <a:schemeClr val="tx1"/>
                </a:solidFill>
              </a:rPr>
              <a:t>xsi:schemaLocation</a:t>
            </a:r>
            <a:r>
              <a:rPr lang="en-IN" dirty="0">
                <a:solidFill>
                  <a:schemeClr val="tx1"/>
                </a:solidFill>
              </a:rPr>
              <a:t>="http://www.springframework.org/schema/beans</a:t>
            </a:r>
          </a:p>
          <a:p>
            <a:r>
              <a:rPr lang="en-IN" dirty="0">
                <a:solidFill>
                  <a:schemeClr val="tx1"/>
                </a:solidFill>
              </a:rPr>
              <a:t>           http://www.springframework.org/schema/beans/spring-beans-3.0.xsd</a:t>
            </a:r>
          </a:p>
          <a:p>
            <a:r>
              <a:rPr lang="en-IN" dirty="0">
                <a:solidFill>
                  <a:schemeClr val="tx1"/>
                </a:solidFill>
              </a:rPr>
              <a:t>           http://www.springframework.org/schema/context</a:t>
            </a:r>
          </a:p>
          <a:p>
            <a:r>
              <a:rPr lang="en-IN" dirty="0">
                <a:solidFill>
                  <a:schemeClr val="tx1"/>
                </a:solidFill>
              </a:rPr>
              <a:t>           http://www.springframework.org/schema/context/spring-context-3.0.xsd"&gt;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&lt;</a:t>
            </a:r>
            <a:r>
              <a:rPr lang="en-IN" dirty="0" err="1">
                <a:solidFill>
                  <a:schemeClr val="tx1"/>
                </a:solidFill>
              </a:rPr>
              <a:t>context:component-scan</a:t>
            </a:r>
            <a:r>
              <a:rPr lang="en-IN" dirty="0">
                <a:solidFill>
                  <a:schemeClr val="tx1"/>
                </a:solidFill>
              </a:rPr>
              <a:t> base-package="</a:t>
            </a:r>
            <a:r>
              <a:rPr lang="en-IN" dirty="0" err="1">
                <a:solidFill>
                  <a:schemeClr val="tx1"/>
                </a:solidFill>
              </a:rPr>
              <a:t>com.example.sterotypeAnnotation</a:t>
            </a:r>
            <a:r>
              <a:rPr lang="en-IN" dirty="0">
                <a:solidFill>
                  <a:schemeClr val="tx1"/>
                </a:solidFill>
              </a:rPr>
              <a:t>"/&gt;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&lt;/beans&gt;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0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Bean </a:t>
            </a:r>
            <a:r>
              <a:rPr lang="en-IN" dirty="0" err="1"/>
              <a:t>Autowiring</a:t>
            </a:r>
            <a:r>
              <a:rPr lang="en-IN" dirty="0"/>
              <a:t> – @</a:t>
            </a:r>
            <a:r>
              <a:rPr lang="en-IN" dirty="0" err="1"/>
              <a:t>Autowired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Spring bean autowiring modes">
            <a:extLst>
              <a:ext uri="{FF2B5EF4-FFF2-40B4-BE49-F238E27FC236}">
                <a16:creationId xmlns:a16="http://schemas.microsoft.com/office/drawing/2014/main" id="{24D13BA6-CEA6-48DA-AED8-DC6DD2589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21202" r="2007"/>
          <a:stretch/>
        </p:blipFill>
        <p:spPr bwMode="auto">
          <a:xfrm>
            <a:off x="908049" y="1666874"/>
            <a:ext cx="7416801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9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en-US" b="1" dirty="0"/>
              <a:t> annotation on arbitrary methods</a:t>
            </a:r>
            <a:br>
              <a:rPr lang="en-US" b="1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61F2BE-AECC-481B-AE6A-A7CB54118E4D}"/>
              </a:ext>
            </a:extLst>
          </p:cNvPr>
          <p:cNvSpPr/>
          <p:nvPr/>
        </p:nvSpPr>
        <p:spPr>
          <a:xfrm>
            <a:off x="829875" y="1859536"/>
            <a:ext cx="7484249" cy="16754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Autowired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public void configure(</a:t>
            </a:r>
            <a:r>
              <a:rPr lang="en-US" dirty="0" err="1">
                <a:solidFill>
                  <a:schemeClr val="tx1"/>
                </a:solidFill>
              </a:rPr>
              <a:t>GreetingService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greetingService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LocalDateTime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appStartTime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    ....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3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448365" y="377351"/>
            <a:ext cx="8247267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Resolving ambiguity by using @Resource</a:t>
            </a:r>
            <a:br>
              <a:rPr lang="en-US" b="1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C7CC7B2-6634-45F0-BEDB-2F141488B777}"/>
              </a:ext>
            </a:extLst>
          </p:cNvPr>
          <p:cNvGrpSpPr/>
          <p:nvPr/>
        </p:nvGrpSpPr>
        <p:grpSpPr>
          <a:xfrm>
            <a:off x="1179499" y="1068080"/>
            <a:ext cx="6785001" cy="3918857"/>
            <a:chOff x="1959429" y="1060397"/>
            <a:chExt cx="5071462" cy="3326700"/>
          </a:xfrm>
        </p:grpSpPr>
        <p:pic>
          <p:nvPicPr>
            <p:cNvPr id="10242" name="Picture 2" descr="https://www.logicbig.com/tutorials/spring-framework/spring-core/spring-resource-example/images/resource.png">
              <a:extLst>
                <a:ext uri="{FF2B5EF4-FFF2-40B4-BE49-F238E27FC236}">
                  <a16:creationId xmlns:a16="http://schemas.microsoft.com/office/drawing/2014/main" id="{489E59CA-7947-45FD-8E04-785CC32E66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3" t="11206" r="8762" b="3401"/>
            <a:stretch/>
          </p:blipFill>
          <p:spPr bwMode="auto">
            <a:xfrm>
              <a:off x="1959429" y="1060397"/>
              <a:ext cx="5071462" cy="332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F6B8E84-165F-4DF9-B957-3C54C914BAF7}"/>
                </a:ext>
              </a:extLst>
            </p:cNvPr>
            <p:cNvSpPr/>
            <p:nvPr/>
          </p:nvSpPr>
          <p:spPr>
            <a:xfrm>
              <a:off x="5701553" y="3488551"/>
              <a:ext cx="1329338" cy="5945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07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Spring Annotations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-291994" y="908400"/>
            <a:ext cx="3573076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@Required annotation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@</a:t>
            </a:r>
            <a:r>
              <a:rPr lang="en-IN" dirty="0" err="1"/>
              <a:t>Autowired</a:t>
            </a:r>
            <a:r>
              <a:rPr lang="en-IN" dirty="0"/>
              <a:t> annotations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@Qualifier annotation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@JSR-250 based annotation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3CB54B-315B-4DD5-B012-79402B2A3E67}"/>
              </a:ext>
            </a:extLst>
          </p:cNvPr>
          <p:cNvSpPr/>
          <p:nvPr/>
        </p:nvSpPr>
        <p:spPr>
          <a:xfrm>
            <a:off x="3219609" y="1130523"/>
            <a:ext cx="5678501" cy="3396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&lt;beans </a:t>
            </a:r>
            <a:r>
              <a:rPr lang="en-US" dirty="0" err="1">
                <a:solidFill>
                  <a:schemeClr val="tx1"/>
                </a:solidFill>
              </a:rPr>
              <a:t>xmlns</a:t>
            </a:r>
            <a:r>
              <a:rPr lang="en-US" dirty="0">
                <a:solidFill>
                  <a:schemeClr val="tx1"/>
                </a:solidFill>
              </a:rPr>
              <a:t>="http://www.springframework.org/schema/beans" </a:t>
            </a:r>
            <a:r>
              <a:rPr lang="en-US" dirty="0" err="1">
                <a:solidFill>
                  <a:schemeClr val="tx1"/>
                </a:solidFill>
              </a:rPr>
              <a:t>xmlns:xsi</a:t>
            </a:r>
            <a:r>
              <a:rPr lang="en-US" dirty="0">
                <a:solidFill>
                  <a:schemeClr val="tx1"/>
                </a:solidFill>
              </a:rPr>
              <a:t>="http://www.w3.org/2001/XMLSchema-instance" </a:t>
            </a:r>
            <a:r>
              <a:rPr lang="en-US" dirty="0" err="1">
                <a:solidFill>
                  <a:schemeClr val="tx1"/>
                </a:solidFill>
              </a:rPr>
              <a:t>xmlns:context</a:t>
            </a:r>
            <a:r>
              <a:rPr lang="en-US" dirty="0">
                <a:solidFill>
                  <a:schemeClr val="tx1"/>
                </a:solidFill>
              </a:rPr>
              <a:t>="http://www.springframework.org/schema/context" </a:t>
            </a:r>
            <a:r>
              <a:rPr lang="en-US" dirty="0" err="1">
                <a:solidFill>
                  <a:schemeClr val="tx1"/>
                </a:solidFill>
              </a:rPr>
              <a:t>xsi:schemaLocation</a:t>
            </a:r>
            <a:r>
              <a:rPr lang="en-US" dirty="0">
                <a:solidFill>
                  <a:schemeClr val="tx1"/>
                </a:solidFill>
              </a:rPr>
              <a:t>="http://www.springframework.org/schema/beans http://www.springframework.org/schema/beans/spring-beans-3.0.xsd http://www.springframework.org/schema/context http://www.springframework.org/schema/context/spring-context-3.0.xsd"&gt;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  &lt;</a:t>
            </a:r>
            <a:r>
              <a:rPr lang="en-US" dirty="0" err="1">
                <a:solidFill>
                  <a:schemeClr val="tx1"/>
                </a:solidFill>
              </a:rPr>
              <a:t>context:annotation-config</a:t>
            </a:r>
            <a:r>
              <a:rPr lang="en-US" dirty="0">
                <a:solidFill>
                  <a:schemeClr val="tx1"/>
                </a:solidFill>
              </a:rPr>
              <a:t>/&gt;</a:t>
            </a:r>
          </a:p>
          <a:p>
            <a:r>
              <a:rPr lang="en-US" dirty="0">
                <a:solidFill>
                  <a:schemeClr val="tx1"/>
                </a:solidFill>
              </a:rPr>
              <a:t>  &lt;!-- bean definitions go here --&gt;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&lt;/beans&gt;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19999" y="20830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Test Driven Development - JUnit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www.wideskills.com/sites/default/files/subjects/JUnit%20Tutorial/Images/13/Image_1.jpg">
            <a:extLst>
              <a:ext uri="{FF2B5EF4-FFF2-40B4-BE49-F238E27FC236}">
                <a16:creationId xmlns:a16="http://schemas.microsoft.com/office/drawing/2014/main" id="{64278F8A-0DE4-4474-A672-3F9FB71E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56" y="766016"/>
            <a:ext cx="4883885" cy="292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wideskills.com/sites/default/files/subjects/JUnit%20Tutorial/Images/13/Image_2.jpg">
            <a:extLst>
              <a:ext uri="{FF2B5EF4-FFF2-40B4-BE49-F238E27FC236}">
                <a16:creationId xmlns:a16="http://schemas.microsoft.com/office/drawing/2014/main" id="{B277B563-FDC3-4A19-9BCA-7F60BA9A611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32" y="3894571"/>
            <a:ext cx="5928536" cy="1159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66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Dependencies and Dependency Injection (DI)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402325" y="1849800"/>
            <a:ext cx="633935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US" sz="4800" dirty="0"/>
              <a:t>Dependency Injection(DI)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www.logicbig.com/tutorials/spring-framework/spring-core/quick-start/images/di-explained.png">
            <a:extLst>
              <a:ext uri="{FF2B5EF4-FFF2-40B4-BE49-F238E27FC236}">
                <a16:creationId xmlns:a16="http://schemas.microsoft.com/office/drawing/2014/main" id="{8E0B67C2-7413-4187-BD9C-E813E0D6C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1"/>
          <a:stretch/>
        </p:blipFill>
        <p:spPr bwMode="auto">
          <a:xfrm>
            <a:off x="-36254" y="10564"/>
            <a:ext cx="9180254" cy="51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79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aring a traditional component with another its dependencies injected. Source: Aasenden 2015.">
            <a:extLst>
              <a:ext uri="{FF2B5EF4-FFF2-40B4-BE49-F238E27FC236}">
                <a16:creationId xmlns:a16="http://schemas.microsoft.com/office/drawing/2014/main" id="{CF69FBE6-0208-4AC0-977E-1B448979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1233488"/>
            <a:ext cx="5988050" cy="318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1807" y="271375"/>
            <a:ext cx="2855544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SOLID Design Principles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summary of the five SOLID principles. Source: Jayakanth R 2018.">
            <a:extLst>
              <a:ext uri="{FF2B5EF4-FFF2-40B4-BE49-F238E27FC236}">
                <a16:creationId xmlns:a16="http://schemas.microsoft.com/office/drawing/2014/main" id="{81E27619-C318-4EF8-89E1-139F03D91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50800"/>
            <a:ext cx="5340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678E22-FEBF-4F23-9C53-EF95746B8F04}"/>
              </a:ext>
            </a:extLst>
          </p:cNvPr>
          <p:cNvSpPr/>
          <p:nvPr/>
        </p:nvSpPr>
        <p:spPr>
          <a:xfrm>
            <a:off x="133350" y="1600200"/>
            <a:ext cx="2597150" cy="22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STUPID Code: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ingleton, 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ight Coupling, 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ntestability, 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remature Optimization, 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ndescriptive Naming, 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uplication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Dependency Inversion Principle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pplying Dependency Inversion Principle">
            <a:extLst>
              <a:ext uri="{FF2B5EF4-FFF2-40B4-BE49-F238E27FC236}">
                <a16:creationId xmlns:a16="http://schemas.microsoft.com/office/drawing/2014/main" id="{49E3D3F6-DC9A-4AAF-BB0D-8247C76E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023938"/>
            <a:ext cx="82200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5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2967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DIP BAD Example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ACD25A-6F9A-4922-BA0A-56224044575B}"/>
              </a:ext>
            </a:extLst>
          </p:cNvPr>
          <p:cNvSpPr/>
          <p:nvPr/>
        </p:nvSpPr>
        <p:spPr>
          <a:xfrm>
            <a:off x="287700" y="1641475"/>
            <a:ext cx="4019550" cy="186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public class </a:t>
            </a:r>
            <a:r>
              <a:rPr lang="en-IN" sz="1200" dirty="0" err="1">
                <a:solidFill>
                  <a:schemeClr val="tx1"/>
                </a:solidFill>
              </a:rPr>
              <a:t>LightBulb</a:t>
            </a:r>
            <a:r>
              <a:rPr lang="en-IN" sz="1200" dirty="0">
                <a:solidFill>
                  <a:schemeClr val="tx1"/>
                </a:solidFill>
              </a:rPr>
              <a:t>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public void </a:t>
            </a:r>
            <a:r>
              <a:rPr lang="en-IN" sz="1200" dirty="0" err="1">
                <a:solidFill>
                  <a:schemeClr val="tx1"/>
                </a:solidFill>
              </a:rPr>
              <a:t>turnOn</a:t>
            </a:r>
            <a:r>
              <a:rPr lang="en-IN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System.out.println</a:t>
            </a:r>
            <a:r>
              <a:rPr lang="en-IN" sz="1200" dirty="0">
                <a:solidFill>
                  <a:schemeClr val="tx1"/>
                </a:solidFill>
              </a:rPr>
              <a:t>("</a:t>
            </a:r>
            <a:r>
              <a:rPr lang="en-IN" sz="1200" dirty="0" err="1">
                <a:solidFill>
                  <a:schemeClr val="tx1"/>
                </a:solidFill>
              </a:rPr>
              <a:t>LightBulb</a:t>
            </a:r>
            <a:r>
              <a:rPr lang="en-IN" sz="1200" dirty="0">
                <a:solidFill>
                  <a:schemeClr val="tx1"/>
                </a:solidFill>
              </a:rPr>
              <a:t>: Bulb turned on...");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public void </a:t>
            </a:r>
            <a:r>
              <a:rPr lang="en-IN" sz="1200" dirty="0" err="1">
                <a:solidFill>
                  <a:schemeClr val="tx1"/>
                </a:solidFill>
              </a:rPr>
              <a:t>turnOff</a:t>
            </a:r>
            <a:r>
              <a:rPr lang="en-IN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System.out.println</a:t>
            </a:r>
            <a:r>
              <a:rPr lang="en-IN" sz="1200" dirty="0">
                <a:solidFill>
                  <a:schemeClr val="tx1"/>
                </a:solidFill>
              </a:rPr>
              <a:t>("</a:t>
            </a:r>
            <a:r>
              <a:rPr lang="en-IN" sz="1200" dirty="0" err="1">
                <a:solidFill>
                  <a:schemeClr val="tx1"/>
                </a:solidFill>
              </a:rPr>
              <a:t>LightBulb</a:t>
            </a:r>
            <a:r>
              <a:rPr lang="en-IN" sz="1200" dirty="0">
                <a:solidFill>
                  <a:schemeClr val="tx1"/>
                </a:solidFill>
              </a:rPr>
              <a:t>: Bulb turned off...");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IN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2B5B31-1AF6-43FF-B8BC-028ED3CE9998}"/>
              </a:ext>
            </a:extLst>
          </p:cNvPr>
          <p:cNvSpPr/>
          <p:nvPr/>
        </p:nvSpPr>
        <p:spPr>
          <a:xfrm>
            <a:off x="4959350" y="890991"/>
            <a:ext cx="4083050" cy="4182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public class </a:t>
            </a:r>
            <a:r>
              <a:rPr lang="en-IN" sz="1200" dirty="0" err="1">
                <a:solidFill>
                  <a:schemeClr val="tx1"/>
                </a:solidFill>
              </a:rPr>
              <a:t>ElectricPowerSwitch</a:t>
            </a:r>
            <a:r>
              <a:rPr lang="en-IN" sz="1200" dirty="0">
                <a:solidFill>
                  <a:schemeClr val="tx1"/>
                </a:solidFill>
              </a:rPr>
              <a:t>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public </a:t>
            </a:r>
            <a:r>
              <a:rPr lang="en-IN" sz="1200" dirty="0" err="1">
                <a:solidFill>
                  <a:schemeClr val="tx1"/>
                </a:solidFill>
              </a:rPr>
              <a:t>LightBulb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lightBulb</a:t>
            </a:r>
            <a:r>
              <a:rPr lang="en-IN" sz="1200" dirty="0">
                <a:solidFill>
                  <a:schemeClr val="tx1"/>
                </a:solidFill>
              </a:rPr>
              <a:t>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public </a:t>
            </a:r>
            <a:r>
              <a:rPr lang="en-IN" sz="1200" dirty="0" err="1">
                <a:solidFill>
                  <a:schemeClr val="tx1"/>
                </a:solidFill>
              </a:rPr>
              <a:t>boolean</a:t>
            </a:r>
            <a:r>
              <a:rPr lang="en-IN" sz="1200" dirty="0">
                <a:solidFill>
                  <a:schemeClr val="tx1"/>
                </a:solidFill>
              </a:rPr>
              <a:t> on;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public </a:t>
            </a:r>
            <a:r>
              <a:rPr lang="en-IN" sz="1200" dirty="0" err="1">
                <a:solidFill>
                  <a:schemeClr val="tx1"/>
                </a:solidFill>
              </a:rPr>
              <a:t>ElectricPowerSwitch</a:t>
            </a:r>
            <a:r>
              <a:rPr lang="en-IN" sz="1200" dirty="0">
                <a:solidFill>
                  <a:schemeClr val="tx1"/>
                </a:solidFill>
              </a:rPr>
              <a:t>(</a:t>
            </a:r>
            <a:r>
              <a:rPr lang="en-IN" sz="1200" dirty="0" err="1">
                <a:solidFill>
                  <a:schemeClr val="tx1"/>
                </a:solidFill>
              </a:rPr>
              <a:t>LightBulb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lightBulb</a:t>
            </a:r>
            <a:r>
              <a:rPr lang="en-IN" sz="12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this.lightBulb</a:t>
            </a:r>
            <a:r>
              <a:rPr lang="en-IN" sz="1200" dirty="0">
                <a:solidFill>
                  <a:schemeClr val="tx1"/>
                </a:solidFill>
              </a:rPr>
              <a:t> = </a:t>
            </a:r>
            <a:r>
              <a:rPr lang="en-IN" sz="1200" dirty="0" err="1">
                <a:solidFill>
                  <a:schemeClr val="tx1"/>
                </a:solidFill>
              </a:rPr>
              <a:t>lightBulb</a:t>
            </a:r>
            <a:r>
              <a:rPr lang="en-IN" sz="1200" dirty="0">
                <a:solidFill>
                  <a:schemeClr val="tx1"/>
                </a:solidFill>
              </a:rPr>
              <a:t>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this.on</a:t>
            </a:r>
            <a:r>
              <a:rPr lang="en-IN" sz="1200" dirty="0">
                <a:solidFill>
                  <a:schemeClr val="tx1"/>
                </a:solidFill>
              </a:rPr>
              <a:t> = false;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public </a:t>
            </a:r>
            <a:r>
              <a:rPr lang="en-IN" sz="1200" dirty="0" err="1">
                <a:solidFill>
                  <a:schemeClr val="tx1"/>
                </a:solidFill>
              </a:rPr>
              <a:t>boolean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isOn</a:t>
            </a:r>
            <a:r>
              <a:rPr lang="en-IN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return </a:t>
            </a:r>
            <a:r>
              <a:rPr lang="en-IN" sz="1200" dirty="0" err="1">
                <a:solidFill>
                  <a:schemeClr val="tx1"/>
                </a:solidFill>
              </a:rPr>
              <a:t>this.on</a:t>
            </a:r>
            <a:r>
              <a:rPr lang="en-IN" sz="1200" dirty="0">
                <a:solidFill>
                  <a:schemeClr val="tx1"/>
                </a:solidFill>
              </a:rPr>
              <a:t>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public void press(){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boolean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checkOn</a:t>
            </a:r>
            <a:r>
              <a:rPr lang="en-IN" sz="1200" dirty="0">
                <a:solidFill>
                  <a:schemeClr val="tx1"/>
                </a:solidFill>
              </a:rPr>
              <a:t> = </a:t>
            </a:r>
            <a:r>
              <a:rPr lang="en-IN" sz="1200" dirty="0" err="1">
                <a:solidFill>
                  <a:schemeClr val="tx1"/>
                </a:solidFill>
              </a:rPr>
              <a:t>isOn</a:t>
            </a:r>
            <a:r>
              <a:rPr lang="en-IN" sz="1200" dirty="0">
                <a:solidFill>
                  <a:schemeClr val="tx1"/>
                </a:solidFill>
              </a:rPr>
              <a:t>();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if (</a:t>
            </a:r>
            <a:r>
              <a:rPr lang="en-IN" sz="1200" dirty="0" err="1">
                <a:solidFill>
                  <a:schemeClr val="tx1"/>
                </a:solidFill>
              </a:rPr>
              <a:t>checkOn</a:t>
            </a:r>
            <a:r>
              <a:rPr lang="en-IN" sz="12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</a:t>
            </a:r>
            <a:r>
              <a:rPr lang="en-IN" sz="1200" dirty="0" err="1">
                <a:solidFill>
                  <a:schemeClr val="tx1"/>
                </a:solidFill>
              </a:rPr>
              <a:t>lightBulb.turnOff</a:t>
            </a:r>
            <a:r>
              <a:rPr lang="en-IN" sz="1200" dirty="0">
                <a:solidFill>
                  <a:schemeClr val="tx1"/>
                </a:solidFill>
              </a:rPr>
              <a:t>();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</a:t>
            </a:r>
            <a:r>
              <a:rPr lang="en-IN" sz="1200" dirty="0" err="1">
                <a:solidFill>
                  <a:schemeClr val="tx1"/>
                </a:solidFill>
              </a:rPr>
              <a:t>this.on</a:t>
            </a:r>
            <a:r>
              <a:rPr lang="en-IN" sz="1200" dirty="0">
                <a:solidFill>
                  <a:schemeClr val="tx1"/>
                </a:solidFill>
              </a:rPr>
              <a:t> = false;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} else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</a:t>
            </a:r>
            <a:r>
              <a:rPr lang="en-IN" sz="1200" dirty="0" err="1">
                <a:solidFill>
                  <a:schemeClr val="tx1"/>
                </a:solidFill>
              </a:rPr>
              <a:t>lightBulb.turnOn</a:t>
            </a:r>
            <a:r>
              <a:rPr lang="en-IN" sz="1200" dirty="0">
                <a:solidFill>
                  <a:schemeClr val="tx1"/>
                </a:solidFill>
              </a:rPr>
              <a:t>();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</a:t>
            </a:r>
            <a:r>
              <a:rPr lang="en-IN" sz="1200" dirty="0" err="1">
                <a:solidFill>
                  <a:schemeClr val="tx1"/>
                </a:solidFill>
              </a:rPr>
              <a:t>this.on</a:t>
            </a:r>
            <a:r>
              <a:rPr lang="en-IN" sz="1200" dirty="0">
                <a:solidFill>
                  <a:schemeClr val="tx1"/>
                </a:solidFill>
              </a:rPr>
              <a:t> = true;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IN" sz="1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08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56500" y="20152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DI </a:t>
            </a:r>
            <a:r>
              <a:rPr lang="en-IN" dirty="0"/>
              <a:t>XML Configuration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-384900" y="646264"/>
            <a:ext cx="36742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Spring XML Configuration, XML was the first available method and it is a better way to configure easily in Spring framework. Spring setup records contain bean definitions and other data. They are utilized to give context data to the Spring structure.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XML file by default consists a sequence of code and syntax as follows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B64920-E277-48BD-9165-C5E96D057D01}"/>
              </a:ext>
            </a:extLst>
          </p:cNvPr>
          <p:cNvSpPr/>
          <p:nvPr/>
        </p:nvSpPr>
        <p:spPr>
          <a:xfrm>
            <a:off x="3373300" y="806450"/>
            <a:ext cx="5666650" cy="3765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IN" sz="1100" dirty="0">
                <a:solidFill>
                  <a:schemeClr val="tx1"/>
                </a:solidFill>
              </a:rPr>
              <a:t>&lt;beans </a:t>
            </a:r>
            <a:r>
              <a:rPr lang="en-IN" sz="1100" dirty="0" err="1">
                <a:solidFill>
                  <a:schemeClr val="tx1"/>
                </a:solidFill>
              </a:rPr>
              <a:t>xmlns</a:t>
            </a:r>
            <a:r>
              <a:rPr lang="en-IN" sz="1100" dirty="0">
                <a:solidFill>
                  <a:schemeClr val="tx1"/>
                </a:solidFill>
              </a:rPr>
              <a:t>="http://www.springframework.org/schema/beans"</a:t>
            </a:r>
          </a:p>
          <a:p>
            <a:r>
              <a:rPr lang="en-IN" sz="1100" dirty="0">
                <a:solidFill>
                  <a:schemeClr val="tx1"/>
                </a:solidFill>
              </a:rPr>
              <a:t>       </a:t>
            </a:r>
            <a:r>
              <a:rPr lang="en-IN" sz="1100" dirty="0" err="1">
                <a:solidFill>
                  <a:schemeClr val="tx1"/>
                </a:solidFill>
              </a:rPr>
              <a:t>xmlns:xsi</a:t>
            </a:r>
            <a:r>
              <a:rPr lang="en-IN" sz="1100" dirty="0">
                <a:solidFill>
                  <a:schemeClr val="tx1"/>
                </a:solidFill>
              </a:rPr>
              <a:t>="http://www.w3.org/2001/XMLSchema-instance" </a:t>
            </a:r>
            <a:r>
              <a:rPr lang="en-IN" sz="1100" dirty="0" err="1">
                <a:solidFill>
                  <a:schemeClr val="tx1"/>
                </a:solidFill>
              </a:rPr>
              <a:t>xmlns:context</a:t>
            </a:r>
            <a:r>
              <a:rPr lang="en-IN" sz="1100" dirty="0">
                <a:solidFill>
                  <a:schemeClr val="tx1"/>
                </a:solidFill>
              </a:rPr>
              <a:t>="http://www.springframework.org/schema/context"</a:t>
            </a:r>
          </a:p>
          <a:p>
            <a:r>
              <a:rPr lang="en-IN" sz="1100" dirty="0">
                <a:solidFill>
                  <a:schemeClr val="tx1"/>
                </a:solidFill>
              </a:rPr>
              <a:t>       </a:t>
            </a:r>
            <a:r>
              <a:rPr lang="en-IN" sz="1100" dirty="0" err="1">
                <a:solidFill>
                  <a:schemeClr val="tx1"/>
                </a:solidFill>
              </a:rPr>
              <a:t>xsi:schemaLocation</a:t>
            </a:r>
            <a:r>
              <a:rPr lang="en-IN" sz="1100" dirty="0">
                <a:solidFill>
                  <a:schemeClr val="tx1"/>
                </a:solidFill>
              </a:rPr>
              <a:t>="http://www.springframework.org/schema/beans http://www.springframework.org/schema/beans/spring-beans-4.0.xsd</a:t>
            </a:r>
          </a:p>
          <a:p>
            <a:r>
              <a:rPr lang="en-IN" sz="1100" dirty="0">
                <a:solidFill>
                  <a:schemeClr val="tx1"/>
                </a:solidFill>
              </a:rPr>
              <a:t>                            http://www.springframework.org/schema/context http://www.springframework.org/schema/context/spring-context-4.0.xsd"&gt;</a:t>
            </a:r>
          </a:p>
          <a:p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    &lt;bean id="</a:t>
            </a:r>
            <a:r>
              <a:rPr lang="en-IN" sz="1100" dirty="0" err="1">
                <a:solidFill>
                  <a:schemeClr val="tx1"/>
                </a:solidFill>
              </a:rPr>
              <a:t>activeMqMessaging</a:t>
            </a:r>
            <a:r>
              <a:rPr lang="en-IN" sz="1100" dirty="0">
                <a:solidFill>
                  <a:schemeClr val="tx1"/>
                </a:solidFill>
              </a:rPr>
              <a:t>" class="</a:t>
            </a:r>
            <a:r>
              <a:rPr lang="en-IN" sz="1100" dirty="0" err="1">
                <a:solidFill>
                  <a:schemeClr val="tx1"/>
                </a:solidFill>
              </a:rPr>
              <a:t>com.example.diXML.ActiveMQMessaging</a:t>
            </a:r>
            <a:r>
              <a:rPr lang="en-IN" sz="1100" dirty="0">
                <a:solidFill>
                  <a:schemeClr val="tx1"/>
                </a:solidFill>
              </a:rPr>
              <a:t>" /&gt;</a:t>
            </a:r>
          </a:p>
          <a:p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    &lt;bean id="communication" class="</a:t>
            </a:r>
            <a:r>
              <a:rPr lang="en-IN" sz="1100" dirty="0" err="1">
                <a:solidFill>
                  <a:schemeClr val="tx1"/>
                </a:solidFill>
              </a:rPr>
              <a:t>com.example.diXML.Communication</a:t>
            </a:r>
            <a:r>
              <a:rPr lang="en-IN" sz="1100" dirty="0">
                <a:solidFill>
                  <a:schemeClr val="tx1"/>
                </a:solidFill>
              </a:rPr>
              <a:t>"&gt;</a:t>
            </a:r>
          </a:p>
          <a:p>
            <a:r>
              <a:rPr lang="en-IN" sz="1100" dirty="0">
                <a:solidFill>
                  <a:schemeClr val="tx1"/>
                </a:solidFill>
              </a:rPr>
              <a:t>        &lt;property name="messaging"&gt;</a:t>
            </a:r>
          </a:p>
          <a:p>
            <a:r>
              <a:rPr lang="en-IN" sz="1100" dirty="0">
                <a:solidFill>
                  <a:schemeClr val="tx1"/>
                </a:solidFill>
              </a:rPr>
              <a:t>            &lt;ref bean="</a:t>
            </a:r>
            <a:r>
              <a:rPr lang="en-IN" sz="1100" dirty="0" err="1">
                <a:solidFill>
                  <a:schemeClr val="tx1"/>
                </a:solidFill>
              </a:rPr>
              <a:t>activeMqMessaging</a:t>
            </a:r>
            <a:r>
              <a:rPr lang="en-IN" sz="1100" dirty="0">
                <a:solidFill>
                  <a:schemeClr val="tx1"/>
                </a:solidFill>
              </a:rPr>
              <a:t>" /&gt;</a:t>
            </a:r>
          </a:p>
          <a:p>
            <a:r>
              <a:rPr lang="en-IN" sz="1100" dirty="0">
                <a:solidFill>
                  <a:schemeClr val="tx1"/>
                </a:solidFill>
              </a:rPr>
              <a:t>        &lt;/property&gt;</a:t>
            </a:r>
          </a:p>
          <a:p>
            <a:r>
              <a:rPr lang="en-IN" sz="1100" dirty="0">
                <a:solidFill>
                  <a:schemeClr val="tx1"/>
                </a:solidFill>
              </a:rPr>
              <a:t>    &lt;/bean&gt;</a:t>
            </a:r>
          </a:p>
          <a:p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2515363554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12688</TotalTime>
  <Words>774</Words>
  <Application>Microsoft Office PowerPoint</Application>
  <PresentationFormat>On-screen Show (16:9)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Bebas Neue</vt:lpstr>
      <vt:lpstr>Roboto</vt:lpstr>
      <vt:lpstr>Computer Science Proposal by Slidesgo</vt:lpstr>
      <vt:lpstr>Module 2 Spring Framework</vt:lpstr>
      <vt:lpstr>Agenda</vt:lpstr>
      <vt:lpstr>Dependency Injection(DI)</vt:lpstr>
      <vt:lpstr>PowerPoint Presentation</vt:lpstr>
      <vt:lpstr>PowerPoint Presentation</vt:lpstr>
      <vt:lpstr>SOLID Design Principles</vt:lpstr>
      <vt:lpstr>Dependency Inversion Principle</vt:lpstr>
      <vt:lpstr>DIP BAD Example</vt:lpstr>
      <vt:lpstr>DI XML Configuration</vt:lpstr>
      <vt:lpstr>DI with @Resource</vt:lpstr>
      <vt:lpstr>Stereotype component annotations</vt:lpstr>
      <vt:lpstr>applicationContext.xml</vt:lpstr>
      <vt:lpstr>Bean Autowiring – @Autowired</vt:lpstr>
      <vt:lpstr>@Autowired annotation on arbitrary methods </vt:lpstr>
      <vt:lpstr>Resolving ambiguity by using @Resource </vt:lpstr>
      <vt:lpstr>Spring Annotations</vt:lpstr>
      <vt:lpstr>Test Driven Development - JUnit</vt:lpstr>
      <vt:lpstr>ALTERNATIVE 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103</cp:revision>
  <dcterms:modified xsi:type="dcterms:W3CDTF">2021-08-28T08:49:40Z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