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9"/>
  </p:notesMasterIdLst>
  <p:sldIdLst>
    <p:sldId id="256" r:id="rId2"/>
    <p:sldId id="260" r:id="rId3"/>
    <p:sldId id="275" r:id="rId4"/>
    <p:sldId id="384" r:id="rId5"/>
    <p:sldId id="339" r:id="rId6"/>
    <p:sldId id="385" r:id="rId7"/>
    <p:sldId id="386" r:id="rId8"/>
    <p:sldId id="387" r:id="rId9"/>
    <p:sldId id="411" r:id="rId10"/>
    <p:sldId id="388" r:id="rId11"/>
    <p:sldId id="389" r:id="rId12"/>
    <p:sldId id="415" r:id="rId13"/>
    <p:sldId id="391" r:id="rId14"/>
    <p:sldId id="394" r:id="rId15"/>
    <p:sldId id="390" r:id="rId16"/>
    <p:sldId id="393" r:id="rId17"/>
    <p:sldId id="392" r:id="rId18"/>
    <p:sldId id="416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10" r:id="rId31"/>
    <p:sldId id="406" r:id="rId32"/>
    <p:sldId id="407" r:id="rId33"/>
    <p:sldId id="408" r:id="rId34"/>
    <p:sldId id="409" r:id="rId35"/>
    <p:sldId id="283" r:id="rId36"/>
    <p:sldId id="284" r:id="rId37"/>
    <p:sldId id="35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69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12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96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77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1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27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3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80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4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1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41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44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089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8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87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394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34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50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63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76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0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3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vajava.com/tutorials/general-java/how-do-i-use-locales-and-resource-bundles-to-internationalize-my-application/TestBundle_sv_SE.properties.txt" TargetMode="External"/><Relationship Id="rId5" Type="http://schemas.openxmlformats.org/officeDocument/2006/relationships/hyperlink" Target="http://www.avajava.com/tutorials/general-java/how-do-i-use-locales-and-resource-bundles-to-internationalize-my-application/TestBundle_en_US.properties.txt" TargetMode="External"/><Relationship Id="rId4" Type="http://schemas.openxmlformats.org/officeDocument/2006/relationships/hyperlink" Target="http://www.avajava.com/tutorials/general-java/how-do-i-use-locales-and-resource-bundles-to-internationalize-my-application/TestBundle.properties.t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pring.io/guides/gs/spring-boot/" TargetMode="External"/><Relationship Id="rId4" Type="http://schemas.openxmlformats.org/officeDocument/2006/relationships/hyperlink" Target="https://docs.spring.io/spring-framework/docs/current/javadoc-api/org/springframework/context/MessageSource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1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IOC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title">
            <a:extLst>
              <a:ext uri="{FF2B5EF4-FFF2-40B4-BE49-F238E27FC236}">
                <a16:creationId xmlns:a16="http://schemas.microsoft.com/office/drawing/2014/main" id="{60FD2645-FC4F-4B5F-AD08-F7537C28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062125"/>
            <a:ext cx="46958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Types of </a:t>
            </a:r>
            <a:r>
              <a:rPr lang="en-IN" dirty="0" err="1"/>
              <a:t>IoC</a:t>
            </a:r>
            <a:r>
              <a:rPr lang="en-IN" dirty="0"/>
              <a:t> Containers 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Spring </a:t>
            </a:r>
            <a:r>
              <a:rPr lang="en-IN" dirty="0" err="1"/>
              <a:t>BeanFactory</a:t>
            </a:r>
            <a:r>
              <a:rPr lang="en-IN" dirty="0"/>
              <a:t> Container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Spring </a:t>
            </a:r>
            <a:r>
              <a:rPr lang="en-IN" dirty="0" err="1"/>
              <a:t>ApplicationContext</a:t>
            </a:r>
            <a:r>
              <a:rPr lang="en-IN" dirty="0"/>
              <a:t> Container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lphaLcPeriod"/>
            </a:pPr>
            <a:r>
              <a:rPr lang="en-IN" dirty="0" err="1"/>
              <a:t>FileSystemXmlApplicationContext</a:t>
            </a:r>
            <a:endParaRPr lang="en-IN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lphaLcPeriod"/>
            </a:pPr>
            <a:r>
              <a:rPr lang="en-IN" dirty="0" err="1"/>
              <a:t>ClassPathXmlApplicationContext</a:t>
            </a:r>
            <a:endParaRPr lang="en-IN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lphaLcPeriod"/>
            </a:pPr>
            <a:r>
              <a:rPr lang="en-IN" dirty="0" err="1"/>
              <a:t>WebXmlApplicationContext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427839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pendency Injection">
            <a:extLst>
              <a:ext uri="{FF2B5EF4-FFF2-40B4-BE49-F238E27FC236}">
                <a16:creationId xmlns:a16="http://schemas.microsoft.com/office/drawing/2014/main" id="{39F82FD4-F48E-4524-9C69-A6A156C7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52" y="1048069"/>
            <a:ext cx="6070696" cy="33266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3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0883" y="461875"/>
            <a:ext cx="9023497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3200" dirty="0"/>
              <a:t>Java-based configuration: Using @Configuration</a:t>
            </a:r>
            <a:endParaRPr sz="3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DA2071-DC19-450D-9417-64A198207B66}"/>
              </a:ext>
            </a:extLst>
          </p:cNvPr>
          <p:cNvGrpSpPr/>
          <p:nvPr/>
        </p:nvGrpSpPr>
        <p:grpSpPr>
          <a:xfrm>
            <a:off x="1159613" y="947552"/>
            <a:ext cx="7643222" cy="4185383"/>
            <a:chOff x="153988" y="0"/>
            <a:chExt cx="8836025" cy="5143500"/>
          </a:xfrm>
        </p:grpSpPr>
        <p:pic>
          <p:nvPicPr>
            <p:cNvPr id="9218" name="Picture 2" descr="https://www.logicbig.com/tutorials/spring-framework/spring-core/java-config/images/java-config.png">
              <a:extLst>
                <a:ext uri="{FF2B5EF4-FFF2-40B4-BE49-F238E27FC236}">
                  <a16:creationId xmlns:a16="http://schemas.microsoft.com/office/drawing/2014/main" id="{0343B3C7-B220-4CE5-98B1-AF8EED927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8" y="0"/>
              <a:ext cx="8836025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D76D9A6-9AA7-4B42-A822-29711A493DD7}"/>
                </a:ext>
              </a:extLst>
            </p:cNvPr>
            <p:cNvSpPr/>
            <p:nvPr/>
          </p:nvSpPr>
          <p:spPr>
            <a:xfrm>
              <a:off x="7350642" y="4394791"/>
              <a:ext cx="1495646" cy="55998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Dependency Injection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BC90AA-74CB-442E-83C6-B7E7BF0BACDE}"/>
              </a:ext>
            </a:extLst>
          </p:cNvPr>
          <p:cNvGrpSpPr/>
          <p:nvPr/>
        </p:nvGrpSpPr>
        <p:grpSpPr>
          <a:xfrm>
            <a:off x="1949302" y="0"/>
            <a:ext cx="5281761" cy="5143499"/>
            <a:chOff x="1912938" y="404036"/>
            <a:chExt cx="5318125" cy="4739463"/>
          </a:xfrm>
        </p:grpSpPr>
        <p:pic>
          <p:nvPicPr>
            <p:cNvPr id="5122" name="Picture 2" descr="https://www.logicbig.com/tutorials/spring-framework/spring-core/types-of-dependency-injection/images/di-types.png">
              <a:extLst>
                <a:ext uri="{FF2B5EF4-FFF2-40B4-BE49-F238E27FC236}">
                  <a16:creationId xmlns:a16="http://schemas.microsoft.com/office/drawing/2014/main" id="{98CBB362-8E32-4BA1-90E2-29D49CCC7C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55"/>
            <a:stretch/>
          </p:blipFill>
          <p:spPr bwMode="auto">
            <a:xfrm>
              <a:off x="1912938" y="404036"/>
              <a:ext cx="5318125" cy="473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CE2250E-1204-4838-8ED6-07B2C670B1CC}"/>
                </a:ext>
              </a:extLst>
            </p:cNvPr>
            <p:cNvSpPr/>
            <p:nvPr/>
          </p:nvSpPr>
          <p:spPr>
            <a:xfrm>
              <a:off x="2069805" y="4408967"/>
              <a:ext cx="1112874" cy="47492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286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Spring - Configuration Metadata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-399963" y="79827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XML-based Configuration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Annotation-based configuration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Java-based configuration (</a:t>
            </a:r>
            <a:r>
              <a:rPr lang="en-IN" sz="1400" dirty="0" err="1"/>
              <a:t>JavaConfig</a:t>
            </a:r>
            <a:r>
              <a:rPr lang="en-IN" sz="1400" dirty="0"/>
              <a:t>)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8624AF-705B-42C2-AF29-F8114A22C633}"/>
              </a:ext>
            </a:extLst>
          </p:cNvPr>
          <p:cNvGrpSpPr/>
          <p:nvPr/>
        </p:nvGrpSpPr>
        <p:grpSpPr>
          <a:xfrm>
            <a:off x="3452037" y="1218011"/>
            <a:ext cx="5642344" cy="3914924"/>
            <a:chOff x="623888" y="366713"/>
            <a:chExt cx="7896225" cy="4410075"/>
          </a:xfrm>
        </p:grpSpPr>
        <p:pic>
          <p:nvPicPr>
            <p:cNvPr id="8194" name="Picture 2" descr="https://www.logicbig.com/tutorials/spring-framework/spring-core/configuration-metadata/images/startup.png">
              <a:extLst>
                <a:ext uri="{FF2B5EF4-FFF2-40B4-BE49-F238E27FC236}">
                  <a16:creationId xmlns:a16="http://schemas.microsoft.com/office/drawing/2014/main" id="{06B8546F-FB47-4C36-84B2-10A25DD25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88" y="366713"/>
              <a:ext cx="7896225" cy="441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CD4B9A0-7A7A-4A35-B39C-F8BA9166344E}"/>
                </a:ext>
              </a:extLst>
            </p:cNvPr>
            <p:cNvSpPr/>
            <p:nvPr/>
          </p:nvSpPr>
          <p:spPr>
            <a:xfrm>
              <a:off x="6861544" y="4284817"/>
              <a:ext cx="1438940" cy="40768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7236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041D4D4-4026-4DB3-93C7-FD3446A6F8DC}"/>
              </a:ext>
            </a:extLst>
          </p:cNvPr>
          <p:cNvGrpSpPr/>
          <p:nvPr/>
        </p:nvGrpSpPr>
        <p:grpSpPr>
          <a:xfrm>
            <a:off x="0" y="9525"/>
            <a:ext cx="9144000" cy="5124450"/>
            <a:chOff x="0" y="9525"/>
            <a:chExt cx="9144000" cy="5124450"/>
          </a:xfrm>
        </p:grpSpPr>
        <p:pic>
          <p:nvPicPr>
            <p:cNvPr id="7170" name="Picture 2" descr="https://www.logicbig.com/tutorials/spring-framework/spring-core/javaconfig-with-componnet-scan/images/scan.png">
              <a:extLst>
                <a:ext uri="{FF2B5EF4-FFF2-40B4-BE49-F238E27FC236}">
                  <a16:creationId xmlns:a16="http://schemas.microsoft.com/office/drawing/2014/main" id="{492EB722-BBEA-4036-A14D-1B53D7735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512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3D871DE-83F1-4791-8622-7F16069ADC01}"/>
                </a:ext>
              </a:extLst>
            </p:cNvPr>
            <p:cNvSpPr/>
            <p:nvPr/>
          </p:nvSpPr>
          <p:spPr>
            <a:xfrm>
              <a:off x="7775944" y="4777563"/>
              <a:ext cx="1212112" cy="2906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8975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Beans</a:t>
            </a:r>
          </a:p>
        </p:txBody>
      </p:sp>
    </p:spTree>
    <p:extLst>
      <p:ext uri="{BB962C8B-B14F-4D97-AF65-F5344CB8AC3E}">
        <p14:creationId xmlns:p14="http://schemas.microsoft.com/office/powerpoint/2010/main" val="124120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Beans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bean is an object that is instantiated, assembled, and otherwise managed by a Spring </a:t>
            </a:r>
            <a:r>
              <a:rPr lang="en-US" dirty="0" err="1"/>
              <a:t>IoC</a:t>
            </a:r>
            <a:r>
              <a:rPr lang="en-US" dirty="0"/>
              <a:t> container.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Bean Properties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Roboto"/>
                <a:ea typeface="Roboto"/>
                <a:cs typeface="Roboto"/>
                <a:sym typeface="Roboto"/>
              </a:rPr>
              <a:t>Class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Roboto"/>
                <a:ea typeface="Roboto"/>
                <a:cs typeface="Roboto"/>
                <a:sym typeface="Roboto"/>
              </a:rPr>
              <a:t>Name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Scope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Roboto"/>
                <a:ea typeface="Roboto"/>
                <a:cs typeface="Roboto"/>
                <a:sym typeface="Roboto"/>
              </a:rPr>
              <a:t>Constructor-</a:t>
            </a:r>
            <a:r>
              <a:rPr lang="en-IN" sz="1400" dirty="0" err="1">
                <a:latin typeface="Roboto"/>
                <a:ea typeface="Roboto"/>
                <a:cs typeface="Roboto"/>
                <a:sym typeface="Roboto"/>
              </a:rPr>
              <a:t>args</a:t>
            </a:r>
            <a:endParaRPr lang="en-IN" sz="1400" dirty="0">
              <a:latin typeface="Roboto"/>
              <a:ea typeface="Roboto"/>
              <a:cs typeface="Roboto"/>
              <a:sym typeface="Roboto"/>
            </a:endParaRP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Properties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9657FC-8992-4415-8366-E88CE7E6C376}"/>
              </a:ext>
            </a:extLst>
          </p:cNvPr>
          <p:cNvSpPr/>
          <p:nvPr/>
        </p:nvSpPr>
        <p:spPr>
          <a:xfrm>
            <a:off x="4414478" y="222532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Autowiring</a:t>
            </a:r>
            <a:r>
              <a:rPr lang="en-I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-mode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lazy-initialization mode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initialization method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destruction method</a:t>
            </a:r>
          </a:p>
        </p:txBody>
      </p:sp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Spring Introduction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IOC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Beans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Bean Scopes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www.logicbig.com/tutorials/spring-framework/spring-core/bean-scope/images/scopes.png">
            <a:extLst>
              <a:ext uri="{FF2B5EF4-FFF2-40B4-BE49-F238E27FC236}">
                <a16:creationId xmlns:a16="http://schemas.microsoft.com/office/drawing/2014/main" id="{624E3E84-06E9-4136-B725-43B24647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r="4417" b="12819"/>
          <a:stretch/>
        </p:blipFill>
        <p:spPr bwMode="auto">
          <a:xfrm>
            <a:off x="1228769" y="1131360"/>
            <a:ext cx="7762874" cy="340990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The @Scope annotation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www.logicbig.com/tutorials/spring-framework/spring-core/bean-scope/images/scope-usage.png">
            <a:extLst>
              <a:ext uri="{FF2B5EF4-FFF2-40B4-BE49-F238E27FC236}">
                <a16:creationId xmlns:a16="http://schemas.microsoft.com/office/drawing/2014/main" id="{EDBEA6B5-BDAD-459D-B4BA-6B552A729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1"/>
          <a:stretch/>
        </p:blipFill>
        <p:spPr bwMode="auto">
          <a:xfrm>
            <a:off x="0" y="1021976"/>
            <a:ext cx="9144000" cy="41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8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03128" y="2083350"/>
            <a:ext cx="210219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Bean</a:t>
            </a:r>
            <a:br>
              <a:rPr lang="en-IN" b="1" dirty="0"/>
            </a:br>
            <a:r>
              <a:rPr lang="en-IN" b="1" dirty="0"/>
              <a:t> Life Cycle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Spring Bean Life Cycle">
            <a:extLst>
              <a:ext uri="{FF2B5EF4-FFF2-40B4-BE49-F238E27FC236}">
                <a16:creationId xmlns:a16="http://schemas.microsoft.com/office/drawing/2014/main" id="{CD5E3E5F-7B3B-46AC-90FE-9C40A3B3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10" y="-1"/>
            <a:ext cx="7028130" cy="51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37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0" y="461875"/>
            <a:ext cx="914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@</a:t>
            </a:r>
            <a:r>
              <a:rPr lang="en-IN" dirty="0" err="1"/>
              <a:t>PostConstruct</a:t>
            </a:r>
            <a:r>
              <a:rPr lang="en-IN" dirty="0"/>
              <a:t> and @</a:t>
            </a:r>
            <a:r>
              <a:rPr lang="en-IN" dirty="0" err="1"/>
              <a:t>PreDestroy</a:t>
            </a:r>
            <a:r>
              <a:rPr lang="en-IN" dirty="0"/>
              <a:t> annotations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different ways to receive callbacks after bean has initialized and before bean is destroyed: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@</a:t>
            </a:r>
            <a:r>
              <a:rPr lang="en-US" dirty="0" err="1"/>
              <a:t>PostConstruct</a:t>
            </a:r>
            <a:r>
              <a:rPr lang="en-US" dirty="0"/>
              <a:t> and @</a:t>
            </a:r>
            <a:r>
              <a:rPr lang="en-US" dirty="0" err="1"/>
              <a:t>PreDestroy</a:t>
            </a:r>
            <a:endParaRPr lang="en-US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Using '</a:t>
            </a:r>
            <a:r>
              <a:rPr lang="en-US" dirty="0" err="1"/>
              <a:t>initMethod</a:t>
            </a:r>
            <a:r>
              <a:rPr lang="en-US" dirty="0"/>
              <a:t>' and '</a:t>
            </a:r>
            <a:r>
              <a:rPr lang="en-US" dirty="0" err="1"/>
              <a:t>destroyMethod</a:t>
            </a:r>
            <a:r>
              <a:rPr lang="en-US" dirty="0"/>
              <a:t>' of @Bean annotation.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By implementing </a:t>
            </a:r>
            <a:r>
              <a:rPr lang="en-US" dirty="0" err="1"/>
              <a:t>InitializingBean</a:t>
            </a:r>
            <a:r>
              <a:rPr lang="en-US" dirty="0"/>
              <a:t> and </a:t>
            </a:r>
            <a:r>
              <a:rPr lang="en-US" dirty="0" err="1"/>
              <a:t>DisposableBean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6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Inner Beans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CE619F-F3E9-475C-8F42-DF85FE557681}"/>
              </a:ext>
            </a:extLst>
          </p:cNvPr>
          <p:cNvGrpSpPr/>
          <p:nvPr/>
        </p:nvGrpSpPr>
        <p:grpSpPr>
          <a:xfrm>
            <a:off x="13446" y="1270747"/>
            <a:ext cx="9117107" cy="3796769"/>
            <a:chOff x="26893" y="640656"/>
            <a:chExt cx="9117107" cy="379676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0D1C34-AC33-4316-85DD-4D9188B73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13" t="13147" r="50000" b="22175"/>
            <a:stretch/>
          </p:blipFill>
          <p:spPr>
            <a:xfrm>
              <a:off x="26893" y="958117"/>
              <a:ext cx="4433687" cy="332670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F264A5-54B0-4BFF-82AA-F0A849F9B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81" t="13727" r="50672" b="12456"/>
            <a:stretch/>
          </p:blipFill>
          <p:spPr>
            <a:xfrm>
              <a:off x="4787153" y="640656"/>
              <a:ext cx="4356847" cy="379676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FEFDBA-FC2B-46F8-97CF-5ACD8E951786}"/>
                </a:ext>
              </a:extLst>
            </p:cNvPr>
            <p:cNvCxnSpPr/>
            <p:nvPr/>
          </p:nvCxnSpPr>
          <p:spPr>
            <a:xfrm flipV="1">
              <a:off x="2243736" y="1244813"/>
              <a:ext cx="3088983" cy="82219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87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07468" y="825213"/>
            <a:ext cx="2601384" cy="3098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XML </a:t>
            </a:r>
            <a:br>
              <a:rPr lang="en-IN" dirty="0"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vs </a:t>
            </a:r>
            <a:br>
              <a:rPr lang="en-IN" dirty="0"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Annotation Based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ECF985-21A8-42A0-B684-910952F4658C}"/>
              </a:ext>
            </a:extLst>
          </p:cNvPr>
          <p:cNvSpPr/>
          <p:nvPr/>
        </p:nvSpPr>
        <p:spPr>
          <a:xfrm>
            <a:off x="3173507" y="223670"/>
            <a:ext cx="5763025" cy="17903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&lt;beans </a:t>
            </a:r>
            <a:r>
              <a:rPr lang="en-IN" sz="1200" dirty="0" err="1">
                <a:solidFill>
                  <a:schemeClr val="tx1"/>
                </a:solidFill>
              </a:rPr>
              <a:t>xmlns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="http://www.springframework.org/schema/beans" ...&gt;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&lt;bean id="</a:t>
            </a:r>
            <a:r>
              <a:rPr lang="en-IN" sz="1200" dirty="0" err="1">
                <a:solidFill>
                  <a:schemeClr val="tx1"/>
                </a:solidFill>
              </a:rPr>
              <a:t>accountService</a:t>
            </a:r>
            <a:r>
              <a:rPr lang="en-IN" sz="1200" dirty="0">
                <a:solidFill>
                  <a:schemeClr val="tx1"/>
                </a:solidFill>
              </a:rPr>
              <a:t>" class="</a:t>
            </a:r>
            <a:r>
              <a:rPr lang="en-IN" sz="1200" dirty="0" err="1">
                <a:solidFill>
                  <a:schemeClr val="tx1"/>
                </a:solidFill>
              </a:rPr>
              <a:t>com.example.AccountServiceImpl</a:t>
            </a:r>
            <a:r>
              <a:rPr lang="en-IN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" ref="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&lt;/bean&gt;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&lt;bean id="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" class="</a:t>
            </a:r>
            <a:r>
              <a:rPr lang="en-IN" sz="1200" dirty="0" err="1">
                <a:solidFill>
                  <a:schemeClr val="tx1"/>
                </a:solidFill>
              </a:rPr>
              <a:t>com.example.AccountDaoInMemoryImpl</a:t>
            </a:r>
            <a:r>
              <a:rPr lang="en-IN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&lt;/bean&gt;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&lt;/beans&gt;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14C37A-87C5-427F-B4A7-D077A176B277}"/>
              </a:ext>
            </a:extLst>
          </p:cNvPr>
          <p:cNvSpPr/>
          <p:nvPr/>
        </p:nvSpPr>
        <p:spPr>
          <a:xfrm>
            <a:off x="3250347" y="2228368"/>
            <a:ext cx="5763024" cy="275856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IN" sz="1200" dirty="0">
                <a:solidFill>
                  <a:schemeClr val="tx1"/>
                </a:solidFill>
              </a:rPr>
              <a:t>public class </a:t>
            </a:r>
            <a:r>
              <a:rPr lang="en-IN" sz="1200" dirty="0" err="1">
                <a:solidFill>
                  <a:schemeClr val="tx1"/>
                </a:solidFill>
              </a:rPr>
              <a:t>BeanConfiguration</a:t>
            </a:r>
            <a:r>
              <a:rPr lang="en-IN" sz="1200" dirty="0">
                <a:solidFill>
                  <a:schemeClr val="tx1"/>
                </a:solidFill>
              </a:rPr>
              <a:t> {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@Bean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AccountService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accountService</a:t>
            </a:r>
            <a:r>
              <a:rPr lang="en-IN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AccountServiceImpl</a:t>
            </a:r>
            <a:r>
              <a:rPr lang="en-IN" sz="1200" dirty="0">
                <a:solidFill>
                  <a:schemeClr val="tx1"/>
                </a:solidFill>
              </a:rPr>
              <a:t> bean = new </a:t>
            </a:r>
            <a:r>
              <a:rPr lang="en-IN" sz="1200" dirty="0" err="1">
                <a:solidFill>
                  <a:schemeClr val="tx1"/>
                </a:solidFill>
              </a:rPr>
              <a:t>AccountServiceImpl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bean.setAccountDao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());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return bean;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@Bean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accountDao</a:t>
            </a:r>
            <a:r>
              <a:rPr lang="en-IN" sz="1200" dirty="0">
                <a:solidFill>
                  <a:schemeClr val="tx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AccountDaoInMemoryImpl</a:t>
            </a:r>
            <a:r>
              <a:rPr lang="en-IN" sz="1200" dirty="0">
                <a:solidFill>
                  <a:schemeClr val="tx1"/>
                </a:solidFill>
              </a:rPr>
              <a:t> bean = new </a:t>
            </a:r>
            <a:r>
              <a:rPr lang="en-IN" sz="1200" dirty="0" err="1">
                <a:solidFill>
                  <a:schemeClr val="tx1"/>
                </a:solidFill>
              </a:rPr>
              <a:t>AccountDaoInMemoryImpl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return bean;     }</a:t>
            </a:r>
          </a:p>
          <a:p>
            <a:r>
              <a:rPr lang="en-IN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5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89909" y="1116440"/>
            <a:ext cx="3767476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Beans Auto-Wiring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BBFBA4-7109-4EA9-ADE2-6D5C5C1BEAD9}"/>
              </a:ext>
            </a:extLst>
          </p:cNvPr>
          <p:cNvGrpSpPr/>
          <p:nvPr/>
        </p:nvGrpSpPr>
        <p:grpSpPr>
          <a:xfrm>
            <a:off x="0" y="2335946"/>
            <a:ext cx="9144000" cy="2802271"/>
            <a:chOff x="192100" y="1191025"/>
            <a:chExt cx="8752115" cy="2535731"/>
          </a:xfrm>
        </p:grpSpPr>
        <p:pic>
          <p:nvPicPr>
            <p:cNvPr id="13314" name="Picture 2" descr="https://www.logicbig.com/tutorials/spring-framework/spring-core/auto-wiring/images/autowiring.png">
              <a:extLst>
                <a:ext uri="{FF2B5EF4-FFF2-40B4-BE49-F238E27FC236}">
                  <a16:creationId xmlns:a16="http://schemas.microsoft.com/office/drawing/2014/main" id="{77A56BDB-DDBD-4C35-A005-6EBC475CC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" t="6429" r="2017" b="13505"/>
            <a:stretch/>
          </p:blipFill>
          <p:spPr bwMode="auto">
            <a:xfrm>
              <a:off x="192100" y="1191025"/>
              <a:ext cx="8752115" cy="253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960CDA7-7721-420A-A101-314EA7EF0B17}"/>
                </a:ext>
              </a:extLst>
            </p:cNvPr>
            <p:cNvSpPr/>
            <p:nvPr/>
          </p:nvSpPr>
          <p:spPr>
            <a:xfrm>
              <a:off x="199785" y="3124846"/>
              <a:ext cx="1367758" cy="4884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52A669-911C-4C05-BDE3-858155AB2B71}"/>
              </a:ext>
            </a:extLst>
          </p:cNvPr>
          <p:cNvSpPr/>
          <p:nvPr/>
        </p:nvSpPr>
        <p:spPr>
          <a:xfrm>
            <a:off x="5113724" y="314386"/>
            <a:ext cx="3546182" cy="181588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US" dirty="0">
                <a:solidFill>
                  <a:schemeClr val="tx1"/>
                </a:solidFill>
              </a:rPr>
              <a:t> public class Config{</a:t>
            </a:r>
          </a:p>
          <a:p>
            <a:r>
              <a:rPr lang="en-US" dirty="0">
                <a:solidFill>
                  <a:schemeClr val="tx1"/>
                </a:solidFill>
              </a:rPr>
              <a:t>    @Bean(</a:t>
            </a:r>
            <a:r>
              <a:rPr lang="en-US" dirty="0" err="1">
                <a:solidFill>
                  <a:schemeClr val="tx1"/>
                </a:solidFill>
              </a:rPr>
              <a:t>autowire</a:t>
            </a:r>
            <a:r>
              <a:rPr lang="en-US" dirty="0">
                <a:solidFill>
                  <a:schemeClr val="tx1"/>
                </a:solidFill>
              </a:rPr>
              <a:t> == &lt;</a:t>
            </a:r>
            <a:r>
              <a:rPr lang="en-US" dirty="0" err="1">
                <a:solidFill>
                  <a:schemeClr val="tx1"/>
                </a:solidFill>
              </a:rPr>
              <a:t>autowireMode</a:t>
            </a:r>
            <a:r>
              <a:rPr lang="en-US" dirty="0">
                <a:solidFill>
                  <a:schemeClr val="tx1"/>
                </a:solidFill>
              </a:rPr>
              <a:t>&gt;)</a:t>
            </a:r>
          </a:p>
          <a:p>
            <a:r>
              <a:rPr lang="en-US" dirty="0">
                <a:solidFill>
                  <a:schemeClr val="tx1"/>
                </a:solidFill>
              </a:rPr>
              <a:t>     public </a:t>
            </a:r>
            <a:r>
              <a:rPr lang="en-US" dirty="0" err="1">
                <a:solidFill>
                  <a:schemeClr val="tx1"/>
                </a:solidFill>
              </a:rPr>
              <a:t>ABean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aBean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>
                <a:solidFill>
                  <a:schemeClr val="tx1"/>
                </a:solidFill>
              </a:rPr>
              <a:t>        return new </a:t>
            </a:r>
            <a:r>
              <a:rPr lang="en-US" dirty="0" err="1">
                <a:solidFill>
                  <a:schemeClr val="tx1"/>
                </a:solidFill>
              </a:rPr>
              <a:t>ABean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.....</a:t>
            </a:r>
          </a:p>
          <a:p>
            <a:r>
              <a:rPr lang="en-US" dirty="0">
                <a:solidFill>
                  <a:schemeClr val="tx1"/>
                </a:solidFill>
              </a:rPr>
              <a:t> 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5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Resource Bundle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help.sap.com/doc/7e1c608ceda2445a8482d5335a41b5cf/1610%20002/en-US/loio46a5dad5f10e47fb8142fe9994dfbcca_LowRes.png">
            <a:extLst>
              <a:ext uri="{FF2B5EF4-FFF2-40B4-BE49-F238E27FC236}">
                <a16:creationId xmlns:a16="http://schemas.microsoft.com/office/drawing/2014/main" id="{64195A19-4B89-4676-B06A-14E04FA11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883154"/>
            <a:ext cx="90773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20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74326" y="1914158"/>
            <a:ext cx="2338245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Bebas Neue"/>
                <a:ea typeface="Bebas Neue"/>
                <a:cs typeface="Bebas Neue"/>
                <a:sym typeface="Bebas Neue"/>
              </a:rPr>
              <a:t>Internationalization Demo</a:t>
            </a:r>
            <a:endParaRPr sz="20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E79083-657C-4ABD-A324-49606B76F1E2}"/>
              </a:ext>
            </a:extLst>
          </p:cNvPr>
          <p:cNvSpPr/>
          <p:nvPr/>
        </p:nvSpPr>
        <p:spPr>
          <a:xfrm>
            <a:off x="2382042" y="-77732"/>
            <a:ext cx="67389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</a:rPr>
              <a:t>package </a:t>
            </a:r>
            <a:r>
              <a:rPr lang="en-IN" sz="1200" dirty="0" err="1">
                <a:solidFill>
                  <a:schemeClr val="tx1"/>
                </a:solidFill>
              </a:rPr>
              <a:t>com.example.resourceBundleDemo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java.util.Locale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r>
              <a:rPr lang="en-IN" sz="1200" dirty="0">
                <a:solidFill>
                  <a:schemeClr val="tx1"/>
                </a:solidFill>
              </a:rPr>
              <a:t>import </a:t>
            </a:r>
            <a:r>
              <a:rPr lang="en-IN" sz="1200" dirty="0" err="1">
                <a:solidFill>
                  <a:schemeClr val="tx1"/>
                </a:solidFill>
              </a:rPr>
              <a:t>java.util.ResourceBundle</a:t>
            </a:r>
            <a:r>
              <a:rPr lang="en-IN" sz="1200" dirty="0">
                <a:solidFill>
                  <a:schemeClr val="tx1"/>
                </a:solidFill>
              </a:rPr>
              <a:t>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public class </a:t>
            </a:r>
            <a:r>
              <a:rPr lang="en-IN" sz="1200" dirty="0" err="1">
                <a:solidFill>
                  <a:schemeClr val="tx1"/>
                </a:solidFill>
              </a:rPr>
              <a:t>InternationalizationTest</a:t>
            </a:r>
            <a:r>
              <a:rPr lang="en-IN" sz="1200" dirty="0">
                <a:solidFill>
                  <a:schemeClr val="tx1"/>
                </a:solidFill>
              </a:rPr>
              <a:t>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public static void main(String[] </a:t>
            </a:r>
            <a:r>
              <a:rPr lang="en-IN" sz="1200" dirty="0" err="1">
                <a:solidFill>
                  <a:schemeClr val="tx1"/>
                </a:solidFill>
              </a:rPr>
              <a:t>args</a:t>
            </a:r>
            <a:r>
              <a:rPr lang="en-IN" sz="12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= </a:t>
            </a:r>
            <a:r>
              <a:rPr lang="en-IN" sz="1200" dirty="0" err="1">
                <a:solidFill>
                  <a:schemeClr val="tx1"/>
                </a:solidFill>
              </a:rPr>
              <a:t>ResourceBundle.getBundle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TestBundle</a:t>
            </a:r>
            <a:r>
              <a:rPr lang="en-IN" sz="1200" dirty="0">
                <a:solidFill>
                  <a:schemeClr val="tx1"/>
                </a:solidFill>
              </a:rPr>
              <a:t>");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displayValues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    Locale </a:t>
            </a:r>
            <a:r>
              <a:rPr lang="en-IN" sz="1200" dirty="0" err="1">
                <a:solidFill>
                  <a:schemeClr val="tx1"/>
                </a:solidFill>
              </a:rPr>
              <a:t>defaultLocale</a:t>
            </a:r>
            <a:r>
              <a:rPr lang="en-IN" sz="1200" dirty="0">
                <a:solidFill>
                  <a:schemeClr val="tx1"/>
                </a:solidFill>
              </a:rPr>
              <a:t> = </a:t>
            </a:r>
            <a:r>
              <a:rPr lang="en-IN" sz="1200" dirty="0" err="1">
                <a:solidFill>
                  <a:schemeClr val="tx1"/>
                </a:solidFill>
              </a:rPr>
              <a:t>Locale.getDefault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bundle2 = </a:t>
            </a:r>
            <a:r>
              <a:rPr lang="en-IN" sz="1200" dirty="0" err="1">
                <a:solidFill>
                  <a:schemeClr val="tx1"/>
                </a:solidFill>
              </a:rPr>
              <a:t>ResourceBundle.getBundle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TestBundle</a:t>
            </a:r>
            <a:r>
              <a:rPr lang="en-IN" sz="1200" dirty="0">
                <a:solidFill>
                  <a:schemeClr val="tx1"/>
                </a:solidFill>
              </a:rPr>
              <a:t>", </a:t>
            </a:r>
            <a:r>
              <a:rPr lang="en-IN" sz="1200" dirty="0" err="1">
                <a:solidFill>
                  <a:schemeClr val="tx1"/>
                </a:solidFill>
              </a:rPr>
              <a:t>defaultLocale</a:t>
            </a:r>
            <a:r>
              <a:rPr lang="en-IN" sz="1200" dirty="0">
                <a:solidFill>
                  <a:schemeClr val="tx1"/>
                </a:solidFill>
              </a:rPr>
              <a:t>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displayValues</a:t>
            </a:r>
            <a:r>
              <a:rPr lang="en-IN" sz="1200" dirty="0">
                <a:solidFill>
                  <a:schemeClr val="tx1"/>
                </a:solidFill>
              </a:rPr>
              <a:t>(bundle2);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    Locale </a:t>
            </a:r>
            <a:r>
              <a:rPr lang="en-IN" sz="1200" dirty="0" err="1">
                <a:solidFill>
                  <a:schemeClr val="tx1"/>
                </a:solidFill>
              </a:rPr>
              <a:t>swedishLocale</a:t>
            </a:r>
            <a:r>
              <a:rPr lang="en-IN" sz="1200" dirty="0">
                <a:solidFill>
                  <a:schemeClr val="tx1"/>
                </a:solidFill>
              </a:rPr>
              <a:t> = new Locale("</a:t>
            </a:r>
            <a:r>
              <a:rPr lang="en-IN" sz="1200" dirty="0" err="1">
                <a:solidFill>
                  <a:schemeClr val="tx1"/>
                </a:solidFill>
              </a:rPr>
              <a:t>sv</a:t>
            </a:r>
            <a:r>
              <a:rPr lang="en-IN" sz="1200" dirty="0">
                <a:solidFill>
                  <a:schemeClr val="tx1"/>
                </a:solidFill>
              </a:rPr>
              <a:t>", "SE");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bundle3 = </a:t>
            </a:r>
            <a:r>
              <a:rPr lang="en-IN" sz="1200" dirty="0" err="1">
                <a:solidFill>
                  <a:schemeClr val="tx1"/>
                </a:solidFill>
              </a:rPr>
              <a:t>ResourceBundle.getBundle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TestBundle</a:t>
            </a:r>
            <a:r>
              <a:rPr lang="en-IN" sz="1200" dirty="0">
                <a:solidFill>
                  <a:schemeClr val="tx1"/>
                </a:solidFill>
              </a:rPr>
              <a:t>", </a:t>
            </a:r>
            <a:r>
              <a:rPr lang="en-IN" sz="1200" dirty="0" err="1">
                <a:solidFill>
                  <a:schemeClr val="tx1"/>
                </a:solidFill>
              </a:rPr>
              <a:t>swedishLocale</a:t>
            </a:r>
            <a:r>
              <a:rPr lang="en-IN" sz="1200" dirty="0">
                <a:solidFill>
                  <a:schemeClr val="tx1"/>
                </a:solidFill>
              </a:rPr>
              <a:t>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displayValues</a:t>
            </a:r>
            <a:r>
              <a:rPr lang="en-IN" sz="1200" dirty="0">
                <a:solidFill>
                  <a:schemeClr val="tx1"/>
                </a:solidFill>
              </a:rPr>
              <a:t>(bundle3);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    Locale </a:t>
            </a:r>
            <a:r>
              <a:rPr lang="en-IN" sz="1200" dirty="0" err="1">
                <a:solidFill>
                  <a:schemeClr val="tx1"/>
                </a:solidFill>
              </a:rPr>
              <a:t>nonexistentLocale</a:t>
            </a:r>
            <a:r>
              <a:rPr lang="en-IN" sz="1200" dirty="0">
                <a:solidFill>
                  <a:schemeClr val="tx1"/>
                </a:solidFill>
              </a:rPr>
              <a:t> = new Locale("xx", "XX");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bundle4 = </a:t>
            </a:r>
            <a:r>
              <a:rPr lang="en-IN" sz="1200" dirty="0" err="1">
                <a:solidFill>
                  <a:schemeClr val="tx1"/>
                </a:solidFill>
              </a:rPr>
              <a:t>ResourceBundle.getBundle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TestBundle</a:t>
            </a:r>
            <a:r>
              <a:rPr lang="en-IN" sz="1200" dirty="0">
                <a:solidFill>
                  <a:schemeClr val="tx1"/>
                </a:solidFill>
              </a:rPr>
              <a:t>", </a:t>
            </a:r>
            <a:r>
              <a:rPr lang="en-IN" sz="1200" dirty="0" err="1">
                <a:solidFill>
                  <a:schemeClr val="tx1"/>
                </a:solidFill>
              </a:rPr>
              <a:t>nonexistentLocale</a:t>
            </a:r>
            <a:r>
              <a:rPr lang="en-IN" sz="1200" dirty="0">
                <a:solidFill>
                  <a:schemeClr val="tx1"/>
                </a:solidFill>
              </a:rPr>
              <a:t>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displayValues</a:t>
            </a:r>
            <a:r>
              <a:rPr lang="en-IN" sz="1200" dirty="0">
                <a:solidFill>
                  <a:schemeClr val="tx1"/>
                </a:solidFill>
              </a:rPr>
              <a:t>(bundle4);    }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private static void </a:t>
            </a:r>
            <a:r>
              <a:rPr lang="en-IN" sz="1200" dirty="0" err="1">
                <a:solidFill>
                  <a:schemeClr val="tx1"/>
                </a:solidFill>
              </a:rPr>
              <a:t>displayValues</a:t>
            </a:r>
            <a:r>
              <a:rPr lang="en-IN" sz="1200" dirty="0">
                <a:solidFill>
                  <a:schemeClr val="tx1"/>
                </a:solidFill>
              </a:rPr>
              <a:t>(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resourceBundle</a:t>
            </a:r>
            <a:r>
              <a:rPr lang="en-IN" sz="12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("hello message:" + </a:t>
            </a:r>
            <a:r>
              <a:rPr lang="en-IN" sz="1200" dirty="0" err="1">
                <a:solidFill>
                  <a:schemeClr val="tx1"/>
                </a:solidFill>
              </a:rPr>
              <a:t>resourceBundle.getString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my.hello</a:t>
            </a:r>
            <a:r>
              <a:rPr lang="en-IN" sz="1200" dirty="0">
                <a:solidFill>
                  <a:schemeClr val="tx1"/>
                </a:solidFill>
              </a:rPr>
              <a:t>"));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("goodbye message:" + </a:t>
            </a:r>
            <a:r>
              <a:rPr lang="en-IN" sz="1200" dirty="0" err="1">
                <a:solidFill>
                  <a:schemeClr val="tx1"/>
                </a:solidFill>
              </a:rPr>
              <a:t>resourceBundle.getString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my.goodbye</a:t>
            </a:r>
            <a:r>
              <a:rPr lang="en-IN" sz="1200" dirty="0">
                <a:solidFill>
                  <a:schemeClr val="tx1"/>
                </a:solidFill>
              </a:rPr>
              <a:t>"));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("question message:" + </a:t>
            </a:r>
            <a:r>
              <a:rPr lang="en-IN" sz="1200" dirty="0" err="1">
                <a:solidFill>
                  <a:schemeClr val="tx1"/>
                </a:solidFill>
              </a:rPr>
              <a:t>resourceBundle.getString</a:t>
            </a:r>
            <a:r>
              <a:rPr lang="en-IN" sz="1200" dirty="0">
                <a:solidFill>
                  <a:schemeClr val="tx1"/>
                </a:solidFill>
              </a:rPr>
              <a:t>("</a:t>
            </a:r>
            <a:r>
              <a:rPr lang="en-IN" sz="1200" dirty="0" err="1">
                <a:solidFill>
                  <a:schemeClr val="tx1"/>
                </a:solidFill>
              </a:rPr>
              <a:t>my.question</a:t>
            </a:r>
            <a:r>
              <a:rPr lang="en-IN" sz="1200" dirty="0">
                <a:solidFill>
                  <a:schemeClr val="tx1"/>
                </a:solidFill>
              </a:rPr>
              <a:t>"));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</a:t>
            </a:r>
            <a:r>
              <a:rPr lang="en-IN" sz="1200" dirty="0" err="1">
                <a:solidFill>
                  <a:schemeClr val="tx1"/>
                </a:solidFill>
              </a:rPr>
              <a:t>System.out.println</a:t>
            </a:r>
            <a:r>
              <a:rPr lang="en-IN" sz="1200" dirty="0">
                <a:solidFill>
                  <a:schemeClr val="tx1"/>
                </a:solidFill>
              </a:rPr>
              <a:t>();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}    }</a:t>
            </a:r>
          </a:p>
        </p:txBody>
      </p:sp>
    </p:spTree>
    <p:extLst>
      <p:ext uri="{BB962C8B-B14F-4D97-AF65-F5344CB8AC3E}">
        <p14:creationId xmlns:p14="http://schemas.microsoft.com/office/powerpoint/2010/main" val="396204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625788" y="461875"/>
            <a:ext cx="3798212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Demo output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09F479-62BA-4796-933D-D5083DE0BEFF}"/>
              </a:ext>
            </a:extLst>
          </p:cNvPr>
          <p:cNvSpPr/>
          <p:nvPr/>
        </p:nvSpPr>
        <p:spPr>
          <a:xfrm>
            <a:off x="69156" y="911501"/>
            <a:ext cx="3891963" cy="954107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TestBundle.properties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my.hello</a:t>
            </a:r>
            <a:r>
              <a:rPr lang="en-IN" dirty="0">
                <a:solidFill>
                  <a:schemeClr val="tx1"/>
                </a:solidFill>
              </a:rPr>
              <a:t>=Hello (default)</a:t>
            </a:r>
          </a:p>
          <a:p>
            <a:r>
              <a:rPr lang="en-IN" dirty="0" err="1">
                <a:solidFill>
                  <a:schemeClr val="tx1"/>
                </a:solidFill>
              </a:rPr>
              <a:t>my.goodbye</a:t>
            </a:r>
            <a:r>
              <a:rPr lang="en-IN" dirty="0">
                <a:solidFill>
                  <a:schemeClr val="tx1"/>
                </a:solidFill>
              </a:rPr>
              <a:t>=Bye (default)</a:t>
            </a:r>
          </a:p>
          <a:p>
            <a:r>
              <a:rPr lang="en-IN" dirty="0" err="1">
                <a:solidFill>
                  <a:schemeClr val="tx1"/>
                </a:solidFill>
              </a:rPr>
              <a:t>my.question</a:t>
            </a:r>
            <a:r>
              <a:rPr lang="en-IN" dirty="0">
                <a:solidFill>
                  <a:schemeClr val="tx1"/>
                </a:solidFill>
              </a:rPr>
              <a:t>=Do you speak English? (default)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89076-DA9D-4128-AD66-8903163A9094}"/>
              </a:ext>
            </a:extLst>
          </p:cNvPr>
          <p:cNvSpPr/>
          <p:nvPr/>
        </p:nvSpPr>
        <p:spPr>
          <a:xfrm>
            <a:off x="69156" y="2009687"/>
            <a:ext cx="3891963" cy="954107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TestBundle_en_US.properties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my.hello</a:t>
            </a:r>
            <a:r>
              <a:rPr lang="en-IN" dirty="0">
                <a:solidFill>
                  <a:schemeClr val="tx1"/>
                </a:solidFill>
              </a:rPr>
              <a:t>=Hello</a:t>
            </a:r>
          </a:p>
          <a:p>
            <a:r>
              <a:rPr lang="en-IN" dirty="0" err="1">
                <a:solidFill>
                  <a:schemeClr val="tx1"/>
                </a:solidFill>
              </a:rPr>
              <a:t>my.goodbye</a:t>
            </a:r>
            <a:r>
              <a:rPr lang="en-IN" dirty="0">
                <a:solidFill>
                  <a:schemeClr val="tx1"/>
                </a:solidFill>
              </a:rPr>
              <a:t>=Bye</a:t>
            </a:r>
          </a:p>
          <a:p>
            <a:r>
              <a:rPr lang="en-IN" dirty="0" err="1">
                <a:solidFill>
                  <a:schemeClr val="tx1"/>
                </a:solidFill>
              </a:rPr>
              <a:t>my.question</a:t>
            </a:r>
            <a:r>
              <a:rPr lang="en-IN" dirty="0">
                <a:solidFill>
                  <a:schemeClr val="tx1"/>
                </a:solidFill>
              </a:rPr>
              <a:t>=Do you speak English?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86C3E-9506-4988-AE41-46BB551A2908}"/>
              </a:ext>
            </a:extLst>
          </p:cNvPr>
          <p:cNvSpPr/>
          <p:nvPr/>
        </p:nvSpPr>
        <p:spPr>
          <a:xfrm>
            <a:off x="69156" y="3035834"/>
            <a:ext cx="3891963" cy="954107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TestBundle_sv_SE.properties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my.hello</a:t>
            </a:r>
            <a:r>
              <a:rPr lang="en-IN" dirty="0">
                <a:solidFill>
                  <a:schemeClr val="tx1"/>
                </a:solidFill>
              </a:rPr>
              <a:t>=</a:t>
            </a:r>
            <a:r>
              <a:rPr lang="en-IN" dirty="0" err="1">
                <a:solidFill>
                  <a:schemeClr val="tx1"/>
                </a:solidFill>
              </a:rPr>
              <a:t>Hejsan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my.goodbye</a:t>
            </a:r>
            <a:r>
              <a:rPr lang="en-IN" dirty="0">
                <a:solidFill>
                  <a:schemeClr val="tx1"/>
                </a:solidFill>
              </a:rPr>
              <a:t>=</a:t>
            </a:r>
            <a:r>
              <a:rPr lang="en-IN" dirty="0" err="1">
                <a:solidFill>
                  <a:schemeClr val="tx1"/>
                </a:solidFill>
              </a:rPr>
              <a:t>Hejd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  <a:p>
            <a:r>
              <a:rPr lang="en-IN" dirty="0" err="1">
                <a:solidFill>
                  <a:schemeClr val="tx1"/>
                </a:solidFill>
              </a:rPr>
              <a:t>my.question</a:t>
            </a:r>
            <a:r>
              <a:rPr lang="en-IN" dirty="0">
                <a:solidFill>
                  <a:schemeClr val="tx1"/>
                </a:solidFill>
              </a:rPr>
              <a:t>=</a:t>
            </a:r>
            <a:r>
              <a:rPr lang="en-IN" dirty="0" err="1">
                <a:solidFill>
                  <a:schemeClr val="tx1"/>
                </a:solidFill>
              </a:rPr>
              <a:t>Pratar</a:t>
            </a:r>
            <a:r>
              <a:rPr lang="en-IN" dirty="0">
                <a:solidFill>
                  <a:schemeClr val="tx1"/>
                </a:solidFill>
              </a:rPr>
              <a:t> du </a:t>
            </a:r>
            <a:r>
              <a:rPr lang="en-IN" dirty="0" err="1">
                <a:solidFill>
                  <a:schemeClr val="tx1"/>
                </a:solidFill>
              </a:rPr>
              <a:t>engelska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03CF4-FF48-4446-BA17-DE011A88713D}"/>
              </a:ext>
            </a:extLst>
          </p:cNvPr>
          <p:cNvSpPr/>
          <p:nvPr/>
        </p:nvSpPr>
        <p:spPr>
          <a:xfrm>
            <a:off x="15368" y="473144"/>
            <a:ext cx="455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D:\Java Training\Demo\demo\demo\</a:t>
            </a:r>
            <a:r>
              <a:rPr lang="en-IN" dirty="0" err="1">
                <a:solidFill>
                  <a:schemeClr val="tx1"/>
                </a:solidFill>
              </a:rPr>
              <a:t>src</a:t>
            </a:r>
            <a:r>
              <a:rPr lang="en-IN" dirty="0">
                <a:solidFill>
                  <a:schemeClr val="tx1"/>
                </a:solidFill>
              </a:rPr>
              <a:t>\main\resources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70F3B-3FB9-420E-8475-F304124EFD1C}"/>
              </a:ext>
            </a:extLst>
          </p:cNvPr>
          <p:cNvSpPr/>
          <p:nvPr/>
        </p:nvSpPr>
        <p:spPr>
          <a:xfrm>
            <a:off x="4399109" y="1138026"/>
            <a:ext cx="4572000" cy="332398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hello </a:t>
            </a:r>
            <a:r>
              <a:rPr lang="en-IN" dirty="0" err="1">
                <a:solidFill>
                  <a:schemeClr val="tx1"/>
                </a:solidFill>
              </a:rPr>
              <a:t>message:Hello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goodbye </a:t>
            </a:r>
            <a:r>
              <a:rPr lang="en-IN" dirty="0" err="1">
                <a:solidFill>
                  <a:schemeClr val="tx1"/>
                </a:solidFill>
              </a:rPr>
              <a:t>message:Bye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question </a:t>
            </a:r>
            <a:r>
              <a:rPr lang="en-IN" dirty="0" err="1">
                <a:solidFill>
                  <a:schemeClr val="tx1"/>
                </a:solidFill>
              </a:rPr>
              <a:t>message:Do</a:t>
            </a:r>
            <a:r>
              <a:rPr lang="en-IN" dirty="0">
                <a:solidFill>
                  <a:schemeClr val="tx1"/>
                </a:solidFill>
              </a:rPr>
              <a:t> you speak English? (default)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hello </a:t>
            </a:r>
            <a:r>
              <a:rPr lang="en-IN" dirty="0" err="1">
                <a:solidFill>
                  <a:schemeClr val="tx1"/>
                </a:solidFill>
              </a:rPr>
              <a:t>message:Hello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goodbye </a:t>
            </a:r>
            <a:r>
              <a:rPr lang="en-IN" dirty="0" err="1">
                <a:solidFill>
                  <a:schemeClr val="tx1"/>
                </a:solidFill>
              </a:rPr>
              <a:t>message:Bye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question </a:t>
            </a:r>
            <a:r>
              <a:rPr lang="en-IN" dirty="0" err="1">
                <a:solidFill>
                  <a:schemeClr val="tx1"/>
                </a:solidFill>
              </a:rPr>
              <a:t>message:Do</a:t>
            </a:r>
            <a:r>
              <a:rPr lang="en-IN" dirty="0">
                <a:solidFill>
                  <a:schemeClr val="tx1"/>
                </a:solidFill>
              </a:rPr>
              <a:t> you speak English? (default)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hello </a:t>
            </a:r>
            <a:r>
              <a:rPr lang="en-IN" dirty="0" err="1">
                <a:solidFill>
                  <a:schemeClr val="tx1"/>
                </a:solidFill>
              </a:rPr>
              <a:t>message:Hejsan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goodbye </a:t>
            </a:r>
            <a:r>
              <a:rPr lang="en-IN" dirty="0" err="1">
                <a:solidFill>
                  <a:schemeClr val="tx1"/>
                </a:solidFill>
              </a:rPr>
              <a:t>message:Hejd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  <a:p>
            <a:r>
              <a:rPr lang="en-IN" dirty="0">
                <a:solidFill>
                  <a:schemeClr val="tx1"/>
                </a:solidFill>
              </a:rPr>
              <a:t>question </a:t>
            </a:r>
            <a:r>
              <a:rPr lang="en-IN" dirty="0" err="1">
                <a:solidFill>
                  <a:schemeClr val="tx1"/>
                </a:solidFill>
              </a:rPr>
              <a:t>message:Pratar</a:t>
            </a:r>
            <a:r>
              <a:rPr lang="en-IN" dirty="0">
                <a:solidFill>
                  <a:schemeClr val="tx1"/>
                </a:solidFill>
              </a:rPr>
              <a:t> du </a:t>
            </a:r>
            <a:r>
              <a:rPr lang="en-IN" dirty="0" err="1">
                <a:solidFill>
                  <a:schemeClr val="tx1"/>
                </a:solidFill>
              </a:rPr>
              <a:t>engelska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hello </a:t>
            </a:r>
            <a:r>
              <a:rPr lang="en-IN" dirty="0" err="1">
                <a:solidFill>
                  <a:schemeClr val="tx1"/>
                </a:solidFill>
              </a:rPr>
              <a:t>message:Hello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goodbye </a:t>
            </a:r>
            <a:r>
              <a:rPr lang="en-IN" dirty="0" err="1">
                <a:solidFill>
                  <a:schemeClr val="tx1"/>
                </a:solidFill>
              </a:rPr>
              <a:t>message:Bye</a:t>
            </a:r>
            <a:r>
              <a:rPr lang="en-IN" dirty="0">
                <a:solidFill>
                  <a:schemeClr val="tx1"/>
                </a:solidFill>
              </a:rPr>
              <a:t> (default)</a:t>
            </a:r>
          </a:p>
          <a:p>
            <a:r>
              <a:rPr lang="en-IN" dirty="0">
                <a:solidFill>
                  <a:schemeClr val="tx1"/>
                </a:solidFill>
              </a:rPr>
              <a:t>question </a:t>
            </a:r>
            <a:r>
              <a:rPr lang="en-IN" dirty="0" err="1">
                <a:solidFill>
                  <a:schemeClr val="tx1"/>
                </a:solidFill>
              </a:rPr>
              <a:t>message:Do</a:t>
            </a:r>
            <a:r>
              <a:rPr lang="en-IN" dirty="0">
                <a:solidFill>
                  <a:schemeClr val="tx1"/>
                </a:solidFill>
              </a:rPr>
              <a:t> you speak English? (default)</a:t>
            </a:r>
          </a:p>
        </p:txBody>
      </p:sp>
    </p:spTree>
    <p:extLst>
      <p:ext uri="{BB962C8B-B14F-4D97-AF65-F5344CB8AC3E}">
        <p14:creationId xmlns:p14="http://schemas.microsoft.com/office/powerpoint/2010/main" val="193486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800" dirty="0"/>
              <a:t>Spring Introduction</a:t>
            </a:r>
            <a:endParaRPr lang="en-IN" sz="4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Event Handler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Spring Event Handling, The major part of Spring is the </a:t>
            </a:r>
            <a:r>
              <a:rPr lang="en-US" dirty="0" err="1"/>
              <a:t>ApplicationContext</a:t>
            </a:r>
            <a:r>
              <a:rPr lang="en-US" dirty="0"/>
              <a:t>, Application context gives a method for determining instant messages and give a non specific approach to load file assets and it can distribute events to beans that are registered as listeners.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events of Spring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ContextRefreshedEvent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ContextStartedEvent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ContextStoppedEvent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ContextClosedEvent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RequestHandledEvent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3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5301982" y="461875"/>
            <a:ext cx="3122017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 Event Handler Demo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2E6D30-15AB-42AF-840A-D5CB1CA97760}"/>
              </a:ext>
            </a:extLst>
          </p:cNvPr>
          <p:cNvSpPr/>
          <p:nvPr/>
        </p:nvSpPr>
        <p:spPr>
          <a:xfrm>
            <a:off x="0" y="1"/>
            <a:ext cx="4963886" cy="2674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File 1: </a:t>
            </a:r>
          </a:p>
          <a:p>
            <a:r>
              <a:rPr lang="en-IN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public class HelloWorld {</a:t>
            </a:r>
          </a:p>
          <a:p>
            <a:r>
              <a:rPr lang="en-IN" dirty="0">
                <a:solidFill>
                  <a:schemeClr val="tx1"/>
                </a:solidFill>
              </a:rPr>
              <a:t>   private String message;</a:t>
            </a:r>
          </a:p>
          <a:p>
            <a:r>
              <a:rPr lang="en-IN" dirty="0">
                <a:solidFill>
                  <a:schemeClr val="tx1"/>
                </a:solidFill>
              </a:rPr>
              <a:t>   public void </a:t>
            </a:r>
            <a:r>
              <a:rPr lang="en-IN" dirty="0" err="1">
                <a:solidFill>
                  <a:schemeClr val="tx1"/>
                </a:solidFill>
              </a:rPr>
              <a:t>setMessage</a:t>
            </a:r>
            <a:r>
              <a:rPr lang="en-IN" dirty="0">
                <a:solidFill>
                  <a:schemeClr val="tx1"/>
                </a:solidFill>
              </a:rPr>
              <a:t>(String message){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this.message</a:t>
            </a:r>
            <a:r>
              <a:rPr lang="en-IN" dirty="0">
                <a:solidFill>
                  <a:schemeClr val="tx1"/>
                </a:solidFill>
              </a:rPr>
              <a:t>  = message;</a:t>
            </a:r>
          </a:p>
          <a:p>
            <a:r>
              <a:rPr lang="en-IN" dirty="0">
                <a:solidFill>
                  <a:schemeClr val="tx1"/>
                </a:solidFill>
              </a:rPr>
              <a:t>   }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public void </a:t>
            </a:r>
            <a:r>
              <a:rPr lang="en-IN" dirty="0" err="1">
                <a:solidFill>
                  <a:schemeClr val="tx1"/>
                </a:solidFill>
              </a:rPr>
              <a:t>getMessage</a:t>
            </a:r>
            <a:r>
              <a:rPr lang="en-IN" dirty="0">
                <a:solidFill>
                  <a:schemeClr val="tx1"/>
                </a:solidFill>
              </a:rPr>
              <a:t>(){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("Your Message : " + message);</a:t>
            </a:r>
          </a:p>
          <a:p>
            <a:r>
              <a:rPr lang="en-IN" dirty="0">
                <a:solidFill>
                  <a:schemeClr val="tx1"/>
                </a:solidFill>
              </a:rPr>
              <a:t>   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A1F32-8E56-4DDA-AFA5-9EA89BF87595}"/>
              </a:ext>
            </a:extLst>
          </p:cNvPr>
          <p:cNvSpPr/>
          <p:nvPr/>
        </p:nvSpPr>
        <p:spPr>
          <a:xfrm>
            <a:off x="3273398" y="2904723"/>
            <a:ext cx="5870602" cy="221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File 2: </a:t>
            </a:r>
          </a:p>
          <a:p>
            <a:r>
              <a:rPr lang="en-IN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org.springframework.context.ApplicationListener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org.springframework.context.event.ContextStartedEvent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public class </a:t>
            </a:r>
            <a:r>
              <a:rPr lang="en-IN" dirty="0" err="1">
                <a:solidFill>
                  <a:schemeClr val="tx1"/>
                </a:solidFill>
              </a:rPr>
              <a:t>CStartEventHandler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implements </a:t>
            </a:r>
            <a:r>
              <a:rPr lang="en-IN" dirty="0" err="1">
                <a:solidFill>
                  <a:schemeClr val="tx1"/>
                </a:solidFill>
              </a:rPr>
              <a:t>ApplicationListener</a:t>
            </a:r>
            <a:r>
              <a:rPr lang="en-IN" dirty="0">
                <a:solidFill>
                  <a:schemeClr val="tx1"/>
                </a:solidFill>
              </a:rPr>
              <a:t>&lt;</a:t>
            </a:r>
            <a:r>
              <a:rPr lang="en-IN" dirty="0" err="1">
                <a:solidFill>
                  <a:schemeClr val="tx1"/>
                </a:solidFill>
              </a:rPr>
              <a:t>ContextStartedEvent</a:t>
            </a:r>
            <a:r>
              <a:rPr lang="en-IN" dirty="0">
                <a:solidFill>
                  <a:schemeClr val="tx1"/>
                </a:solidFill>
              </a:rPr>
              <a:t>&gt;{ </a:t>
            </a:r>
          </a:p>
          <a:p>
            <a:r>
              <a:rPr lang="en-IN" dirty="0">
                <a:solidFill>
                  <a:schemeClr val="tx1"/>
                </a:solidFill>
              </a:rPr>
              <a:t>   public void </a:t>
            </a:r>
            <a:r>
              <a:rPr lang="en-IN" dirty="0" err="1">
                <a:solidFill>
                  <a:schemeClr val="tx1"/>
                </a:solidFill>
              </a:rPr>
              <a:t>onApplicationEvent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ContextStartedEvent</a:t>
            </a:r>
            <a:r>
              <a:rPr lang="en-IN" dirty="0">
                <a:solidFill>
                  <a:schemeClr val="tx1"/>
                </a:solidFill>
              </a:rPr>
              <a:t> event) {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ContextStartedEvent</a:t>
            </a:r>
            <a:r>
              <a:rPr lang="en-IN" dirty="0">
                <a:solidFill>
                  <a:schemeClr val="tx1"/>
                </a:solidFill>
              </a:rPr>
              <a:t> Received");</a:t>
            </a:r>
          </a:p>
          <a:p>
            <a:r>
              <a:rPr lang="en-IN" dirty="0">
                <a:solidFill>
                  <a:schemeClr val="tx1"/>
                </a:solidFill>
              </a:rPr>
              <a:t>   } }</a:t>
            </a:r>
          </a:p>
        </p:txBody>
      </p:sp>
    </p:spTree>
    <p:extLst>
      <p:ext uri="{BB962C8B-B14F-4D97-AF65-F5344CB8AC3E}">
        <p14:creationId xmlns:p14="http://schemas.microsoft.com/office/powerpoint/2010/main" val="400501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Event Handler Demo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2CAF46-A169-4167-B8AB-AF8CCB0E0EA6}"/>
              </a:ext>
            </a:extLst>
          </p:cNvPr>
          <p:cNvSpPr/>
          <p:nvPr/>
        </p:nvSpPr>
        <p:spPr>
          <a:xfrm>
            <a:off x="1452282" y="1203848"/>
            <a:ext cx="6971718" cy="32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 3:</a:t>
            </a:r>
          </a:p>
          <a:p>
            <a:r>
              <a:rPr lang="en-US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org.springframework.context.ApplicationListener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org.springframework.context.event.ContextStoppedEvent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CStopEventHandler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implements </a:t>
            </a:r>
            <a:r>
              <a:rPr lang="en-US" dirty="0" err="1">
                <a:solidFill>
                  <a:schemeClr val="tx1"/>
                </a:solidFill>
              </a:rPr>
              <a:t>ApplicationListener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ContextStoppedEvent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public void </a:t>
            </a:r>
            <a:r>
              <a:rPr lang="en-US" dirty="0" err="1">
                <a:solidFill>
                  <a:schemeClr val="tx1"/>
                </a:solidFill>
              </a:rPr>
              <a:t>onApplicationEvent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ContextStoppedEvent</a:t>
            </a:r>
            <a:r>
              <a:rPr lang="en-US" dirty="0">
                <a:solidFill>
                  <a:schemeClr val="tx1"/>
                </a:solidFill>
              </a:rPr>
              <a:t> event)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ContextStoppedEvent</a:t>
            </a:r>
            <a:r>
              <a:rPr lang="en-US" dirty="0">
                <a:solidFill>
                  <a:schemeClr val="tx1"/>
                </a:solidFill>
              </a:rPr>
              <a:t> Received");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56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328114" y="899864"/>
            <a:ext cx="1539106" cy="2358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Event Handler Demo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75FF7B-BBA8-4B4B-A46B-C5CB8A8DAA12}"/>
              </a:ext>
            </a:extLst>
          </p:cNvPr>
          <p:cNvSpPr/>
          <p:nvPr/>
        </p:nvSpPr>
        <p:spPr>
          <a:xfrm>
            <a:off x="2057022" y="169049"/>
            <a:ext cx="6971718" cy="4887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File 4:</a:t>
            </a:r>
          </a:p>
          <a:p>
            <a:r>
              <a:rPr lang="en-US" dirty="0">
                <a:solidFill>
                  <a:schemeClr val="tx1"/>
                </a:solidFill>
              </a:rPr>
              <a:t>package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org.springframework.context.ConfigurableApplicationContext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import org.springframework.context.support.ClassPathXmlApplicationContext;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MainApp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ConfigurableApplicationContext</a:t>
            </a:r>
            <a:r>
              <a:rPr lang="en-US" dirty="0">
                <a:solidFill>
                  <a:schemeClr val="tx1"/>
                </a:solidFill>
              </a:rPr>
              <a:t> context = </a:t>
            </a:r>
          </a:p>
          <a:p>
            <a:r>
              <a:rPr lang="en-US" dirty="0">
                <a:solidFill>
                  <a:schemeClr val="tx1"/>
                </a:solidFill>
              </a:rPr>
              <a:t>      new </a:t>
            </a:r>
            <a:r>
              <a:rPr lang="en-US" dirty="0" err="1">
                <a:solidFill>
                  <a:schemeClr val="tx1"/>
                </a:solidFill>
              </a:rPr>
              <a:t>ClassPathXmlApplicationContext</a:t>
            </a:r>
            <a:r>
              <a:rPr lang="en-US" dirty="0">
                <a:solidFill>
                  <a:schemeClr val="tx1"/>
                </a:solidFill>
              </a:rPr>
              <a:t>("Beans.xml");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// Let us raise a start event.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context.start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HelloWorld obj = (HelloWorld) </a:t>
            </a:r>
            <a:r>
              <a:rPr lang="en-US" dirty="0" err="1">
                <a:solidFill>
                  <a:schemeClr val="tx1"/>
                </a:solidFill>
              </a:rPr>
              <a:t>context.getBean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"); 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obj.getMessage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// Let us raise a stop event.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context.stop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15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Event Handler Demo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FD4733-41F8-46B4-85B9-B47D2B75BCCA}"/>
              </a:ext>
            </a:extLst>
          </p:cNvPr>
          <p:cNvSpPr/>
          <p:nvPr/>
        </p:nvSpPr>
        <p:spPr>
          <a:xfrm>
            <a:off x="1713539" y="1142376"/>
            <a:ext cx="7246044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File 5: bean.xml</a:t>
            </a:r>
          </a:p>
          <a:p>
            <a:r>
              <a:rPr lang="en-IN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&lt;beans </a:t>
            </a:r>
            <a:r>
              <a:rPr lang="en-IN" dirty="0" err="1">
                <a:solidFill>
                  <a:schemeClr val="tx1"/>
                </a:solidFill>
              </a:rPr>
              <a:t>xmlns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="http://www.springframework.org/schema/beans" </a:t>
            </a:r>
            <a:r>
              <a:rPr lang="en-IN" dirty="0" err="1">
                <a:solidFill>
                  <a:schemeClr val="tx1"/>
                </a:solidFill>
              </a:rPr>
              <a:t>xmlns:xsi</a:t>
            </a:r>
            <a:r>
              <a:rPr lang="en-IN" dirty="0">
                <a:solidFill>
                  <a:schemeClr val="tx1"/>
                </a:solidFill>
              </a:rPr>
              <a:t>="http://www.w3.org/2001/XMLSchema-instance" </a:t>
            </a:r>
            <a:r>
              <a:rPr lang="en-IN" dirty="0" err="1">
                <a:solidFill>
                  <a:schemeClr val="tx1"/>
                </a:solidFill>
              </a:rPr>
              <a:t>xsi:schemaLocation</a:t>
            </a:r>
            <a:r>
              <a:rPr lang="en-IN" dirty="0">
                <a:solidFill>
                  <a:schemeClr val="tx1"/>
                </a:solidFill>
              </a:rPr>
              <a:t>="http://www.springframework.org/schema/beans http://www.springframework.org/schema/beans/spring-beans-3.0.xsd"&gt;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&lt;bean id="</a:t>
            </a:r>
            <a:r>
              <a:rPr lang="en-IN" dirty="0" err="1">
                <a:solidFill>
                  <a:schemeClr val="tx1"/>
                </a:solidFill>
              </a:rPr>
              <a:t>helloWorld</a:t>
            </a:r>
            <a:r>
              <a:rPr lang="en-IN" dirty="0">
                <a:solidFill>
                  <a:schemeClr val="tx1"/>
                </a:solidFill>
              </a:rPr>
              <a:t>" class="</a:t>
            </a:r>
            <a:r>
              <a:rPr lang="en-IN" dirty="0" err="1">
                <a:solidFill>
                  <a:schemeClr val="tx1"/>
                </a:solidFill>
              </a:rPr>
              <a:t>splessons.HelloWorld</a:t>
            </a:r>
            <a:r>
              <a:rPr lang="en-IN" dirty="0">
                <a:solidFill>
                  <a:schemeClr val="tx1"/>
                </a:solidFill>
              </a:rPr>
              <a:t>"&gt;</a:t>
            </a:r>
          </a:p>
          <a:p>
            <a:r>
              <a:rPr lang="en-IN" dirty="0">
                <a:solidFill>
                  <a:schemeClr val="tx1"/>
                </a:solidFill>
              </a:rPr>
              <a:t>      &lt;property name="message" value="Hello World!"/&gt;</a:t>
            </a:r>
          </a:p>
          <a:p>
            <a:r>
              <a:rPr lang="en-IN" dirty="0">
                <a:solidFill>
                  <a:schemeClr val="tx1"/>
                </a:solidFill>
              </a:rPr>
              <a:t>   &lt;/bean&gt;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&lt;bean id="</a:t>
            </a:r>
            <a:r>
              <a:rPr lang="en-IN" dirty="0" err="1">
                <a:solidFill>
                  <a:schemeClr val="tx1"/>
                </a:solidFill>
              </a:rPr>
              <a:t>cStartEventHandler</a:t>
            </a:r>
            <a:r>
              <a:rPr lang="en-IN" dirty="0">
                <a:solidFill>
                  <a:schemeClr val="tx1"/>
                </a:solidFill>
              </a:rPr>
              <a:t>" class="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IN" dirty="0" err="1">
                <a:solidFill>
                  <a:schemeClr val="tx1"/>
                </a:solidFill>
              </a:rPr>
              <a:t>CStartEventHandler</a:t>
            </a:r>
            <a:r>
              <a:rPr lang="en-IN" dirty="0">
                <a:solidFill>
                  <a:schemeClr val="tx1"/>
                </a:solidFill>
              </a:rPr>
              <a:t>"/&gt;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   &lt;bean id="</a:t>
            </a:r>
            <a:r>
              <a:rPr lang="en-IN" dirty="0" err="1">
                <a:solidFill>
                  <a:schemeClr val="tx1"/>
                </a:solidFill>
              </a:rPr>
              <a:t>cStopEventHandler</a:t>
            </a:r>
            <a:r>
              <a:rPr lang="en-IN" dirty="0">
                <a:solidFill>
                  <a:schemeClr val="tx1"/>
                </a:solidFill>
              </a:rPr>
              <a:t>" class="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com.eventHandler</a:t>
            </a:r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IN" dirty="0" err="1">
                <a:solidFill>
                  <a:schemeClr val="tx1"/>
                </a:solidFill>
              </a:rPr>
              <a:t>CStopEventHandler</a:t>
            </a:r>
            <a:r>
              <a:rPr lang="en-IN" dirty="0">
                <a:solidFill>
                  <a:schemeClr val="tx1"/>
                </a:solidFill>
              </a:rPr>
              <a:t>"/&gt;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17260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  <a:hlinkClick r:id="rId3"/>
              </a:rPr>
              <a:t>Message Sources: </a:t>
            </a:r>
            <a:endParaRPr lang="en-IN" sz="1600" dirty="0">
              <a:uFill>
                <a:noFill/>
              </a:uFill>
            </a:endParaRPr>
          </a:p>
          <a:p>
            <a:pPr lvl="1">
              <a:spcBef>
                <a:spcPts val="800"/>
              </a:spcBef>
            </a:pPr>
            <a:r>
              <a:rPr lang="en-IN" sz="2000" dirty="0">
                <a:uFill>
                  <a:noFill/>
                </a:uFill>
                <a:hlinkClick r:id="rId4"/>
              </a:rPr>
              <a:t>https://docs.spring.io/spring-framework/docs/current/javadoc-api/org/springframework/context/MessageSource.html</a:t>
            </a:r>
            <a:endParaRPr lang="en-IN" sz="20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Spring</a:t>
            </a:r>
          </a:p>
          <a:p>
            <a:pPr lvl="1">
              <a:spcBef>
                <a:spcPts val="800"/>
              </a:spcBef>
            </a:pPr>
            <a:r>
              <a:rPr lang="en-IN" sz="2000" dirty="0">
                <a:hlinkClick r:id="rId5"/>
              </a:rPr>
              <a:t>https://spring.io/guides/gs/spring-boot/</a:t>
            </a:r>
            <a:endParaRPr lang="en-IN" sz="2000" dirty="0"/>
          </a:p>
          <a:p>
            <a:pPr lvl="0">
              <a:spcBef>
                <a:spcPts val="800"/>
              </a:spcBef>
            </a:pPr>
            <a:r>
              <a:rPr lang="en-IN" sz="1600" dirty="0"/>
              <a:t>Spring Initializer</a:t>
            </a:r>
          </a:p>
          <a:p>
            <a:pPr lvl="1">
              <a:spcBef>
                <a:spcPts val="800"/>
              </a:spcBef>
            </a:pPr>
            <a:r>
              <a:rPr lang="en-IN" sz="2000" dirty="0"/>
              <a:t>https://start.spring.io/</a:t>
            </a:r>
            <a:endParaRPr sz="20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ring Framework Tutorial - Introduction to Spring Framework">
            <a:extLst>
              <a:ext uri="{FF2B5EF4-FFF2-40B4-BE49-F238E27FC236}">
                <a16:creationId xmlns:a16="http://schemas.microsoft.com/office/drawing/2014/main" id="{A9DA13A5-E15B-4F53-A12B-6269A708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5"/>
            <a:ext cx="9144000" cy="51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9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Advantages of Spring Framework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Modularity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Lightweight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Transaction Management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Ease of Testability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JDBC Abs</a:t>
            </a:r>
            <a:r>
              <a:rPr lang="en-IN" dirty="0"/>
              <a:t>traction Framework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MVC Framework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Loose Coupling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-141767" y="1693588"/>
            <a:ext cx="3344959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pring Modules">
            <a:extLst>
              <a:ext uri="{FF2B5EF4-FFF2-40B4-BE49-F238E27FC236}">
                <a16:creationId xmlns:a16="http://schemas.microsoft.com/office/drawing/2014/main" id="{95A9A5BB-3406-4D50-8B94-F6F7E341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34" y="0"/>
            <a:ext cx="6237766" cy="51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5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E90487-9A77-4259-A5A7-DFFE6D2F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94C411-3416-43B8-A929-AB47279D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466" y="2083349"/>
            <a:ext cx="3970533" cy="488400"/>
          </a:xfrm>
        </p:spPr>
        <p:txBody>
          <a:bodyPr/>
          <a:lstStyle/>
          <a:p>
            <a:r>
              <a:rPr lang="en-IN" dirty="0"/>
              <a:t>Spring Initializer</a:t>
            </a:r>
            <a:br>
              <a:rPr lang="en-IN" dirty="0"/>
            </a:br>
            <a:r>
              <a:rPr lang="en-IN" sz="2800" dirty="0"/>
              <a:t>https://start.spring.io/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9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Spring Framework Features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Lightweight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Aspect Oriented Programming(AOP)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Transaction Management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Container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Dependency Injection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Integration with other frameworks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2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92174578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1322</Words>
  <Application>Microsoft Office PowerPoint</Application>
  <PresentationFormat>On-screen Show (16:9)</PresentationFormat>
  <Paragraphs>248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Bebas Neue</vt:lpstr>
      <vt:lpstr>Roboto</vt:lpstr>
      <vt:lpstr>Computer Science Proposal by Slidesgo</vt:lpstr>
      <vt:lpstr>Module 2 Spring Framework</vt:lpstr>
      <vt:lpstr>Agenda</vt:lpstr>
      <vt:lpstr>Spring Introduction</vt:lpstr>
      <vt:lpstr>PowerPoint Presentation</vt:lpstr>
      <vt:lpstr>Advantages of Spring Framework</vt:lpstr>
      <vt:lpstr>Spring Architecture</vt:lpstr>
      <vt:lpstr>Spring Initializer https://start.spring.io/</vt:lpstr>
      <vt:lpstr>Spring Framework Features</vt:lpstr>
      <vt:lpstr>Inversion of Control</vt:lpstr>
      <vt:lpstr>IOC</vt:lpstr>
      <vt:lpstr>Types of IoC Containers </vt:lpstr>
      <vt:lpstr>Dependency Injection</vt:lpstr>
      <vt:lpstr>PowerPoint Presentation</vt:lpstr>
      <vt:lpstr>Java-based configuration: Using @Configuration</vt:lpstr>
      <vt:lpstr>Dependency Injection</vt:lpstr>
      <vt:lpstr>Spring - Configuration Metadata</vt:lpstr>
      <vt:lpstr>PowerPoint Presentation</vt:lpstr>
      <vt:lpstr>Beans</vt:lpstr>
      <vt:lpstr>Beans</vt:lpstr>
      <vt:lpstr>Bean Scopes</vt:lpstr>
      <vt:lpstr>The @Scope annotation</vt:lpstr>
      <vt:lpstr>Bean  Life Cycle</vt:lpstr>
      <vt:lpstr>@PostConstruct and @PreDestroy annotations </vt:lpstr>
      <vt:lpstr>Inner Beans</vt:lpstr>
      <vt:lpstr>XML  vs  Annotation Based Configuration</vt:lpstr>
      <vt:lpstr>Beans Auto-Wiring</vt:lpstr>
      <vt:lpstr>Resource Bundle</vt:lpstr>
      <vt:lpstr>Internationalization Demo</vt:lpstr>
      <vt:lpstr>Demo output</vt:lpstr>
      <vt:lpstr>Event Handler</vt:lpstr>
      <vt:lpstr> Event Handler Demo</vt:lpstr>
      <vt:lpstr>Event Handler Demo</vt:lpstr>
      <vt:lpstr>Event Handler Demo</vt:lpstr>
      <vt:lpstr>Event Handler Demo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121</cp:revision>
  <dcterms:modified xsi:type="dcterms:W3CDTF">2021-08-18T12:35:54Z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