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60" r:id="rId3"/>
    <p:sldId id="275" r:id="rId4"/>
    <p:sldId id="339" r:id="rId5"/>
    <p:sldId id="384" r:id="rId6"/>
    <p:sldId id="385" r:id="rId7"/>
    <p:sldId id="312" r:id="rId8"/>
    <p:sldId id="390" r:id="rId9"/>
    <p:sldId id="386" r:id="rId10"/>
    <p:sldId id="387" r:id="rId11"/>
    <p:sldId id="388" r:id="rId12"/>
    <p:sldId id="389" r:id="rId13"/>
    <p:sldId id="410" r:id="rId14"/>
    <p:sldId id="283" r:id="rId15"/>
    <p:sldId id="284" r:id="rId16"/>
    <p:sldId id="35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18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25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2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2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87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2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31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7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0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2.5.x/reference/aop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2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Spring Framework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3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Data Source Bean Configuration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10520F-C934-4921-B592-241D10EEF861}"/>
              </a:ext>
            </a:extLst>
          </p:cNvPr>
          <p:cNvSpPr/>
          <p:nvPr/>
        </p:nvSpPr>
        <p:spPr>
          <a:xfrm>
            <a:off x="1521556" y="1047750"/>
            <a:ext cx="6540500" cy="387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&lt;beans </a:t>
            </a:r>
            <a:r>
              <a:rPr lang="en-IN" sz="1200" dirty="0" err="1">
                <a:solidFill>
                  <a:schemeClr val="tx1"/>
                </a:solidFill>
              </a:rPr>
              <a:t>xmlns</a:t>
            </a:r>
            <a:r>
              <a:rPr lang="en-IN" sz="1200" dirty="0">
                <a:solidFill>
                  <a:schemeClr val="tx1"/>
                </a:solidFill>
              </a:rPr>
              <a:t> = "http://www.springframework.org/schema/beans"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xmlns:xsi</a:t>
            </a:r>
            <a:r>
              <a:rPr lang="en-IN" sz="1200" dirty="0">
                <a:solidFill>
                  <a:schemeClr val="tx1"/>
                </a:solidFill>
              </a:rPr>
              <a:t> = "http://www.w3.org/2001/XMLSchema-instance"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xsi:schemaLocation</a:t>
            </a:r>
            <a:r>
              <a:rPr lang="en-IN" sz="1200" dirty="0">
                <a:solidFill>
                  <a:schemeClr val="tx1"/>
                </a:solidFill>
              </a:rPr>
              <a:t> = "http://www.springframework.org/schema/beans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http://www.springframework.org/schema/beans/spring-beans-3.0.xsd"&gt;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&lt;bean id="</a:t>
            </a:r>
            <a:r>
              <a:rPr lang="en-IN" sz="1200" dirty="0" err="1">
                <a:solidFill>
                  <a:schemeClr val="tx1"/>
                </a:solidFill>
              </a:rPr>
              <a:t>dataSource</a:t>
            </a:r>
            <a:r>
              <a:rPr lang="en-IN" sz="1200" dirty="0">
                <a:solidFill>
                  <a:schemeClr val="tx1"/>
                </a:solidFill>
              </a:rPr>
              <a:t>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class="</a:t>
            </a:r>
            <a:r>
              <a:rPr lang="en-IN" sz="1200" dirty="0" err="1">
                <a:solidFill>
                  <a:schemeClr val="tx1"/>
                </a:solidFill>
              </a:rPr>
              <a:t>org.springframework.jdbc.datasource.DriverManagerDataSource</a:t>
            </a:r>
            <a:r>
              <a:rPr lang="en-IN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&lt;property name="</a:t>
            </a:r>
            <a:r>
              <a:rPr lang="en-IN" sz="1200" dirty="0" err="1">
                <a:solidFill>
                  <a:schemeClr val="tx1"/>
                </a:solidFill>
              </a:rPr>
              <a:t>driverClassName</a:t>
            </a:r>
            <a:r>
              <a:rPr lang="en-IN" sz="1200" dirty="0">
                <a:solidFill>
                  <a:schemeClr val="tx1"/>
                </a:solidFill>
              </a:rPr>
              <a:t>" value="</a:t>
            </a:r>
            <a:r>
              <a:rPr lang="en-IN" sz="1200" dirty="0" err="1">
                <a:solidFill>
                  <a:schemeClr val="tx1"/>
                </a:solidFill>
              </a:rPr>
              <a:t>com.mysql.cj.jdbc.Driver</a:t>
            </a:r>
            <a:r>
              <a:rPr lang="en-IN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&lt;property name="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" value="</a:t>
            </a:r>
            <a:r>
              <a:rPr lang="en-IN" sz="1200" dirty="0" err="1">
                <a:solidFill>
                  <a:schemeClr val="tx1"/>
                </a:solidFill>
              </a:rPr>
              <a:t>jdbc:mysql</a:t>
            </a:r>
            <a:r>
              <a:rPr lang="en-IN" sz="1200" dirty="0">
                <a:solidFill>
                  <a:schemeClr val="tx1"/>
                </a:solidFill>
              </a:rPr>
              <a:t>://localhost:3306/employee" /&gt;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&lt;property name="username" value="root" /&gt;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&lt;property name="password" value="root" /&gt;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&lt;/bean&gt;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&lt;bean id="</a:t>
            </a:r>
            <a:r>
              <a:rPr lang="en-IN" sz="1200" dirty="0" err="1">
                <a:solidFill>
                  <a:schemeClr val="tx1"/>
                </a:solidFill>
              </a:rPr>
              <a:t>jdbcTemplate</a:t>
            </a:r>
            <a:r>
              <a:rPr lang="en-IN" sz="1200" dirty="0">
                <a:solidFill>
                  <a:schemeClr val="tx1"/>
                </a:solidFill>
              </a:rPr>
              <a:t>" class="</a:t>
            </a:r>
            <a:r>
              <a:rPr lang="en-IN" sz="1200" dirty="0" err="1">
                <a:solidFill>
                  <a:schemeClr val="tx1"/>
                </a:solidFill>
              </a:rPr>
              <a:t>org.springframework.jdbc.core.JdbcTemplate</a:t>
            </a:r>
            <a:r>
              <a:rPr lang="en-IN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&lt;property name="</a:t>
            </a:r>
            <a:r>
              <a:rPr lang="en-IN" sz="1200" dirty="0" err="1">
                <a:solidFill>
                  <a:schemeClr val="tx1"/>
                </a:solidFill>
              </a:rPr>
              <a:t>dataSource</a:t>
            </a:r>
            <a:r>
              <a:rPr lang="en-IN" sz="1200" dirty="0">
                <a:solidFill>
                  <a:schemeClr val="tx1"/>
                </a:solidFill>
              </a:rPr>
              <a:t>" ref="</a:t>
            </a:r>
            <a:r>
              <a:rPr lang="en-IN" sz="1200" dirty="0" err="1">
                <a:solidFill>
                  <a:schemeClr val="tx1"/>
                </a:solidFill>
              </a:rPr>
              <a:t>dataSource</a:t>
            </a:r>
            <a:r>
              <a:rPr lang="en-IN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&lt;/bean&gt;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51536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Data Access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9C7B57-22BF-4C47-A83F-3DACE2979EEE}"/>
              </a:ext>
            </a:extLst>
          </p:cNvPr>
          <p:cNvSpPr/>
          <p:nvPr/>
        </p:nvSpPr>
        <p:spPr>
          <a:xfrm>
            <a:off x="1282700" y="1619250"/>
            <a:ext cx="1485900" cy="635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9F730D-11C9-491C-9B90-484FAA6EED1E}"/>
              </a:ext>
            </a:extLst>
          </p:cNvPr>
          <p:cNvSpPr/>
          <p:nvPr/>
        </p:nvSpPr>
        <p:spPr>
          <a:xfrm>
            <a:off x="5035550" y="1608042"/>
            <a:ext cx="1485900" cy="635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DAO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8BDDDB-568D-4E52-BE0F-A213DE4B1A2E}"/>
              </a:ext>
            </a:extLst>
          </p:cNvPr>
          <p:cNvSpPr/>
          <p:nvPr/>
        </p:nvSpPr>
        <p:spPr>
          <a:xfrm>
            <a:off x="5035550" y="3416300"/>
            <a:ext cx="1485900" cy="635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DAO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E18020-E177-4CF0-BA4B-814EE1ABF7C3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2768600" y="1925542"/>
            <a:ext cx="2266950" cy="11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DC661F-5BD7-43C8-A7CB-420B84D85DCE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778500" y="2243042"/>
            <a:ext cx="0" cy="1173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0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Data Access Template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28F3786-0DF5-45EC-9BC0-9F571FCF930C}"/>
              </a:ext>
            </a:extLst>
          </p:cNvPr>
          <p:cNvGrpSpPr/>
          <p:nvPr/>
        </p:nvGrpSpPr>
        <p:grpSpPr>
          <a:xfrm>
            <a:off x="1066291" y="1437233"/>
            <a:ext cx="7632545" cy="3005350"/>
            <a:chOff x="1435125" y="1068399"/>
            <a:chExt cx="7632545" cy="300535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6E99D3C-ACD0-403E-A59F-095359B7B707}"/>
                </a:ext>
              </a:extLst>
            </p:cNvPr>
            <p:cNvSpPr/>
            <p:nvPr/>
          </p:nvSpPr>
          <p:spPr>
            <a:xfrm>
              <a:off x="1435125" y="1068399"/>
              <a:ext cx="3075403" cy="290456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DAO Template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A22ADC-B7E5-485A-AAD0-C21CD64DCE68}"/>
                </a:ext>
              </a:extLst>
            </p:cNvPr>
            <p:cNvSpPr/>
            <p:nvPr/>
          </p:nvSpPr>
          <p:spPr>
            <a:xfrm>
              <a:off x="5992266" y="1169184"/>
              <a:ext cx="3075404" cy="290456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DAO </a:t>
              </a:r>
              <a:r>
                <a:rPr lang="en-IN" dirty="0" err="1">
                  <a:solidFill>
                    <a:schemeClr val="tx1"/>
                  </a:solidFill>
                </a:rPr>
                <a:t>CallBack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F578E1C-6074-48EF-8C5A-00B3BDED7051}"/>
                </a:ext>
              </a:extLst>
            </p:cNvPr>
            <p:cNvSpPr/>
            <p:nvPr/>
          </p:nvSpPr>
          <p:spPr>
            <a:xfrm>
              <a:off x="1747140" y="1663748"/>
              <a:ext cx="2432974" cy="75303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Clr>
                  <a:schemeClr val="tx1"/>
                </a:buClr>
                <a:buAutoNum type="arabicPeriod"/>
              </a:pPr>
              <a:r>
                <a:rPr lang="en-IN" dirty="0">
                  <a:solidFill>
                    <a:schemeClr val="tx1"/>
                  </a:solidFill>
                </a:rPr>
                <a:t>Create Connections</a:t>
              </a:r>
            </a:p>
            <a:p>
              <a:pPr marL="342900" indent="-342900">
                <a:buClr>
                  <a:schemeClr val="tx1"/>
                </a:buClr>
                <a:buAutoNum type="arabicPeriod"/>
              </a:pPr>
              <a:r>
                <a:rPr lang="en-IN" dirty="0">
                  <a:solidFill>
                    <a:schemeClr val="tx1"/>
                  </a:solidFill>
                </a:rPr>
                <a:t>Start Transaction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B7427F8-CB95-44F3-8FD1-E5D05D461067}"/>
                </a:ext>
              </a:extLst>
            </p:cNvPr>
            <p:cNvSpPr/>
            <p:nvPr/>
          </p:nvSpPr>
          <p:spPr>
            <a:xfrm>
              <a:off x="6312861" y="1663747"/>
              <a:ext cx="2432974" cy="75303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1"/>
                </a:buClr>
              </a:pPr>
              <a:r>
                <a:rPr lang="en-IN" dirty="0">
                  <a:solidFill>
                    <a:schemeClr val="tx1"/>
                  </a:solidFill>
                </a:rPr>
                <a:t>3. Access Database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9D91E6-9A16-45E2-AC36-49F113FE2F70}"/>
                </a:ext>
              </a:extLst>
            </p:cNvPr>
            <p:cNvSpPr/>
            <p:nvPr/>
          </p:nvSpPr>
          <p:spPr>
            <a:xfrm>
              <a:off x="6312861" y="2887993"/>
              <a:ext cx="2432974" cy="75303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1"/>
                </a:buClr>
              </a:pPr>
              <a:r>
                <a:rPr lang="en-IN" dirty="0">
                  <a:solidFill>
                    <a:schemeClr val="tx1"/>
                  </a:solidFill>
                </a:rPr>
                <a:t>4. Return Result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D38A9F-FEF6-4B1A-B809-E5433F7DCB27}"/>
                </a:ext>
              </a:extLst>
            </p:cNvPr>
            <p:cNvSpPr/>
            <p:nvPr/>
          </p:nvSpPr>
          <p:spPr>
            <a:xfrm>
              <a:off x="1747140" y="2772475"/>
              <a:ext cx="2432974" cy="75303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1"/>
                </a:buClr>
              </a:pPr>
              <a:r>
                <a:rPr lang="en-IN" dirty="0">
                  <a:solidFill>
                    <a:schemeClr val="tx1"/>
                  </a:solidFill>
                </a:rPr>
                <a:t>5. Commit / Rollback</a:t>
              </a:r>
            </a:p>
            <a:p>
              <a:pPr>
                <a:buClr>
                  <a:schemeClr val="tx1"/>
                </a:buClr>
              </a:pPr>
              <a:r>
                <a:rPr lang="en-IN" dirty="0">
                  <a:solidFill>
                    <a:schemeClr val="tx1"/>
                  </a:solidFill>
                </a:rPr>
                <a:t>6. Close Connection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38FC8DD-10B5-439E-85AF-C157CB5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4510528" y="2040264"/>
              <a:ext cx="14804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B27CBC-1ACE-4A5F-9B13-6AB06BC65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129" y="3264510"/>
              <a:ext cx="150013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79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Create an Employee tab</a:t>
            </a:r>
            <a:r>
              <a:rPr lang="en-IN" dirty="0"/>
              <a:t>le with Id, Name, Age, Gender, Designation, Qualification, Salary, Years of Experience, Nationality, Contact Number.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Spring JDBC perform the CRUD operation.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3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  <a:hlinkClick r:id="rId3"/>
              </a:rPr>
              <a:t>https://docs.spring.io/spring-framework/docs/2.5.x/reference/aop.html</a:t>
            </a: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/>
              <a:t>https://spring.io/projects/spring-data-jdbc</a:t>
            </a:r>
            <a:endParaRPr sz="1600"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Aspect Oriented Programming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Spring JDBC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Aspect Oriented Programming (AOP)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AOP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364400" y="1009649"/>
            <a:ext cx="42076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AOP is a programming technique based on the concept of aspect.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Aspect encapsulates cross-cutting concerns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Core Concepts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Aspect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Advice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Join</a:t>
            </a:r>
            <a:r>
              <a:rPr lang="en-US" sz="1400" dirty="0"/>
              <a:t>t point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Pointcut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Proxy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Weaving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AOP">
            <a:extLst>
              <a:ext uri="{FF2B5EF4-FFF2-40B4-BE49-F238E27FC236}">
                <a16:creationId xmlns:a16="http://schemas.microsoft.com/office/drawing/2014/main" id="{87940AEC-AD33-41AB-82C4-419427A8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009649"/>
            <a:ext cx="3905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ring Architecture">
            <a:extLst>
              <a:ext uri="{FF2B5EF4-FFF2-40B4-BE49-F238E27FC236}">
                <a16:creationId xmlns:a16="http://schemas.microsoft.com/office/drawing/2014/main" id="{9563DFC4-2DFC-4C0F-862E-25B8832DC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5" b="3952"/>
          <a:stretch/>
        </p:blipFill>
        <p:spPr bwMode="auto">
          <a:xfrm>
            <a:off x="0" y="-20484"/>
            <a:ext cx="9144000" cy="516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222250" y="1184384"/>
            <a:ext cx="35154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Example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pring annotations for DI">
            <a:extLst>
              <a:ext uri="{FF2B5EF4-FFF2-40B4-BE49-F238E27FC236}">
                <a16:creationId xmlns:a16="http://schemas.microsoft.com/office/drawing/2014/main" id="{070BCCE7-7DE3-4499-8DA5-1853DB12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56" y="203200"/>
            <a:ext cx="3676902" cy="16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2CE3D5-5F81-43A3-AD8D-779ADB215AE5}"/>
              </a:ext>
            </a:extLst>
          </p:cNvPr>
          <p:cNvSpPr/>
          <p:nvPr/>
        </p:nvSpPr>
        <p:spPr>
          <a:xfrm>
            <a:off x="3314700" y="1987550"/>
            <a:ext cx="5784850" cy="3145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&lt;beans </a:t>
            </a:r>
            <a:r>
              <a:rPr lang="en-IN" sz="1200" dirty="0" err="1">
                <a:solidFill>
                  <a:schemeClr val="tx1"/>
                </a:solidFill>
              </a:rPr>
              <a:t>xmlns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="http://www.springframework.org/schema/beans"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xmlns:xsi</a:t>
            </a:r>
            <a:r>
              <a:rPr lang="en-IN" sz="1200" dirty="0">
                <a:solidFill>
                  <a:schemeClr val="tx1"/>
                </a:solidFill>
              </a:rPr>
              <a:t>="http://www.w3.org/2001/XMLSchema-instance"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xmlns:context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="http://www.springframework.org/schema/context"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xmlns:aop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="http://www.springframework.org/schema/aop"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</a:t>
            </a:r>
            <a:r>
              <a:rPr lang="en-IN" sz="1200" dirty="0" err="1">
                <a:solidFill>
                  <a:schemeClr val="tx1"/>
                </a:solidFill>
              </a:rPr>
              <a:t>xsi:schemaLocation</a:t>
            </a:r>
            <a:r>
              <a:rPr lang="en-IN" sz="1200" dirty="0">
                <a:solidFill>
                  <a:schemeClr val="tx1"/>
                </a:solidFill>
              </a:rPr>
              <a:t>="http://www.springframework.org/schema/beans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http://www.springframework.org/schema/beans/spring-beans-3.0.xsd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http://www.springframework.org/schema/aop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http://www.springframework.org/schema/aop/spring-aop-3.0.xsd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http://www.springframework.org/schema/context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http://www.springframework.org/schema/context/spring-context-3.1.xsd"&gt;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    &lt;</a:t>
            </a:r>
            <a:r>
              <a:rPr lang="en-IN" sz="1200" dirty="0" err="1">
                <a:solidFill>
                  <a:schemeClr val="tx1"/>
                </a:solidFill>
              </a:rPr>
              <a:t>aop:aspectj-autoproxy</a:t>
            </a:r>
            <a:r>
              <a:rPr lang="en-IN" sz="1200" dirty="0">
                <a:solidFill>
                  <a:schemeClr val="tx1"/>
                </a:solidFill>
              </a:rPr>
              <a:t> /&gt;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&lt;</a:t>
            </a:r>
            <a:r>
              <a:rPr lang="en-IN" sz="1200" dirty="0" err="1">
                <a:solidFill>
                  <a:schemeClr val="tx1"/>
                </a:solidFill>
              </a:rPr>
              <a:t>context:component-scan</a:t>
            </a:r>
            <a:r>
              <a:rPr lang="en-IN" sz="1200" dirty="0">
                <a:solidFill>
                  <a:schemeClr val="tx1"/>
                </a:solidFill>
              </a:rPr>
              <a:t> base-package="</a:t>
            </a:r>
            <a:r>
              <a:rPr lang="en-IN" sz="1200" dirty="0" err="1">
                <a:solidFill>
                  <a:schemeClr val="tx1"/>
                </a:solidFill>
              </a:rPr>
              <a:t>com.aop.example</a:t>
            </a:r>
            <a:r>
              <a:rPr lang="en-IN" sz="1200" dirty="0">
                <a:solidFill>
                  <a:schemeClr val="tx1"/>
                </a:solidFill>
              </a:rPr>
              <a:t>" /&gt;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9196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Spring JDBC</a:t>
            </a:r>
          </a:p>
        </p:txBody>
      </p:sp>
    </p:spTree>
    <p:extLst>
      <p:ext uri="{BB962C8B-B14F-4D97-AF65-F5344CB8AC3E}">
        <p14:creationId xmlns:p14="http://schemas.microsoft.com/office/powerpoint/2010/main" val="117933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Spring JDBC Abstraction Packages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org.springframework.jdbc.core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org.springframework.jdbc.datasource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org.springframework.jdbc.object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org.springframework.jdbc.support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3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JDBC operation Flow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dbcTemplateFlow">
            <a:extLst>
              <a:ext uri="{FF2B5EF4-FFF2-40B4-BE49-F238E27FC236}">
                <a16:creationId xmlns:a16="http://schemas.microsoft.com/office/drawing/2014/main" id="{BDFA497A-9A9A-40DA-980B-B82BDAE8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67" y="950275"/>
            <a:ext cx="4068865" cy="412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8609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587</Words>
  <Application>Microsoft Office PowerPoint</Application>
  <PresentationFormat>On-screen Show 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Bebas Neue</vt:lpstr>
      <vt:lpstr>Roboto</vt:lpstr>
      <vt:lpstr>Computer Science Proposal by Slidesgo</vt:lpstr>
      <vt:lpstr>Module 2 Spring Framework</vt:lpstr>
      <vt:lpstr>Agenda</vt:lpstr>
      <vt:lpstr>Aspect Oriented Programming (AOP)</vt:lpstr>
      <vt:lpstr>AOP</vt:lpstr>
      <vt:lpstr>PowerPoint Presentation</vt:lpstr>
      <vt:lpstr>Example</vt:lpstr>
      <vt:lpstr>Spring JDBC</vt:lpstr>
      <vt:lpstr>Spring JDBC Abstraction Packages</vt:lpstr>
      <vt:lpstr>JDBC operation Flow</vt:lpstr>
      <vt:lpstr>Data Source Bean Configuration</vt:lpstr>
      <vt:lpstr>Data Access</vt:lpstr>
      <vt:lpstr>Data Access Template</vt:lpstr>
      <vt:lpstr>Exercise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92</cp:revision>
  <dcterms:modified xsi:type="dcterms:W3CDTF">2021-08-30T13:33:31Z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