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62" r:id="rId3"/>
    <p:sldMasterId id="2147483684" r:id="rId4"/>
    <p:sldMasterId id="2147483676" r:id="rId5"/>
  </p:sldMasterIdLst>
  <p:notesMasterIdLst>
    <p:notesMasterId r:id="rId16"/>
  </p:notesMasterIdLst>
  <p:sldIdLst>
    <p:sldId id="256" r:id="rId6"/>
    <p:sldId id="260" r:id="rId7"/>
    <p:sldId id="265" r:id="rId8"/>
    <p:sldId id="261" r:id="rId9"/>
    <p:sldId id="266" r:id="rId10"/>
    <p:sldId id="262" r:id="rId11"/>
    <p:sldId id="267" r:id="rId12"/>
    <p:sldId id="268" r:id="rId13"/>
    <p:sldId id="263" r:id="rId14"/>
    <p:sldId id="264" r:id="rId15"/>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70426" autoAdjust="0"/>
  </p:normalViewPr>
  <p:slideViewPr>
    <p:cSldViewPr snapToGrid="0" snapToObjects="1">
      <p:cViewPr varScale="1">
        <p:scale>
          <a:sx n="113" d="100"/>
          <a:sy n="113" d="100"/>
        </p:scale>
        <p:origin x="30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567"/>
          </a:xfrm>
          <a:prstGeom prst="rect">
            <a:avLst/>
          </a:prstGeom>
        </p:spPr>
        <p:txBody>
          <a:bodyPr vert="horz" lIns="91440" tIns="45720" rIns="91440" bIns="45720" rtlCol="0"/>
          <a:lstStyle>
            <a:lvl1pPr algn="r">
              <a:defRPr sz="1200"/>
            </a:lvl1pPr>
          </a:lstStyle>
          <a:p>
            <a:fld id="{20114702-D54D-314B-A2C4-B1869AA6BC1B}" type="datetimeFigureOut">
              <a:rPr lang="en-US" smtClean="0"/>
              <a:t>10/11/2024</a:t>
            </a:fld>
            <a:endParaRPr lang="en-US"/>
          </a:p>
        </p:txBody>
      </p:sp>
      <p:sp>
        <p:nvSpPr>
          <p:cNvPr id="4" name="Slide Image Placeholder 3"/>
          <p:cNvSpPr>
            <a:spLocks noGrp="1" noRot="1" noChangeAspect="1"/>
          </p:cNvSpPr>
          <p:nvPr>
            <p:ph type="sldImg" idx="2"/>
          </p:nvPr>
        </p:nvSpPr>
        <p:spPr>
          <a:xfrm>
            <a:off x="1349375" y="1154113"/>
            <a:ext cx="4159250" cy="31194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6389"/>
            <a:ext cx="5486400" cy="36379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684"/>
            <a:ext cx="2971800" cy="4635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684"/>
            <a:ext cx="2971800" cy="463566"/>
          </a:xfrm>
          <a:prstGeom prst="rect">
            <a:avLst/>
          </a:prstGeom>
        </p:spPr>
        <p:txBody>
          <a:bodyPr vert="horz" lIns="91440" tIns="45720" rIns="91440" bIns="45720" rtlCol="0" anchor="b"/>
          <a:lstStyle>
            <a:lvl1pPr algn="r">
              <a:defRPr sz="1200"/>
            </a:lvl1pPr>
          </a:lstStyle>
          <a:p>
            <a:fld id="{E3605ED1-EA99-4546-8E04-405ED348A69F}" type="slidenum">
              <a:rPr lang="en-US" smtClean="0"/>
              <a:t>‹#›</a:t>
            </a:fld>
            <a:endParaRPr lang="en-US"/>
          </a:p>
        </p:txBody>
      </p:sp>
    </p:spTree>
    <p:extLst>
      <p:ext uri="{BB962C8B-B14F-4D97-AF65-F5344CB8AC3E}">
        <p14:creationId xmlns:p14="http://schemas.microsoft.com/office/powerpoint/2010/main" val="78531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Farooq Mahmud and I this is my project presentation for the class Deep Learning for Data Science. I'll be presenting the results of my deep learning project where I reproduced the GoogLeNet model, which was introduced by Szegedy et al. in their 2015 paper, </a:t>
            </a:r>
            <a:r>
              <a:rPr lang="en-US" i="1" dirty="0"/>
              <a:t>"Going Deeper with Convolutions."</a:t>
            </a:r>
            <a:r>
              <a:rPr lang="en-US" dirty="0"/>
              <a:t> I'll go through the motivation, model structure, my implementation, results, and final reflections. </a:t>
            </a:r>
          </a:p>
          <a:p>
            <a:endParaRPr lang="en-US" dirty="0"/>
          </a:p>
          <a:p>
            <a:r>
              <a:rPr lang="en-US" i="1" dirty="0"/>
              <a:t>“Going Deeper with Convolutions.”</a:t>
            </a:r>
            <a:r>
              <a:rPr lang="en-US" i="0" dirty="0"/>
              <a:t> has 9 authors. For the remainder of this presentation I will refer to “</a:t>
            </a:r>
            <a:r>
              <a:rPr lang="en-US" i="1" dirty="0"/>
              <a:t>Going Deeper with Convolutions” </a:t>
            </a:r>
            <a:r>
              <a:rPr lang="en-US" i="0" dirty="0"/>
              <a:t>as the “Szegedy paper.”</a:t>
            </a:r>
            <a:endParaRPr lang="en-US" dirty="0"/>
          </a:p>
        </p:txBody>
      </p:sp>
      <p:sp>
        <p:nvSpPr>
          <p:cNvPr id="4" name="Slide Number Placeholder 3"/>
          <p:cNvSpPr>
            <a:spLocks noGrp="1"/>
          </p:cNvSpPr>
          <p:nvPr>
            <p:ph type="sldNum" sz="quarter" idx="5"/>
          </p:nvPr>
        </p:nvSpPr>
        <p:spPr/>
        <p:txBody>
          <a:bodyPr/>
          <a:lstStyle/>
          <a:p>
            <a:fld id="{E3605ED1-EA99-4546-8E04-405ED348A69F}" type="slidenum">
              <a:rPr lang="en-US" smtClean="0"/>
              <a:t>1</a:t>
            </a:fld>
            <a:endParaRPr lang="en-US"/>
          </a:p>
        </p:txBody>
      </p:sp>
    </p:spTree>
    <p:extLst>
      <p:ext uri="{BB962C8B-B14F-4D97-AF65-F5344CB8AC3E}">
        <p14:creationId xmlns:p14="http://schemas.microsoft.com/office/powerpoint/2010/main" val="189230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publication of the Szegedy paper, many innovations have been made, like </a:t>
            </a:r>
            <a:r>
              <a:rPr lang="en-US" dirty="0" err="1"/>
              <a:t>MobileNet</a:t>
            </a:r>
            <a:r>
              <a:rPr lang="en-US" dirty="0"/>
              <a:t>, which are optimized for mobile and resource-constrained environments. The fact that you can do image recognition tasks on mobile devices is possible in part because of this work.. This project gave our me valuable hands-on experience in writing TensorFlow code for a complex CNN architecture. In the future, I could improve performance by using a larger dataset. I would also explore making the network implementation more dynamic so that it can process both ImageNet and CIFAR-10 images with around the same level of accuracy.</a:t>
            </a:r>
          </a:p>
          <a:p>
            <a:endParaRPr lang="en-US" dirty="0"/>
          </a:p>
          <a:p>
            <a:r>
              <a:rPr lang="en-US" dirty="0"/>
              <a:t>This class, although short, helped me understand neural network fundamentals. They are definitely less intimidating now that I’ve gone through the class. I am eager to continue expanding on this project at UWF and in my professional career.</a:t>
            </a:r>
          </a:p>
          <a:p>
            <a:endParaRPr lang="en-US" dirty="0"/>
          </a:p>
          <a:p>
            <a:r>
              <a:rPr lang="en-US" dirty="0"/>
              <a:t>This concludes my presentation. Thank you for watching.</a:t>
            </a:r>
          </a:p>
        </p:txBody>
      </p:sp>
      <p:sp>
        <p:nvSpPr>
          <p:cNvPr id="4" name="Slide Number Placeholder 3"/>
          <p:cNvSpPr>
            <a:spLocks noGrp="1"/>
          </p:cNvSpPr>
          <p:nvPr>
            <p:ph type="sldNum" sz="quarter" idx="5"/>
          </p:nvPr>
        </p:nvSpPr>
        <p:spPr/>
        <p:txBody>
          <a:bodyPr/>
          <a:lstStyle/>
          <a:p>
            <a:fld id="{E3605ED1-EA99-4546-8E04-405ED348A69F}" type="slidenum">
              <a:rPr lang="en-US" smtClean="0"/>
              <a:t>10</a:t>
            </a:fld>
            <a:endParaRPr lang="en-US"/>
          </a:p>
        </p:txBody>
      </p:sp>
    </p:spTree>
    <p:extLst>
      <p:ext uri="{BB962C8B-B14F-4D97-AF65-F5344CB8AC3E}">
        <p14:creationId xmlns:p14="http://schemas.microsoft.com/office/powerpoint/2010/main" val="148496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field of computer vision, CNNs have made significant strides, especially in image classification. The Inception architecture, introduced in the Szegedy paper, was particularly innovative because it managed to balance computational efficiency with increased depth, helping it win the 2014 ImageNet challenge. My project was motivated by a desire to reproduce GoogLeNet, using TensorFlow, and test its performance on both ImageNet and the CIFAR-10 dataset.</a:t>
            </a:r>
          </a:p>
        </p:txBody>
      </p:sp>
      <p:sp>
        <p:nvSpPr>
          <p:cNvPr id="4" name="Slide Number Placeholder 3"/>
          <p:cNvSpPr>
            <a:spLocks noGrp="1"/>
          </p:cNvSpPr>
          <p:nvPr>
            <p:ph type="sldNum" sz="quarter" idx="5"/>
          </p:nvPr>
        </p:nvSpPr>
        <p:spPr/>
        <p:txBody>
          <a:bodyPr/>
          <a:lstStyle/>
          <a:p>
            <a:fld id="{E3605ED1-EA99-4546-8E04-405ED348A69F}" type="slidenum">
              <a:rPr lang="en-US" smtClean="0"/>
              <a:t>2</a:t>
            </a:fld>
            <a:endParaRPr lang="en-US"/>
          </a:p>
        </p:txBody>
      </p:sp>
    </p:spTree>
    <p:extLst>
      <p:ext uri="{BB962C8B-B14F-4D97-AF65-F5344CB8AC3E}">
        <p14:creationId xmlns:p14="http://schemas.microsoft.com/office/powerpoint/2010/main" val="139063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ImageNet is a large-scale dataset with over 1 million images and 1,000 classes, widely used for training CNNs. However, due to computational constraints, I used a subset of 14,738 images mapped to the 10 classes found in the CIFAR-10 dataset. These images were downscaled to 224x224 pixels, the same size Szegedy used. CIFAR-10, on the other hand, consists of 60,000 images in 10 classes, but at much lower resolutions of 32x32 pixels. For consistency, I upscaled the CIFAR-10 images to 224x224 during training.</a:t>
            </a:r>
          </a:p>
        </p:txBody>
      </p:sp>
      <p:sp>
        <p:nvSpPr>
          <p:cNvPr id="4" name="Slide Number Placeholder 3"/>
          <p:cNvSpPr>
            <a:spLocks noGrp="1"/>
          </p:cNvSpPr>
          <p:nvPr>
            <p:ph type="sldNum" sz="quarter" idx="5"/>
          </p:nvPr>
        </p:nvSpPr>
        <p:spPr/>
        <p:txBody>
          <a:bodyPr/>
          <a:lstStyle/>
          <a:p>
            <a:fld id="{E3605ED1-EA99-4546-8E04-405ED348A69F}" type="slidenum">
              <a:rPr lang="en-US" smtClean="0"/>
              <a:t>3</a:t>
            </a:fld>
            <a:endParaRPr lang="en-US"/>
          </a:p>
        </p:txBody>
      </p:sp>
    </p:spTree>
    <p:extLst>
      <p:ext uri="{BB962C8B-B14F-4D97-AF65-F5344CB8AC3E}">
        <p14:creationId xmlns:p14="http://schemas.microsoft.com/office/powerpoint/2010/main" val="179239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GoogLeNet's</a:t>
            </a:r>
            <a:r>
              <a:rPr lang="en-US" dirty="0"/>
              <a:t> architecture is built around Inception modules that perform convolutions in parallel using different filter sizes—1x1, 3x3, and 5x5, along with max-pooling. These branches are then concatenated to capture features at multiple scales. A key innovation was the use of 1x1 convolutions for dimensionality reduction, which helped reduce computational costs while allowing the network to be deeper. In our implementation, we used the Adam optimizer with a learning rate of 0.0001 to train the model.</a:t>
            </a:r>
          </a:p>
        </p:txBody>
      </p:sp>
      <p:sp>
        <p:nvSpPr>
          <p:cNvPr id="4" name="Slide Number Placeholder 3"/>
          <p:cNvSpPr>
            <a:spLocks noGrp="1"/>
          </p:cNvSpPr>
          <p:nvPr>
            <p:ph type="sldNum" sz="quarter" idx="5"/>
          </p:nvPr>
        </p:nvSpPr>
        <p:spPr/>
        <p:txBody>
          <a:bodyPr/>
          <a:lstStyle/>
          <a:p>
            <a:fld id="{E3605ED1-EA99-4546-8E04-405ED348A69F}" type="slidenum">
              <a:rPr lang="en-US" smtClean="0"/>
              <a:t>4</a:t>
            </a:fld>
            <a:endParaRPr lang="en-US"/>
          </a:p>
        </p:txBody>
      </p:sp>
    </p:spTree>
    <p:extLst>
      <p:ext uri="{BB962C8B-B14F-4D97-AF65-F5344CB8AC3E}">
        <p14:creationId xmlns:p14="http://schemas.microsoft.com/office/powerpoint/2010/main" val="346014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depiction of the </a:t>
            </a:r>
            <a:r>
              <a:rPr lang="en-US" dirty="0" err="1"/>
              <a:t>googlenet</a:t>
            </a:r>
            <a:r>
              <a:rPr lang="en-US" dirty="0"/>
              <a:t> architecture. The input image is 224x224 pixels which is given to a 2x2 convolution of stride 2. Then a max pooling layer. Then a 2x2 convolution of stride 1 following my a max pooling layer. Up until this paper, sequential architectures like the first part of this diagram was the prevailing architecture. Where </a:t>
            </a:r>
            <a:r>
              <a:rPr lang="en-US" dirty="0" err="1"/>
              <a:t>Szgedey</a:t>
            </a:r>
            <a:r>
              <a:rPr lang="en-US" dirty="0"/>
              <a:t> and team got novel was in the Inception module here. You can tell it’s an inception module because it has branches and parallel convolutions. Then the outputs of these convolutions are combined in this concatenate layer. This allows the network to capture features at multiple scales simultaneously</a:t>
            </a:r>
          </a:p>
          <a:p>
            <a:endParaRPr lang="en-US" dirty="0"/>
          </a:p>
          <a:p>
            <a:r>
              <a:rPr lang="en-US" dirty="0"/>
              <a:t>This approach enables the network to learn more complex spatial hierarchies from the input image compared to traditional sequential architectures, which only processed features one layer at a time. The key innovation of the Inception module lies in its use of 1x1 convolutions for dimensionality reduction before applying the larger 3x3 and 5x5 convolutions. This helps reduce the computational cost while maintaining high accuracy. After multiple Inception modules, we move to global average pooling, which reduces the feature maps to a single 1x1 output per feature map before the final fully connected layer for classification. This combination of deep and wide architecture allowed GoogLeNet to outperform previous models and win the 2014 ImageNet challenge.</a:t>
            </a:r>
          </a:p>
        </p:txBody>
      </p:sp>
      <p:sp>
        <p:nvSpPr>
          <p:cNvPr id="4" name="Slide Number Placeholder 3"/>
          <p:cNvSpPr>
            <a:spLocks noGrp="1"/>
          </p:cNvSpPr>
          <p:nvPr>
            <p:ph type="sldNum" sz="quarter" idx="5"/>
          </p:nvPr>
        </p:nvSpPr>
        <p:spPr/>
        <p:txBody>
          <a:bodyPr/>
          <a:lstStyle/>
          <a:p>
            <a:fld id="{E3605ED1-EA99-4546-8E04-405ED348A69F}" type="slidenum">
              <a:rPr lang="en-US" smtClean="0"/>
              <a:t>5</a:t>
            </a:fld>
            <a:endParaRPr lang="en-US"/>
          </a:p>
        </p:txBody>
      </p:sp>
    </p:spTree>
    <p:extLst>
      <p:ext uri="{BB962C8B-B14F-4D97-AF65-F5344CB8AC3E}">
        <p14:creationId xmlns:p14="http://schemas.microsoft.com/office/powerpoint/2010/main" val="81327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code, I used TensorFlow as the framework and found some inspiration from GitHub and </a:t>
            </a:r>
            <a:r>
              <a:rPr lang="en-US" dirty="0" err="1"/>
              <a:t>Tensorflow</a:t>
            </a:r>
            <a:r>
              <a:rPr lang="en-US" dirty="0"/>
              <a:t> documentation for the Inception module implementation. I also relied on blog posts for guidance on data augmentation techniques. One of the main challenges I faced was implementing the branching and joining structures of the Inception modules, which are more complex than the simple sequential networks I learned in class. I also had to reduce the batch size due to the constraints of running on a desktop PC. My PC does have a GPU, albeit not one tuned for machine learning workloads and only 5GB of dedicated memory. With a batch size of more than 16, I got out of memory errors. To avoid overfitting, we incorporated data augmentation techniques.</a:t>
            </a:r>
          </a:p>
        </p:txBody>
      </p:sp>
      <p:sp>
        <p:nvSpPr>
          <p:cNvPr id="4" name="Slide Number Placeholder 3"/>
          <p:cNvSpPr>
            <a:spLocks noGrp="1"/>
          </p:cNvSpPr>
          <p:nvPr>
            <p:ph type="sldNum" sz="quarter" idx="5"/>
          </p:nvPr>
        </p:nvSpPr>
        <p:spPr/>
        <p:txBody>
          <a:bodyPr/>
          <a:lstStyle/>
          <a:p>
            <a:fld id="{E3605ED1-EA99-4546-8E04-405ED348A69F}" type="slidenum">
              <a:rPr lang="en-US" smtClean="0"/>
              <a:t>6</a:t>
            </a:fld>
            <a:endParaRPr lang="en-US"/>
          </a:p>
        </p:txBody>
      </p:sp>
    </p:spTree>
    <p:extLst>
      <p:ext uri="{BB962C8B-B14F-4D97-AF65-F5344CB8AC3E}">
        <p14:creationId xmlns:p14="http://schemas.microsoft.com/office/powerpoint/2010/main" val="2742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complexity of the GoogLeNet architecture, we implemented a simple sequential model as a baseline. Sequential models are straightforward—layers are stacked one after another without any branching. Our model started with several convolutional layers, followed by max-pooling layers to reduce dimensionality, and ended with fully connected layers for classification. This is a traditional architecture that was popular before the introduction of more advanced modules like Inception. We used this model to serve as a comparison point for the more complex GoogLeNet structure. While effective, the sequential model is limited in its ability to capture multi-scale features compared to </a:t>
            </a:r>
            <a:r>
              <a:rPr lang="en-US" dirty="0" err="1"/>
              <a:t>GoogLeNet’s</a:t>
            </a:r>
            <a:r>
              <a:rPr lang="en-US" dirty="0"/>
              <a:t> parallel branches.</a:t>
            </a:r>
          </a:p>
        </p:txBody>
      </p:sp>
      <p:sp>
        <p:nvSpPr>
          <p:cNvPr id="4" name="Slide Number Placeholder 3"/>
          <p:cNvSpPr>
            <a:spLocks noGrp="1"/>
          </p:cNvSpPr>
          <p:nvPr>
            <p:ph type="sldNum" sz="quarter" idx="5"/>
          </p:nvPr>
        </p:nvSpPr>
        <p:spPr/>
        <p:txBody>
          <a:bodyPr/>
          <a:lstStyle/>
          <a:p>
            <a:fld id="{E3605ED1-EA99-4546-8E04-405ED348A69F}" type="slidenum">
              <a:rPr lang="en-US" smtClean="0"/>
              <a:t>7</a:t>
            </a:fld>
            <a:endParaRPr lang="en-US"/>
          </a:p>
        </p:txBody>
      </p:sp>
    </p:spTree>
    <p:extLst>
      <p:ext uri="{BB962C8B-B14F-4D97-AF65-F5344CB8AC3E}">
        <p14:creationId xmlns:p14="http://schemas.microsoft.com/office/powerpoint/2010/main" val="314382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depiction of the simple model used for comparison. This is basically the </a:t>
            </a:r>
            <a:r>
              <a:rPr lang="en-US" dirty="0" err="1"/>
              <a:t>GoogleNet</a:t>
            </a:r>
            <a:r>
              <a:rPr lang="en-US" dirty="0"/>
              <a:t> architecture without the inception modules.</a:t>
            </a:r>
          </a:p>
        </p:txBody>
      </p:sp>
      <p:sp>
        <p:nvSpPr>
          <p:cNvPr id="4" name="Slide Number Placeholder 3"/>
          <p:cNvSpPr>
            <a:spLocks noGrp="1"/>
          </p:cNvSpPr>
          <p:nvPr>
            <p:ph type="sldNum" sz="quarter" idx="5"/>
          </p:nvPr>
        </p:nvSpPr>
        <p:spPr/>
        <p:txBody>
          <a:bodyPr/>
          <a:lstStyle/>
          <a:p>
            <a:fld id="{E3605ED1-EA99-4546-8E04-405ED348A69F}" type="slidenum">
              <a:rPr lang="en-US" smtClean="0"/>
              <a:t>8</a:t>
            </a:fld>
            <a:endParaRPr lang="en-US"/>
          </a:p>
        </p:txBody>
      </p:sp>
    </p:spTree>
    <p:extLst>
      <p:ext uri="{BB962C8B-B14F-4D97-AF65-F5344CB8AC3E}">
        <p14:creationId xmlns:p14="http://schemas.microsoft.com/office/powerpoint/2010/main" val="267353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replication of GoogLeNet produced some promising results. On a subset of ImageNet images, I achieved an accuracy of 66.2%, compared to 58.1% with a simpler model. However, on the CIFAR-10 dataset, the results were less impressive—22.6% for GoogLeNet compared to 21.4% for the simpler model. I think the smaller dataset size and the lower resolution of CIFAR-10 images caused the model to miss some important features. Additionally, my accuracy was lower than the original paper's, likely due to these constraints and the smaller scale of our experiment.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Szegedy paper used the top-5 error rate as the accuracy metric. They achieved a top </a:t>
            </a:r>
            <a:r>
              <a:rPr lang="en-US" b="0" dirty="0"/>
              <a:t>5 error rate of 6.7% which was better than previous ImageNet challenge winners. I did not find that metric useful however. Primarily because I only had 10 classes and not the 1000 classes in the original </a:t>
            </a:r>
            <a:r>
              <a:rPr lang="en-US" b="0" dirty="0" err="1"/>
              <a:t>Imagenet</a:t>
            </a:r>
            <a:r>
              <a:rPr lang="en-US" b="0" dirty="0"/>
              <a:t> dataset. Therefore, I used the </a:t>
            </a:r>
            <a:r>
              <a:rPr lang="en-US" b="0" dirty="0" err="1"/>
              <a:t>the</a:t>
            </a:r>
            <a:r>
              <a:rPr lang="en-US" b="0" dirty="0"/>
              <a:t> accuracy metric in </a:t>
            </a:r>
            <a:r>
              <a:rPr lang="en-US" b="0" dirty="0" err="1"/>
              <a:t>Tensorflow</a:t>
            </a:r>
            <a:r>
              <a:rPr lang="en-US" b="0" dirty="0"/>
              <a:t>. </a:t>
            </a:r>
            <a:r>
              <a:rPr lang="en-US" dirty="0"/>
              <a:t>I believe this to be a more effective metric to evaluate the model's performance within the constraints of a smaller dataset and fewer classes, providing a clearer picture of how well the model generalizes to unseen images.</a:t>
            </a:r>
          </a:p>
          <a:p>
            <a:endParaRPr lang="en-US" dirty="0"/>
          </a:p>
        </p:txBody>
      </p:sp>
      <p:sp>
        <p:nvSpPr>
          <p:cNvPr id="4" name="Slide Number Placeholder 3"/>
          <p:cNvSpPr>
            <a:spLocks noGrp="1"/>
          </p:cNvSpPr>
          <p:nvPr>
            <p:ph type="sldNum" sz="quarter" idx="5"/>
          </p:nvPr>
        </p:nvSpPr>
        <p:spPr/>
        <p:txBody>
          <a:bodyPr/>
          <a:lstStyle/>
          <a:p>
            <a:fld id="{E3605ED1-EA99-4546-8E04-405ED348A69F}" type="slidenum">
              <a:rPr lang="en-US" smtClean="0"/>
              <a:t>9</a:t>
            </a:fld>
            <a:endParaRPr lang="en-US"/>
          </a:p>
        </p:txBody>
      </p:sp>
    </p:spTree>
    <p:extLst>
      <p:ext uri="{BB962C8B-B14F-4D97-AF65-F5344CB8AC3E}">
        <p14:creationId xmlns:p14="http://schemas.microsoft.com/office/powerpoint/2010/main" val="340531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3011556" y="2549386"/>
            <a:ext cx="5535678" cy="1202635"/>
          </a:xfrm>
          <a:prstGeom prst="rect">
            <a:avLst/>
          </a:prstGeom>
        </p:spPr>
        <p:txBody>
          <a:bodyPr anchor="b"/>
          <a:lstStyle>
            <a:lvl1pPr algn="ctr">
              <a:defRPr sz="4000" b="1" i="0">
                <a:solidFill>
                  <a:srgbClr val="0069AA"/>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p:nvPr>
        </p:nvSpPr>
        <p:spPr>
          <a:xfrm>
            <a:off x="3198254" y="3927466"/>
            <a:ext cx="4919452" cy="411697"/>
          </a:xfrm>
          <a:prstGeom prst="rect">
            <a:avLst/>
          </a:prstGeom>
        </p:spPr>
        <p:txBody>
          <a:bodyPr/>
          <a:lstStyle>
            <a:lvl1pPr marL="0" indent="0" algn="ctr">
              <a:buNone/>
              <a:defRPr sz="2400" b="0" i="1">
                <a:solidFill>
                  <a:srgbClr val="0069AA"/>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0004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D594E-D6AF-CC46-8E40-1BBA7705DADA}"/>
              </a:ext>
            </a:extLst>
          </p:cNvPr>
          <p:cNvSpPr>
            <a:spLocks noGrp="1"/>
          </p:cNvSpPr>
          <p:nvPr>
            <p:ph type="ctrTitle"/>
          </p:nvPr>
        </p:nvSpPr>
        <p:spPr>
          <a:xfrm>
            <a:off x="3011556" y="2549386"/>
            <a:ext cx="5535678" cy="1202635"/>
          </a:xfrm>
          <a:prstGeom prst="rect">
            <a:avLst/>
          </a:prstGeom>
        </p:spPr>
        <p:txBody>
          <a:bodyPr anchor="b"/>
          <a:lstStyle>
            <a:lvl1pPr algn="ctr">
              <a:defRPr sz="4000" b="1" i="0">
                <a:solidFill>
                  <a:srgbClr val="0069AA"/>
                </a:solidFill>
                <a:latin typeface="Arial" charset="0"/>
                <a:ea typeface="Arial" charset="0"/>
                <a:cs typeface="Arial" charset="0"/>
              </a:defRPr>
            </a:lvl1pPr>
          </a:lstStyle>
          <a:p>
            <a:r>
              <a:rPr lang="en-US" dirty="0"/>
              <a:t>Click to edit Master title style</a:t>
            </a:r>
          </a:p>
        </p:txBody>
      </p:sp>
      <p:sp>
        <p:nvSpPr>
          <p:cNvPr id="5" name="Subtitle 2">
            <a:extLst>
              <a:ext uri="{FF2B5EF4-FFF2-40B4-BE49-F238E27FC236}">
                <a16:creationId xmlns:a16="http://schemas.microsoft.com/office/drawing/2014/main" id="{CF2AA3C4-9251-974F-B738-717EAC2B62D1}"/>
              </a:ext>
            </a:extLst>
          </p:cNvPr>
          <p:cNvSpPr>
            <a:spLocks noGrp="1"/>
          </p:cNvSpPr>
          <p:nvPr>
            <p:ph type="subTitle" idx="1"/>
          </p:nvPr>
        </p:nvSpPr>
        <p:spPr>
          <a:xfrm>
            <a:off x="3198254" y="3927466"/>
            <a:ext cx="4919452" cy="411697"/>
          </a:xfrm>
          <a:prstGeom prst="rect">
            <a:avLst/>
          </a:prstGeom>
        </p:spPr>
        <p:txBody>
          <a:bodyPr/>
          <a:lstStyle>
            <a:lvl1pPr marL="0" indent="0" algn="ctr">
              <a:buNone/>
              <a:defRPr sz="2400" b="0" i="1">
                <a:solidFill>
                  <a:srgbClr val="0069AA"/>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6441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895" y="1277470"/>
            <a:ext cx="8168841" cy="480569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5129F6C9-76D5-4A42-86BF-5847100169FE}"/>
              </a:ext>
            </a:extLst>
          </p:cNvPr>
          <p:cNvSpPr>
            <a:spLocks noGrp="1"/>
          </p:cNvSpPr>
          <p:nvPr>
            <p:ph type="title"/>
          </p:nvPr>
        </p:nvSpPr>
        <p:spPr>
          <a:xfrm>
            <a:off x="2097158" y="155885"/>
            <a:ext cx="6565578" cy="462647"/>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09722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895" y="1277470"/>
            <a:ext cx="8168841" cy="480569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4059E5A5-521F-784C-BF23-145540C36805}"/>
              </a:ext>
            </a:extLst>
          </p:cNvPr>
          <p:cNvSpPr>
            <a:spLocks noGrp="1"/>
          </p:cNvSpPr>
          <p:nvPr>
            <p:ph type="title"/>
          </p:nvPr>
        </p:nvSpPr>
        <p:spPr>
          <a:xfrm>
            <a:off x="2097158" y="155885"/>
            <a:ext cx="6565578" cy="462647"/>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53903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735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3800475" y="457200"/>
            <a:ext cx="4629150" cy="54117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204184"/>
            <a:ext cx="2949575" cy="3664803"/>
          </a:xfrm>
        </p:spPr>
        <p:txBody>
          <a:bodyPr/>
          <a:lstStyle>
            <a:lvl1pPr marL="0" indent="0">
              <a:buNone/>
              <a:defRPr sz="1600" b="0" i="0">
                <a:latin typeface="Arial" charset="0"/>
                <a:ea typeface="Arial" charset="0"/>
                <a:cs typeface="Arial"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4355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805070"/>
            <a:ext cx="9144000" cy="60529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0753983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18056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355594"/>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825797"/>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3200" b="1" i="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34984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3200" b="1" i="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896" y="268872"/>
            <a:ext cx="8168840" cy="46264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95" y="1002506"/>
            <a:ext cx="8168841" cy="50806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56796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l" defTabSz="914400" rtl="0" eaLnBrk="1" latinLnBrk="0" hangingPunct="1">
        <a:lnSpc>
          <a:spcPct val="90000"/>
        </a:lnSpc>
        <a:spcBef>
          <a:spcPct val="0"/>
        </a:spcBef>
        <a:buNone/>
        <a:defRPr sz="4000" b="1" i="0" kern="1200">
          <a:solidFill>
            <a:srgbClr val="0069AA"/>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Reproducing GoogLeNet with TensorFlow</a:t>
            </a:r>
          </a:p>
        </p:txBody>
      </p:sp>
      <p:sp>
        <p:nvSpPr>
          <p:cNvPr id="3" name="Subtitle 2"/>
          <p:cNvSpPr>
            <a:spLocks noGrp="1"/>
          </p:cNvSpPr>
          <p:nvPr>
            <p:ph type="subTitle" idx="1"/>
          </p:nvPr>
        </p:nvSpPr>
        <p:spPr/>
        <p:txBody>
          <a:bodyPr/>
          <a:lstStyle/>
          <a:p>
            <a:r>
              <a:rPr lang="en-US" dirty="0"/>
              <a:t>Farooq Mahmud</a:t>
            </a:r>
          </a:p>
        </p:txBody>
      </p:sp>
    </p:spTree>
    <p:extLst>
      <p:ext uri="{BB962C8B-B14F-4D97-AF65-F5344CB8AC3E}">
        <p14:creationId xmlns:p14="http://schemas.microsoft.com/office/powerpoint/2010/main" val="95004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D5D074-1AE2-22DF-6B5A-CC64FB51D870}"/>
              </a:ext>
            </a:extLst>
          </p:cNvPr>
          <p:cNvSpPr>
            <a:spLocks noGrp="1"/>
          </p:cNvSpPr>
          <p:nvPr>
            <p:ph idx="1"/>
          </p:nvPr>
        </p:nvSpPr>
        <p:spPr/>
        <p:txBody>
          <a:bodyPr/>
          <a:lstStyle/>
          <a:p>
            <a:r>
              <a:rPr lang="en-US" dirty="0"/>
              <a:t>Latest progress: Introduction of </a:t>
            </a:r>
            <a:r>
              <a:rPr lang="en-US" dirty="0" err="1"/>
              <a:t>MobileNet</a:t>
            </a:r>
            <a:r>
              <a:rPr lang="en-US" dirty="0"/>
              <a:t>.</a:t>
            </a:r>
          </a:p>
          <a:p>
            <a:r>
              <a:rPr lang="en-US" dirty="0"/>
              <a:t>Influence: The Inception model influenced many architectures, including </a:t>
            </a:r>
            <a:r>
              <a:rPr lang="en-US" dirty="0" err="1"/>
              <a:t>MobileNet</a:t>
            </a:r>
            <a:r>
              <a:rPr lang="en-US" dirty="0"/>
              <a:t>. Image recognition on constrained devices now common.</a:t>
            </a:r>
          </a:p>
          <a:p>
            <a:r>
              <a:rPr lang="en-US" dirty="0"/>
              <a:t>Personal reflection: Valuable hands-on experience with TensorFlow and CNNs.</a:t>
            </a:r>
          </a:p>
          <a:p>
            <a:r>
              <a:rPr lang="en-US" dirty="0"/>
              <a:t>Future work: Using a larger dataset. Making the network more dynamic based on the image size.</a:t>
            </a:r>
          </a:p>
        </p:txBody>
      </p:sp>
      <p:sp>
        <p:nvSpPr>
          <p:cNvPr id="3" name="Title 2">
            <a:extLst>
              <a:ext uri="{FF2B5EF4-FFF2-40B4-BE49-F238E27FC236}">
                <a16:creationId xmlns:a16="http://schemas.microsoft.com/office/drawing/2014/main" id="{280CC526-0A7C-3534-CA3C-1078C1A91182}"/>
              </a:ext>
            </a:extLst>
          </p:cNvPr>
          <p:cNvSpPr>
            <a:spLocks noGrp="1"/>
          </p:cNvSpPr>
          <p:nvPr>
            <p:ph type="title"/>
          </p:nvPr>
        </p:nvSpPr>
        <p:spPr/>
        <p:txBody>
          <a:bodyPr/>
          <a:lstStyle/>
          <a:p>
            <a:r>
              <a:rPr lang="en-US" dirty="0"/>
              <a:t>Reflections</a:t>
            </a:r>
          </a:p>
        </p:txBody>
      </p:sp>
    </p:spTree>
    <p:extLst>
      <p:ext uri="{BB962C8B-B14F-4D97-AF65-F5344CB8AC3E}">
        <p14:creationId xmlns:p14="http://schemas.microsoft.com/office/powerpoint/2010/main" val="360051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66D755-EFF5-3347-A82D-477D5F2FE24D}"/>
              </a:ext>
            </a:extLst>
          </p:cNvPr>
          <p:cNvSpPr>
            <a:spLocks noGrp="1"/>
          </p:cNvSpPr>
          <p:nvPr>
            <p:ph idx="1"/>
          </p:nvPr>
        </p:nvSpPr>
        <p:spPr/>
        <p:txBody>
          <a:bodyPr/>
          <a:lstStyle/>
          <a:p>
            <a:r>
              <a:rPr lang="en-US" dirty="0"/>
              <a:t>Convolutional Neural Networks (CNNs) revolutionized image classification tasks.</a:t>
            </a:r>
          </a:p>
          <a:p>
            <a:r>
              <a:rPr lang="en-US" dirty="0"/>
              <a:t>Szegedy’s Inception architecture improved efficiency while increasing model depth.</a:t>
            </a:r>
          </a:p>
          <a:p>
            <a:r>
              <a:rPr lang="en-US" dirty="0"/>
              <a:t>Objective: Replicate GoogLeNet using TensorFlow and test its performance on alternative datasets.</a:t>
            </a:r>
          </a:p>
        </p:txBody>
      </p:sp>
      <p:sp>
        <p:nvSpPr>
          <p:cNvPr id="3" name="Title 2">
            <a:extLst>
              <a:ext uri="{FF2B5EF4-FFF2-40B4-BE49-F238E27FC236}">
                <a16:creationId xmlns:a16="http://schemas.microsoft.com/office/drawing/2014/main" id="{A09FCC65-6AE6-1545-BBF4-008427444B08}"/>
              </a:ext>
            </a:extLst>
          </p:cNvPr>
          <p:cNvSpPr>
            <a:spLocks noGrp="1"/>
          </p:cNvSpPr>
          <p:nvPr>
            <p:ph type="title"/>
          </p:nvPr>
        </p:nvSpPr>
        <p:spPr/>
        <p:txBody>
          <a:bodyPr/>
          <a:lstStyle/>
          <a:p>
            <a:r>
              <a:rPr lang="en-US" dirty="0"/>
              <a:t>Background/Motivation</a:t>
            </a:r>
          </a:p>
        </p:txBody>
      </p:sp>
    </p:spTree>
    <p:extLst>
      <p:ext uri="{BB962C8B-B14F-4D97-AF65-F5344CB8AC3E}">
        <p14:creationId xmlns:p14="http://schemas.microsoft.com/office/powerpoint/2010/main" val="424627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BE7D7A-0D6D-61D9-0085-D7124B96A361}"/>
              </a:ext>
            </a:extLst>
          </p:cNvPr>
          <p:cNvSpPr>
            <a:spLocks noGrp="1"/>
          </p:cNvSpPr>
          <p:nvPr>
            <p:ph idx="1"/>
          </p:nvPr>
        </p:nvSpPr>
        <p:spPr/>
        <p:txBody>
          <a:bodyPr/>
          <a:lstStyle/>
          <a:p>
            <a:r>
              <a:rPr lang="en-US" dirty="0"/>
              <a:t>ImageNet: 1 million+ high-resolution images, 1,000 classes.</a:t>
            </a:r>
          </a:p>
          <a:p>
            <a:pPr lvl="1"/>
            <a:r>
              <a:rPr lang="en-US" dirty="0"/>
              <a:t>Szegedy used the full dataset; my project used a subset of 14,738 images mapped to CIFAR-10 classes.</a:t>
            </a:r>
          </a:p>
          <a:p>
            <a:pPr lvl="1"/>
            <a:r>
              <a:rPr lang="en-US" dirty="0"/>
              <a:t>Image size reduced to 224x224 from original resolutions for computational efficiency.</a:t>
            </a:r>
          </a:p>
          <a:p>
            <a:r>
              <a:rPr lang="en-US" dirty="0"/>
              <a:t>CIFAR-10: 60,000 32x32 pixel images across 10 classes.</a:t>
            </a:r>
          </a:p>
          <a:p>
            <a:pPr lvl="1"/>
            <a:r>
              <a:rPr lang="en-US" dirty="0"/>
              <a:t>Used to test generalization on a smaller dataset.</a:t>
            </a:r>
          </a:p>
          <a:p>
            <a:pPr lvl="1"/>
            <a:r>
              <a:rPr lang="en-US" dirty="0"/>
              <a:t>Images upscaled to 224x224 for consistency with ImageNet.</a:t>
            </a:r>
          </a:p>
        </p:txBody>
      </p:sp>
      <p:sp>
        <p:nvSpPr>
          <p:cNvPr id="3" name="Title 2">
            <a:extLst>
              <a:ext uri="{FF2B5EF4-FFF2-40B4-BE49-F238E27FC236}">
                <a16:creationId xmlns:a16="http://schemas.microsoft.com/office/drawing/2014/main" id="{08140438-909E-EC8E-D9E5-840F9FC1433E}"/>
              </a:ext>
            </a:extLst>
          </p:cNvPr>
          <p:cNvSpPr>
            <a:spLocks noGrp="1"/>
          </p:cNvSpPr>
          <p:nvPr>
            <p:ph type="title"/>
          </p:nvPr>
        </p:nvSpPr>
        <p:spPr/>
        <p:txBody>
          <a:bodyPr/>
          <a:lstStyle/>
          <a:p>
            <a:r>
              <a:rPr lang="en-US" dirty="0"/>
              <a:t> ImageNet and CIFAR-10</a:t>
            </a:r>
          </a:p>
        </p:txBody>
      </p:sp>
    </p:spTree>
    <p:extLst>
      <p:ext uri="{BB962C8B-B14F-4D97-AF65-F5344CB8AC3E}">
        <p14:creationId xmlns:p14="http://schemas.microsoft.com/office/powerpoint/2010/main" val="302961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5868C-1604-8443-8317-8DF6FE50DB1B}"/>
              </a:ext>
            </a:extLst>
          </p:cNvPr>
          <p:cNvSpPr>
            <a:spLocks noGrp="1"/>
          </p:cNvSpPr>
          <p:nvPr>
            <p:ph idx="1"/>
          </p:nvPr>
        </p:nvSpPr>
        <p:spPr/>
        <p:txBody>
          <a:bodyPr/>
          <a:lstStyle/>
          <a:p>
            <a:r>
              <a:rPr lang="en-US" dirty="0"/>
              <a:t>Key components: Inception modules with 1x1, 3x3, 5x5 filters + max-pooling.</a:t>
            </a:r>
          </a:p>
          <a:p>
            <a:r>
              <a:rPr lang="en-US" dirty="0"/>
              <a:t>Depth: 22 layers in GoogLeNet.</a:t>
            </a:r>
          </a:p>
          <a:p>
            <a:r>
              <a:rPr lang="en-US" dirty="0"/>
              <a:t>Dimensionality reduction via 1x1 convolutions.</a:t>
            </a:r>
          </a:p>
          <a:p>
            <a:r>
              <a:rPr lang="en-US" dirty="0"/>
              <a:t>Stacked layers for multi-scale feature extraction.</a:t>
            </a:r>
          </a:p>
          <a:p>
            <a:r>
              <a:rPr lang="en-US" dirty="0"/>
              <a:t>Optimization: Adam optimizer, learning rate of 0.0001.</a:t>
            </a:r>
          </a:p>
        </p:txBody>
      </p:sp>
      <p:sp>
        <p:nvSpPr>
          <p:cNvPr id="5" name="Title 2">
            <a:extLst>
              <a:ext uri="{FF2B5EF4-FFF2-40B4-BE49-F238E27FC236}">
                <a16:creationId xmlns:a16="http://schemas.microsoft.com/office/drawing/2014/main" id="{741BCE36-6B2A-CC45-9F54-87443053AA19}"/>
              </a:ext>
            </a:extLst>
          </p:cNvPr>
          <p:cNvSpPr>
            <a:spLocks noGrp="1"/>
          </p:cNvSpPr>
          <p:nvPr>
            <p:ph type="title"/>
          </p:nvPr>
        </p:nvSpPr>
        <p:spPr>
          <a:xfrm>
            <a:off x="2097158" y="155885"/>
            <a:ext cx="6565578" cy="462647"/>
          </a:xfrm>
        </p:spPr>
        <p:txBody>
          <a:bodyPr/>
          <a:lstStyle/>
          <a:p>
            <a:r>
              <a:rPr lang="en-US" dirty="0"/>
              <a:t>Mathematical/Statistical Layout</a:t>
            </a:r>
          </a:p>
        </p:txBody>
      </p:sp>
    </p:spTree>
    <p:extLst>
      <p:ext uri="{BB962C8B-B14F-4D97-AF65-F5344CB8AC3E}">
        <p14:creationId xmlns:p14="http://schemas.microsoft.com/office/powerpoint/2010/main" val="11386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464BDC-69E7-1BC4-9AAC-E8196D818A0F}"/>
              </a:ext>
            </a:extLst>
          </p:cNvPr>
          <p:cNvSpPr>
            <a:spLocks noGrp="1"/>
          </p:cNvSpPr>
          <p:nvPr>
            <p:ph type="title"/>
          </p:nvPr>
        </p:nvSpPr>
        <p:spPr/>
        <p:txBody>
          <a:bodyPr/>
          <a:lstStyle/>
          <a:p>
            <a:r>
              <a:rPr lang="en-US" dirty="0"/>
              <a:t>GoogLeNet Architecture</a:t>
            </a:r>
          </a:p>
        </p:txBody>
      </p:sp>
      <p:pic>
        <p:nvPicPr>
          <p:cNvPr id="5" name="Picture 4">
            <a:extLst>
              <a:ext uri="{FF2B5EF4-FFF2-40B4-BE49-F238E27FC236}">
                <a16:creationId xmlns:a16="http://schemas.microsoft.com/office/drawing/2014/main" id="{F739C549-1D7F-E5E7-7018-C2B453DED5FD}"/>
              </a:ext>
            </a:extLst>
          </p:cNvPr>
          <p:cNvPicPr>
            <a:picLocks noChangeAspect="1"/>
          </p:cNvPicPr>
          <p:nvPr/>
        </p:nvPicPr>
        <p:blipFill>
          <a:blip r:embed="rId3"/>
          <a:stretch>
            <a:fillRect/>
          </a:stretch>
        </p:blipFill>
        <p:spPr>
          <a:xfrm>
            <a:off x="0" y="2703625"/>
            <a:ext cx="9144000" cy="2173238"/>
          </a:xfrm>
          <a:prstGeom prst="rect">
            <a:avLst/>
          </a:prstGeom>
        </p:spPr>
      </p:pic>
    </p:spTree>
    <p:extLst>
      <p:ext uri="{BB962C8B-B14F-4D97-AF65-F5344CB8AC3E}">
        <p14:creationId xmlns:p14="http://schemas.microsoft.com/office/powerpoint/2010/main" val="182747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634F0D-BCB6-E5F1-3C0A-7125C1DDA60A}"/>
              </a:ext>
            </a:extLst>
          </p:cNvPr>
          <p:cNvSpPr>
            <a:spLocks noGrp="1"/>
          </p:cNvSpPr>
          <p:nvPr>
            <p:ph idx="1"/>
          </p:nvPr>
        </p:nvSpPr>
        <p:spPr/>
        <p:txBody>
          <a:bodyPr/>
          <a:lstStyle/>
          <a:p>
            <a:r>
              <a:rPr lang="en-US" dirty="0"/>
              <a:t>Implemented using TensorFlow.</a:t>
            </a:r>
          </a:p>
          <a:p>
            <a:r>
              <a:rPr lang="en-US" dirty="0"/>
              <a:t>Code sources: Inspiration from GitHub (Inception module), TensorFlow documentation, and blog posts.</a:t>
            </a:r>
          </a:p>
          <a:p>
            <a:r>
              <a:rPr lang="en-US" dirty="0"/>
              <a:t>Main challenges: Implementing branching structures, handling GPU memory, and adjusting to desktop constraints.</a:t>
            </a:r>
          </a:p>
          <a:p>
            <a:r>
              <a:rPr lang="en-US" dirty="0"/>
              <a:t>Modifications: Adjusted batch size and used data augmentation.</a:t>
            </a:r>
          </a:p>
        </p:txBody>
      </p:sp>
      <p:sp>
        <p:nvSpPr>
          <p:cNvPr id="3" name="Title 2">
            <a:extLst>
              <a:ext uri="{FF2B5EF4-FFF2-40B4-BE49-F238E27FC236}">
                <a16:creationId xmlns:a16="http://schemas.microsoft.com/office/drawing/2014/main" id="{FCAF9BA2-195B-D1A3-F49A-87AA27107EC1}"/>
              </a:ext>
            </a:extLst>
          </p:cNvPr>
          <p:cNvSpPr>
            <a:spLocks noGrp="1"/>
          </p:cNvSpPr>
          <p:nvPr>
            <p:ph type="title"/>
          </p:nvPr>
        </p:nvSpPr>
        <p:spPr/>
        <p:txBody>
          <a:bodyPr/>
          <a:lstStyle/>
          <a:p>
            <a:r>
              <a:rPr lang="en-US" dirty="0"/>
              <a:t>Code Sources</a:t>
            </a:r>
          </a:p>
        </p:txBody>
      </p:sp>
    </p:spTree>
    <p:extLst>
      <p:ext uri="{BB962C8B-B14F-4D97-AF65-F5344CB8AC3E}">
        <p14:creationId xmlns:p14="http://schemas.microsoft.com/office/powerpoint/2010/main" val="9515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67F1E-61B5-D760-D30B-D56EBC358CCC}"/>
              </a:ext>
            </a:extLst>
          </p:cNvPr>
          <p:cNvSpPr>
            <a:spLocks noGrp="1"/>
          </p:cNvSpPr>
          <p:nvPr>
            <p:ph idx="1"/>
          </p:nvPr>
        </p:nvSpPr>
        <p:spPr/>
        <p:txBody>
          <a:bodyPr/>
          <a:lstStyle/>
          <a:p>
            <a:r>
              <a:rPr lang="en-US" dirty="0"/>
              <a:t>Sequential models follow a layer-by-layer architecture without branching.</a:t>
            </a:r>
          </a:p>
          <a:p>
            <a:r>
              <a:rPr lang="en-US" dirty="0"/>
              <a:t>Structure: Convolutional layers followed by pooling layers, fully connected layers, and a final classification layer.</a:t>
            </a:r>
          </a:p>
          <a:p>
            <a:r>
              <a:rPr lang="en-US" dirty="0"/>
              <a:t>My simple model used:</a:t>
            </a:r>
          </a:p>
          <a:p>
            <a:pPr lvl="1"/>
            <a:r>
              <a:rPr lang="en-US" dirty="0"/>
              <a:t>Convolution layers (e.g., 32, 64 filters)</a:t>
            </a:r>
          </a:p>
          <a:p>
            <a:pPr lvl="1"/>
            <a:r>
              <a:rPr lang="en-US" dirty="0"/>
              <a:t>Max pooling for </a:t>
            </a:r>
            <a:r>
              <a:rPr lang="en-US" dirty="0" err="1"/>
              <a:t>downsampling</a:t>
            </a:r>
            <a:endParaRPr lang="en-US" dirty="0"/>
          </a:p>
          <a:p>
            <a:pPr lvl="1"/>
            <a:r>
              <a:rPr lang="en-US" dirty="0"/>
              <a:t>Fully connected layers for final classification.</a:t>
            </a:r>
          </a:p>
          <a:p>
            <a:pPr lvl="1"/>
            <a:r>
              <a:rPr lang="en-US" dirty="0"/>
              <a:t>Trained for comparison against GoogLeNet.</a:t>
            </a:r>
          </a:p>
        </p:txBody>
      </p:sp>
      <p:sp>
        <p:nvSpPr>
          <p:cNvPr id="3" name="Title 2">
            <a:extLst>
              <a:ext uri="{FF2B5EF4-FFF2-40B4-BE49-F238E27FC236}">
                <a16:creationId xmlns:a16="http://schemas.microsoft.com/office/drawing/2014/main" id="{E8602E55-D1CC-6F7E-6BAA-615F9D118631}"/>
              </a:ext>
            </a:extLst>
          </p:cNvPr>
          <p:cNvSpPr>
            <a:spLocks noGrp="1"/>
          </p:cNvSpPr>
          <p:nvPr>
            <p:ph type="title"/>
          </p:nvPr>
        </p:nvSpPr>
        <p:spPr/>
        <p:txBody>
          <a:bodyPr/>
          <a:lstStyle/>
          <a:p>
            <a:r>
              <a:rPr lang="en-US" dirty="0"/>
              <a:t> Simple Sequential Model</a:t>
            </a:r>
          </a:p>
        </p:txBody>
      </p:sp>
    </p:spTree>
    <p:extLst>
      <p:ext uri="{BB962C8B-B14F-4D97-AF65-F5344CB8AC3E}">
        <p14:creationId xmlns:p14="http://schemas.microsoft.com/office/powerpoint/2010/main" val="27135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3DD23-937E-DCF8-1C83-663AC8E3214F}"/>
              </a:ext>
            </a:extLst>
          </p:cNvPr>
          <p:cNvSpPr>
            <a:spLocks noGrp="1"/>
          </p:cNvSpPr>
          <p:nvPr>
            <p:ph type="title"/>
          </p:nvPr>
        </p:nvSpPr>
        <p:spPr/>
        <p:txBody>
          <a:bodyPr/>
          <a:lstStyle/>
          <a:p>
            <a:r>
              <a:rPr lang="en-US" dirty="0"/>
              <a:t>Simple Model Architecture</a:t>
            </a:r>
          </a:p>
        </p:txBody>
      </p:sp>
      <p:pic>
        <p:nvPicPr>
          <p:cNvPr id="5" name="Picture 4">
            <a:extLst>
              <a:ext uri="{FF2B5EF4-FFF2-40B4-BE49-F238E27FC236}">
                <a16:creationId xmlns:a16="http://schemas.microsoft.com/office/drawing/2014/main" id="{851E2933-9925-C2AC-2A19-9CF45232E594}"/>
              </a:ext>
            </a:extLst>
          </p:cNvPr>
          <p:cNvPicPr>
            <a:picLocks noChangeAspect="1"/>
          </p:cNvPicPr>
          <p:nvPr/>
        </p:nvPicPr>
        <p:blipFill>
          <a:blip r:embed="rId3"/>
          <a:stretch>
            <a:fillRect/>
          </a:stretch>
        </p:blipFill>
        <p:spPr>
          <a:xfrm>
            <a:off x="1314282" y="1950669"/>
            <a:ext cx="6515435" cy="1981302"/>
          </a:xfrm>
          <a:prstGeom prst="rect">
            <a:avLst/>
          </a:prstGeom>
        </p:spPr>
      </p:pic>
    </p:spTree>
    <p:extLst>
      <p:ext uri="{BB962C8B-B14F-4D97-AF65-F5344CB8AC3E}">
        <p14:creationId xmlns:p14="http://schemas.microsoft.com/office/powerpoint/2010/main" val="150625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8ECE7E-E9D4-CFC1-0989-DC25AAFF4772}"/>
              </a:ext>
            </a:extLst>
          </p:cNvPr>
          <p:cNvSpPr>
            <a:spLocks noGrp="1"/>
          </p:cNvSpPr>
          <p:nvPr>
            <p:ph idx="1"/>
          </p:nvPr>
        </p:nvSpPr>
        <p:spPr/>
        <p:txBody>
          <a:bodyPr/>
          <a:lstStyle/>
          <a:p>
            <a:r>
              <a:rPr lang="en-US" dirty="0"/>
              <a:t>ImageNet subset results: Simple model accuracy 58.1%, GoogLeNet reproduction 66.2%.</a:t>
            </a:r>
          </a:p>
          <a:p>
            <a:r>
              <a:rPr lang="en-US" dirty="0"/>
              <a:t>CIFAR-10 results: Simple model 21.4%, GoogLeNet reproduction 22.6%.</a:t>
            </a:r>
          </a:p>
          <a:p>
            <a:r>
              <a:rPr lang="en-US" dirty="0"/>
              <a:t>Constraints: Limited dataset size, lower resolution of CIFAR-10 images.</a:t>
            </a:r>
          </a:p>
          <a:p>
            <a:r>
              <a:rPr lang="en-US" dirty="0"/>
              <a:t>Deviations: Achieved lower accuracy compared to the original paper.</a:t>
            </a:r>
          </a:p>
        </p:txBody>
      </p:sp>
      <p:sp>
        <p:nvSpPr>
          <p:cNvPr id="3" name="Title 2">
            <a:extLst>
              <a:ext uri="{FF2B5EF4-FFF2-40B4-BE49-F238E27FC236}">
                <a16:creationId xmlns:a16="http://schemas.microsoft.com/office/drawing/2014/main" id="{D4D62508-384D-ADB8-C698-4CB0D0806432}"/>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888320954"/>
      </p:ext>
    </p:extLst>
  </p:cSld>
  <p:clrMapOvr>
    <a:masterClrMapping/>
  </p:clrMapOvr>
</p:sld>
</file>

<file path=ppt/theme/theme1.xml><?xml version="1.0" encoding="utf-8"?>
<a:theme xmlns:a="http://schemas.openxmlformats.org/drawingml/2006/main" name="Title Primary Vertical Logo UWF 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Primary Vertical Logo Nautilus 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WF Blue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Nautilus Blue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1662</Words>
  <Application>Microsoft Office PowerPoint</Application>
  <PresentationFormat>On-screen Show (4:3)</PresentationFormat>
  <Paragraphs>74</Paragraphs>
  <Slides>10</Slides>
  <Notes>10</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10</vt:i4>
      </vt:variant>
    </vt:vector>
  </HeadingPairs>
  <TitlesOfParts>
    <vt:vector size="17" baseType="lpstr">
      <vt:lpstr>Arial</vt:lpstr>
      <vt:lpstr>Calibri</vt:lpstr>
      <vt:lpstr>Title Primary Vertical Logo UWF Blue</vt:lpstr>
      <vt:lpstr>Title Primary Vertical Logo Nautilus Blue</vt:lpstr>
      <vt:lpstr>UWF Blue Header</vt:lpstr>
      <vt:lpstr>Nautilus Blue Header</vt:lpstr>
      <vt:lpstr>No Header</vt:lpstr>
      <vt:lpstr>Reproducing GoogLeNet with TensorFlow</vt:lpstr>
      <vt:lpstr>Background/Motivation</vt:lpstr>
      <vt:lpstr> ImageNet and CIFAR-10</vt:lpstr>
      <vt:lpstr>Mathematical/Statistical Layout</vt:lpstr>
      <vt:lpstr>GoogLeNet Architecture</vt:lpstr>
      <vt:lpstr>Code Sources</vt:lpstr>
      <vt:lpstr> Simple Sequential Model</vt:lpstr>
      <vt:lpstr>Simple Model Architecture</vt:lpstr>
      <vt:lpstr>Results</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Farooq Mahmud</cp:lastModifiedBy>
  <cp:revision>29</cp:revision>
  <cp:lastPrinted>2024-10-11T19:12:16Z</cp:lastPrinted>
  <dcterms:created xsi:type="dcterms:W3CDTF">2016-08-03T17:54:22Z</dcterms:created>
  <dcterms:modified xsi:type="dcterms:W3CDTF">2024-10-11T20:15:09Z</dcterms:modified>
</cp:coreProperties>
</file>